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832" r:id="rId2"/>
  </p:sldMasterIdLst>
  <p:notesMasterIdLst>
    <p:notesMasterId r:id="rId35"/>
  </p:notesMasterIdLst>
  <p:handoutMasterIdLst>
    <p:handoutMasterId r:id="rId36"/>
  </p:handoutMasterIdLst>
  <p:sldIdLst>
    <p:sldId id="935" r:id="rId3"/>
    <p:sldId id="969" r:id="rId4"/>
    <p:sldId id="968" r:id="rId5"/>
    <p:sldId id="971" r:id="rId6"/>
    <p:sldId id="973" r:id="rId7"/>
    <p:sldId id="978" r:id="rId8"/>
    <p:sldId id="979" r:id="rId9"/>
    <p:sldId id="980" r:id="rId10"/>
    <p:sldId id="947" r:id="rId11"/>
    <p:sldId id="983" r:id="rId12"/>
    <p:sldId id="982" r:id="rId13"/>
    <p:sldId id="984" r:id="rId14"/>
    <p:sldId id="985" r:id="rId15"/>
    <p:sldId id="1004" r:id="rId16"/>
    <p:sldId id="987" r:id="rId17"/>
    <p:sldId id="988" r:id="rId18"/>
    <p:sldId id="989" r:id="rId19"/>
    <p:sldId id="990" r:id="rId20"/>
    <p:sldId id="1008" r:id="rId21"/>
    <p:sldId id="992" r:id="rId22"/>
    <p:sldId id="993" r:id="rId23"/>
    <p:sldId id="994" r:id="rId24"/>
    <p:sldId id="995" r:id="rId25"/>
    <p:sldId id="998" r:id="rId26"/>
    <p:sldId id="1000" r:id="rId27"/>
    <p:sldId id="1002" r:id="rId28"/>
    <p:sldId id="1001" r:id="rId29"/>
    <p:sldId id="1007" r:id="rId30"/>
    <p:sldId id="1009" r:id="rId31"/>
    <p:sldId id="1010" r:id="rId32"/>
    <p:sldId id="1005" r:id="rId33"/>
    <p:sldId id="1006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C9A99"/>
    <a:srgbClr val="C32A2E"/>
    <a:srgbClr val="8000FF"/>
    <a:srgbClr val="FF0080"/>
    <a:srgbClr val="FF00FF"/>
    <a:srgbClr val="6666FF"/>
    <a:srgbClr val="CC4B44"/>
    <a:srgbClr val="919191"/>
    <a:srgbClr val="B8B8B8"/>
    <a:srgbClr val="A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3" autoAdjust="0"/>
    <p:restoredTop sz="93057" autoAdjust="0"/>
  </p:normalViewPr>
  <p:slideViewPr>
    <p:cSldViewPr snapToObjects="1">
      <p:cViewPr>
        <p:scale>
          <a:sx n="100" d="100"/>
          <a:sy n="100" d="100"/>
        </p:scale>
        <p:origin x="112" y="544"/>
      </p:cViewPr>
      <p:guideLst>
        <p:guide orient="horz" pos="2160"/>
        <p:guide pos="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10DBB-FA3E-BA4C-AFAB-ED4147FA32B1}" type="datetimeFigureOut">
              <a:rPr lang="en-US" smtClean="0"/>
              <a:pPr/>
              <a:t>1/16/18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FF5B2-048D-0344-B140-24CAAF7F0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03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1EAA98-0FDA-CD43-AE85-312F9266063F}" type="datetime1">
              <a:rPr lang="en-US"/>
              <a:pPr>
                <a:defRPr/>
              </a:pPr>
              <a:t>1/16/18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19AE34-0624-8F4B-9FB8-27D0EFDF7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979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0E7C0F0-A33F-5E49-9932-C8B59CF6F427}" type="slidenum">
              <a:rPr lang="en-US" sz="1200" b="0">
                <a:latin typeface="Times New Roman" charset="0"/>
              </a:rPr>
              <a:pPr eaLnBrk="1" hangingPunct="1"/>
              <a:t>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91C8F5E-BD4E-5340-AFCD-35657A9FC726}" type="slidenum">
              <a:rPr lang="en-US" sz="1200" b="0">
                <a:latin typeface="Times New Roman" charset="0"/>
              </a:rPr>
              <a:pPr eaLnBrk="1" hangingPunct="1"/>
              <a:t>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4C0D0AD-3ED4-794E-B116-3E9CBE6F8EB1}" type="slidenum">
              <a:rPr lang="en-US" sz="1200" b="0">
                <a:latin typeface="Times New Roman" charset="0"/>
              </a:rPr>
              <a:pPr eaLnBrk="1" hangingPunct="1"/>
              <a:t>13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62D320D-2DBB-3C43-8E21-9F4F8CE7DA07}" type="slidenum">
              <a:rPr lang="en-US" sz="1200" b="0">
                <a:latin typeface="Times New Roman" charset="0"/>
              </a:rPr>
              <a:pPr eaLnBrk="1" hangingPunct="1"/>
              <a:t>14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066800"/>
          </a:xfrm>
        </p:spPr>
        <p:txBody>
          <a:bodyPr anchor="t"/>
          <a:lstStyle>
            <a:lvl1pPr>
              <a:defRPr sz="9500" b="0" i="0"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736975"/>
            <a:ext cx="6400800" cy="682625"/>
          </a:xfrm>
        </p:spPr>
        <p:txBody>
          <a:bodyPr/>
          <a:lstStyle>
            <a:lvl1pPr marL="0" indent="0" algn="l">
              <a:buNone/>
              <a:defRPr sz="28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9F4B6-8681-E04D-9255-0297A3D32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3C13E-E4C7-D24A-8B56-ECE664E03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440E-5BFE-874C-9227-F4E328843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463FC-7912-AC48-B1D7-F0AD74BF4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0923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3232" y="1344168"/>
            <a:ext cx="8570912" cy="4965192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554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36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1" y="1536633"/>
            <a:ext cx="8520599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defRPr sz="28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1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defRPr>
                <a:latin typeface="Source Sans Pro Light"/>
                <a:cs typeface="Source Sans Pro Light"/>
              </a:defRPr>
            </a:lvl1pPr>
          </a:lstStyle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63083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0958"/>
            <a:ext cx="6813884" cy="163946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5000">
                <a:solidFill>
                  <a:srgbClr val="E09E1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11883"/>
            <a:ext cx="6400800" cy="111359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00326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792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808"/>
            <a:ext cx="8446168" cy="7365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18"/>
            <a:ext cx="8471568" cy="492612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 descr="bids-logo-js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4226" y="6174832"/>
            <a:ext cx="1999773" cy="66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853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223795"/>
            <a:ext cx="7772400" cy="19965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 b="0" cap="none"/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25841"/>
            <a:ext cx="7772400" cy="89568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rgbClr val="00326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3430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4546"/>
            <a:ext cx="7951537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97754"/>
            <a:ext cx="4038600" cy="351698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0"/>
          </p:nvPr>
        </p:nvSpPr>
        <p:spPr>
          <a:xfrm>
            <a:off x="4495800" y="2097754"/>
            <a:ext cx="3912937" cy="351698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7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066800"/>
          </a:xfrm>
        </p:spPr>
        <p:txBody>
          <a:bodyPr anchor="t"/>
          <a:lstStyle>
            <a:lvl1pPr>
              <a:defRPr sz="9500" b="0" i="0"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7775"/>
            <a:ext cx="6400800" cy="682625"/>
          </a:xfrm>
        </p:spPr>
        <p:txBody>
          <a:bodyPr/>
          <a:lstStyle>
            <a:lvl1pPr marL="0" indent="0" algn="l">
              <a:buNone/>
              <a:defRPr sz="28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1723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58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083969"/>
            <a:ext cx="5486400" cy="477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9920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0" y="1041995"/>
            <a:ext cx="5111750" cy="430537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1"/>
            <a:ext cx="3008313" cy="38157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62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543299" y="6492875"/>
            <a:ext cx="600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5600465-59C3-D74A-B522-3691C8400B9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4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 xmlns:mv="urn:schemas-microsoft-com:mac:vml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pPr>
              <a:defRPr/>
            </a:pPr>
            <a:fld id="{74F38D69-7854-5743-8814-6FD6FB500D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1F212-E36A-6C44-B33E-311474828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E3AE0-77FC-6A46-AAD7-7484B6419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E49AE-0C71-C547-B6A5-EC281CCEE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C58E1-AD50-B54D-AB38-8CD397ACE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38200"/>
          </a:xfrm>
        </p:spPr>
        <p:txBody>
          <a:bodyPr/>
          <a:lstStyle>
            <a:lvl1pPr>
              <a:defRPr sz="5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64161-BD14-6B44-8A5D-DA5F390B3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83E74-89E2-C64C-9005-6CEB91907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theme" Target="../theme/theme2.xml"/><Relationship Id="rId9" Type="http://schemas.openxmlformats.org/officeDocument/2006/relationships/image" Target="../media/image1.emf"/><Relationship Id="rId10" Type="http://schemas.openxmlformats.org/officeDocument/2006/relationships/image" Target="../media/image2.emf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8"/>
            <a:ext cx="8229600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rgbClr val="898989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 i="0">
                <a:solidFill>
                  <a:srgbClr val="898989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rgbClr val="898989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pPr>
              <a:defRPr/>
            </a:pPr>
            <a:fld id="{6EC0E81C-C778-DC40-90D0-8BC73B3804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30" r:id="rId14"/>
    <p:sldLayoutId id="2147483840" r:id="rId1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50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0" indent="0" algn="l" defTabSz="457200" rtl="0" eaLnBrk="0" fontAlgn="base" hangingPunct="0">
        <a:spcBef>
          <a:spcPts val="2000"/>
        </a:spcBef>
        <a:spcAft>
          <a:spcPct val="0"/>
        </a:spcAft>
        <a:buNone/>
        <a:defRPr sz="32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457200" indent="-228600" algn="l" defTabSz="457200" rtl="0" eaLnBrk="0" fontAlgn="base" hangingPunct="0">
        <a:spcBef>
          <a:spcPct val="0"/>
        </a:spcBef>
        <a:spcAft>
          <a:spcPct val="0"/>
        </a:spcAft>
        <a:buSzPct val="100000"/>
        <a:buFont typeface="Lucida Grande" charset="0"/>
        <a:buChar char="»"/>
        <a:defRPr sz="27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77724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03262"/>
          </a:solidFill>
          <a:ln>
            <a:solidFill>
              <a:srgbClr val="00326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67368" y="53072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67368" y="1097456"/>
            <a:ext cx="84194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79579"/>
            <a:ext cx="8229600" cy="2526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67368" y="6310175"/>
            <a:ext cx="1371601" cy="4191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274508" y="0"/>
            <a:ext cx="2869492" cy="237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53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rgbClr val="E09E19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rgbClr val="003262"/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262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03262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003262"/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003262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8DD038E-B383-1B43-9BDA-9AC834EA1964}" type="slidenum">
              <a:rPr lang="en-US" sz="1000" b="0">
                <a:latin typeface="Helvetica Neue Light"/>
                <a:cs typeface="Helvetica Neue Light"/>
              </a:rPr>
              <a:pPr eaLnBrk="1" hangingPunct="1"/>
              <a:t>1</a:t>
            </a:fld>
            <a:endParaRPr lang="en-US" sz="1000" b="0">
              <a:latin typeface="Helvetica Neue Light"/>
              <a:cs typeface="Helvetica Neue Light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143000"/>
            <a:ext cx="8382000" cy="2209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>
                <a:latin typeface="Helvetica Neue Light"/>
                <a:ea typeface="ＭＳ Ｐゴシック" charset="0"/>
                <a:cs typeface="Helvetica Neue Light"/>
              </a:rPr>
              <a:t>CS </a:t>
            </a:r>
            <a:r>
              <a:rPr lang="en-US" sz="4400" dirty="0" smtClean="0">
                <a:latin typeface="Helvetica Neue Light"/>
                <a:ea typeface="ＭＳ Ｐゴシック" charset="0"/>
                <a:cs typeface="Helvetica Neue Light"/>
              </a:rPr>
              <a:t>262a: Advanced Topics in Computer Systems</a:t>
            </a:r>
            <a:endParaRPr lang="en-US" sz="4400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810000"/>
            <a:ext cx="8382000" cy="27432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ea typeface="ＭＳ Ｐゴシック" charset="0"/>
              </a:rPr>
              <a:t>Spring</a:t>
            </a:r>
            <a:r>
              <a:rPr lang="en-US" sz="3200" dirty="0" smtClean="0">
                <a:latin typeface="Helvetica Neue Light"/>
                <a:ea typeface="ＭＳ Ｐゴシック" charset="0"/>
                <a:cs typeface="Helvetica Neue Light"/>
              </a:rPr>
              <a:t> 2018 </a:t>
            </a:r>
            <a:r>
              <a:rPr lang="en-US" sz="3200" dirty="0">
                <a:latin typeface="Helvetica Neue Light"/>
                <a:ea typeface="ＭＳ Ｐゴシック" charset="0"/>
                <a:cs typeface="Helvetica Neue Light"/>
              </a:rPr>
              <a:t>(MW </a:t>
            </a:r>
            <a:r>
              <a:rPr lang="en-US" sz="3200" dirty="0" smtClean="0">
                <a:ea typeface="ＭＳ Ｐゴシック" charset="0"/>
              </a:rPr>
              <a:t>9:00</a:t>
            </a:r>
            <a:r>
              <a:rPr lang="en-US" sz="3200" dirty="0" smtClean="0">
                <a:latin typeface="Helvetica Neue Light"/>
                <a:ea typeface="ＭＳ Ｐゴシック" charset="0"/>
                <a:cs typeface="Helvetica Neue Light"/>
              </a:rPr>
              <a:t>-10:30</a:t>
            </a:r>
            <a:r>
              <a:rPr lang="en-US" sz="3200" dirty="0">
                <a:latin typeface="Helvetica Neue Light"/>
                <a:ea typeface="ＭＳ Ｐゴシック" charset="0"/>
                <a:cs typeface="Helvetica Neue Light"/>
              </a:rPr>
              <a:t>, </a:t>
            </a:r>
            <a:r>
              <a:rPr lang="en-US" sz="3200" b="1" dirty="0" smtClean="0">
                <a:latin typeface="Helvetica Neue Light"/>
                <a:ea typeface="ＭＳ Ｐゴシック" charset="0"/>
                <a:cs typeface="Helvetica Neue Light"/>
              </a:rPr>
              <a:t>320 </a:t>
            </a:r>
            <a:r>
              <a:rPr lang="en-US" sz="3200" b="1" dirty="0" smtClean="0">
                <a:latin typeface="Helvetica Neue Light"/>
                <a:ea typeface="ＭＳ Ｐゴシック" charset="0"/>
                <a:cs typeface="Helvetica Neue Light"/>
              </a:rPr>
              <a:t>Soda </a:t>
            </a:r>
            <a:r>
              <a:rPr lang="en-US" sz="3200" b="1" dirty="0">
                <a:latin typeface="Helvetica Neue Light"/>
                <a:ea typeface="ＭＳ Ｐゴシック" charset="0"/>
                <a:cs typeface="Helvetica Neue Light"/>
              </a:rPr>
              <a:t>Hall</a:t>
            </a:r>
            <a:r>
              <a:rPr lang="en-US" sz="3200" dirty="0">
                <a:latin typeface="Helvetica Neue Light"/>
                <a:ea typeface="ＭＳ Ｐゴシック" charset="0"/>
                <a:cs typeface="Helvetica Neue Light"/>
              </a:rPr>
              <a:t>)</a:t>
            </a:r>
          </a:p>
          <a:p>
            <a:pPr eaLnBrk="1" hangingPunct="1"/>
            <a:r>
              <a:rPr lang="en-US" sz="3200" dirty="0" smtClean="0">
                <a:latin typeface="Helvetica Neue Light"/>
                <a:ea typeface="ＭＳ Ｐゴシック" charset="0"/>
                <a:cs typeface="Helvetica Neue Light"/>
              </a:rPr>
              <a:t>Ali </a:t>
            </a:r>
            <a:r>
              <a:rPr lang="en-US" sz="3200" dirty="0" err="1" smtClean="0">
                <a:latin typeface="Helvetica Neue Light"/>
                <a:ea typeface="ＭＳ Ｐゴシック" charset="0"/>
                <a:cs typeface="Helvetica Neue Light"/>
              </a:rPr>
              <a:t>Ghodsi</a:t>
            </a:r>
            <a:r>
              <a:rPr lang="en-US" sz="3200" dirty="0" smtClean="0">
                <a:latin typeface="Helvetica Neue Light"/>
                <a:ea typeface="ＭＳ Ｐゴシック" charset="0"/>
                <a:cs typeface="Helvetica Neue Light"/>
              </a:rPr>
              <a:t> and Ion </a:t>
            </a:r>
            <a:r>
              <a:rPr lang="en-US" sz="3200" dirty="0" smtClean="0">
                <a:latin typeface="Helvetica Neue Light"/>
                <a:ea typeface="ＭＳ Ｐゴシック" charset="0"/>
                <a:cs typeface="Helvetica Neue Light"/>
              </a:rPr>
              <a:t>Stoica</a:t>
            </a:r>
            <a:endParaRPr lang="en-US" sz="3200" dirty="0">
              <a:latin typeface="Helvetica Neue Light"/>
              <a:ea typeface="ＭＳ Ｐゴシック" charset="0"/>
              <a:cs typeface="Helvetica Neue Light"/>
            </a:endParaRPr>
          </a:p>
          <a:p>
            <a:pPr eaLnBrk="1" hangingPunct="1"/>
            <a:r>
              <a:rPr lang="en-US" sz="2400" dirty="0">
                <a:ea typeface="ＭＳ Ｐゴシック" charset="0"/>
              </a:rPr>
              <a:t>(https://</a:t>
            </a:r>
            <a:r>
              <a:rPr lang="en-US" sz="2400" dirty="0" err="1" smtClean="0">
                <a:ea typeface="ＭＳ Ｐゴシック" charset="0"/>
              </a:rPr>
              <a:t>ucbrise.github.io</a:t>
            </a:r>
            <a:r>
              <a:rPr lang="en-US" sz="2400" dirty="0" smtClean="0">
                <a:ea typeface="ＭＳ Ｐゴシック" charset="0"/>
              </a:rPr>
              <a:t>/cs262a-spring2018/)</a:t>
            </a:r>
            <a:endParaRPr lang="en-US" sz="2400" dirty="0">
              <a:latin typeface="Helvetica Neue Light"/>
              <a:ea typeface="ＭＳ Ｐゴシック" charset="0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72854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it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0"/>
              </a:rPr>
              <a:t>Many </a:t>
            </a:r>
            <a:r>
              <a:rPr lang="en-US" dirty="0" smtClean="0">
                <a:ea typeface="ＭＳ Ｐゴシック" charset="0"/>
              </a:rPr>
              <a:t>papers in 1990s:</a:t>
            </a:r>
            <a:endParaRPr lang="en-US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ea typeface="ＭＳ Ｐゴシック" charset="0"/>
              </a:rPr>
              <a:t>Very compelling abstraction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Many hard challenges, so many researchers worked on it</a:t>
            </a:r>
          </a:p>
          <a:p>
            <a:pPr eaLnBrk="1" hangingPunct="1"/>
            <a:r>
              <a:rPr lang="en-US" dirty="0">
                <a:ea typeface="ＭＳ Ｐゴシック" charset="0"/>
              </a:rPr>
              <a:t>Today 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VMs everywhere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Containers (e.g., </a:t>
            </a:r>
            <a:r>
              <a:rPr lang="en-US" dirty="0" err="1" smtClean="0">
                <a:ea typeface="ＭＳ Ｐゴシック" charset="0"/>
              </a:rPr>
              <a:t>docker</a:t>
            </a:r>
            <a:r>
              <a:rPr lang="en-US" dirty="0" smtClean="0">
                <a:ea typeface="ＭＳ Ｐゴシック" charset="0"/>
              </a:rPr>
              <a:t>) take this concept to the next level</a:t>
            </a:r>
            <a:endParaRPr lang="en-US" dirty="0"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9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it succeed?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4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D37A102-543A-8C47-926E-A3420B3DA644}" type="slidenum">
              <a:rPr lang="en-US" sz="1000" b="0">
                <a:latin typeface="Arial" charset="0"/>
              </a:rPr>
              <a:pPr eaLnBrk="1" hangingPunct="1"/>
              <a:t>13</a:t>
            </a:fld>
            <a:endParaRPr lang="en-US" sz="1000" b="0">
              <a:latin typeface="Arial" charset="0"/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dirty="0">
                <a:latin typeface="Helvetica Neue Light"/>
                <a:ea typeface="ＭＳ Ｐゴシック" charset="0"/>
                <a:cs typeface="Helvetica Neue Light"/>
              </a:rPr>
              <a:t>What are Hard/Fundamental Tradeoffs?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Brewer</a:t>
            </a:r>
            <a:r>
              <a:rPr lang="en-US" dirty="0" smtClean="0"/>
              <a:t>’</a:t>
            </a:r>
            <a:r>
              <a:rPr lang="en-US" altLang="ja-JP" dirty="0" smtClean="0"/>
              <a:t>s </a:t>
            </a:r>
            <a:r>
              <a:rPr lang="en-US" altLang="ja-JP" dirty="0"/>
              <a:t>CAP conjecture: </a:t>
            </a:r>
            <a:r>
              <a:rPr lang="en-US" altLang="ja-JP" dirty="0" smtClean="0"/>
              <a:t>“</a:t>
            </a:r>
            <a:r>
              <a:rPr lang="en-US" altLang="ja-JP" dirty="0" smtClean="0"/>
              <a:t>Consistency</a:t>
            </a:r>
            <a:r>
              <a:rPr lang="en-US" altLang="ja-JP" dirty="0"/>
              <a:t>, Availability, </a:t>
            </a:r>
            <a:r>
              <a:rPr lang="en-US" altLang="ja-JP" dirty="0" smtClean="0"/>
              <a:t>Partition-tolerance</a:t>
            </a:r>
            <a:r>
              <a:rPr lang="en-US" altLang="ja-JP" dirty="0" smtClean="0"/>
              <a:t>”</a:t>
            </a:r>
            <a:r>
              <a:rPr lang="en-US" altLang="ja-JP" dirty="0" smtClean="0"/>
              <a:t>, </a:t>
            </a:r>
            <a:r>
              <a:rPr lang="en-US" altLang="ja-JP" dirty="0"/>
              <a:t>you can have only </a:t>
            </a:r>
            <a:r>
              <a:rPr lang="en-US" altLang="ja-JP" dirty="0" smtClean="0"/>
              <a:t>2/3 </a:t>
            </a:r>
            <a:r>
              <a:rPr lang="en-US" altLang="ja-JP" dirty="0"/>
              <a:t>in a distributed </a:t>
            </a:r>
            <a:r>
              <a:rPr lang="en-US" altLang="ja-JP" dirty="0" smtClean="0"/>
              <a:t>system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T</a:t>
            </a:r>
            <a:r>
              <a:rPr lang="en-US" dirty="0" smtClean="0"/>
              <a:t>radeoff between latency and throughput for arbitrary updates in distributed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Batch request to increase throughput, but hurts 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9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6BFA9AA-3F59-384D-8B8F-21CE9A55DE1C}" type="slidenum">
              <a:rPr lang="en-US" sz="1000" b="0">
                <a:latin typeface="Arial" charset="0"/>
              </a:rPr>
              <a:pPr eaLnBrk="1" hangingPunct="1"/>
              <a:t>14</a:t>
            </a:fld>
            <a:endParaRPr lang="en-US" sz="1000" b="0">
              <a:latin typeface="Arial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Grading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Project: </a:t>
            </a:r>
            <a:r>
              <a:rPr lang="en-US" dirty="0" smtClean="0"/>
              <a:t>60%</a:t>
            </a:r>
            <a:endParaRPr lang="en-US" dirty="0"/>
          </a:p>
          <a:p>
            <a:pPr eaLnBrk="1" hangingPunct="1"/>
            <a:r>
              <a:rPr lang="en-US" dirty="0" smtClean="0"/>
              <a:t>Paper blogs: 20%</a:t>
            </a:r>
            <a:endParaRPr lang="en-US" dirty="0" smtClean="0"/>
          </a:p>
          <a:p>
            <a:pPr eaLnBrk="1" hangingPunct="1"/>
            <a:r>
              <a:rPr lang="en-US" dirty="0" smtClean="0"/>
              <a:t>Class participation: </a:t>
            </a:r>
            <a:r>
              <a:rPr lang="en-US" dirty="0" smtClean="0"/>
              <a:t>2</a:t>
            </a:r>
            <a:r>
              <a:rPr lang="en-US" dirty="0"/>
              <a:t>0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98055"/>
            <a:ext cx="8686800" cy="11430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xciting times in systems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11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Moore’s law ending </a:t>
            </a:r>
            <a:r>
              <a:rPr lang="en-US" dirty="0" smtClean="0">
                <a:sym typeface="Wingdings"/>
              </a:rPr>
              <a:t> many challenges</a:t>
            </a:r>
            <a:endParaRPr lang="en-US" dirty="0" smtClean="0"/>
          </a:p>
          <a:p>
            <a:r>
              <a:rPr lang="en-US" dirty="0" smtClean="0"/>
              <a:t>Many-cores machines</a:t>
            </a:r>
          </a:p>
          <a:p>
            <a:pPr lvl="1"/>
            <a:r>
              <a:rPr lang="en-US" dirty="0" smtClean="0"/>
              <a:t>Amazon’s X1 instances: 120 </a:t>
            </a:r>
            <a:r>
              <a:rPr lang="en-US" dirty="0" err="1" smtClean="0"/>
              <a:t>vcores</a:t>
            </a:r>
            <a:r>
              <a:rPr lang="en-US" dirty="0" smtClean="0"/>
              <a:t> and 2TB RAM</a:t>
            </a:r>
          </a:p>
          <a:p>
            <a:r>
              <a:rPr lang="en-US" dirty="0" smtClean="0"/>
              <a:t>Large scale distributed systems maturing, but many challenges remain</a:t>
            </a:r>
          </a:p>
          <a:p>
            <a:r>
              <a:rPr lang="en-US" dirty="0" smtClean="0"/>
              <a:t>Specialized hardware: FPGAs, GPUs, ASICs</a:t>
            </a:r>
          </a:p>
          <a:p>
            <a:r>
              <a:rPr lang="en-US" dirty="0" smtClean="0"/>
              <a:t>New memory technologies: 3D </a:t>
            </a:r>
            <a:r>
              <a:rPr lang="en-US" dirty="0" err="1" smtClean="0"/>
              <a:t>XPoint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66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complexity – Computation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16</a:t>
            </a:fld>
            <a:endParaRPr lang="en"/>
          </a:p>
        </p:txBody>
      </p:sp>
      <p:sp>
        <p:nvSpPr>
          <p:cNvPr id="5" name="TextBox 4"/>
          <p:cNvSpPr txBox="1"/>
          <p:nvPr/>
        </p:nvSpPr>
        <p:spPr>
          <a:xfrm>
            <a:off x="1041400" y="1981200"/>
            <a:ext cx="1146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ource Sans Pro"/>
                <a:cs typeface="Source Sans Pro"/>
              </a:rPr>
              <a:t>Software</a:t>
            </a:r>
            <a:endParaRPr lang="en-US" sz="2000" dirty="0">
              <a:latin typeface="Source Sans Pro"/>
              <a:cs typeface="Source Sans Pro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295400" y="2523067"/>
            <a:ext cx="546100" cy="999067"/>
          </a:xfrm>
          <a:prstGeom prst="down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3562353"/>
            <a:ext cx="858232" cy="704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06501" y="4191000"/>
            <a:ext cx="644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ource Sans Pro"/>
                <a:cs typeface="Source Sans Pro"/>
              </a:rPr>
              <a:t>CPU</a:t>
            </a:r>
            <a:endParaRPr lang="en-US" sz="2000" dirty="0">
              <a:latin typeface="Source Sans Pro"/>
              <a:cs typeface="Source Sans Pr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65700" y="2082800"/>
            <a:ext cx="1146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ource Sans Pro"/>
                <a:cs typeface="Source Sans Pro"/>
              </a:rPr>
              <a:t>Software</a:t>
            </a:r>
            <a:endParaRPr lang="en-US" sz="2000" dirty="0">
              <a:latin typeface="Source Sans Pro"/>
              <a:cs typeface="Source Sans Pro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70700" y="3308811"/>
            <a:ext cx="1409700" cy="958389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3886201" y="2641981"/>
            <a:ext cx="1224067" cy="1990572"/>
            <a:chOff x="3886200" y="1981486"/>
            <a:chExt cx="1224067" cy="1671396"/>
          </a:xfrm>
        </p:grpSpPr>
        <p:pic>
          <p:nvPicPr>
            <p:cNvPr id="10" name="Picture 1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2761145"/>
              <a:ext cx="858232" cy="584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4000500" y="3352800"/>
              <a:ext cx="644279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ource Sans Pro"/>
                  <a:cs typeface="Source Sans Pro"/>
                </a:rPr>
                <a:t>CPU</a:t>
              </a:r>
              <a:endParaRPr lang="en-US" sz="2000" dirty="0">
                <a:latin typeface="Source Sans Pro"/>
                <a:cs typeface="Source Sans Pro"/>
              </a:endParaRPr>
            </a:p>
          </p:txBody>
        </p:sp>
        <p:sp>
          <p:nvSpPr>
            <p:cNvPr id="20" name="Down Arrow 19"/>
            <p:cNvSpPr/>
            <p:nvPr/>
          </p:nvSpPr>
          <p:spPr>
            <a:xfrm rot="2301247">
              <a:off x="4564167" y="1981486"/>
              <a:ext cx="546100" cy="805925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902201" y="2656533"/>
            <a:ext cx="2983503" cy="2129310"/>
            <a:chOff x="4902200" y="1992400"/>
            <a:chExt cx="2983503" cy="169858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02200" y="2665004"/>
              <a:ext cx="1016000" cy="751295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054600" y="3352800"/>
              <a:ext cx="656077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Source Sans Pro"/>
                  <a:cs typeface="Source Sans Pro"/>
                </a:rPr>
                <a:t>G</a:t>
              </a:r>
              <a:r>
                <a:rPr lang="en-US" sz="2000" dirty="0" smtClean="0">
                  <a:latin typeface="Source Sans Pro"/>
                  <a:cs typeface="Source Sans Pro"/>
                </a:rPr>
                <a:t>PU</a:t>
              </a:r>
              <a:endParaRPr lang="en-US" sz="2000" dirty="0">
                <a:latin typeface="Source Sans Pro"/>
                <a:cs typeface="Source Sans Pro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69000" y="2451100"/>
              <a:ext cx="1117600" cy="11176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6108700" y="3352800"/>
              <a:ext cx="774571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ource Sans Pro"/>
                  <a:cs typeface="Source Sans Pro"/>
                </a:rPr>
                <a:t>FPGA</a:t>
              </a:r>
              <a:endParaRPr lang="en-US" sz="2000" dirty="0">
                <a:latin typeface="Source Sans Pro"/>
                <a:cs typeface="Source Sans Pro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00900" y="3390900"/>
              <a:ext cx="684803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ource Sans Pro"/>
                  <a:cs typeface="Source Sans Pro"/>
                </a:rPr>
                <a:t>ASIC</a:t>
              </a:r>
              <a:endParaRPr lang="en-US" sz="2000" dirty="0">
                <a:latin typeface="Source Sans Pro"/>
                <a:cs typeface="Source Sans Pro"/>
              </a:endParaRPr>
            </a:p>
          </p:txBody>
        </p:sp>
        <p:sp>
          <p:nvSpPr>
            <p:cNvPr id="21" name="Down Arrow 20"/>
            <p:cNvSpPr/>
            <p:nvPr/>
          </p:nvSpPr>
          <p:spPr>
            <a:xfrm rot="750103">
              <a:off x="5285122" y="2027147"/>
              <a:ext cx="383912" cy="7493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Down Arrow 21"/>
            <p:cNvSpPr/>
            <p:nvPr/>
          </p:nvSpPr>
          <p:spPr>
            <a:xfrm rot="19633240">
              <a:off x="5903179" y="1992400"/>
              <a:ext cx="277694" cy="7493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wn Arrow 23"/>
            <p:cNvSpPr/>
            <p:nvPr/>
          </p:nvSpPr>
          <p:spPr>
            <a:xfrm rot="18101529">
              <a:off x="6623085" y="1735938"/>
              <a:ext cx="228210" cy="1098303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987801" y="4495800"/>
            <a:ext cx="6206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Source Sans Pro"/>
                <a:cs typeface="Source Sans Pro"/>
              </a:rPr>
              <a:t>+</a:t>
            </a:r>
          </a:p>
          <a:p>
            <a:pPr algn="ctr"/>
            <a:r>
              <a:rPr lang="en-US" sz="2000" dirty="0" smtClean="0">
                <a:latin typeface="Source Sans Pro"/>
                <a:cs typeface="Source Sans Pro"/>
              </a:rPr>
              <a:t>SGX</a:t>
            </a:r>
            <a:endParaRPr lang="en-US" sz="2000" dirty="0">
              <a:latin typeface="Source Sans Pro"/>
              <a:cs typeface="Source Sans Pro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895600" y="2895600"/>
            <a:ext cx="660400" cy="643467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6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5" grpId="0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1" y="288567"/>
            <a:ext cx="8520599" cy="763599"/>
          </a:xfrm>
        </p:spPr>
        <p:txBody>
          <a:bodyPr/>
          <a:lstStyle/>
          <a:p>
            <a:r>
              <a:rPr lang="en-US" dirty="0" smtClean="0"/>
              <a:t>Increased complexity – Memory </a:t>
            </a:r>
            <a:endParaRPr lang="en-US" dirty="0"/>
          </a:p>
        </p:txBody>
      </p:sp>
      <p:pic>
        <p:nvPicPr>
          <p:cNvPr id="5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606551"/>
            <a:ext cx="858232" cy="68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65100" y="2599266"/>
            <a:ext cx="1549400" cy="44026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ource Sans Pro"/>
                <a:cs typeface="Source Sans Pro"/>
              </a:rPr>
              <a:t>L1/L2 cache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5100" y="3378199"/>
            <a:ext cx="1549400" cy="44026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ource Sans Pro"/>
                <a:cs typeface="Source Sans Pro"/>
              </a:rPr>
              <a:t>L3 cache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0500" y="4190999"/>
            <a:ext cx="1549400" cy="44026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ource Sans Pro"/>
                <a:cs typeface="Source Sans Pro"/>
              </a:rPr>
              <a:t>Main memory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5900" y="5088466"/>
            <a:ext cx="1549400" cy="44026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ource Sans Pro"/>
                <a:cs typeface="Source Sans Pro"/>
              </a:rPr>
              <a:t>NAND SSD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5900" y="5952066"/>
            <a:ext cx="1549400" cy="44026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ource Sans Pro"/>
                <a:cs typeface="Source Sans Pro"/>
              </a:rPr>
              <a:t>Fast HHD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39901" y="2582333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Source Sans Pro"/>
                <a:cs typeface="Source Sans Pro"/>
              </a:rPr>
              <a:t>~1 ns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5301" y="3361266"/>
            <a:ext cx="748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Source Sans Pro"/>
                <a:cs typeface="Source Sans Pro"/>
              </a:rPr>
              <a:t>~10 ns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5301" y="4157133"/>
            <a:ext cx="2549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Source Sans Pro"/>
                <a:cs typeface="Source Sans Pro"/>
              </a:rPr>
              <a:t>~100 ns / ~80 GB/s / ~100GB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78000" y="5105400"/>
            <a:ext cx="25648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Source Sans Pro"/>
                <a:cs typeface="Source Sans Pro"/>
              </a:rPr>
              <a:t>~100 </a:t>
            </a:r>
            <a:r>
              <a:rPr lang="en-US" sz="1600" dirty="0" err="1" smtClean="0">
                <a:latin typeface="Source Sans Pro"/>
                <a:cs typeface="Source Sans Pro"/>
              </a:rPr>
              <a:t>usec</a:t>
            </a:r>
            <a:r>
              <a:rPr lang="en-US" sz="1600" dirty="0" smtClean="0">
                <a:latin typeface="Source Sans Pro"/>
                <a:cs typeface="Source Sans Pro"/>
              </a:rPr>
              <a:t> / ~10 GB/s / ~1 TB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78001" y="5969000"/>
            <a:ext cx="2747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Source Sans Pro"/>
                <a:cs typeface="Source Sans Pro"/>
              </a:rPr>
              <a:t>~10 </a:t>
            </a:r>
            <a:r>
              <a:rPr lang="en-US" sz="1600" dirty="0" err="1">
                <a:latin typeface="Source Sans Pro"/>
                <a:cs typeface="Source Sans Pro"/>
              </a:rPr>
              <a:t>m</a:t>
            </a:r>
            <a:r>
              <a:rPr lang="en-US" sz="1600" dirty="0" err="1" smtClean="0">
                <a:latin typeface="Source Sans Pro"/>
                <a:cs typeface="Source Sans Pro"/>
              </a:rPr>
              <a:t>sec</a:t>
            </a:r>
            <a:r>
              <a:rPr lang="en-US" sz="1600" dirty="0" smtClean="0">
                <a:latin typeface="Source Sans Pro"/>
                <a:cs typeface="Source Sans Pro"/>
              </a:rPr>
              <a:t> / ~100 MB/s / ~10 TB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83700" y="4072466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58801" y="100753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ource Sans Pro"/>
                <a:cs typeface="Source Sans Pro"/>
              </a:rPr>
              <a:t>2015</a:t>
            </a:r>
            <a:endParaRPr lang="en-US" sz="2000" dirty="0">
              <a:latin typeface="Source Sans Pro"/>
              <a:cs typeface="Source Sans Pro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711701" y="990600"/>
            <a:ext cx="4467947" cy="5401733"/>
            <a:chOff x="4711700" y="850900"/>
            <a:chExt cx="4467947" cy="4051300"/>
          </a:xfrm>
        </p:grpSpPr>
        <p:sp>
          <p:nvSpPr>
            <p:cNvPr id="33" name="TextBox 32"/>
            <p:cNvSpPr txBox="1"/>
            <p:nvPr/>
          </p:nvSpPr>
          <p:spPr>
            <a:xfrm>
              <a:off x="6329844" y="4584700"/>
              <a:ext cx="284980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Source Sans Pro"/>
                  <a:cs typeface="Source Sans Pro"/>
                </a:rPr>
                <a:t>~10 </a:t>
              </a:r>
              <a:r>
                <a:rPr lang="en-US" sz="1600" dirty="0" err="1">
                  <a:latin typeface="Source Sans Pro"/>
                  <a:cs typeface="Source Sans Pro"/>
                </a:rPr>
                <a:t>m</a:t>
              </a:r>
              <a:r>
                <a:rPr lang="en-US" sz="1600" dirty="0" err="1" smtClean="0">
                  <a:latin typeface="Source Sans Pro"/>
                  <a:cs typeface="Source Sans Pro"/>
                </a:rPr>
                <a:t>sec</a:t>
              </a:r>
              <a:r>
                <a:rPr lang="en-US" sz="1600" dirty="0" smtClean="0">
                  <a:latin typeface="Source Sans Pro"/>
                  <a:cs typeface="Source Sans Pro"/>
                </a:rPr>
                <a:t> / ~100 MB/s / ~100 TB</a:t>
              </a:r>
              <a:endParaRPr lang="en-US" sz="1600" dirty="0">
                <a:latin typeface="Source Sans Pro"/>
                <a:cs typeface="Source Sans Pro"/>
              </a:endParaRPr>
            </a:p>
          </p:txBody>
        </p:sp>
        <p:pic>
          <p:nvPicPr>
            <p:cNvPr id="18" name="Picture 1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4600" y="1312863"/>
              <a:ext cx="858232" cy="458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ounded Rectangle 18"/>
            <p:cNvSpPr/>
            <p:nvPr/>
          </p:nvSpPr>
          <p:spPr>
            <a:xfrm>
              <a:off x="4711700" y="2057400"/>
              <a:ext cx="1549400" cy="330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Source Sans Pro"/>
                  <a:cs typeface="Source Sans Pro"/>
                </a:rPr>
                <a:t>L1/L2 cache</a:t>
              </a:r>
              <a:endParaRPr lang="en-US" sz="1600" dirty="0">
                <a:latin typeface="Source Sans Pro"/>
                <a:cs typeface="Source Sans Pro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711700" y="2501900"/>
              <a:ext cx="1549400" cy="330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Source Sans Pro"/>
                  <a:cs typeface="Source Sans Pro"/>
                </a:rPr>
                <a:t>L3 cache</a:t>
              </a:r>
              <a:endParaRPr lang="en-US" sz="1600" dirty="0">
                <a:latin typeface="Source Sans Pro"/>
                <a:cs typeface="Source Sans Pro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737100" y="3327400"/>
              <a:ext cx="1549400" cy="330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Source Sans Pro"/>
                  <a:cs typeface="Source Sans Pro"/>
                </a:rPr>
                <a:t>Main memory</a:t>
              </a:r>
              <a:endParaRPr lang="en-US" sz="1600" dirty="0">
                <a:latin typeface="Source Sans Pro"/>
                <a:cs typeface="Source Sans Pro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762500" y="4152900"/>
              <a:ext cx="1549400" cy="330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Source Sans Pro"/>
                  <a:cs typeface="Source Sans Pro"/>
                </a:rPr>
                <a:t>NAND SSD</a:t>
              </a:r>
              <a:endParaRPr lang="en-US" sz="1600" dirty="0">
                <a:latin typeface="Source Sans Pro"/>
                <a:cs typeface="Source Sans Pro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762500" y="4572000"/>
              <a:ext cx="1549400" cy="330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Source Sans Pro"/>
                  <a:cs typeface="Source Sans Pro"/>
                </a:rPr>
                <a:t>Fast HHD</a:t>
              </a:r>
              <a:endParaRPr lang="en-US" sz="1600" dirty="0">
                <a:latin typeface="Source Sans Pro"/>
                <a:cs typeface="Source Sans Pro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91744" y="2044700"/>
              <a:ext cx="64633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Source Sans Pro"/>
                  <a:cs typeface="Source Sans Pro"/>
                </a:rPr>
                <a:t>~1 ns</a:t>
              </a:r>
              <a:endParaRPr lang="en-US" sz="1600" dirty="0">
                <a:latin typeface="Source Sans Pro"/>
                <a:cs typeface="Source Sans Pro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317144" y="2489200"/>
              <a:ext cx="7489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Source Sans Pro"/>
                  <a:cs typeface="Source Sans Pro"/>
                </a:rPr>
                <a:t>~10 ns</a:t>
              </a:r>
              <a:endParaRPr lang="en-US" sz="1600" dirty="0">
                <a:latin typeface="Source Sans Pro"/>
                <a:cs typeface="Source Sans Pro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17144" y="3302000"/>
              <a:ext cx="254920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Source Sans Pro"/>
                  <a:cs typeface="Source Sans Pro"/>
                </a:rPr>
                <a:t>~100 ns / ~80 GB/s / ~100GB</a:t>
              </a:r>
              <a:endParaRPr lang="en-US" sz="1600" dirty="0">
                <a:latin typeface="Source Sans Pro"/>
                <a:cs typeface="Source Sans Pro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29844" y="4165600"/>
              <a:ext cx="266677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Source Sans Pro"/>
                  <a:cs typeface="Source Sans Pro"/>
                </a:rPr>
                <a:t>~100 </a:t>
              </a:r>
              <a:r>
                <a:rPr lang="en-US" sz="1600" dirty="0" err="1" smtClean="0">
                  <a:latin typeface="Source Sans Pro"/>
                  <a:cs typeface="Source Sans Pro"/>
                </a:rPr>
                <a:t>usec</a:t>
              </a:r>
              <a:r>
                <a:rPr lang="en-US" sz="1600" dirty="0" smtClean="0">
                  <a:latin typeface="Source Sans Pro"/>
                  <a:cs typeface="Source Sans Pro"/>
                </a:rPr>
                <a:t> / ~10 GB/s / ~10 TB</a:t>
              </a:r>
              <a:endParaRPr lang="en-US" sz="1600" dirty="0">
                <a:latin typeface="Source Sans Pro"/>
                <a:cs typeface="Source Sans Pro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724400" y="2908300"/>
              <a:ext cx="1549400" cy="330200"/>
            </a:xfrm>
            <a:prstGeom prst="round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Source Sans Pro"/>
                  <a:cs typeface="Source Sans Pro"/>
                </a:rPr>
                <a:t>HBM</a:t>
              </a:r>
              <a:endParaRPr lang="en-US" sz="1600" dirty="0">
                <a:latin typeface="Source Sans Pro"/>
                <a:cs typeface="Source Sans Pro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329844" y="2895600"/>
              <a:ext cx="218521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6600"/>
                  </a:solidFill>
                  <a:latin typeface="Source Sans Pro"/>
                  <a:cs typeface="Source Sans Pro"/>
                </a:rPr>
                <a:t>~10 ns / ~1TB/s / ~10GB</a:t>
              </a:r>
              <a:endParaRPr lang="en-US" sz="1600" dirty="0">
                <a:solidFill>
                  <a:srgbClr val="FF6600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49800" y="3733800"/>
              <a:ext cx="1549400" cy="330200"/>
            </a:xfrm>
            <a:prstGeom prst="round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Source Sans Pro"/>
                  <a:cs typeface="Source Sans Pro"/>
                </a:rPr>
                <a:t>NVM </a:t>
              </a:r>
              <a:r>
                <a:rPr lang="en-US" sz="1500" dirty="0" smtClean="0">
                  <a:latin typeface="Source Sans Pro"/>
                  <a:cs typeface="Source Sans Pro"/>
                </a:rPr>
                <a:t>(3D </a:t>
              </a:r>
              <a:r>
                <a:rPr lang="en-US" sz="1500" dirty="0" err="1" smtClean="0">
                  <a:latin typeface="Source Sans Pro"/>
                  <a:cs typeface="Source Sans Pro"/>
                </a:rPr>
                <a:t>Xpoint</a:t>
              </a:r>
              <a:r>
                <a:rPr lang="en-US" sz="1500" dirty="0" smtClean="0">
                  <a:latin typeface="Source Sans Pro"/>
                  <a:cs typeface="Source Sans Pro"/>
                </a:rPr>
                <a:t>)</a:t>
              </a:r>
              <a:endParaRPr lang="en-US" sz="1500" dirty="0">
                <a:latin typeface="Source Sans Pro"/>
                <a:cs typeface="Source Sans Pro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355244" y="3721100"/>
              <a:ext cx="227795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6600"/>
                  </a:solidFill>
                  <a:latin typeface="Source Sans Pro"/>
                  <a:cs typeface="Source Sans Pro"/>
                </a:rPr>
                <a:t>~1 </a:t>
              </a:r>
              <a:r>
                <a:rPr lang="en-US" sz="1600" dirty="0" err="1" smtClean="0">
                  <a:solidFill>
                    <a:srgbClr val="FF6600"/>
                  </a:solidFill>
                  <a:latin typeface="Source Sans Pro"/>
                  <a:cs typeface="Source Sans Pro"/>
                </a:rPr>
                <a:t>usec</a:t>
              </a:r>
              <a:r>
                <a:rPr lang="en-US" sz="1600" dirty="0" smtClean="0">
                  <a:solidFill>
                    <a:srgbClr val="FF6600"/>
                  </a:solidFill>
                  <a:latin typeface="Source Sans Pro"/>
                  <a:cs typeface="Source Sans Pro"/>
                </a:rPr>
                <a:t> / ~10GB/s / ~1TB</a:t>
              </a:r>
              <a:endParaRPr lang="en-US" sz="1600" dirty="0">
                <a:solidFill>
                  <a:srgbClr val="FF6600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105400" y="850900"/>
              <a:ext cx="697627" cy="3000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ource Sans Pro"/>
                  <a:cs typeface="Source Sans Pro"/>
                </a:rPr>
                <a:t>2020</a:t>
              </a:r>
              <a:endParaRPr lang="en-US" sz="2000" dirty="0">
                <a:latin typeface="Source Sans Pro"/>
                <a:cs typeface="Sour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663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complexity – more and more choices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18</a:t>
            </a:fld>
            <a:endParaRPr lang="en"/>
          </a:p>
        </p:txBody>
      </p:sp>
      <p:grpSp>
        <p:nvGrpSpPr>
          <p:cNvPr id="3" name="Group 2"/>
          <p:cNvGrpSpPr/>
          <p:nvPr/>
        </p:nvGrpSpPr>
        <p:grpSpPr>
          <a:xfrm>
            <a:off x="193040" y="1899206"/>
            <a:ext cx="2987040" cy="3511755"/>
            <a:chOff x="294640" y="1424404"/>
            <a:chExt cx="2987040" cy="2633816"/>
          </a:xfrm>
        </p:grpSpPr>
        <p:sp>
          <p:nvSpPr>
            <p:cNvPr id="8" name="TextBox 7"/>
            <p:cNvSpPr txBox="1"/>
            <p:nvPr/>
          </p:nvSpPr>
          <p:spPr>
            <a:xfrm>
              <a:off x="294640" y="3342640"/>
              <a:ext cx="2753360" cy="715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E17100"/>
                  </a:solidFill>
                  <a:latin typeface="Bebas Neue Regular"/>
                  <a:cs typeface="Bebas Neue Regular"/>
                </a:rPr>
                <a:t>Microsoft AZURE</a:t>
              </a:r>
              <a:endParaRPr lang="en-US" sz="2800" dirty="0">
                <a:solidFill>
                  <a:srgbClr val="E17100"/>
                </a:solidFill>
                <a:latin typeface="Bebas Neue Regular"/>
                <a:cs typeface="Bebas Neue Regular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9440" y="1424404"/>
              <a:ext cx="2682240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Helvetica Neue Light"/>
                  <a:cs typeface="Helvetica Neue Light"/>
                </a:rPr>
                <a:t>Basic tier: A0, A1, A2, A3, A4</a:t>
              </a:r>
            </a:p>
            <a:p>
              <a:r>
                <a:rPr lang="en-US" sz="1400" dirty="0" smtClean="0">
                  <a:latin typeface="Helvetica Neue Light"/>
                  <a:cs typeface="Helvetica Neue Light"/>
                </a:rPr>
                <a:t>Optimized Compute : D1, D2, D3, D4, D11, D12, D13</a:t>
              </a:r>
            </a:p>
            <a:p>
              <a:r>
                <a:rPr lang="en-US" sz="1400" dirty="0" smtClean="0">
                  <a:latin typeface="Helvetica Neue Light"/>
                  <a:cs typeface="Helvetica Neue Light"/>
                </a:rPr>
                <a:t>D1v2, D2v2, D3v2, D11v2,</a:t>
              </a:r>
              <a:r>
                <a:rPr lang="is-IS" sz="1400" dirty="0" smtClean="0">
                  <a:latin typeface="Helvetica Neue Light"/>
                  <a:cs typeface="Helvetica Neue Light"/>
                </a:rPr>
                <a:t>…</a:t>
              </a:r>
            </a:p>
            <a:p>
              <a:r>
                <a:rPr lang="en-US" sz="1400" dirty="0" smtClean="0">
                  <a:latin typeface="Helvetica Neue Light"/>
                  <a:cs typeface="Helvetica Neue Light"/>
                </a:rPr>
                <a:t>Latest CPUs: G1, G2, G3, </a:t>
              </a:r>
              <a:r>
                <a:rPr lang="is-IS" sz="1400" dirty="0" smtClean="0">
                  <a:latin typeface="Helvetica Neue Light"/>
                  <a:cs typeface="Helvetica Neue Light"/>
                </a:rPr>
                <a:t>…</a:t>
              </a:r>
              <a:endParaRPr lang="en-US" sz="1400" dirty="0" smtClean="0">
                <a:latin typeface="Helvetica Neue Light"/>
                <a:cs typeface="Helvetica Neue Light"/>
              </a:endParaRPr>
            </a:p>
            <a:p>
              <a:r>
                <a:rPr lang="en-US" sz="1400" dirty="0" smtClean="0">
                  <a:latin typeface="Helvetica Neue Light"/>
                  <a:cs typeface="Helvetica Neue Light"/>
                </a:rPr>
                <a:t>Network Optimized: A8, A9</a:t>
              </a:r>
              <a:endParaRPr lang="en-US" sz="1400" dirty="0">
                <a:latin typeface="Helvetica Neue Light"/>
                <a:cs typeface="Helvetica Neue Light"/>
              </a:endParaRPr>
            </a:p>
            <a:p>
              <a:r>
                <a:rPr lang="en-US" sz="1400" dirty="0" smtClean="0">
                  <a:latin typeface="Helvetica Neue Light"/>
                  <a:cs typeface="Helvetica Neue Light"/>
                </a:rPr>
                <a:t>Compute Intensive: A10, A11,</a:t>
              </a:r>
              <a:r>
                <a:rPr lang="is-IS" sz="1400" dirty="0" smtClean="0">
                  <a:latin typeface="Helvetica Neue Light"/>
                  <a:cs typeface="Helvetica Neue Light"/>
                </a:rPr>
                <a:t>…</a:t>
              </a:r>
              <a:endParaRPr lang="en-US" sz="1400" dirty="0" smtClean="0">
                <a:latin typeface="Helvetica Neue Light"/>
                <a:cs typeface="Helvetica Neue Light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241041" y="1666240"/>
            <a:ext cx="5801359" cy="3693920"/>
            <a:chOff x="3342640" y="1249680"/>
            <a:chExt cx="5801359" cy="2770440"/>
          </a:xfrm>
        </p:grpSpPr>
        <p:sp>
          <p:nvSpPr>
            <p:cNvPr id="5" name="TextBox 4"/>
            <p:cNvSpPr txBox="1"/>
            <p:nvPr/>
          </p:nvSpPr>
          <p:spPr>
            <a:xfrm>
              <a:off x="3787141" y="3304540"/>
              <a:ext cx="1841499" cy="715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E17100"/>
                  </a:solidFill>
                  <a:latin typeface="Bebas Neue Regular"/>
                  <a:cs typeface="Bebas Neue Regular"/>
                </a:rPr>
                <a:t>Amazon EC2</a:t>
              </a:r>
              <a:endParaRPr lang="en-US" sz="2800" dirty="0">
                <a:solidFill>
                  <a:srgbClr val="E17100"/>
                </a:solidFill>
                <a:latin typeface="Bebas Neue Regular"/>
                <a:cs typeface="Bebas Neue Regular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79800" y="1462504"/>
              <a:ext cx="2712720" cy="1361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Helvetica Neue Light"/>
                  <a:cs typeface="Helvetica Neue Light"/>
                </a:rPr>
                <a:t>t2.nano, t2.micro, t2.small</a:t>
              </a:r>
            </a:p>
            <a:p>
              <a:r>
                <a:rPr lang="en-US" sz="1400" dirty="0">
                  <a:latin typeface="Helvetica Neue Light"/>
                  <a:cs typeface="Helvetica Neue Light"/>
                </a:rPr>
                <a:t>m</a:t>
              </a:r>
              <a:r>
                <a:rPr lang="en-US" sz="1400" dirty="0" smtClean="0">
                  <a:latin typeface="Helvetica Neue Light"/>
                  <a:cs typeface="Helvetica Neue Light"/>
                </a:rPr>
                <a:t>4.large, m4.xlarge, m4.2xlarge, m4.4xlarge, m3.medium, c4.large, c4.xlarge, c4.2xlarge,</a:t>
              </a:r>
            </a:p>
            <a:p>
              <a:r>
                <a:rPr lang="en-US" sz="1400" dirty="0">
                  <a:latin typeface="Helvetica Neue Light"/>
                  <a:cs typeface="Helvetica Neue Light"/>
                </a:rPr>
                <a:t>c</a:t>
              </a:r>
              <a:r>
                <a:rPr lang="en-US" sz="1400" dirty="0" smtClean="0">
                  <a:latin typeface="Helvetica Neue Light"/>
                  <a:cs typeface="Helvetica Neue Light"/>
                </a:rPr>
                <a:t>3.large, c3.xlarge, c3.4xlarge,</a:t>
              </a:r>
            </a:p>
            <a:p>
              <a:r>
                <a:rPr lang="en-US" sz="1400" dirty="0">
                  <a:latin typeface="Helvetica Neue Light"/>
                  <a:cs typeface="Helvetica Neue Light"/>
                </a:rPr>
                <a:t>r</a:t>
              </a:r>
              <a:r>
                <a:rPr lang="en-US" sz="1400" dirty="0" smtClean="0">
                  <a:latin typeface="Helvetica Neue Light"/>
                  <a:cs typeface="Helvetica Neue Light"/>
                </a:rPr>
                <a:t>3.large, r3.xlarge, r3.4xlarge,</a:t>
              </a:r>
            </a:p>
            <a:p>
              <a:r>
                <a:rPr lang="en-US" sz="1400" dirty="0" smtClean="0">
                  <a:latin typeface="Helvetica Neue Light"/>
                  <a:cs typeface="Helvetica Neue Light"/>
                </a:rPr>
                <a:t>i2.2xlarge, i2.4xlarge, d2.xlarge d2.2xlarge, d2.4xlarge,</a:t>
              </a:r>
              <a:r>
                <a:rPr lang="is-IS" sz="1400" dirty="0" smtClean="0">
                  <a:latin typeface="Helvetica Neue Light"/>
                  <a:cs typeface="Helvetica Neue Light"/>
                </a:rPr>
                <a:t>…</a:t>
              </a:r>
              <a:endParaRPr lang="en-US" sz="1400" dirty="0" smtClean="0">
                <a:latin typeface="Helvetica Neue Light"/>
                <a:cs typeface="Helvetica Neue Light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342640" y="1249680"/>
              <a:ext cx="0" cy="256538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289040" y="1249680"/>
              <a:ext cx="0" cy="256538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57620" y="1385768"/>
              <a:ext cx="278637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Helvetica Neue Light"/>
                  <a:cs typeface="Helvetica Neue Light"/>
                </a:rPr>
                <a:t>n1-standard-</a:t>
              </a:r>
              <a:r>
                <a:rPr lang="en-US" sz="1400" dirty="0" smtClean="0">
                  <a:latin typeface="Helvetica Neue Light"/>
                  <a:cs typeface="Helvetica Neue Light"/>
                </a:rPr>
                <a:t>1, ns1-standard-2, ns1-standard-4, ns1-standard-8, ns1-standard-16, ns1highmem-2, ns1-highmem-4, ns1-highmem-8, n1-highcpu-2, n1-highcpu-4, n1-highcpu-8, n1-highcpu-16, n1-highcpu-32, f1-micro, g1-small</a:t>
              </a:r>
              <a:r>
                <a:rPr lang="is-IS" sz="1400" dirty="0" smtClean="0">
                  <a:latin typeface="Helvetica Neue Light"/>
                  <a:cs typeface="Helvetica Neue Light"/>
                </a:rPr>
                <a:t>…</a:t>
              </a:r>
              <a:endParaRPr lang="en-US" sz="1400" dirty="0" smtClean="0">
                <a:latin typeface="Helvetica Neue Light"/>
                <a:cs typeface="Helvetica Neue Ligh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57620" y="3291840"/>
              <a:ext cx="2786379" cy="715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E17100"/>
                  </a:solidFill>
                  <a:latin typeface="Bebas Neue Regular"/>
                  <a:cs typeface="Bebas Neue Regular"/>
                </a:rPr>
                <a:t>Google Cloud Engine</a:t>
              </a:r>
              <a:endParaRPr lang="en-US" sz="2800" dirty="0">
                <a:solidFill>
                  <a:srgbClr val="E17100"/>
                </a:solidFill>
                <a:latin typeface="Bebas Neue Regular"/>
                <a:cs typeface="Bebas Neue Regula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557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593367"/>
            <a:ext cx="8832300" cy="1311633"/>
          </a:xfrm>
        </p:spPr>
        <p:txBody>
          <a:bodyPr/>
          <a:lstStyle/>
          <a:p>
            <a:r>
              <a:rPr lang="en-US" dirty="0" smtClean="0"/>
              <a:t>Increase </a:t>
            </a:r>
            <a:r>
              <a:rPr lang="en-US" dirty="0"/>
              <a:t>c</a:t>
            </a:r>
            <a:r>
              <a:rPr lang="en-US" dirty="0" smtClean="0"/>
              <a:t>omplexity – more and more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1" y="1904999"/>
            <a:ext cx="8520599" cy="4186833"/>
          </a:xfrm>
        </p:spPr>
        <p:txBody>
          <a:bodyPr/>
          <a:lstStyle/>
          <a:p>
            <a:r>
              <a:rPr lang="en-US" dirty="0" smtClean="0"/>
              <a:t>Scale</a:t>
            </a:r>
          </a:p>
          <a:p>
            <a:endParaRPr lang="en-US" dirty="0" smtClean="0"/>
          </a:p>
          <a:p>
            <a:r>
              <a:rPr lang="en-US" dirty="0" smtClean="0"/>
              <a:t>Latency</a:t>
            </a:r>
          </a:p>
          <a:p>
            <a:endParaRPr lang="en-US" dirty="0"/>
          </a:p>
          <a:p>
            <a:r>
              <a:rPr lang="en-US" dirty="0" smtClean="0"/>
              <a:t>Accuracy </a:t>
            </a:r>
          </a:p>
          <a:p>
            <a:endParaRPr lang="en-US" dirty="0"/>
          </a:p>
          <a:p>
            <a:r>
              <a:rPr lang="en-US" dirty="0" smtClean="0"/>
              <a:t>Cost</a:t>
            </a:r>
          </a:p>
          <a:p>
            <a:endParaRPr lang="en-US" dirty="0"/>
          </a:p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19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6488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458200" cy="1143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smtClean="0"/>
              <a:t>System </a:t>
            </a:r>
            <a:r>
              <a:rPr lang="en-US" smtClean="0"/>
              <a:t>Research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 resources:</a:t>
            </a:r>
          </a:p>
          <a:p>
            <a:pPr lvl="1"/>
            <a:r>
              <a:rPr lang="en-US" dirty="0" smtClean="0"/>
              <a:t>Memory, CPU, storage</a:t>
            </a:r>
          </a:p>
          <a:p>
            <a:pPr lvl="1"/>
            <a:r>
              <a:rPr lang="en-US" dirty="0" smtClean="0"/>
              <a:t>Data (database systems)</a:t>
            </a:r>
          </a:p>
          <a:p>
            <a:r>
              <a:rPr lang="en-US" dirty="0" smtClean="0"/>
              <a:t>Provide abstractions to applications:</a:t>
            </a:r>
          </a:p>
          <a:p>
            <a:pPr lvl="1"/>
            <a:r>
              <a:rPr lang="en-US" dirty="0" smtClean="0"/>
              <a:t>File systems</a:t>
            </a:r>
          </a:p>
          <a:p>
            <a:pPr lvl="1"/>
            <a:r>
              <a:rPr lang="en-US" dirty="0" smtClean="0"/>
              <a:t>Processes, threads </a:t>
            </a:r>
          </a:p>
          <a:p>
            <a:pPr lvl="1"/>
            <a:r>
              <a:rPr lang="en-US" dirty="0" smtClean="0"/>
              <a:t>VM, containers</a:t>
            </a:r>
          </a:p>
          <a:p>
            <a:pPr lvl="1"/>
            <a:r>
              <a:rPr lang="en-US" dirty="0" smtClean="0"/>
              <a:t>Naming system</a:t>
            </a:r>
          </a:p>
          <a:p>
            <a:pPr lvl="1"/>
            <a:r>
              <a:rPr lang="is-IS" dirty="0" smtClean="0"/>
              <a:t>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91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Unix Time-sharing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Third major time-sharing operating system</a:t>
            </a:r>
          </a:p>
          <a:p>
            <a:endParaRPr lang="en-US" dirty="0"/>
          </a:p>
          <a:p>
            <a:r>
              <a:rPr lang="en-US" dirty="0" smtClean="0"/>
              <a:t>CTSS (Compatible Time-Sharing System):</a:t>
            </a:r>
          </a:p>
          <a:p>
            <a:pPr lvl="1"/>
            <a:r>
              <a:rPr lang="en-US" dirty="0" smtClean="0"/>
              <a:t>MIT, 1961</a:t>
            </a:r>
          </a:p>
          <a:p>
            <a:pPr marL="22860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Multics</a:t>
            </a:r>
            <a:r>
              <a:rPr lang="en-US" dirty="0" smtClean="0"/>
              <a:t> (</a:t>
            </a:r>
            <a:r>
              <a:rPr lang="en-US" dirty="0" err="1" smtClean="0"/>
              <a:t>MULTiplexed</a:t>
            </a:r>
            <a:r>
              <a:rPr lang="en-US" dirty="0" smtClean="0"/>
              <a:t> </a:t>
            </a:r>
            <a:r>
              <a:rPr lang="en-US" dirty="0"/>
              <a:t>Information and Computing </a:t>
            </a:r>
            <a:r>
              <a:rPr lang="en-US" dirty="0" smtClean="0"/>
              <a:t>System)</a:t>
            </a:r>
          </a:p>
          <a:p>
            <a:pPr lvl="1"/>
            <a:r>
              <a:rPr lang="en-US" dirty="0" smtClean="0"/>
              <a:t>MIT, 1969</a:t>
            </a:r>
          </a:p>
          <a:p>
            <a:endParaRPr lang="en-US" dirty="0"/>
          </a:p>
          <a:p>
            <a:r>
              <a:rPr lang="en-US" dirty="0" smtClean="0"/>
              <a:t>Unix stands for </a:t>
            </a:r>
            <a:r>
              <a:rPr lang="en-US" dirty="0" err="1" smtClean="0"/>
              <a:t>UNiplexed</a:t>
            </a:r>
            <a:r>
              <a:rPr lang="en-US" dirty="0" smtClean="0"/>
              <a:t> Information and Computing Systems (initially, spelled </a:t>
            </a:r>
            <a:r>
              <a:rPr lang="en-US" dirty="0" err="1" smtClean="0"/>
              <a:t>Unics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AT&amp;T, 1971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Multics</a:t>
            </a:r>
            <a:r>
              <a:rPr lang="en-US" dirty="0" smtClean="0"/>
              <a:t>: 2</a:t>
            </a:r>
            <a:r>
              <a:rPr lang="en-US" baseline="30000" dirty="0" smtClean="0"/>
              <a:t>nd</a:t>
            </a:r>
            <a:r>
              <a:rPr lang="en-US" dirty="0" smtClean="0"/>
              <a:t> system syndrome (coined by Fred Brooks)</a:t>
            </a:r>
          </a:p>
          <a:p>
            <a:pPr lvl="1"/>
            <a:r>
              <a:rPr lang="en-US" dirty="0" smtClean="0"/>
              <a:t>Following a successful system, designers become over-ambitious </a:t>
            </a:r>
            <a:r>
              <a:rPr lang="en-US" dirty="0" smtClean="0">
                <a:sym typeface="Wingdings"/>
              </a:rPr>
              <a:t> complex system</a:t>
            </a:r>
          </a:p>
          <a:p>
            <a:pPr marL="228600" lvl="1" indent="0">
              <a:buNone/>
            </a:pPr>
            <a:endParaRPr lang="en-US" dirty="0" smtClean="0">
              <a:sym typeface="Wingdings"/>
            </a:endParaRPr>
          </a:p>
          <a:p>
            <a:pPr marL="228600" lvl="1" indent="0">
              <a:buNone/>
            </a:pPr>
            <a:r>
              <a:rPr lang="en-US" dirty="0" smtClean="0">
                <a:sym typeface="Wingdings"/>
              </a:rPr>
              <a:t>“</a:t>
            </a:r>
            <a:r>
              <a:rPr lang="en-US" i="1" dirty="0"/>
              <a:t>If your project is the second system for most of your designers, then it will probably fail outright. If it doesn't fail, it will be bloated, inefficient, and </a:t>
            </a:r>
            <a:r>
              <a:rPr lang="en-US" i="1" dirty="0" smtClean="0"/>
              <a:t>icky” </a:t>
            </a:r>
            <a:endParaRPr lang="en-US" dirty="0" smtClean="0">
              <a:sym typeface="Wingdings"/>
            </a:endParaRP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Unix a reaction to </a:t>
            </a:r>
            <a:r>
              <a:rPr lang="en-US" dirty="0" err="1" smtClean="0">
                <a:sym typeface="Wingdings"/>
              </a:rPr>
              <a:t>Multics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err="1" smtClean="0">
                <a:sym typeface="Wingdings"/>
              </a:rPr>
              <a:t>Uniplexed</a:t>
            </a:r>
            <a:r>
              <a:rPr lang="en-US" dirty="0" smtClean="0">
                <a:sym typeface="Wingdings"/>
              </a:rPr>
              <a:t> vs. Multiplexed ;-) </a:t>
            </a:r>
          </a:p>
          <a:p>
            <a:pPr lvl="1"/>
            <a:r>
              <a:rPr lang="en-US" dirty="0" smtClean="0">
                <a:sym typeface="Wingdings"/>
              </a:rPr>
              <a:t>Simple, small system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“Self-Supporting System”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your own system, i.e., “eating your own dog food” – a lesson more valuable than ever today</a:t>
            </a:r>
          </a:p>
          <a:p>
            <a:endParaRPr lang="en-US" dirty="0" smtClean="0"/>
          </a:p>
          <a:p>
            <a:r>
              <a:rPr lang="en-US" dirty="0" smtClean="0"/>
              <a:t>Users are best developers of a system as they are in the best position to know requirements</a:t>
            </a:r>
          </a:p>
          <a:p>
            <a:endParaRPr lang="en-US" dirty="0" smtClean="0"/>
          </a:p>
          <a:p>
            <a:r>
              <a:rPr lang="en-US" dirty="0" err="1" smtClean="0"/>
              <a:t>Dogfooding</a:t>
            </a:r>
            <a:r>
              <a:rPr lang="en-US" dirty="0" smtClean="0"/>
              <a:t> origin (unverified, but nice story!):</a:t>
            </a:r>
          </a:p>
          <a:p>
            <a:pPr lvl="1"/>
            <a:r>
              <a:rPr lang="en-US" dirty="0" smtClean="0"/>
              <a:t>President </a:t>
            </a:r>
            <a:r>
              <a:rPr lang="en-US" dirty="0"/>
              <a:t>of </a:t>
            </a:r>
            <a:r>
              <a:rPr lang="en-US" dirty="0" err="1"/>
              <a:t>Kal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Pet </a:t>
            </a:r>
            <a:r>
              <a:rPr lang="en-US" dirty="0" smtClean="0"/>
              <a:t>Food would </a:t>
            </a:r>
            <a:r>
              <a:rPr lang="en-US" dirty="0"/>
              <a:t>eat a can of his dog food at shareholders' </a:t>
            </a:r>
            <a:r>
              <a:rPr lang="en-US" dirty="0" smtClean="0"/>
              <a:t>meetings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026" name="Picture 2" descr="mage result for Kal Kan Pet Fo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05399"/>
            <a:ext cx="1276350" cy="162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90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in 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1" y="1536632"/>
            <a:ext cx="8520599" cy="5168967"/>
          </a:xfrm>
        </p:spPr>
        <p:txBody>
          <a:bodyPr/>
          <a:lstStyle/>
          <a:p>
            <a:r>
              <a:rPr lang="en-US" dirty="0" smtClean="0"/>
              <a:t>At that time all Operating Systems were written in Assembly </a:t>
            </a:r>
            <a:r>
              <a:rPr lang="en-US" dirty="0" smtClean="0"/>
              <a:t>language, so why C?</a:t>
            </a:r>
            <a:endParaRPr lang="en-US" dirty="0" smtClean="0"/>
          </a:p>
          <a:p>
            <a:pPr lvl="1"/>
            <a:r>
              <a:rPr lang="en-US" dirty="0" smtClean="0"/>
              <a:t>Much easier to understand</a:t>
            </a:r>
          </a:p>
          <a:p>
            <a:pPr lvl="1"/>
            <a:r>
              <a:rPr lang="en-US" dirty="0" smtClean="0"/>
              <a:t>Faster to develop</a:t>
            </a:r>
          </a:p>
          <a:p>
            <a:pPr lvl="1"/>
            <a:r>
              <a:rPr lang="en-US" dirty="0" smtClean="0"/>
              <a:t>More portable (at that time there were many architectures)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33% increased in size deemed acceptable</a:t>
            </a:r>
          </a:p>
          <a:p>
            <a:endParaRPr lang="en-US" dirty="0"/>
          </a:p>
          <a:p>
            <a:r>
              <a:rPr lang="en-US" dirty="0" smtClean="0"/>
              <a:t>Unix played a big role in the rapid raise of C</a:t>
            </a:r>
          </a:p>
          <a:p>
            <a:pPr lvl="1"/>
            <a:r>
              <a:rPr lang="en-US" dirty="0" smtClean="0"/>
              <a:t>Designed by Dennis Ritchie</a:t>
            </a:r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2082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Minimalist design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1" y="1536632"/>
            <a:ext cx="8520599" cy="4940367"/>
          </a:xfrm>
        </p:spPr>
        <p:txBody>
          <a:bodyPr/>
          <a:lstStyle/>
          <a:p>
            <a:r>
              <a:rPr lang="en-US" dirty="0" smtClean="0"/>
              <a:t>No user-visible locks. </a:t>
            </a:r>
            <a:r>
              <a:rPr lang="en-US" dirty="0" smtClean="0"/>
              <a:t> Why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restrictions on number of users who can open a file, even though</a:t>
            </a:r>
            <a:r>
              <a:rPr lang="is-IS" dirty="0" smtClean="0"/>
              <a:t>…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smtClean="0"/>
              <a:t>contents </a:t>
            </a:r>
            <a:r>
              <a:rPr lang="en-US" dirty="0"/>
              <a:t>of a file </a:t>
            </a:r>
            <a:r>
              <a:rPr lang="en-US" dirty="0" smtClean="0"/>
              <a:t>[can] </a:t>
            </a:r>
            <a:r>
              <a:rPr lang="en-US" dirty="0"/>
              <a:t>become scrambled when two </a:t>
            </a:r>
            <a:r>
              <a:rPr lang="en-US" dirty="0" smtClean="0"/>
              <a:t>users write </a:t>
            </a:r>
            <a:r>
              <a:rPr lang="en-US" dirty="0"/>
              <a:t>on it </a:t>
            </a:r>
            <a:r>
              <a:rPr lang="en-US" dirty="0" smtClean="0"/>
              <a:t>simultaneously”</a:t>
            </a:r>
          </a:p>
          <a:p>
            <a:pPr lvl="1"/>
            <a:r>
              <a:rPr lang="en-US" dirty="0" smtClean="0"/>
              <a:t>Deemed neither necessary nor sufficient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Doesn’t enforce consistency on buffer </a:t>
            </a:r>
            <a:r>
              <a:rPr lang="en-US" dirty="0" smtClean="0"/>
              <a:t>cache. Why?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Doesn’t charge users for storage allocated to their </a:t>
            </a:r>
            <a:r>
              <a:rPr lang="en-US" dirty="0" smtClean="0"/>
              <a:t>files.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abstractions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1" y="1524000"/>
            <a:ext cx="8520599" cy="4555200"/>
          </a:xfrm>
        </p:spPr>
        <p:txBody>
          <a:bodyPr/>
          <a:lstStyle/>
          <a:p>
            <a:r>
              <a:rPr lang="en-US" dirty="0" smtClean="0"/>
              <a:t>Files store bytes, there is no concept of </a:t>
            </a:r>
            <a:r>
              <a:rPr lang="en-US" dirty="0" smtClean="0"/>
              <a:t>records. Why?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 distinction between “random” and sequential </a:t>
            </a:r>
            <a:r>
              <a:rPr lang="en-US" dirty="0" smtClean="0"/>
              <a:t>I/O.  Why?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Files use fixed block allocation (i.e., 512B</a:t>
            </a:r>
            <a:r>
              <a:rPr lang="en-US" dirty="0" smtClean="0"/>
              <a:t>). Why?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Simple way to implement </a:t>
            </a:r>
            <a:r>
              <a:rPr lang="en-US" dirty="0" smtClean="0"/>
              <a:t>multi-processing</a:t>
            </a:r>
            <a:endParaRPr lang="en-US" dirty="0" smtClean="0"/>
          </a:p>
          <a:p>
            <a:pPr lvl="1"/>
            <a:r>
              <a:rPr lang="en-US" dirty="0" smtClean="0"/>
              <a:t>Fork, wait, exit: trivial to share data and wait for a process (i.e., child) to terminate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6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Unifying </a:t>
            </a:r>
            <a:r>
              <a:rPr lang="en-US" dirty="0" smtClean="0"/>
              <a:t>abstractions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1" y="1536632"/>
            <a:ext cx="8679899" cy="5016567"/>
          </a:xfrm>
        </p:spPr>
        <p:txBody>
          <a:bodyPr>
            <a:normAutofit/>
          </a:bodyPr>
          <a:lstStyle/>
          <a:p>
            <a:r>
              <a:rPr lang="en-US" dirty="0" smtClean="0"/>
              <a:t>I/O devices treated like files:</a:t>
            </a:r>
          </a:p>
          <a:p>
            <a:pPr lvl="1"/>
            <a:r>
              <a:rPr lang="en-US" dirty="0" smtClean="0"/>
              <a:t>File and device names have same syntax and meaning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program can pass either a device or file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 smtClean="0"/>
              <a:t>same protection mechanisms like regular files</a:t>
            </a:r>
          </a:p>
          <a:p>
            <a:endParaRPr lang="en-US" dirty="0"/>
          </a:p>
          <a:p>
            <a:r>
              <a:rPr lang="en-US" dirty="0" smtClean="0"/>
              <a:t>Directories special files, except</a:t>
            </a:r>
          </a:p>
          <a:p>
            <a:pPr lvl="1"/>
            <a:r>
              <a:rPr lang="en-US" dirty="0" smtClean="0"/>
              <a:t>System control the content of directory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5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Unifying </a:t>
            </a:r>
            <a:r>
              <a:rPr lang="en-US" dirty="0" smtClean="0"/>
              <a:t>abstractions </a:t>
            </a:r>
            <a:r>
              <a:rPr lang="en-US" dirty="0" smtClean="0"/>
              <a:t>(cont’d)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1" y="1536632"/>
            <a:ext cx="8679899" cy="5016567"/>
          </a:xfrm>
        </p:spPr>
        <p:txBody>
          <a:bodyPr>
            <a:normAutofit/>
          </a:bodyPr>
          <a:lstStyle/>
          <a:p>
            <a:r>
              <a:rPr lang="en-US" dirty="0" smtClean="0"/>
              <a:t>Pipes: unified with files</a:t>
            </a:r>
          </a:p>
          <a:p>
            <a:pPr lvl="1"/>
            <a:r>
              <a:rPr lang="en-US" dirty="0" smtClean="0"/>
              <a:t>Can easily compose simple commands to provide complex functionality</a:t>
            </a:r>
          </a:p>
          <a:p>
            <a:pPr lvl="1"/>
            <a:r>
              <a:rPr lang="en-US" dirty="0" smtClean="0"/>
              <a:t>E.g., “</a:t>
            </a:r>
            <a:r>
              <a:rPr lang="en-US" dirty="0" err="1" smtClean="0">
                <a:latin typeface="Consolas"/>
                <a:cs typeface="Consolas"/>
              </a:rPr>
              <a:t>grep</a:t>
            </a:r>
            <a:r>
              <a:rPr lang="en-US" dirty="0" smtClean="0">
                <a:latin typeface="Consolas"/>
                <a:cs typeface="Consolas"/>
              </a:rPr>
              <a:t> ERROR </a:t>
            </a:r>
            <a:r>
              <a:rPr lang="en-US" dirty="0" err="1" smtClean="0">
                <a:latin typeface="Consolas"/>
                <a:cs typeface="Consolas"/>
              </a:rPr>
              <a:t>log.txt</a:t>
            </a:r>
            <a:r>
              <a:rPr lang="en-US" dirty="0" smtClean="0">
                <a:latin typeface="Consolas"/>
                <a:cs typeface="Consolas"/>
              </a:rPr>
              <a:t> | sort | less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smtClean="0"/>
              <a:t>Shell: </a:t>
            </a:r>
            <a:r>
              <a:rPr lang="en-US" dirty="0"/>
              <a:t>j</a:t>
            </a:r>
            <a:r>
              <a:rPr lang="en-US" dirty="0" smtClean="0"/>
              <a:t>ust </a:t>
            </a:r>
            <a:r>
              <a:rPr lang="en-US" dirty="0"/>
              <a:t>a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Reads user commands, interpret, and execute them</a:t>
            </a:r>
          </a:p>
          <a:p>
            <a:pPr lvl="1"/>
            <a:r>
              <a:rPr lang="en-US" dirty="0" smtClean="0"/>
              <a:t>Supports </a:t>
            </a:r>
            <a:r>
              <a:rPr lang="en-US" dirty="0"/>
              <a:t>multitasking (</a:t>
            </a:r>
            <a:r>
              <a:rPr lang="en-US" dirty="0" err="1"/>
              <a:t>backgrounding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Support filters</a:t>
            </a:r>
            <a:r>
              <a:rPr lang="en-US" dirty="0"/>
              <a:t>, </a:t>
            </a:r>
            <a:r>
              <a:rPr lang="en-US" dirty="0" smtClean="0"/>
              <a:t>pipes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code base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1" y="1536632"/>
            <a:ext cx="8520599" cy="5168967"/>
          </a:xfrm>
        </p:spPr>
        <p:txBody>
          <a:bodyPr/>
          <a:lstStyle/>
          <a:p>
            <a:r>
              <a:rPr lang="en-US" dirty="0"/>
              <a:t> &lt; 50kB </a:t>
            </a:r>
            <a:r>
              <a:rPr lang="en-US" dirty="0" smtClean="0"/>
              <a:t>kernel</a:t>
            </a:r>
          </a:p>
          <a:p>
            <a:pPr lvl="1"/>
            <a:r>
              <a:rPr lang="en-US" dirty="0" smtClean="0"/>
              <a:t>A few thousands </a:t>
            </a:r>
            <a:r>
              <a:rPr lang="en-US" dirty="0" err="1" smtClean="0"/>
              <a:t>LoC</a:t>
            </a:r>
            <a:endParaRPr lang="en-US" dirty="0" smtClean="0"/>
          </a:p>
          <a:p>
            <a:pPr lvl="1"/>
            <a:r>
              <a:rPr lang="en-US" dirty="0" smtClean="0"/>
              <a:t>High level language helped a lot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Only 2 </a:t>
            </a:r>
            <a:r>
              <a:rPr lang="en-US" dirty="0"/>
              <a:t>man-years to </a:t>
            </a:r>
            <a:r>
              <a:rPr lang="en-US" dirty="0" smtClean="0"/>
              <a:t>write</a:t>
            </a:r>
          </a:p>
          <a:p>
            <a:endParaRPr lang="en-US" dirty="0"/>
          </a:p>
          <a:p>
            <a:r>
              <a:rPr lang="en-US" dirty="0" smtClean="0"/>
              <a:t>Most successful projects start small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Linux 1</a:t>
            </a:r>
            <a:r>
              <a:rPr lang="en-US" baseline="30000" dirty="0" smtClean="0"/>
              <a:t>st</a:t>
            </a:r>
            <a:r>
              <a:rPr lang="en-US" dirty="0" smtClean="0"/>
              <a:t> version: 12 LoC</a:t>
            </a:r>
          </a:p>
          <a:p>
            <a:pPr lvl="1"/>
            <a:r>
              <a:rPr lang="en-US" dirty="0" smtClean="0"/>
              <a:t>Also, our own experience:</a:t>
            </a:r>
          </a:p>
          <a:p>
            <a:pPr lvl="2"/>
            <a:r>
              <a:rPr lang="en-US" dirty="0" err="1" smtClean="0"/>
              <a:t>Mesos</a:t>
            </a:r>
            <a:r>
              <a:rPr lang="en-US" dirty="0" smtClean="0"/>
              <a:t>: 10K LoC</a:t>
            </a:r>
          </a:p>
          <a:p>
            <a:pPr lvl="2"/>
            <a:r>
              <a:rPr lang="en-US" dirty="0" smtClean="0"/>
              <a:t>Spark: 3K LoC</a:t>
            </a:r>
          </a:p>
          <a:p>
            <a:pPr lvl="2"/>
            <a:r>
              <a:rPr lang="en-US" dirty="0" smtClean="0"/>
              <a:t>Tachyon: 10K LoC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0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author’s own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About UNIX’s qualities “most important characteristics of </a:t>
            </a:r>
            <a:r>
              <a:rPr lang="en-US" dirty="0"/>
              <a:t>the system are its </a:t>
            </a:r>
            <a:r>
              <a:rPr lang="en-US" b="1" dirty="0" smtClean="0"/>
              <a:t>simplicity</a:t>
            </a:r>
            <a:r>
              <a:rPr lang="en-US" dirty="0" smtClean="0"/>
              <a:t>, </a:t>
            </a:r>
            <a:r>
              <a:rPr lang="en-US" b="1" dirty="0" smtClean="0"/>
              <a:t>elegance</a:t>
            </a:r>
            <a:r>
              <a:rPr lang="en-US" dirty="0"/>
              <a:t>, and </a:t>
            </a:r>
            <a:r>
              <a:rPr lang="en-US" b="1" dirty="0"/>
              <a:t>ease</a:t>
            </a:r>
            <a:r>
              <a:rPr lang="en-US" dirty="0"/>
              <a:t> of use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About being small: “UNIX </a:t>
            </a:r>
            <a:r>
              <a:rPr lang="en-US" dirty="0"/>
              <a:t>can run on hardware costing as </a:t>
            </a:r>
            <a:r>
              <a:rPr lang="en-US" dirty="0" smtClean="0"/>
              <a:t>little as </a:t>
            </a:r>
            <a:r>
              <a:rPr lang="en-US" b="1" dirty="0" smtClean="0"/>
              <a:t>$40,000</a:t>
            </a:r>
            <a:r>
              <a:rPr lang="en-US" dirty="0" smtClean="0"/>
              <a:t>” ;-)</a:t>
            </a:r>
          </a:p>
          <a:p>
            <a:endParaRPr lang="en-US" dirty="0"/>
          </a:p>
          <a:p>
            <a:r>
              <a:rPr lang="en-US" dirty="0"/>
              <a:t>About functionality: “The most important job of UNIX is to provide a </a:t>
            </a:r>
            <a:r>
              <a:rPr lang="en-US" b="1" dirty="0"/>
              <a:t>file system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2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about systems research by</a:t>
            </a:r>
          </a:p>
          <a:p>
            <a:pPr lvl="1"/>
            <a:r>
              <a:rPr lang="en-US" dirty="0" smtClean="0"/>
              <a:t>Reading several seminal papers</a:t>
            </a:r>
          </a:p>
          <a:p>
            <a:pPr lvl="1"/>
            <a:r>
              <a:rPr lang="en-US" dirty="0" smtClean="0"/>
              <a:t>Doing it:</a:t>
            </a:r>
            <a:r>
              <a:rPr lang="en-US" dirty="0"/>
              <a:t> w</a:t>
            </a:r>
            <a:r>
              <a:rPr lang="en-US" dirty="0" smtClean="0"/>
              <a:t>ork on an exciting project</a:t>
            </a:r>
          </a:p>
          <a:p>
            <a:endParaRPr lang="en-US" dirty="0"/>
          </a:p>
          <a:p>
            <a:r>
              <a:rPr lang="en-US" dirty="0" smtClean="0"/>
              <a:t>Hopefully start next generation of impactful systems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author’s own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About applications: “Most [users] are engaged in applications such as the </a:t>
            </a:r>
            <a:r>
              <a:rPr lang="en-US" i="1" dirty="0"/>
              <a:t>preparation and formatting of patent applications </a:t>
            </a:r>
            <a:r>
              <a:rPr lang="en-US" dirty="0"/>
              <a:t>and </a:t>
            </a:r>
            <a:r>
              <a:rPr lang="en-US" i="1" dirty="0"/>
              <a:t>other textual material</a:t>
            </a:r>
            <a:r>
              <a:rPr lang="en-US" dirty="0"/>
              <a:t>, the </a:t>
            </a:r>
            <a:r>
              <a:rPr lang="en-US" i="1" dirty="0"/>
              <a:t>collection and processing of trouble data </a:t>
            </a:r>
            <a:r>
              <a:rPr lang="en-US" i="1" dirty="0" smtClean="0"/>
              <a:t>from various </a:t>
            </a:r>
            <a:r>
              <a:rPr lang="en-US" i="1" dirty="0"/>
              <a:t>switching machines</a:t>
            </a:r>
            <a:r>
              <a:rPr lang="en-US" dirty="0"/>
              <a:t> within the Bell System, </a:t>
            </a:r>
            <a:r>
              <a:rPr lang="en-US" dirty="0" smtClean="0"/>
              <a:t>and </a:t>
            </a:r>
            <a:r>
              <a:rPr lang="en-US" i="1" dirty="0" smtClean="0"/>
              <a:t>recording </a:t>
            </a:r>
            <a:r>
              <a:rPr lang="en-US" i="1" dirty="0"/>
              <a:t>and checking telephone service order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Grading the paper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0"/>
              </a:rPr>
              <a:t>What is the problem?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0"/>
              </a:rPr>
              <a:t>Simple, powerful system that users themselves can easily evolve</a:t>
            </a:r>
            <a:endParaRPr lang="en-US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What is the solution’</a:t>
            </a:r>
            <a:r>
              <a:rPr lang="en-US" altLang="ja-JP" dirty="0">
                <a:ea typeface="ＭＳ Ｐゴシック" charset="0"/>
              </a:rPr>
              <a:t>s main </a:t>
            </a:r>
            <a:r>
              <a:rPr lang="en-US" altLang="ja-JP" dirty="0" smtClean="0">
                <a:ea typeface="ＭＳ Ｐゴシック" charset="0"/>
              </a:rPr>
              <a:t>idea?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0"/>
              </a:rPr>
              <a:t>Minimalist design, unified abstractions (avoid </a:t>
            </a:r>
            <a:r>
              <a:rPr lang="en-US" smtClean="0">
                <a:ea typeface="ＭＳ Ｐゴシック" charset="0"/>
              </a:rPr>
              <a:t>2</a:t>
            </a:r>
            <a:r>
              <a:rPr lang="en-US" baseline="30000" smtClean="0">
                <a:ea typeface="ＭＳ Ｐゴシック" charset="0"/>
              </a:rPr>
              <a:t>nd</a:t>
            </a:r>
            <a:r>
              <a:rPr lang="en-US" smtClean="0">
                <a:ea typeface="ＭＳ Ｐゴシック" charset="0"/>
              </a:rPr>
              <a:t> syste</a:t>
            </a:r>
            <a:r>
              <a:rPr lang="en-US">
                <a:ea typeface="ＭＳ Ｐゴシック" charset="0"/>
              </a:rPr>
              <a:t>m</a:t>
            </a:r>
            <a:r>
              <a:rPr lang="en-US" smtClean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syndrome)</a:t>
            </a: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17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Grading the paper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0"/>
              </a:rPr>
              <a:t>Why did it succeed </a:t>
            </a:r>
            <a:r>
              <a:rPr lang="en-US" dirty="0" smtClean="0">
                <a:ea typeface="ＭＳ Ｐゴシック" charset="0"/>
              </a:rPr>
              <a:t>(or failed)?</a:t>
            </a:r>
            <a:endParaRPr lang="en-US" dirty="0" smtClean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0"/>
              </a:rPr>
              <a:t>Powerful, time-sharing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0"/>
              </a:rPr>
              <a:t>Addictive to use: interactive shell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O</a:t>
            </a:r>
            <a:r>
              <a:rPr lang="en-US" dirty="0" smtClean="0">
                <a:ea typeface="ＭＳ Ｐゴシック" charset="0"/>
              </a:rPr>
              <a:t>pen-source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0"/>
              </a:rPr>
              <a:t>High level language made it easy to port to other architectures</a:t>
            </a:r>
            <a:endParaRPr lang="en-US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Does the paper (or do </a:t>
            </a: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you</a:t>
            </a:r>
            <a:r>
              <a:rPr lang="en-US" dirty="0">
                <a:ea typeface="ＭＳ Ｐゴシック" charset="0"/>
              </a:rPr>
              <a:t>) identify any fundamental/hard trade-offs</a:t>
            </a:r>
            <a:r>
              <a:rPr lang="en-US" dirty="0" smtClean="0">
                <a:ea typeface="ＭＳ Ｐゴシック" charset="0"/>
              </a:rPr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0"/>
              </a:rPr>
              <a:t>Fixed block size not optimal for all </a:t>
            </a:r>
            <a:r>
              <a:rPr lang="en-US" dirty="0" smtClean="0">
                <a:ea typeface="ＭＳ Ｐゴシック" charset="0"/>
              </a:rPr>
              <a:t>apps but minimizes system overhead</a:t>
            </a:r>
            <a:endParaRPr lang="en-US" dirty="0" smtClean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8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686800" cy="1143000"/>
          </a:xfrm>
        </p:spPr>
        <p:txBody>
          <a:bodyPr/>
          <a:lstStyle/>
          <a:p>
            <a:r>
              <a:rPr lang="en-US" sz="4400" dirty="0" smtClean="0"/>
              <a:t>Appreciate what is Good Research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selection</a:t>
            </a:r>
          </a:p>
          <a:p>
            <a:r>
              <a:rPr lang="en-US" dirty="0" smtClean="0"/>
              <a:t>Solution &amp; research methodology</a:t>
            </a:r>
          </a:p>
          <a:p>
            <a:r>
              <a:rPr lang="en-US" dirty="0" smtClean="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645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need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oriented class project</a:t>
            </a:r>
          </a:p>
          <a:p>
            <a:pPr lvl="1"/>
            <a:r>
              <a:rPr lang="en-US" dirty="0" smtClean="0"/>
              <a:t>Groups of 2-3</a:t>
            </a:r>
          </a:p>
          <a:p>
            <a:r>
              <a:rPr lang="en-US" dirty="0" smtClean="0"/>
              <a:t>Paper </a:t>
            </a:r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Submit answers to </a:t>
            </a:r>
            <a:r>
              <a:rPr lang="en-US" b="1" dirty="0" smtClean="0"/>
              <a:t>four</a:t>
            </a:r>
            <a:r>
              <a:rPr lang="en-US" dirty="0" smtClean="0"/>
              <a:t> </a:t>
            </a:r>
            <a:r>
              <a:rPr lang="en-US" dirty="0" smtClean="0"/>
              <a:t>questions for each paper before lecture</a:t>
            </a:r>
          </a:p>
          <a:p>
            <a:pPr lvl="1"/>
            <a:r>
              <a:rPr lang="en-US" dirty="0" smtClean="0"/>
              <a:t>Discuss paper during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4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Investigate new ideas and solutions in a class research project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Define the problem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Execute the research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Write </a:t>
            </a:r>
            <a:r>
              <a:rPr lang="en-US" dirty="0">
                <a:ea typeface="ＭＳ Ｐゴシック" charset="0"/>
              </a:rPr>
              <a:t>up and present your research</a:t>
            </a:r>
          </a:p>
          <a:p>
            <a:pPr eaLnBrk="1" hangingPunct="1"/>
            <a:r>
              <a:rPr lang="en-US" dirty="0">
                <a:ea typeface="ＭＳ Ｐゴシック" charset="0"/>
              </a:rPr>
              <a:t>Ideally, best projects will become conference papers (e.g.</a:t>
            </a:r>
            <a:r>
              <a:rPr lang="en-US" dirty="0" smtClean="0">
                <a:ea typeface="ＭＳ Ｐゴシック" charset="0"/>
              </a:rPr>
              <a:t>, </a:t>
            </a:r>
            <a:r>
              <a:rPr lang="en-US" dirty="0" smtClean="0">
                <a:ea typeface="ＭＳ Ｐゴシック" charset="0"/>
              </a:rPr>
              <a:t>OSDI/SOSP, </a:t>
            </a:r>
            <a:r>
              <a:rPr lang="en-US" dirty="0" smtClean="0">
                <a:ea typeface="ＭＳ Ｐゴシック" charset="0"/>
              </a:rPr>
              <a:t>NSDI, </a:t>
            </a:r>
            <a:r>
              <a:rPr lang="en-US" dirty="0" err="1" smtClean="0">
                <a:ea typeface="ＭＳ Ｐゴシック" charset="0"/>
              </a:rPr>
              <a:t>EuroSys</a:t>
            </a:r>
            <a:r>
              <a:rPr lang="en-US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  <a:p>
            <a:pPr marL="228600" lvl="1" indent="0" eaLnBrk="1" hangingPunct="1">
              <a:buNone/>
            </a:pPr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98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Project: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ea typeface="ＭＳ Ｐゴシック" charset="0"/>
              </a:rPr>
              <a:t>We’</a:t>
            </a:r>
            <a:r>
              <a:rPr lang="en-US" altLang="ja-JP" dirty="0" smtClean="0">
                <a:ea typeface="ＭＳ Ｐゴシック" charset="0"/>
              </a:rPr>
              <a:t>ll </a:t>
            </a:r>
            <a:r>
              <a:rPr lang="en-US" altLang="ja-JP" dirty="0">
                <a:ea typeface="ＭＳ Ｐゴシック" charset="0"/>
              </a:rPr>
              <a:t>distribute a list of projects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You can either choose one </a:t>
            </a:r>
            <a:r>
              <a:rPr lang="en-US" dirty="0" smtClean="0">
                <a:ea typeface="ＭＳ Ｐゴシック" charset="0"/>
              </a:rPr>
              <a:t>or </a:t>
            </a:r>
            <a:r>
              <a:rPr lang="en-US" dirty="0">
                <a:ea typeface="ＭＳ Ｐゴシック" charset="0"/>
              </a:rPr>
              <a:t>come up with your own</a:t>
            </a:r>
          </a:p>
          <a:p>
            <a:pPr eaLnBrk="1" hangingPunct="1"/>
            <a:r>
              <a:rPr lang="en-US" dirty="0">
                <a:ea typeface="ＭＳ Ｐゴシック" charset="0"/>
              </a:rPr>
              <a:t>Pick your </a:t>
            </a:r>
            <a:r>
              <a:rPr lang="en-US" dirty="0" smtClean="0">
                <a:ea typeface="ＭＳ Ｐゴシック" charset="0"/>
              </a:rPr>
              <a:t>partner(s) </a:t>
            </a:r>
            <a:r>
              <a:rPr lang="en-US" dirty="0">
                <a:ea typeface="ＭＳ Ｐゴシック" charset="0"/>
              </a:rPr>
              <a:t>and submit a one page proposal describing: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The problem you are solving 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Your plan of attack with milestones and dates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Any special resources you may need</a:t>
            </a:r>
          </a:p>
          <a:p>
            <a:pPr eaLnBrk="1" hangingPunct="1"/>
            <a:r>
              <a:rPr lang="en-US" dirty="0" smtClean="0">
                <a:ea typeface="ＭＳ Ｐゴシック" charset="0"/>
              </a:rPr>
              <a:t>Poster </a:t>
            </a:r>
            <a:r>
              <a:rPr lang="en-US" dirty="0">
                <a:ea typeface="ＭＳ Ｐゴシック" charset="0"/>
              </a:rPr>
              <a:t>session </a:t>
            </a:r>
          </a:p>
          <a:p>
            <a:pPr eaLnBrk="1" hangingPunct="1"/>
            <a:r>
              <a:rPr lang="en-US" dirty="0">
                <a:ea typeface="ＭＳ Ｐゴシック" charset="0"/>
              </a:rPr>
              <a:t>Submit project </a:t>
            </a:r>
            <a:r>
              <a:rPr lang="en-US" dirty="0" smtClean="0">
                <a:ea typeface="ＭＳ Ｐゴシック" charset="0"/>
              </a:rPr>
              <a:t>report</a:t>
            </a:r>
            <a:endParaRPr lang="en-US" dirty="0"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3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Paper Reading: Key Questions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344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0"/>
              </a:rPr>
              <a:t>What is the problem?</a:t>
            </a:r>
            <a:endParaRPr lang="en-US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What is the solution’</a:t>
            </a:r>
            <a:r>
              <a:rPr lang="en-US" altLang="ja-JP" dirty="0">
                <a:ea typeface="ＭＳ Ｐゴシック" charset="0"/>
              </a:rPr>
              <a:t>s main </a:t>
            </a:r>
            <a:r>
              <a:rPr lang="en-US" altLang="ja-JP" dirty="0" smtClean="0">
                <a:ea typeface="ＭＳ Ｐゴシック" charset="0"/>
              </a:rPr>
              <a:t>idea?</a:t>
            </a:r>
            <a:endParaRPr lang="en-US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0"/>
              </a:rPr>
              <a:t>Why did it succeed or failed?</a:t>
            </a:r>
            <a:endParaRPr lang="en-US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Does the paper (or do </a:t>
            </a: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you</a:t>
            </a:r>
            <a:r>
              <a:rPr lang="en-US" dirty="0">
                <a:ea typeface="ＭＳ Ｐゴシック" charset="0"/>
              </a:rPr>
              <a:t>) identify any fundamental/hard trade-offs</a:t>
            </a:r>
            <a:r>
              <a:rPr lang="en-US" dirty="0" smtClean="0">
                <a:ea typeface="ＭＳ Ｐゴシック" charset="0"/>
              </a:rPr>
              <a:t>?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charset="0"/>
              </a:rPr>
              <a:t>Submissions: Will send out a google form for every paper that you need to fill in (will close it 10min before the class)</a:t>
            </a:r>
            <a:endParaRPr lang="en-US" sz="2800" dirty="0">
              <a:ea typeface="ＭＳ Ｐゴシック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381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BB4AE16-212B-BB48-8CFE-B67E9F97DB0A}" type="slidenum">
              <a:rPr lang="en-US" sz="1000" b="0">
                <a:latin typeface="Arial" charset="0"/>
              </a:rPr>
              <a:pPr eaLnBrk="1" hangingPunct="1"/>
              <a:t>9</a:t>
            </a:fld>
            <a:endParaRPr lang="en-US" sz="1000" b="0">
              <a:latin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Distributed Shared Memory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8686800" cy="4221162"/>
          </a:xfrm>
        </p:spPr>
        <p:txBody>
          <a:bodyPr/>
          <a:lstStyle/>
          <a:p>
            <a:pPr eaLnBrk="1" hangingPunct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Countless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papers in 1990s: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Very compelling abstraction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Many hard challenges, so many researchers worked on it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 lvl="1" eaLnBrk="1" hangingPunct="1"/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 eaLnBrk="1" hangingPunct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Today 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Few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systems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using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distributed shared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memory, if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any </a:t>
            </a:r>
          </a:p>
          <a:p>
            <a:pPr lvl="2" eaLnBrk="1" hangingPunct="1"/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Note: Comeback in the context of disaggregated memory?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Message passing (e.g., MPI) or bulk synchronous processing (e.g., Spark) prevalent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96648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FF"/>
      </a:hlink>
      <a:folHlink>
        <a:srgbClr val="800080"/>
      </a:folHlink>
    </a:clrScheme>
    <a:fontScheme name="Exhibit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  <a:headEnd type="none" w="med" len="med"/>
          <a:tailEnd type="none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tx1"/>
          </a:solidFill>
          <a:headEnd type="none" w="med" len="med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Gill Sans Light"/>
            <a:cs typeface="Gill Sans Ligh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115310</TotalTime>
  <Words>1554</Words>
  <Application>Microsoft Macintosh PowerPoint</Application>
  <PresentationFormat>On-screen Show (4:3)</PresentationFormat>
  <Paragraphs>270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8" baseType="lpstr">
      <vt:lpstr>Bebas Neue Regular</vt:lpstr>
      <vt:lpstr>Calibri</vt:lpstr>
      <vt:lpstr>Consolas</vt:lpstr>
      <vt:lpstr>Corbel</vt:lpstr>
      <vt:lpstr>Georgia</vt:lpstr>
      <vt:lpstr>Gill Sans Light</vt:lpstr>
      <vt:lpstr>Helvetica Neue Light</vt:lpstr>
      <vt:lpstr>Lucida Grande</vt:lpstr>
      <vt:lpstr>ＭＳ Ｐゴシック</vt:lpstr>
      <vt:lpstr>Source Sans Pro</vt:lpstr>
      <vt:lpstr>Source Sans Pro Light</vt:lpstr>
      <vt:lpstr>Times New Roman</vt:lpstr>
      <vt:lpstr>Wingdings</vt:lpstr>
      <vt:lpstr>Arial</vt:lpstr>
      <vt:lpstr>Office Theme</vt:lpstr>
      <vt:lpstr>Custom Design</vt:lpstr>
      <vt:lpstr>CS 262a: Advanced Topics in Computer Systems</vt:lpstr>
      <vt:lpstr>What is System Research about?</vt:lpstr>
      <vt:lpstr>This Class</vt:lpstr>
      <vt:lpstr>Appreciate what is Good Research</vt:lpstr>
      <vt:lpstr>What do you need to do?</vt:lpstr>
      <vt:lpstr>Research Project</vt:lpstr>
      <vt:lpstr>Research Project: Steps</vt:lpstr>
      <vt:lpstr>Paper Reading: Key Questions</vt:lpstr>
      <vt:lpstr>Distributed Shared Memory</vt:lpstr>
      <vt:lpstr>Why did it fail?</vt:lpstr>
      <vt:lpstr>Virtual Machine</vt:lpstr>
      <vt:lpstr>Why did it succeed?</vt:lpstr>
      <vt:lpstr>What are Hard/Fundamental Tradeoffs?</vt:lpstr>
      <vt:lpstr>Grading</vt:lpstr>
      <vt:lpstr>Exciting times in systems research</vt:lpstr>
      <vt:lpstr>Increased complexity – Computation </vt:lpstr>
      <vt:lpstr>Increased complexity – Memory </vt:lpstr>
      <vt:lpstr>Increased complexity – more and more choices </vt:lpstr>
      <vt:lpstr>Increase complexity – more and more requirements</vt:lpstr>
      <vt:lpstr>The Unix Time-sharing System</vt:lpstr>
      <vt:lpstr>Context</vt:lpstr>
      <vt:lpstr>“Self-Supporting System”</vt:lpstr>
      <vt:lpstr>Written in C</vt:lpstr>
      <vt:lpstr>Minimalist design</vt:lpstr>
      <vt:lpstr>Simple abstractions</vt:lpstr>
      <vt:lpstr>Unifying abstractions</vt:lpstr>
      <vt:lpstr>Unifying abstractions (cont’d)</vt:lpstr>
      <vt:lpstr>Small code base</vt:lpstr>
      <vt:lpstr>In the author’s own words</vt:lpstr>
      <vt:lpstr>In the author’s own words</vt:lpstr>
      <vt:lpstr>Grading the paper</vt:lpstr>
      <vt:lpstr>Grading the paper</vt:lpstr>
    </vt:vector>
  </TitlesOfParts>
  <Company>UC Berkeley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Konwinski</dc:creator>
  <cp:lastModifiedBy>Ion Stoica</cp:lastModifiedBy>
  <cp:revision>5962</cp:revision>
  <cp:lastPrinted>2013-02-11T05:20:40Z</cp:lastPrinted>
  <dcterms:created xsi:type="dcterms:W3CDTF">2014-07-08T05:33:47Z</dcterms:created>
  <dcterms:modified xsi:type="dcterms:W3CDTF">2018-01-17T17:00:52Z</dcterms:modified>
</cp:coreProperties>
</file>