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832" r:id="rId2"/>
  </p:sldMasterIdLst>
  <p:notesMasterIdLst>
    <p:notesMasterId r:id="rId78"/>
  </p:notesMasterIdLst>
  <p:handoutMasterIdLst>
    <p:handoutMasterId r:id="rId79"/>
  </p:handoutMasterIdLst>
  <p:sldIdLst>
    <p:sldId id="935" r:id="rId3"/>
    <p:sldId id="1172" r:id="rId4"/>
    <p:sldId id="1038" r:id="rId5"/>
    <p:sldId id="1010" r:id="rId6"/>
    <p:sldId id="1014" r:id="rId7"/>
    <p:sldId id="1015" r:id="rId8"/>
    <p:sldId id="1016" r:id="rId9"/>
    <p:sldId id="1017" r:id="rId10"/>
    <p:sldId id="1035" r:id="rId11"/>
    <p:sldId id="1018" r:id="rId12"/>
    <p:sldId id="1019" r:id="rId13"/>
    <p:sldId id="1034" r:id="rId14"/>
    <p:sldId id="1020" r:id="rId15"/>
    <p:sldId id="1041" r:id="rId16"/>
    <p:sldId id="1011" r:id="rId17"/>
    <p:sldId id="1040" r:id="rId18"/>
    <p:sldId id="1021" r:id="rId19"/>
    <p:sldId id="1118" r:id="rId20"/>
    <p:sldId id="1119" r:id="rId21"/>
    <p:sldId id="1120" r:id="rId22"/>
    <p:sldId id="1121" r:id="rId23"/>
    <p:sldId id="1122" r:id="rId24"/>
    <p:sldId id="1123" r:id="rId25"/>
    <p:sldId id="1124" r:id="rId26"/>
    <p:sldId id="1126" r:id="rId27"/>
    <p:sldId id="1127" r:id="rId28"/>
    <p:sldId id="1128" r:id="rId29"/>
    <p:sldId id="1129" r:id="rId30"/>
    <p:sldId id="1130" r:id="rId31"/>
    <p:sldId id="1131" r:id="rId32"/>
    <p:sldId id="1132" r:id="rId33"/>
    <p:sldId id="1042" r:id="rId34"/>
    <p:sldId id="1043" r:id="rId35"/>
    <p:sldId id="1044" r:id="rId36"/>
    <p:sldId id="1045" r:id="rId37"/>
    <p:sldId id="1168" r:id="rId38"/>
    <p:sldId id="1133" r:id="rId39"/>
    <p:sldId id="1046" r:id="rId40"/>
    <p:sldId id="1047" r:id="rId41"/>
    <p:sldId id="1049" r:id="rId42"/>
    <p:sldId id="1051" r:id="rId43"/>
    <p:sldId id="1052" r:id="rId44"/>
    <p:sldId id="1053" r:id="rId45"/>
    <p:sldId id="1134" r:id="rId46"/>
    <p:sldId id="1135" r:id="rId47"/>
    <p:sldId id="1136" r:id="rId48"/>
    <p:sldId id="1148" r:id="rId49"/>
    <p:sldId id="1149" r:id="rId50"/>
    <p:sldId id="1151" r:id="rId51"/>
    <p:sldId id="1165" r:id="rId52"/>
    <p:sldId id="1152" r:id="rId53"/>
    <p:sldId id="1153" r:id="rId54"/>
    <p:sldId id="1161" r:id="rId55"/>
    <p:sldId id="1058" r:id="rId56"/>
    <p:sldId id="1160" r:id="rId57"/>
    <p:sldId id="1158" r:id="rId58"/>
    <p:sldId id="1159" r:id="rId59"/>
    <p:sldId id="1059" r:id="rId60"/>
    <p:sldId id="1096" r:id="rId61"/>
    <p:sldId id="1173" r:id="rId62"/>
    <p:sldId id="1174" r:id="rId63"/>
    <p:sldId id="1139" r:id="rId64"/>
    <p:sldId id="1175" r:id="rId65"/>
    <p:sldId id="1140" r:id="rId66"/>
    <p:sldId id="1141" r:id="rId67"/>
    <p:sldId id="1142" r:id="rId68"/>
    <p:sldId id="1143" r:id="rId69"/>
    <p:sldId id="1144" r:id="rId70"/>
    <p:sldId id="1145" r:id="rId71"/>
    <p:sldId id="1146" r:id="rId72"/>
    <p:sldId id="1147" r:id="rId73"/>
    <p:sldId id="1166" r:id="rId74"/>
    <p:sldId id="1162" r:id="rId75"/>
    <p:sldId id="1163" r:id="rId76"/>
    <p:sldId id="1164" r:id="rId7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frameSlides="1"/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FDA"/>
    <a:srgbClr val="FFFB88"/>
    <a:srgbClr val="FC9A99"/>
    <a:srgbClr val="C32A2E"/>
    <a:srgbClr val="8000FF"/>
    <a:srgbClr val="FF0080"/>
    <a:srgbClr val="FF00FF"/>
    <a:srgbClr val="6666FF"/>
    <a:srgbClr val="CC4B44"/>
    <a:srgbClr val="9191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66" autoAdjust="0"/>
    <p:restoredTop sz="92052" autoAdjust="0"/>
  </p:normalViewPr>
  <p:slideViewPr>
    <p:cSldViewPr snapToObjects="1">
      <p:cViewPr>
        <p:scale>
          <a:sx n="100" d="100"/>
          <a:sy n="100" d="100"/>
        </p:scale>
        <p:origin x="176" y="96"/>
      </p:cViewPr>
      <p:guideLst>
        <p:guide orient="horz" pos="2160"/>
        <p:guide pos="1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79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63" Type="http://schemas.openxmlformats.org/officeDocument/2006/relationships/slide" Target="slides/slide61.xml"/><Relationship Id="rId64" Type="http://schemas.openxmlformats.org/officeDocument/2006/relationships/slide" Target="slides/slide62.xml"/><Relationship Id="rId65" Type="http://schemas.openxmlformats.org/officeDocument/2006/relationships/slide" Target="slides/slide63.xml"/><Relationship Id="rId66" Type="http://schemas.openxmlformats.org/officeDocument/2006/relationships/slide" Target="slides/slide64.xml"/><Relationship Id="rId67" Type="http://schemas.openxmlformats.org/officeDocument/2006/relationships/slide" Target="slides/slide65.xml"/><Relationship Id="rId68" Type="http://schemas.openxmlformats.org/officeDocument/2006/relationships/slide" Target="slides/slide66.xml"/><Relationship Id="rId69" Type="http://schemas.openxmlformats.org/officeDocument/2006/relationships/slide" Target="slides/slide67.xml"/><Relationship Id="rId50" Type="http://schemas.openxmlformats.org/officeDocument/2006/relationships/slide" Target="slides/slide48.xml"/><Relationship Id="rId51" Type="http://schemas.openxmlformats.org/officeDocument/2006/relationships/slide" Target="slides/slide49.xml"/><Relationship Id="rId52" Type="http://schemas.openxmlformats.org/officeDocument/2006/relationships/slide" Target="slides/slide50.xml"/><Relationship Id="rId53" Type="http://schemas.openxmlformats.org/officeDocument/2006/relationships/slide" Target="slides/slide51.xml"/><Relationship Id="rId54" Type="http://schemas.openxmlformats.org/officeDocument/2006/relationships/slide" Target="slides/slide52.xml"/><Relationship Id="rId55" Type="http://schemas.openxmlformats.org/officeDocument/2006/relationships/slide" Target="slides/slide53.xml"/><Relationship Id="rId56" Type="http://schemas.openxmlformats.org/officeDocument/2006/relationships/slide" Target="slides/slide54.xml"/><Relationship Id="rId57" Type="http://schemas.openxmlformats.org/officeDocument/2006/relationships/slide" Target="slides/slide55.xml"/><Relationship Id="rId58" Type="http://schemas.openxmlformats.org/officeDocument/2006/relationships/slide" Target="slides/slide56.xml"/><Relationship Id="rId59" Type="http://schemas.openxmlformats.org/officeDocument/2006/relationships/slide" Target="slides/slide57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80" Type="http://schemas.openxmlformats.org/officeDocument/2006/relationships/presProps" Target="presProps.xml"/><Relationship Id="rId81" Type="http://schemas.openxmlformats.org/officeDocument/2006/relationships/viewProps" Target="viewProps.xml"/><Relationship Id="rId82" Type="http://schemas.openxmlformats.org/officeDocument/2006/relationships/theme" Target="theme/theme1.xml"/><Relationship Id="rId83" Type="http://schemas.openxmlformats.org/officeDocument/2006/relationships/tableStyles" Target="tableStyles.xml"/><Relationship Id="rId70" Type="http://schemas.openxmlformats.org/officeDocument/2006/relationships/slide" Target="slides/slide68.xml"/><Relationship Id="rId71" Type="http://schemas.openxmlformats.org/officeDocument/2006/relationships/slide" Target="slides/slide69.xml"/><Relationship Id="rId72" Type="http://schemas.openxmlformats.org/officeDocument/2006/relationships/slide" Target="slides/slide70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73" Type="http://schemas.openxmlformats.org/officeDocument/2006/relationships/slide" Target="slides/slide71.xml"/><Relationship Id="rId74" Type="http://schemas.openxmlformats.org/officeDocument/2006/relationships/slide" Target="slides/slide72.xml"/><Relationship Id="rId75" Type="http://schemas.openxmlformats.org/officeDocument/2006/relationships/slide" Target="slides/slide73.xml"/><Relationship Id="rId76" Type="http://schemas.openxmlformats.org/officeDocument/2006/relationships/slide" Target="slides/slide74.xml"/><Relationship Id="rId77" Type="http://schemas.openxmlformats.org/officeDocument/2006/relationships/slide" Target="slides/slide75.xml"/><Relationship Id="rId78" Type="http://schemas.openxmlformats.org/officeDocument/2006/relationships/notesMaster" Target="notesMasters/notesMaster1.xml"/><Relationship Id="rId79" Type="http://schemas.openxmlformats.org/officeDocument/2006/relationships/handoutMaster" Target="handoutMasters/handoutMaster1.xml"/><Relationship Id="rId60" Type="http://schemas.openxmlformats.org/officeDocument/2006/relationships/slide" Target="slides/slide58.xml"/><Relationship Id="rId61" Type="http://schemas.openxmlformats.org/officeDocument/2006/relationships/slide" Target="slides/slide59.xml"/><Relationship Id="rId62" Type="http://schemas.openxmlformats.org/officeDocument/2006/relationships/slide" Target="slides/slide60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10DBB-FA3E-BA4C-AFAB-ED4147FA32B1}" type="datetimeFigureOut">
              <a:rPr lang="en-US" smtClean="0"/>
              <a:pPr/>
              <a:t>1/21/18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7FF5B2-048D-0344-B140-24CAAF7F04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703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B1EAA98-0FDA-CD43-AE85-312F9266063F}" type="datetime1">
              <a:rPr lang="en-US"/>
              <a:pPr>
                <a:defRPr/>
              </a:pPr>
              <a:t>1/21/18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519AE34-0624-8F4B-9FB8-27D0EFDF7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979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ＭＳ Ｐゴシック" pitchFamily="-65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02756" indent="-270291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081164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513629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1946095" indent="-216233" defTabSz="905475" eaLnBrk="0" hangingPunct="0"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378560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811026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243491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675957" indent="-216233" algn="r" defTabSz="905475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60E7C0F0-A33F-5E49-9932-C8B59CF6F427}" type="slidenum">
              <a:rPr lang="en-US" sz="1200" b="0">
                <a:latin typeface="Times New Roman" charset="0"/>
              </a:rPr>
              <a:pPr eaLnBrk="1" hangingPunct="1"/>
              <a:t>1</a:t>
            </a:fld>
            <a:endParaRPr lang="en-US" sz="1200" b="0">
              <a:latin typeface="Times New Roman" charset="0"/>
            </a:endParaRPr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FAA26D3D-D897-4be2-8F04-BA451C77F1D7}">
              <ma14:placeholderFlag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these goals? Anything surprising in this list?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546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519AE34-0624-8F4B-9FB8-27D0EFDF760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355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57400"/>
            <a:ext cx="7772400" cy="1066800"/>
          </a:xfrm>
        </p:spPr>
        <p:txBody>
          <a:bodyPr anchor="t"/>
          <a:lstStyle>
            <a:lvl1pPr>
              <a:defRPr sz="9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3736975"/>
            <a:ext cx="6400800" cy="682625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E9F4B6-8681-E04D-9255-0297A3D323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A3C13E-E4C7-D24A-8B56-ECE664E03A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32440E-5BFE-874C-9227-F4E3288434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5463FC-7912-AC48-B1D7-F0AD74BF43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9702" y="432215"/>
            <a:ext cx="8580923" cy="838200"/>
          </a:xfrm>
        </p:spPr>
        <p:txBody>
          <a:bodyPr/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233232" y="1344168"/>
            <a:ext cx="8570912" cy="4965192"/>
          </a:xfrm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defRPr sz="2200">
                <a:solidFill>
                  <a:srgbClr val="435153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rgbClr val="435153"/>
                </a:solidFill>
                <a:latin typeface="+mj-lt"/>
              </a:defRPr>
            </a:lvl2pPr>
            <a:lvl3pPr>
              <a:defRPr>
                <a:solidFill>
                  <a:srgbClr val="435153"/>
                </a:solidFill>
                <a:latin typeface="+mj-lt"/>
              </a:defRPr>
            </a:lvl3pPr>
            <a:lvl4pPr>
              <a:defRPr>
                <a:solidFill>
                  <a:srgbClr val="435153"/>
                </a:solidFill>
                <a:latin typeface="+mj-lt"/>
              </a:defRPr>
            </a:lvl4pPr>
            <a:lvl5pPr>
              <a:defRPr>
                <a:solidFill>
                  <a:srgbClr val="435153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05549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0958"/>
            <a:ext cx="6813884" cy="163946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5000">
                <a:solidFill>
                  <a:srgbClr val="E09E1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11883"/>
            <a:ext cx="6400800" cy="111359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solidFill>
                  <a:srgbClr val="00326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57925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3808"/>
            <a:ext cx="8446168" cy="73659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8318"/>
            <a:ext cx="8471568" cy="492612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4" name="Picture 3" descr="bids-logo-jsb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44226" y="6174832"/>
            <a:ext cx="1999773" cy="66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8539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22313" y="3223795"/>
            <a:ext cx="7772400" cy="199657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5000" b="0" cap="none"/>
            </a:lvl1pPr>
          </a:lstStyle>
          <a:p>
            <a:r>
              <a:rPr lang="en-US" dirty="0" smtClean="0"/>
              <a:t>Click to edit master </a:t>
            </a:r>
            <a:br>
              <a:rPr lang="en-US" dirty="0" smtClean="0"/>
            </a:br>
            <a:r>
              <a:rPr lang="en-US" dirty="0" smtClean="0"/>
              <a:t>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225841"/>
            <a:ext cx="7772400" cy="89568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>
                <a:solidFill>
                  <a:srgbClr val="00326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3430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4546"/>
            <a:ext cx="7951537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97754"/>
            <a:ext cx="4038600" cy="3516983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4495800" y="2097754"/>
            <a:ext cx="3912937" cy="3516983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5714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17231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358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5083969"/>
            <a:ext cx="5486400" cy="4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999206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38200"/>
            <a:ext cx="7772400" cy="1066800"/>
          </a:xfrm>
        </p:spPr>
        <p:txBody>
          <a:bodyPr anchor="t"/>
          <a:lstStyle>
            <a:lvl1pPr>
              <a:defRPr sz="9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17775"/>
            <a:ext cx="6400800" cy="682625"/>
          </a:xfrm>
        </p:spPr>
        <p:txBody>
          <a:bodyPr/>
          <a:lstStyle>
            <a:lvl1pPr marL="0" indent="0" algn="l"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41995"/>
            <a:ext cx="3008313" cy="4049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1041995"/>
            <a:ext cx="5111750" cy="430537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31651"/>
            <a:ext cx="3008313" cy="38157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12621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8543299" y="6492875"/>
            <a:ext cx="600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5600465-59C3-D74A-B522-3691C8400B9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+mn-cs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04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00">
        <p:fade/>
      </p:transition>
    </mc:Choice>
    <mc:Fallback xmlns="" xmlns:mv="urn:schemas-microsoft-com:mac:vml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905000"/>
            <a:ext cx="8229600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38D69-7854-5743-8814-6FD6FB500D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8055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E1F212-E36A-6C44-B33E-3114748282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E3AE0-77FC-6A46-AAD7-7484B6419E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5E49AE-0C71-C547-B6A5-EC281CCEE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FC58E1-AD50-B54D-AB38-8CD397ACED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52400"/>
            <a:ext cx="8229600" cy="838200"/>
          </a:xfrm>
        </p:spPr>
        <p:txBody>
          <a:bodyPr/>
          <a:lstStyle>
            <a:lvl1pPr>
              <a:defRPr sz="55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464161-BD14-6B44-8A5D-DA5F390B3F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683E74-89E2-C64C-9005-6CEB91907F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theme" Target="../theme/theme2.xml"/><Relationship Id="rId9" Type="http://schemas.openxmlformats.org/officeDocument/2006/relationships/image" Target="../media/image1.emf"/><Relationship Id="rId10" Type="http://schemas.openxmlformats.org/officeDocument/2006/relationships/image" Target="../media/image2.emf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609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51038"/>
            <a:ext cx="8229600" cy="4221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Helvetica Neue Light"/>
                <a:cs typeface="Helvetica Neue Ligh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Helvetica Neue Light"/>
                <a:cs typeface="Helvetica Neue Ligh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Helvetica Neue Light"/>
                <a:cs typeface="Helvetica Neue Light"/>
              </a:defRPr>
            </a:lvl1pPr>
          </a:lstStyle>
          <a:p>
            <a:pPr>
              <a:defRPr/>
            </a:pPr>
            <a:fld id="{6EC0E81C-C778-DC40-90D0-8BC73B38043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30" r:id="rId1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5000" b="0" kern="1200">
          <a:solidFill>
            <a:schemeClr val="tx1"/>
          </a:solidFill>
          <a:latin typeface="Helvetica Neue Light"/>
          <a:ea typeface="ＭＳ Ｐゴシック" pitchFamily="-65" charset="-128"/>
          <a:cs typeface="Helvetica Neue Light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6000" b="1">
          <a:solidFill>
            <a:schemeClr val="tx1"/>
          </a:solidFill>
          <a:latin typeface="Corbel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0" indent="0" algn="l" defTabSz="457200" rtl="0" eaLnBrk="0" fontAlgn="base" hangingPunct="0">
        <a:spcBef>
          <a:spcPts val="2000"/>
        </a:spcBef>
        <a:spcAft>
          <a:spcPct val="0"/>
        </a:spcAft>
        <a:buNone/>
        <a:defRPr sz="3200" kern="1200">
          <a:solidFill>
            <a:schemeClr val="tx1"/>
          </a:solidFill>
          <a:latin typeface="Helvetica Neue Light"/>
          <a:ea typeface="ＭＳ Ｐゴシック" pitchFamily="-65" charset="-128"/>
          <a:cs typeface="Helvetica Neue Light"/>
        </a:defRPr>
      </a:lvl1pPr>
      <a:lvl2pPr marL="457200" indent="-228600" algn="l" defTabSz="457200" rtl="0" eaLnBrk="0" fontAlgn="base" hangingPunct="0">
        <a:spcBef>
          <a:spcPct val="0"/>
        </a:spcBef>
        <a:spcAft>
          <a:spcPct val="0"/>
        </a:spcAft>
        <a:buSzPct val="100000"/>
        <a:buFont typeface="Lucida Grande" charset="0"/>
        <a:buChar char="»"/>
        <a:defRPr sz="2700" kern="1200">
          <a:solidFill>
            <a:schemeClr val="tx1"/>
          </a:solidFill>
          <a:latin typeface="Helvetica Neue Light"/>
          <a:ea typeface="ＭＳ Ｐゴシック" pitchFamily="-65" charset="-128"/>
          <a:cs typeface="Helvetica Neue Light"/>
        </a:defRPr>
      </a:lvl2pPr>
      <a:lvl3pPr marL="77724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Helvetica Neue Light"/>
          <a:ea typeface="ＭＳ Ｐゴシック" pitchFamily="-65" charset="-128"/>
          <a:cs typeface="Helvetica Neue Light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Helvetica Neue Light"/>
          <a:ea typeface="ＭＳ Ｐゴシック" pitchFamily="-65" charset="-128"/>
          <a:cs typeface="Helvetica Neue Light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Helvetica Neue Light"/>
          <a:ea typeface="ＭＳ Ｐゴシック" pitchFamily="-65" charset="-128"/>
          <a:cs typeface="Helvetica Neue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solidFill>
            <a:srgbClr val="003262"/>
          </a:solidFill>
          <a:ln>
            <a:solidFill>
              <a:srgbClr val="00326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sz="18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 userDrawn="1"/>
        </p:nvSpPr>
        <p:spPr>
          <a:xfrm>
            <a:off x="267368" y="53072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 sz="1800" dirty="0">
              <a:solidFill>
                <a:prstClr val="black"/>
              </a:solidFill>
              <a:latin typeface="Calibri"/>
              <a:ea typeface="+mn-ea"/>
              <a:cs typeface="+mn-cs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267368" y="1097456"/>
            <a:ext cx="841943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Project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2379579"/>
            <a:ext cx="8229600" cy="2526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267368" y="6310175"/>
            <a:ext cx="1371601" cy="4191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6274508" y="0"/>
            <a:ext cx="2869492" cy="2379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538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5000" kern="1200">
          <a:solidFill>
            <a:srgbClr val="E09E19"/>
          </a:solidFill>
          <a:latin typeface="Georgia"/>
          <a:ea typeface="+mj-ea"/>
          <a:cs typeface="Georgi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003262"/>
          </a:solidFill>
          <a:latin typeface="Calibri"/>
          <a:ea typeface="+mn-ea"/>
          <a:cs typeface="Calibri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003262"/>
          </a:solidFill>
          <a:latin typeface="Calibri"/>
          <a:ea typeface="+mn-ea"/>
          <a:cs typeface="Calibri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003262"/>
          </a:solidFill>
          <a:latin typeface="Calibri"/>
          <a:ea typeface="+mn-ea"/>
          <a:cs typeface="Calibri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003262"/>
          </a:solidFill>
          <a:latin typeface="Calibri"/>
          <a:ea typeface="+mn-ea"/>
          <a:cs typeface="Calibri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003262"/>
          </a:solidFill>
          <a:latin typeface="Calibri"/>
          <a:ea typeface="+mn-ea"/>
          <a:cs typeface="Calibri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db.cs.berkeley.edu/papers/pacific75-model.pdf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db.cs.berkeley.edu/papers/pacific75-model.pdf" TargetMode="External"/><Relationship Id="rId3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hyperlink" Target="db.cs.berkeley.edu/papers/pacific75-model.pdf" TargetMode="Externa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248400"/>
            <a:ext cx="21336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2pPr>
            <a:lvl3pPr marL="11430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3pPr>
            <a:lvl4pPr marL="16002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4pPr>
            <a:lvl5pPr marL="2057400" indent="-228600" eaLnBrk="0" hangingPunct="0"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urier New" charset="0"/>
                <a:ea typeface="ＭＳ Ｐゴシック" charset="0"/>
              </a:defRPr>
            </a:lvl9pPr>
          </a:lstStyle>
          <a:p>
            <a:pPr eaLnBrk="1" hangingPunct="1"/>
            <a:fld id="{B8DD038E-B383-1B43-9BDA-9AC834EA1964}" type="slidenum">
              <a:rPr lang="en-US" sz="1000" b="0">
                <a:latin typeface="Helvetica Neue Light"/>
                <a:cs typeface="Helvetica Neue Light"/>
              </a:rPr>
              <a:pPr eaLnBrk="1" hangingPunct="1"/>
              <a:t>1</a:t>
            </a:fld>
            <a:endParaRPr lang="en-US" sz="1000" b="0">
              <a:latin typeface="Helvetica Neue Light"/>
              <a:cs typeface="Helvetica Neue Light"/>
            </a:endParaRP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371600"/>
            <a:ext cx="8382000" cy="1981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4400" dirty="0" smtClean="0">
                <a:latin typeface="Helvetica Neue Light"/>
                <a:ea typeface="ＭＳ Ｐゴシック" charset="0"/>
                <a:cs typeface="Helvetica Neue Light"/>
              </a:rPr>
              <a:t>System R</a:t>
            </a:r>
            <a:br>
              <a:rPr lang="en-US" sz="4400" dirty="0" smtClean="0">
                <a:latin typeface="Helvetica Neue Light"/>
                <a:ea typeface="ＭＳ Ｐゴシック" charset="0"/>
                <a:cs typeface="Helvetica Neue Light"/>
              </a:rPr>
            </a:br>
            <a:r>
              <a:rPr lang="en-US" sz="4000" dirty="0" smtClean="0">
                <a:ea typeface="ＭＳ Ｐゴシック" charset="0"/>
              </a:rPr>
              <a:t>cs262a, Lecture 2</a:t>
            </a:r>
            <a:endParaRPr lang="en-US" sz="4000" dirty="0">
              <a:ea typeface="ＭＳ Ｐゴシック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3810000"/>
            <a:ext cx="8382000" cy="27432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latin typeface="Helvetica Neue Light"/>
                <a:ea typeface="ＭＳ Ｐゴシック" charset="0"/>
                <a:cs typeface="Helvetica Neue Light"/>
              </a:rPr>
              <a:t>Ali </a:t>
            </a:r>
            <a:r>
              <a:rPr lang="en-US" sz="3200" dirty="0" err="1" smtClean="0">
                <a:latin typeface="Helvetica Neue Light"/>
                <a:ea typeface="ＭＳ Ｐゴシック" charset="0"/>
                <a:cs typeface="Helvetica Neue Light"/>
              </a:rPr>
              <a:t>Ghodsi</a:t>
            </a:r>
            <a:r>
              <a:rPr lang="en-US" sz="3200" dirty="0" smtClean="0">
                <a:latin typeface="Helvetica Neue Light"/>
                <a:ea typeface="ＭＳ Ｐゴシック" charset="0"/>
                <a:cs typeface="Helvetica Neue Light"/>
              </a:rPr>
              <a:t> and Ion </a:t>
            </a:r>
            <a:r>
              <a:rPr lang="en-US" sz="3200" dirty="0" smtClean="0">
                <a:latin typeface="Helvetica Neue Light"/>
                <a:ea typeface="ＭＳ Ｐゴシック" charset="0"/>
                <a:cs typeface="Helvetica Neue Light"/>
              </a:rPr>
              <a:t>Stoica</a:t>
            </a:r>
            <a:endParaRPr lang="en-US" sz="3200" dirty="0">
              <a:latin typeface="Helvetica Neue Light"/>
              <a:ea typeface="ＭＳ Ｐゴシック" charset="0"/>
              <a:cs typeface="Helvetica Neue Light"/>
            </a:endParaRPr>
          </a:p>
          <a:p>
            <a:pPr eaLnBrk="1" hangingPunct="1"/>
            <a:r>
              <a:rPr lang="en-US" sz="2400" dirty="0" smtClean="0">
                <a:ea typeface="ＭＳ Ｐゴシック" charset="0"/>
              </a:rPr>
              <a:t>(adapted from Joe </a:t>
            </a:r>
            <a:r>
              <a:rPr lang="en-US" sz="2400" dirty="0" err="1" smtClean="0">
                <a:ea typeface="ＭＳ Ｐゴシック" charset="0"/>
              </a:rPr>
              <a:t>Hellerstein’s</a:t>
            </a:r>
            <a:r>
              <a:rPr lang="en-US" sz="2400" dirty="0" smtClean="0">
                <a:ea typeface="ＭＳ Ｐゴシック" charset="0"/>
              </a:rPr>
              <a:t> notes)</a:t>
            </a:r>
          </a:p>
          <a:p>
            <a:pPr eaLnBrk="1" hangingPunct="1"/>
            <a:endParaRPr lang="en-US" sz="2400" dirty="0">
              <a:latin typeface="Helvetica Neue Light"/>
              <a:ea typeface="ＭＳ Ｐゴシック" charset="0"/>
              <a:cs typeface="Helvetica Neue Light"/>
            </a:endParaRPr>
          </a:p>
        </p:txBody>
      </p:sp>
    </p:spTree>
    <p:extLst>
      <p:ext uri="{BB962C8B-B14F-4D97-AF65-F5344CB8AC3E}">
        <p14:creationId xmlns:p14="http://schemas.microsoft.com/office/powerpoint/2010/main" val="372854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7625" y="5397500"/>
            <a:ext cx="7756775" cy="228600"/>
          </a:xfrm>
          <a:prstGeom prst="rect">
            <a:avLst/>
          </a:prstGeom>
          <a:solidFill>
            <a:srgbClr val="FFFB88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Hierarchical Model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1329154"/>
            <a:ext cx="762000" cy="30480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Helvetica Neue Light"/>
                <a:cs typeface="Helvetica Neue Light"/>
              </a:rPr>
              <a:t>DEPT</a:t>
            </a:r>
            <a:endParaRPr lang="en-US" sz="1800" dirty="0">
              <a:latin typeface="Helvetica Neue Light"/>
              <a:cs typeface="Helvetica Neue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2167354"/>
            <a:ext cx="762000" cy="3048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Helvetica Neue Light"/>
                <a:cs typeface="Helvetica Neue Light"/>
              </a:rPr>
              <a:t>EMP</a:t>
            </a:r>
            <a:endParaRPr lang="en-US" sz="1800" dirty="0">
              <a:solidFill>
                <a:schemeClr val="accent3">
                  <a:lumMod val="7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310354"/>
            <a:ext cx="901700" cy="3048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/>
                <a:cs typeface="Helvetica Neue Light"/>
              </a:rPr>
              <a:t>CHILD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3310354"/>
            <a:ext cx="990600" cy="304800"/>
          </a:xfrm>
          <a:prstGeom prst="rect">
            <a:avLst/>
          </a:prstGeom>
          <a:ln>
            <a:solidFill>
              <a:srgbClr val="984807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OFFICE</a:t>
            </a:r>
            <a:endParaRPr lang="en-US" sz="1800" dirty="0">
              <a:solidFill>
                <a:srgbClr val="984807"/>
              </a:solidFill>
              <a:latin typeface="Helvetica Neue Light"/>
              <a:cs typeface="Helvetica Neue Light"/>
            </a:endParaRPr>
          </a:p>
        </p:txBody>
      </p:sp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>
          <a:xfrm>
            <a:off x="1905000" y="1633954"/>
            <a:ext cx="0" cy="53340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 flipH="1">
            <a:off x="1212850" y="2472154"/>
            <a:ext cx="69215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7" idx="0"/>
          </p:cNvCxnSpPr>
          <p:nvPr/>
        </p:nvCxnSpPr>
        <p:spPr>
          <a:xfrm>
            <a:off x="1905000" y="2472154"/>
            <a:ext cx="8001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" y="3627854"/>
            <a:ext cx="2006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58ED5"/>
                </a:solidFill>
                <a:latin typeface="Helvetica Neue Light"/>
                <a:cs typeface="Helvetica Neue Light"/>
              </a:rPr>
              <a:t>(CHILD NAME, AGE)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1200" y="3615154"/>
            <a:ext cx="1667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(OFFICE#, SIZE)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95301" y="1295400"/>
            <a:ext cx="1880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Neue Light"/>
                <a:cs typeface="Helvetica Neue Light"/>
              </a:rPr>
              <a:t>(DEPT#, BUDGET)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0" y="2167354"/>
            <a:ext cx="171901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(NAME, SALARY)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96000" y="1329154"/>
            <a:ext cx="9906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17, 25M</a:t>
            </a:r>
            <a:endParaRPr lang="en-US" sz="16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00" y="2167354"/>
            <a:ext cx="12954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Fisher, 100K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19800" y="2167354"/>
            <a:ext cx="1219200" cy="304800"/>
          </a:xfrm>
          <a:prstGeom prst="rect">
            <a:avLst/>
          </a:prstGeom>
          <a:solidFill>
            <a:srgbClr val="77933C"/>
          </a:solidFill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Jones, 80K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91400" y="2167354"/>
            <a:ext cx="1524000" cy="304800"/>
          </a:xfrm>
          <a:prstGeom prst="rect">
            <a:avLst/>
          </a:prstGeom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Adams, 140K</a:t>
            </a:r>
            <a:endParaRPr lang="en-US" sz="1600" dirty="0">
              <a:solidFill>
                <a:srgbClr val="77933C"/>
              </a:solidFill>
              <a:latin typeface="Helvetica Neue Light"/>
              <a:cs typeface="Helvetica Neue Ligh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33800" y="3310354"/>
            <a:ext cx="7620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Sue,10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48200" y="33103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Peter,4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86400" y="3310354"/>
            <a:ext cx="838200" cy="304800"/>
          </a:xfrm>
          <a:prstGeom prst="rect">
            <a:avLst/>
          </a:prstGeom>
          <a:ln>
            <a:solidFill>
              <a:srgbClr val="984807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12, 500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15200" y="3310354"/>
            <a:ext cx="838200" cy="304800"/>
          </a:xfrm>
          <a:prstGeom prst="rect">
            <a:avLst/>
          </a:prstGeom>
          <a:ln>
            <a:solidFill>
              <a:srgbClr val="984807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984807"/>
                </a:solidFill>
                <a:latin typeface="Helvetica Neue"/>
                <a:cs typeface="Helvetica Neue"/>
              </a:rPr>
              <a:t>12, 500</a:t>
            </a:r>
            <a:endParaRPr lang="en-US" sz="1400" dirty="0">
              <a:solidFill>
                <a:srgbClr val="984807"/>
              </a:solidFill>
              <a:latin typeface="Helvetica Neue"/>
              <a:cs typeface="Helvetica Neue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29600" y="3310354"/>
            <a:ext cx="838200" cy="3048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  <a:cs typeface="Helvetica Neue"/>
              </a:rPr>
              <a:t>12, 500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Helvetica Neue"/>
              <a:cs typeface="Helvetica Neue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00800" y="33103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Dave,</a:t>
            </a:r>
            <a:r>
              <a:rPr lang="en-US" sz="1400" dirty="0">
                <a:solidFill>
                  <a:srgbClr val="558ED5"/>
                </a:solidFill>
                <a:latin typeface="Helvetica Neue"/>
                <a:cs typeface="Helvetica Neue"/>
              </a:rPr>
              <a:t>7</a:t>
            </a:r>
          </a:p>
        </p:txBody>
      </p:sp>
      <p:cxnSp>
        <p:nvCxnSpPr>
          <p:cNvPr id="32" name="Straight Arrow Connector 31"/>
          <p:cNvCxnSpPr>
            <a:stCxn id="20" idx="2"/>
            <a:endCxn id="21" idx="0"/>
          </p:cNvCxnSpPr>
          <p:nvPr/>
        </p:nvCxnSpPr>
        <p:spPr>
          <a:xfrm flipH="1">
            <a:off x="5219700" y="1633954"/>
            <a:ext cx="1371600" cy="53340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1" idx="3"/>
            <a:endCxn id="22" idx="1"/>
          </p:cNvCxnSpPr>
          <p:nvPr/>
        </p:nvCxnSpPr>
        <p:spPr>
          <a:xfrm>
            <a:off x="5867400" y="2319754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2" idx="3"/>
            <a:endCxn id="23" idx="1"/>
          </p:cNvCxnSpPr>
          <p:nvPr/>
        </p:nvCxnSpPr>
        <p:spPr>
          <a:xfrm>
            <a:off x="7239000" y="2319754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1" idx="2"/>
            <a:endCxn id="24" idx="0"/>
          </p:cNvCxnSpPr>
          <p:nvPr/>
        </p:nvCxnSpPr>
        <p:spPr>
          <a:xfrm flipH="1">
            <a:off x="4114800" y="2472154"/>
            <a:ext cx="110490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4" idx="3"/>
            <a:endCxn id="25" idx="1"/>
          </p:cNvCxnSpPr>
          <p:nvPr/>
        </p:nvCxnSpPr>
        <p:spPr>
          <a:xfrm>
            <a:off x="4495800" y="3462754"/>
            <a:ext cx="152400" cy="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1" idx="2"/>
            <a:endCxn id="26" idx="0"/>
          </p:cNvCxnSpPr>
          <p:nvPr/>
        </p:nvCxnSpPr>
        <p:spPr>
          <a:xfrm>
            <a:off x="5219700" y="2472154"/>
            <a:ext cx="6858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2" idx="2"/>
            <a:endCxn id="31" idx="0"/>
          </p:cNvCxnSpPr>
          <p:nvPr/>
        </p:nvCxnSpPr>
        <p:spPr>
          <a:xfrm>
            <a:off x="6629400" y="2472154"/>
            <a:ext cx="15875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2" idx="2"/>
            <a:endCxn id="29" idx="0"/>
          </p:cNvCxnSpPr>
          <p:nvPr/>
        </p:nvCxnSpPr>
        <p:spPr>
          <a:xfrm>
            <a:off x="6629400" y="2472154"/>
            <a:ext cx="11049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3" idx="2"/>
            <a:endCxn id="30" idx="0"/>
          </p:cNvCxnSpPr>
          <p:nvPr/>
        </p:nvCxnSpPr>
        <p:spPr>
          <a:xfrm>
            <a:off x="8153400" y="2472154"/>
            <a:ext cx="4953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77625" y="4072354"/>
            <a:ext cx="7756775" cy="209288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/>
                <a:cs typeface="Times"/>
              </a:rPr>
              <a:t># find names of all employees in department 17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      </a:t>
            </a: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   FIND </a:t>
            </a:r>
            <a:r>
              <a:rPr lang="en-US" sz="1600" dirty="0">
                <a:latin typeface="Consolas"/>
                <a:cs typeface="Consolas"/>
              </a:rPr>
              <a:t>DEPT RECORD WHERE DEPT# = </a:t>
            </a:r>
            <a:r>
              <a:rPr lang="en-US" sz="1600" dirty="0" smtClean="0">
                <a:latin typeface="Consolas"/>
                <a:cs typeface="Consolas"/>
              </a:rPr>
              <a:t>17</a:t>
            </a: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       if failure; return “no such department”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FIND 1</a:t>
            </a:r>
            <a:r>
              <a:rPr lang="en-US" sz="1600" baseline="30000" dirty="0" smtClean="0">
                <a:latin typeface="Consolas"/>
                <a:cs typeface="Consolas"/>
              </a:rPr>
              <a:t>st</a:t>
            </a:r>
            <a:r>
              <a:rPr lang="en-US" sz="1600" dirty="0" smtClean="0">
                <a:latin typeface="Consolas"/>
                <a:cs typeface="Consolas"/>
              </a:rPr>
              <a:t> SON OF CURRENT RECORD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    if failure; return “no employee in this department”</a:t>
            </a:r>
          </a:p>
          <a:p>
            <a:r>
              <a:rPr lang="en-US" sz="1600" dirty="0" smtClean="0">
                <a:latin typeface="Consolas"/>
                <a:cs typeface="Consolas"/>
              </a:rPr>
              <a:t>LOOP      save name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FIND NEXT BROTHER OF THE CURRENT RECORD WHICH IS OF SAME TYPE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GO TO LOOP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6248400"/>
            <a:ext cx="272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nsolas"/>
                <a:cs typeface="Consolas"/>
              </a:rPr>
              <a:t>Output: Fisher Jones</a:t>
            </a:r>
            <a:endParaRPr lang="en-US" sz="1800" dirty="0" smtClean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763572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7625" y="5638800"/>
            <a:ext cx="7756775" cy="228600"/>
          </a:xfrm>
          <a:prstGeom prst="rect">
            <a:avLst/>
          </a:prstGeom>
          <a:solidFill>
            <a:srgbClr val="FFFB88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Hierarchical Model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1329154"/>
            <a:ext cx="762000" cy="30480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Helvetica Neue Light"/>
                <a:cs typeface="Helvetica Neue Light"/>
              </a:rPr>
              <a:t>DEPT</a:t>
            </a:r>
            <a:endParaRPr lang="en-US" sz="1800" dirty="0">
              <a:latin typeface="Helvetica Neue Light"/>
              <a:cs typeface="Helvetica Neue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2167354"/>
            <a:ext cx="762000" cy="3048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Helvetica Neue Light"/>
                <a:cs typeface="Helvetica Neue Light"/>
              </a:rPr>
              <a:t>EMP</a:t>
            </a:r>
            <a:endParaRPr lang="en-US" sz="1800" dirty="0">
              <a:solidFill>
                <a:schemeClr val="accent3">
                  <a:lumMod val="7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310354"/>
            <a:ext cx="901700" cy="3048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/>
                <a:cs typeface="Helvetica Neue Light"/>
              </a:rPr>
              <a:t>CHILD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3310354"/>
            <a:ext cx="990600" cy="304800"/>
          </a:xfrm>
          <a:prstGeom prst="rect">
            <a:avLst/>
          </a:prstGeom>
          <a:ln>
            <a:solidFill>
              <a:srgbClr val="984807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OFFICE</a:t>
            </a:r>
            <a:endParaRPr lang="en-US" sz="1800" dirty="0">
              <a:solidFill>
                <a:srgbClr val="984807"/>
              </a:solidFill>
              <a:latin typeface="Helvetica Neue Light"/>
              <a:cs typeface="Helvetica Neue Light"/>
            </a:endParaRPr>
          </a:p>
        </p:txBody>
      </p:sp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>
          <a:xfrm>
            <a:off x="1905000" y="1633954"/>
            <a:ext cx="0" cy="53340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 flipH="1">
            <a:off x="1212850" y="2472154"/>
            <a:ext cx="69215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7" idx="0"/>
          </p:cNvCxnSpPr>
          <p:nvPr/>
        </p:nvCxnSpPr>
        <p:spPr>
          <a:xfrm>
            <a:off x="1905000" y="2472154"/>
            <a:ext cx="8001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" y="3627854"/>
            <a:ext cx="2006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58ED5"/>
                </a:solidFill>
                <a:latin typeface="Helvetica Neue Light"/>
                <a:cs typeface="Helvetica Neue Light"/>
              </a:rPr>
              <a:t>(CHILD NAME, AGE)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1200" y="3615154"/>
            <a:ext cx="1667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(OFFICE#, SIZE)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95301" y="1295400"/>
            <a:ext cx="1880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Neue Light"/>
                <a:cs typeface="Helvetica Neue Light"/>
              </a:rPr>
              <a:t>(DEPT#, BUDGET)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0" y="2167354"/>
            <a:ext cx="171901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(NAME, SALARY)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96000" y="1329154"/>
            <a:ext cx="9906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17, 25M</a:t>
            </a:r>
            <a:endParaRPr lang="en-US" sz="16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00" y="2167354"/>
            <a:ext cx="12954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Fisher, 100K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19800" y="2167354"/>
            <a:ext cx="1219200" cy="304800"/>
          </a:xfrm>
          <a:prstGeom prst="rect">
            <a:avLst/>
          </a:prstGeom>
          <a:solidFill>
            <a:srgbClr val="77933C"/>
          </a:solidFill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Jones, 80K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91400" y="2167354"/>
            <a:ext cx="1524000" cy="304800"/>
          </a:xfrm>
          <a:prstGeom prst="rect">
            <a:avLst/>
          </a:prstGeom>
          <a:solidFill>
            <a:srgbClr val="77933C"/>
          </a:solidFill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Adams, 140K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33800" y="3310354"/>
            <a:ext cx="7620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Sue,10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48200" y="33103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Peter,4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86400" y="3310354"/>
            <a:ext cx="838200" cy="304800"/>
          </a:xfrm>
          <a:prstGeom prst="rect">
            <a:avLst/>
          </a:prstGeom>
          <a:ln>
            <a:solidFill>
              <a:srgbClr val="984807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12, 500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15200" y="3310354"/>
            <a:ext cx="838200" cy="304800"/>
          </a:xfrm>
          <a:prstGeom prst="rect">
            <a:avLst/>
          </a:prstGeom>
          <a:ln>
            <a:solidFill>
              <a:srgbClr val="984807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984807"/>
                </a:solidFill>
                <a:latin typeface="Helvetica Neue"/>
                <a:cs typeface="Helvetica Neue"/>
              </a:rPr>
              <a:t>12, 500</a:t>
            </a:r>
            <a:endParaRPr lang="en-US" sz="1400" dirty="0">
              <a:solidFill>
                <a:srgbClr val="984807"/>
              </a:solidFill>
              <a:latin typeface="Helvetica Neue"/>
              <a:cs typeface="Helvetica Neue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29600" y="3310354"/>
            <a:ext cx="838200" cy="3048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  <a:cs typeface="Helvetica Neue"/>
              </a:rPr>
              <a:t>12, 500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Helvetica Neue"/>
              <a:cs typeface="Helvetica Neue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00800" y="33103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Dave,</a:t>
            </a:r>
            <a:r>
              <a:rPr lang="en-US" sz="1400" dirty="0">
                <a:solidFill>
                  <a:srgbClr val="558ED5"/>
                </a:solidFill>
                <a:latin typeface="Helvetica Neue"/>
                <a:cs typeface="Helvetica Neue"/>
              </a:rPr>
              <a:t>7</a:t>
            </a:r>
          </a:p>
        </p:txBody>
      </p:sp>
      <p:cxnSp>
        <p:nvCxnSpPr>
          <p:cNvPr id="32" name="Straight Arrow Connector 31"/>
          <p:cNvCxnSpPr>
            <a:stCxn id="20" idx="2"/>
            <a:endCxn id="21" idx="0"/>
          </p:cNvCxnSpPr>
          <p:nvPr/>
        </p:nvCxnSpPr>
        <p:spPr>
          <a:xfrm flipH="1">
            <a:off x="5219700" y="1633954"/>
            <a:ext cx="1371600" cy="53340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1" idx="3"/>
            <a:endCxn id="22" idx="1"/>
          </p:cNvCxnSpPr>
          <p:nvPr/>
        </p:nvCxnSpPr>
        <p:spPr>
          <a:xfrm>
            <a:off x="5867400" y="2319754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2" idx="3"/>
            <a:endCxn id="23" idx="1"/>
          </p:cNvCxnSpPr>
          <p:nvPr/>
        </p:nvCxnSpPr>
        <p:spPr>
          <a:xfrm>
            <a:off x="7239000" y="2319754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1" idx="2"/>
            <a:endCxn id="24" idx="0"/>
          </p:cNvCxnSpPr>
          <p:nvPr/>
        </p:nvCxnSpPr>
        <p:spPr>
          <a:xfrm flipH="1">
            <a:off x="4114800" y="2472154"/>
            <a:ext cx="110490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4" idx="3"/>
            <a:endCxn id="25" idx="1"/>
          </p:cNvCxnSpPr>
          <p:nvPr/>
        </p:nvCxnSpPr>
        <p:spPr>
          <a:xfrm>
            <a:off x="4495800" y="3462754"/>
            <a:ext cx="152400" cy="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1" idx="2"/>
            <a:endCxn id="26" idx="0"/>
          </p:cNvCxnSpPr>
          <p:nvPr/>
        </p:nvCxnSpPr>
        <p:spPr>
          <a:xfrm>
            <a:off x="5219700" y="2472154"/>
            <a:ext cx="6858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2" idx="2"/>
            <a:endCxn id="31" idx="0"/>
          </p:cNvCxnSpPr>
          <p:nvPr/>
        </p:nvCxnSpPr>
        <p:spPr>
          <a:xfrm>
            <a:off x="6629400" y="2472154"/>
            <a:ext cx="15875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2" idx="2"/>
            <a:endCxn id="29" idx="0"/>
          </p:cNvCxnSpPr>
          <p:nvPr/>
        </p:nvCxnSpPr>
        <p:spPr>
          <a:xfrm>
            <a:off x="6629400" y="2472154"/>
            <a:ext cx="11049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3" idx="2"/>
            <a:endCxn id="30" idx="0"/>
          </p:cNvCxnSpPr>
          <p:nvPr/>
        </p:nvCxnSpPr>
        <p:spPr>
          <a:xfrm>
            <a:off x="8153400" y="2472154"/>
            <a:ext cx="4953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77625" y="4072354"/>
            <a:ext cx="7756775" cy="209288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/>
                <a:cs typeface="Times"/>
              </a:rPr>
              <a:t># find names of all employees in department 17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      </a:t>
            </a: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   FIND </a:t>
            </a:r>
            <a:r>
              <a:rPr lang="en-US" sz="1600" dirty="0">
                <a:latin typeface="Consolas"/>
                <a:cs typeface="Consolas"/>
              </a:rPr>
              <a:t>DEPT RECORD WHERE DEPT# = </a:t>
            </a:r>
            <a:r>
              <a:rPr lang="en-US" sz="1600" dirty="0" smtClean="0">
                <a:latin typeface="Consolas"/>
                <a:cs typeface="Consolas"/>
              </a:rPr>
              <a:t>17</a:t>
            </a: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       if failure; return “no such department”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FIND 1</a:t>
            </a:r>
            <a:r>
              <a:rPr lang="en-US" sz="1600" baseline="30000" dirty="0" smtClean="0">
                <a:latin typeface="Consolas"/>
                <a:cs typeface="Consolas"/>
              </a:rPr>
              <a:t>st</a:t>
            </a:r>
            <a:r>
              <a:rPr lang="en-US" sz="1600" dirty="0" smtClean="0">
                <a:latin typeface="Consolas"/>
                <a:cs typeface="Consolas"/>
              </a:rPr>
              <a:t> SON OF CURRENT RECORD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    if failure; return “no employee in this department”</a:t>
            </a:r>
          </a:p>
          <a:p>
            <a:r>
              <a:rPr lang="en-US" sz="1600" dirty="0" smtClean="0">
                <a:latin typeface="Consolas"/>
                <a:cs typeface="Consolas"/>
              </a:rPr>
              <a:t>LOOP      save name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FIND NEXT BROTHER OF THE CURRENT RECORD WHICH IS OF SAME TYPE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GO TO LOOP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6248400"/>
            <a:ext cx="272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nsolas"/>
                <a:cs typeface="Consolas"/>
              </a:rPr>
              <a:t>Output: Fisher Jones</a:t>
            </a:r>
            <a:endParaRPr lang="en-US" sz="1800" dirty="0" smtClean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524272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7625" y="5867400"/>
            <a:ext cx="7756775" cy="228600"/>
          </a:xfrm>
          <a:prstGeom prst="rect">
            <a:avLst/>
          </a:prstGeom>
          <a:solidFill>
            <a:srgbClr val="FFFB88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Hierarchical Model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1329154"/>
            <a:ext cx="762000" cy="30480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Helvetica Neue Light"/>
                <a:cs typeface="Helvetica Neue Light"/>
              </a:rPr>
              <a:t>DEPT</a:t>
            </a:r>
            <a:endParaRPr lang="en-US" sz="1800" dirty="0">
              <a:latin typeface="Helvetica Neue Light"/>
              <a:cs typeface="Helvetica Neue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2167354"/>
            <a:ext cx="762000" cy="3048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Helvetica Neue Light"/>
                <a:cs typeface="Helvetica Neue Light"/>
              </a:rPr>
              <a:t>EMP</a:t>
            </a:r>
            <a:endParaRPr lang="en-US" sz="1800" dirty="0">
              <a:solidFill>
                <a:schemeClr val="accent3">
                  <a:lumMod val="7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310354"/>
            <a:ext cx="901700" cy="3048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/>
                <a:cs typeface="Helvetica Neue Light"/>
              </a:rPr>
              <a:t>CHILD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3310354"/>
            <a:ext cx="990600" cy="304800"/>
          </a:xfrm>
          <a:prstGeom prst="rect">
            <a:avLst/>
          </a:prstGeom>
          <a:ln>
            <a:solidFill>
              <a:srgbClr val="984807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OFFICE</a:t>
            </a:r>
            <a:endParaRPr lang="en-US" sz="1800" dirty="0">
              <a:solidFill>
                <a:srgbClr val="984807"/>
              </a:solidFill>
              <a:latin typeface="Helvetica Neue Light"/>
              <a:cs typeface="Helvetica Neue Light"/>
            </a:endParaRPr>
          </a:p>
        </p:txBody>
      </p:sp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>
          <a:xfrm>
            <a:off x="1905000" y="1633954"/>
            <a:ext cx="0" cy="53340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 flipH="1">
            <a:off x="1212850" y="2472154"/>
            <a:ext cx="69215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7" idx="0"/>
          </p:cNvCxnSpPr>
          <p:nvPr/>
        </p:nvCxnSpPr>
        <p:spPr>
          <a:xfrm>
            <a:off x="1905000" y="2472154"/>
            <a:ext cx="8001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" y="3627854"/>
            <a:ext cx="2006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58ED5"/>
                </a:solidFill>
                <a:latin typeface="Helvetica Neue Light"/>
                <a:cs typeface="Helvetica Neue Light"/>
              </a:rPr>
              <a:t>(CHILD NAME, AGE)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1200" y="3615154"/>
            <a:ext cx="1667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(OFFICE#, SIZE)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95301" y="1295400"/>
            <a:ext cx="1880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Neue Light"/>
                <a:cs typeface="Helvetica Neue Light"/>
              </a:rPr>
              <a:t>(DEPT#, BUDGET)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0" y="2167354"/>
            <a:ext cx="171901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(NAME, SALARY)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96000" y="1329154"/>
            <a:ext cx="9906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17, 25M</a:t>
            </a:r>
            <a:endParaRPr lang="en-US" sz="16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00" y="2167354"/>
            <a:ext cx="12954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Fisher, 100K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19800" y="2167354"/>
            <a:ext cx="1219200" cy="304800"/>
          </a:xfrm>
          <a:prstGeom prst="rect">
            <a:avLst/>
          </a:prstGeom>
          <a:solidFill>
            <a:srgbClr val="77933C"/>
          </a:solidFill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Jones, 80K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91400" y="2167354"/>
            <a:ext cx="1524000" cy="304800"/>
          </a:xfrm>
          <a:prstGeom prst="rect">
            <a:avLst/>
          </a:prstGeom>
          <a:solidFill>
            <a:srgbClr val="77933C"/>
          </a:solidFill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Adams, 140K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33800" y="3310354"/>
            <a:ext cx="7620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Sue,10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48200" y="33103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Peter,4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86400" y="3310354"/>
            <a:ext cx="838200" cy="304800"/>
          </a:xfrm>
          <a:prstGeom prst="rect">
            <a:avLst/>
          </a:prstGeom>
          <a:ln>
            <a:solidFill>
              <a:srgbClr val="984807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12, 500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15200" y="3310354"/>
            <a:ext cx="838200" cy="304800"/>
          </a:xfrm>
          <a:prstGeom prst="rect">
            <a:avLst/>
          </a:prstGeom>
          <a:ln>
            <a:solidFill>
              <a:srgbClr val="984807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984807"/>
                </a:solidFill>
                <a:latin typeface="Helvetica Neue"/>
                <a:cs typeface="Helvetica Neue"/>
              </a:rPr>
              <a:t>12, 500</a:t>
            </a:r>
            <a:endParaRPr lang="en-US" sz="1400" dirty="0">
              <a:solidFill>
                <a:srgbClr val="984807"/>
              </a:solidFill>
              <a:latin typeface="Helvetica Neue"/>
              <a:cs typeface="Helvetica Neue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29600" y="3310354"/>
            <a:ext cx="838200" cy="3048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  <a:cs typeface="Helvetica Neue"/>
              </a:rPr>
              <a:t>12, 500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Helvetica Neue"/>
              <a:cs typeface="Helvetica Neue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00800" y="33103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Dave,</a:t>
            </a:r>
            <a:r>
              <a:rPr lang="en-US" sz="1400" dirty="0">
                <a:solidFill>
                  <a:srgbClr val="558ED5"/>
                </a:solidFill>
                <a:latin typeface="Helvetica Neue"/>
                <a:cs typeface="Helvetica Neue"/>
              </a:rPr>
              <a:t>7</a:t>
            </a:r>
          </a:p>
        </p:txBody>
      </p:sp>
      <p:cxnSp>
        <p:nvCxnSpPr>
          <p:cNvPr id="32" name="Straight Arrow Connector 31"/>
          <p:cNvCxnSpPr>
            <a:stCxn id="20" idx="2"/>
            <a:endCxn id="21" idx="0"/>
          </p:cNvCxnSpPr>
          <p:nvPr/>
        </p:nvCxnSpPr>
        <p:spPr>
          <a:xfrm flipH="1">
            <a:off x="5219700" y="1633954"/>
            <a:ext cx="1371600" cy="53340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1" idx="3"/>
            <a:endCxn id="22" idx="1"/>
          </p:cNvCxnSpPr>
          <p:nvPr/>
        </p:nvCxnSpPr>
        <p:spPr>
          <a:xfrm>
            <a:off x="5867400" y="2319754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2" idx="3"/>
            <a:endCxn id="23" idx="1"/>
          </p:cNvCxnSpPr>
          <p:nvPr/>
        </p:nvCxnSpPr>
        <p:spPr>
          <a:xfrm>
            <a:off x="7239000" y="2319754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1" idx="2"/>
            <a:endCxn id="24" idx="0"/>
          </p:cNvCxnSpPr>
          <p:nvPr/>
        </p:nvCxnSpPr>
        <p:spPr>
          <a:xfrm flipH="1">
            <a:off x="4114800" y="2472154"/>
            <a:ext cx="110490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4" idx="3"/>
            <a:endCxn id="25" idx="1"/>
          </p:cNvCxnSpPr>
          <p:nvPr/>
        </p:nvCxnSpPr>
        <p:spPr>
          <a:xfrm>
            <a:off x="4495800" y="3462754"/>
            <a:ext cx="152400" cy="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1" idx="2"/>
            <a:endCxn id="26" idx="0"/>
          </p:cNvCxnSpPr>
          <p:nvPr/>
        </p:nvCxnSpPr>
        <p:spPr>
          <a:xfrm>
            <a:off x="5219700" y="2472154"/>
            <a:ext cx="6858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2" idx="2"/>
            <a:endCxn id="31" idx="0"/>
          </p:cNvCxnSpPr>
          <p:nvPr/>
        </p:nvCxnSpPr>
        <p:spPr>
          <a:xfrm>
            <a:off x="6629400" y="2472154"/>
            <a:ext cx="15875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2" idx="2"/>
            <a:endCxn id="29" idx="0"/>
          </p:cNvCxnSpPr>
          <p:nvPr/>
        </p:nvCxnSpPr>
        <p:spPr>
          <a:xfrm>
            <a:off x="6629400" y="2472154"/>
            <a:ext cx="11049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3" idx="2"/>
            <a:endCxn id="30" idx="0"/>
          </p:cNvCxnSpPr>
          <p:nvPr/>
        </p:nvCxnSpPr>
        <p:spPr>
          <a:xfrm>
            <a:off x="8153400" y="2472154"/>
            <a:ext cx="4953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77625" y="4072354"/>
            <a:ext cx="7756775" cy="209288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/>
                <a:cs typeface="Times"/>
              </a:rPr>
              <a:t># find names of all employees in department 17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      </a:t>
            </a: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   FIND </a:t>
            </a:r>
            <a:r>
              <a:rPr lang="en-US" sz="1600" dirty="0">
                <a:latin typeface="Consolas"/>
                <a:cs typeface="Consolas"/>
              </a:rPr>
              <a:t>DEPT RECORD WHERE DEPT# = </a:t>
            </a:r>
            <a:r>
              <a:rPr lang="en-US" sz="1600" dirty="0" smtClean="0">
                <a:latin typeface="Consolas"/>
                <a:cs typeface="Consolas"/>
              </a:rPr>
              <a:t>17</a:t>
            </a: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       if failure; return “no such department”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FIND 1</a:t>
            </a:r>
            <a:r>
              <a:rPr lang="en-US" sz="1600" baseline="30000" dirty="0" smtClean="0">
                <a:latin typeface="Consolas"/>
                <a:cs typeface="Consolas"/>
              </a:rPr>
              <a:t>st</a:t>
            </a:r>
            <a:r>
              <a:rPr lang="en-US" sz="1600" dirty="0" smtClean="0">
                <a:latin typeface="Consolas"/>
                <a:cs typeface="Consolas"/>
              </a:rPr>
              <a:t> SON OF CURRENT RECORD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    if failure; return “no employee in this department”</a:t>
            </a:r>
          </a:p>
          <a:p>
            <a:r>
              <a:rPr lang="en-US" sz="1600" dirty="0" smtClean="0">
                <a:latin typeface="Consolas"/>
                <a:cs typeface="Consolas"/>
              </a:rPr>
              <a:t>LOOP      save name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FIND NEXT BROTHER OF THE CURRENT RECORD WHICH IS OF SAME TYPE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GO TO LOOP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6248400"/>
            <a:ext cx="27229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nsolas"/>
                <a:cs typeface="Consolas"/>
              </a:rPr>
              <a:t>Output: Fisher Jones</a:t>
            </a:r>
            <a:endParaRPr lang="en-US" sz="1800" dirty="0" smtClean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693677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7625" y="5397500"/>
            <a:ext cx="7756775" cy="228600"/>
          </a:xfrm>
          <a:prstGeom prst="rect">
            <a:avLst/>
          </a:prstGeom>
          <a:solidFill>
            <a:srgbClr val="FFFB88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Hierarchical Model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1329154"/>
            <a:ext cx="762000" cy="30480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Helvetica Neue Light"/>
                <a:cs typeface="Helvetica Neue Light"/>
              </a:rPr>
              <a:t>DEPT</a:t>
            </a:r>
            <a:endParaRPr lang="en-US" sz="1800" dirty="0">
              <a:latin typeface="Helvetica Neue Light"/>
              <a:cs typeface="Helvetica Neue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2167354"/>
            <a:ext cx="762000" cy="3048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Helvetica Neue Light"/>
                <a:cs typeface="Helvetica Neue Light"/>
              </a:rPr>
              <a:t>EMP</a:t>
            </a:r>
            <a:endParaRPr lang="en-US" sz="1800" dirty="0">
              <a:solidFill>
                <a:schemeClr val="accent3">
                  <a:lumMod val="7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310354"/>
            <a:ext cx="901700" cy="3048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/>
                <a:cs typeface="Helvetica Neue Light"/>
              </a:rPr>
              <a:t>CHILD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3310354"/>
            <a:ext cx="990600" cy="304800"/>
          </a:xfrm>
          <a:prstGeom prst="rect">
            <a:avLst/>
          </a:prstGeom>
          <a:ln>
            <a:solidFill>
              <a:srgbClr val="984807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OFFICE</a:t>
            </a:r>
            <a:endParaRPr lang="en-US" sz="1800" dirty="0">
              <a:solidFill>
                <a:srgbClr val="984807"/>
              </a:solidFill>
              <a:latin typeface="Helvetica Neue Light"/>
              <a:cs typeface="Helvetica Neue Light"/>
            </a:endParaRPr>
          </a:p>
        </p:txBody>
      </p:sp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>
          <a:xfrm>
            <a:off x="1905000" y="1633954"/>
            <a:ext cx="0" cy="53340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 flipH="1">
            <a:off x="1212850" y="2472154"/>
            <a:ext cx="69215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7" idx="0"/>
          </p:cNvCxnSpPr>
          <p:nvPr/>
        </p:nvCxnSpPr>
        <p:spPr>
          <a:xfrm>
            <a:off x="1905000" y="2472154"/>
            <a:ext cx="8001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" y="3627854"/>
            <a:ext cx="2006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58ED5"/>
                </a:solidFill>
                <a:latin typeface="Helvetica Neue Light"/>
                <a:cs typeface="Helvetica Neue Light"/>
              </a:rPr>
              <a:t>(CHILD NAME, AGE)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1200" y="3615154"/>
            <a:ext cx="1667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(OFFICE#, SIZE)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95301" y="1295400"/>
            <a:ext cx="1880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Neue Light"/>
                <a:cs typeface="Helvetica Neue Light"/>
              </a:rPr>
              <a:t>(DEPT#, BUDGET)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0" y="2167354"/>
            <a:ext cx="171901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(NAME, SALARY)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96000" y="1329154"/>
            <a:ext cx="9906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17, 25M</a:t>
            </a:r>
            <a:endParaRPr lang="en-US" sz="16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00" y="2167354"/>
            <a:ext cx="12954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Fisher, 100K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19800" y="2167354"/>
            <a:ext cx="1219200" cy="304800"/>
          </a:xfrm>
          <a:prstGeom prst="rect">
            <a:avLst/>
          </a:prstGeom>
          <a:solidFill>
            <a:srgbClr val="77933C"/>
          </a:solidFill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Jones, 80K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91400" y="2167354"/>
            <a:ext cx="1524000" cy="304800"/>
          </a:xfrm>
          <a:prstGeom prst="rect">
            <a:avLst/>
          </a:prstGeom>
          <a:solidFill>
            <a:srgbClr val="77933C"/>
          </a:solidFill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Adams, 140K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33800" y="3310354"/>
            <a:ext cx="7620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Sue,10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48200" y="33103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Peter,4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86400" y="3310354"/>
            <a:ext cx="838200" cy="304800"/>
          </a:xfrm>
          <a:prstGeom prst="rect">
            <a:avLst/>
          </a:prstGeom>
          <a:ln>
            <a:solidFill>
              <a:srgbClr val="984807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12, 500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15200" y="3310354"/>
            <a:ext cx="838200" cy="304800"/>
          </a:xfrm>
          <a:prstGeom prst="rect">
            <a:avLst/>
          </a:prstGeom>
          <a:ln>
            <a:solidFill>
              <a:srgbClr val="984807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984807"/>
                </a:solidFill>
                <a:latin typeface="Helvetica Neue"/>
                <a:cs typeface="Helvetica Neue"/>
              </a:rPr>
              <a:t>12, 500</a:t>
            </a:r>
            <a:endParaRPr lang="en-US" sz="1400" dirty="0">
              <a:solidFill>
                <a:srgbClr val="984807"/>
              </a:solidFill>
              <a:latin typeface="Helvetica Neue"/>
              <a:cs typeface="Helvetica Neue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29600" y="3310354"/>
            <a:ext cx="838200" cy="3048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  <a:cs typeface="Helvetica Neue"/>
              </a:rPr>
              <a:t>12, 500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Helvetica Neue"/>
              <a:cs typeface="Helvetica Neue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00800" y="33103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Dave,</a:t>
            </a:r>
            <a:r>
              <a:rPr lang="en-US" sz="1400" dirty="0">
                <a:solidFill>
                  <a:srgbClr val="558ED5"/>
                </a:solidFill>
                <a:latin typeface="Helvetica Neue"/>
                <a:cs typeface="Helvetica Neue"/>
              </a:rPr>
              <a:t>7</a:t>
            </a:r>
          </a:p>
        </p:txBody>
      </p:sp>
      <p:cxnSp>
        <p:nvCxnSpPr>
          <p:cNvPr id="32" name="Straight Arrow Connector 31"/>
          <p:cNvCxnSpPr>
            <a:stCxn id="20" idx="2"/>
            <a:endCxn id="21" idx="0"/>
          </p:cNvCxnSpPr>
          <p:nvPr/>
        </p:nvCxnSpPr>
        <p:spPr>
          <a:xfrm flipH="1">
            <a:off x="5219700" y="1633954"/>
            <a:ext cx="1371600" cy="53340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1" idx="3"/>
            <a:endCxn id="22" idx="1"/>
          </p:cNvCxnSpPr>
          <p:nvPr/>
        </p:nvCxnSpPr>
        <p:spPr>
          <a:xfrm>
            <a:off x="5867400" y="2319754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2" idx="3"/>
            <a:endCxn id="23" idx="1"/>
          </p:cNvCxnSpPr>
          <p:nvPr/>
        </p:nvCxnSpPr>
        <p:spPr>
          <a:xfrm>
            <a:off x="7239000" y="2319754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1" idx="2"/>
            <a:endCxn id="24" idx="0"/>
          </p:cNvCxnSpPr>
          <p:nvPr/>
        </p:nvCxnSpPr>
        <p:spPr>
          <a:xfrm flipH="1">
            <a:off x="4114800" y="2472154"/>
            <a:ext cx="110490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4" idx="3"/>
            <a:endCxn id="25" idx="1"/>
          </p:cNvCxnSpPr>
          <p:nvPr/>
        </p:nvCxnSpPr>
        <p:spPr>
          <a:xfrm>
            <a:off x="4495800" y="3462754"/>
            <a:ext cx="152400" cy="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1" idx="2"/>
            <a:endCxn id="26" idx="0"/>
          </p:cNvCxnSpPr>
          <p:nvPr/>
        </p:nvCxnSpPr>
        <p:spPr>
          <a:xfrm>
            <a:off x="5219700" y="2472154"/>
            <a:ext cx="6858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2" idx="2"/>
            <a:endCxn id="31" idx="0"/>
          </p:cNvCxnSpPr>
          <p:nvPr/>
        </p:nvCxnSpPr>
        <p:spPr>
          <a:xfrm>
            <a:off x="6629400" y="2472154"/>
            <a:ext cx="15875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2" idx="2"/>
            <a:endCxn id="29" idx="0"/>
          </p:cNvCxnSpPr>
          <p:nvPr/>
        </p:nvCxnSpPr>
        <p:spPr>
          <a:xfrm>
            <a:off x="6629400" y="2472154"/>
            <a:ext cx="11049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3" idx="2"/>
            <a:endCxn id="30" idx="0"/>
          </p:cNvCxnSpPr>
          <p:nvPr/>
        </p:nvCxnSpPr>
        <p:spPr>
          <a:xfrm>
            <a:off x="8153400" y="2472154"/>
            <a:ext cx="4953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77625" y="4072354"/>
            <a:ext cx="7756775" cy="209288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/>
                <a:cs typeface="Times"/>
              </a:rPr>
              <a:t># find names of all employees in department 17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      </a:t>
            </a: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   FIND </a:t>
            </a:r>
            <a:r>
              <a:rPr lang="en-US" sz="1600" dirty="0">
                <a:latin typeface="Consolas"/>
                <a:cs typeface="Consolas"/>
              </a:rPr>
              <a:t>DEPT RECORD WHERE DEPT# = </a:t>
            </a:r>
            <a:r>
              <a:rPr lang="en-US" sz="1600" dirty="0" smtClean="0">
                <a:latin typeface="Consolas"/>
                <a:cs typeface="Consolas"/>
              </a:rPr>
              <a:t>17</a:t>
            </a: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       if failure; return “no such department”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FIND 1</a:t>
            </a:r>
            <a:r>
              <a:rPr lang="en-US" sz="1600" baseline="30000" dirty="0" smtClean="0">
                <a:latin typeface="Consolas"/>
                <a:cs typeface="Consolas"/>
              </a:rPr>
              <a:t>st</a:t>
            </a:r>
            <a:r>
              <a:rPr lang="en-US" sz="1600" dirty="0" smtClean="0">
                <a:latin typeface="Consolas"/>
                <a:cs typeface="Consolas"/>
              </a:rPr>
              <a:t> SON OF CURRENT RECORD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    if failure; return “no employee in this department”</a:t>
            </a:r>
          </a:p>
          <a:p>
            <a:r>
              <a:rPr lang="en-US" sz="1600" dirty="0" smtClean="0">
                <a:latin typeface="Consolas"/>
                <a:cs typeface="Consolas"/>
              </a:rPr>
              <a:t>LOOP      save name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FIND NEXT BROTHER OF THE CURRENT RECORD WHICH IS OF SAME TYPE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GO TO LOOP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6248400"/>
            <a:ext cx="34843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nsolas"/>
                <a:cs typeface="Consolas"/>
              </a:rPr>
              <a:t>Output: Fisher Jones Adams</a:t>
            </a:r>
            <a:endParaRPr lang="en-US" sz="1800" dirty="0" smtClean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317105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1143000"/>
          </a:xfrm>
        </p:spPr>
        <p:txBody>
          <a:bodyPr/>
          <a:lstStyle/>
          <a:p>
            <a:r>
              <a:rPr lang="en-US" dirty="0" smtClean="0"/>
              <a:t>Hierarchical Model: Challenges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1329154"/>
            <a:ext cx="762000" cy="30480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Helvetica Neue Light"/>
                <a:cs typeface="Helvetica Neue Light"/>
              </a:rPr>
              <a:t>DEPT</a:t>
            </a:r>
            <a:endParaRPr lang="en-US" sz="1800" dirty="0">
              <a:latin typeface="Helvetica Neue Light"/>
              <a:cs typeface="Helvetica Neue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2167354"/>
            <a:ext cx="762000" cy="3048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Helvetica Neue Light"/>
                <a:cs typeface="Helvetica Neue Light"/>
              </a:rPr>
              <a:t>EMP</a:t>
            </a:r>
            <a:endParaRPr lang="en-US" sz="1800" dirty="0">
              <a:solidFill>
                <a:schemeClr val="accent3">
                  <a:lumMod val="7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310354"/>
            <a:ext cx="901700" cy="3048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/>
                <a:cs typeface="Helvetica Neue Light"/>
              </a:rPr>
              <a:t>CHILD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3310354"/>
            <a:ext cx="990600" cy="304800"/>
          </a:xfrm>
          <a:prstGeom prst="rect">
            <a:avLst/>
          </a:prstGeom>
          <a:ln>
            <a:solidFill>
              <a:srgbClr val="984807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OFFICE</a:t>
            </a:r>
            <a:endParaRPr lang="en-US" sz="1800" dirty="0">
              <a:solidFill>
                <a:srgbClr val="984807"/>
              </a:solidFill>
              <a:latin typeface="Helvetica Neue Light"/>
              <a:cs typeface="Helvetica Neue Light"/>
            </a:endParaRPr>
          </a:p>
        </p:txBody>
      </p:sp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>
          <a:xfrm>
            <a:off x="1905000" y="1633954"/>
            <a:ext cx="0" cy="53340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 flipH="1">
            <a:off x="1212850" y="2472154"/>
            <a:ext cx="69215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7" idx="0"/>
          </p:cNvCxnSpPr>
          <p:nvPr/>
        </p:nvCxnSpPr>
        <p:spPr>
          <a:xfrm>
            <a:off x="1905000" y="2472154"/>
            <a:ext cx="8001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" y="3627854"/>
            <a:ext cx="2006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58ED5"/>
                </a:solidFill>
                <a:latin typeface="Helvetica Neue Light"/>
                <a:cs typeface="Helvetica Neue Light"/>
              </a:rPr>
              <a:t>(CHILD NAME, AGE)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1200" y="3615154"/>
            <a:ext cx="1667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(OFFICE#, SIZE)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95301" y="1295400"/>
            <a:ext cx="1880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Neue Light"/>
                <a:cs typeface="Helvetica Neue Light"/>
              </a:rPr>
              <a:t>(DEPT#, BUDGET)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0" y="2167354"/>
            <a:ext cx="171901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(NAME, SALARY)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96000" y="1329154"/>
            <a:ext cx="9906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17, 25M</a:t>
            </a:r>
            <a:endParaRPr lang="en-US" sz="16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00" y="2167354"/>
            <a:ext cx="12954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Fisher, 100K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19800" y="2167354"/>
            <a:ext cx="1219200" cy="304800"/>
          </a:xfrm>
          <a:prstGeom prst="rect">
            <a:avLst/>
          </a:prstGeom>
          <a:solidFill>
            <a:srgbClr val="77933C"/>
          </a:solidFill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Jones, 80K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91400" y="2167354"/>
            <a:ext cx="1524000" cy="304800"/>
          </a:xfrm>
          <a:prstGeom prst="rect">
            <a:avLst/>
          </a:prstGeom>
          <a:solidFill>
            <a:srgbClr val="77933C"/>
          </a:solidFill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Adams, 140K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33800" y="3310354"/>
            <a:ext cx="7620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Sue,10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48200" y="33103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Peter,4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86400" y="3310354"/>
            <a:ext cx="838200" cy="304800"/>
          </a:xfrm>
          <a:prstGeom prst="rect">
            <a:avLst/>
          </a:prstGeom>
          <a:ln>
            <a:solidFill>
              <a:srgbClr val="984807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12, 500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15200" y="3310354"/>
            <a:ext cx="838200" cy="304800"/>
          </a:xfrm>
          <a:prstGeom prst="rect">
            <a:avLst/>
          </a:prstGeom>
          <a:ln>
            <a:solidFill>
              <a:srgbClr val="984807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984807"/>
                </a:solidFill>
                <a:latin typeface="Helvetica Neue"/>
                <a:cs typeface="Helvetica Neue"/>
              </a:rPr>
              <a:t>12, 500</a:t>
            </a:r>
            <a:endParaRPr lang="en-US" sz="1400" dirty="0">
              <a:solidFill>
                <a:srgbClr val="984807"/>
              </a:solidFill>
              <a:latin typeface="Helvetica Neue"/>
              <a:cs typeface="Helvetica Neue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29600" y="3310354"/>
            <a:ext cx="838200" cy="3048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  <a:cs typeface="Helvetica Neue"/>
              </a:rPr>
              <a:t>12, 500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Helvetica Neue"/>
              <a:cs typeface="Helvetica Neue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00800" y="33103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Dave,</a:t>
            </a:r>
            <a:r>
              <a:rPr lang="en-US" sz="1400" dirty="0">
                <a:solidFill>
                  <a:srgbClr val="558ED5"/>
                </a:solidFill>
                <a:latin typeface="Helvetica Neue"/>
                <a:cs typeface="Helvetica Neue"/>
              </a:rPr>
              <a:t>7</a:t>
            </a:r>
          </a:p>
        </p:txBody>
      </p:sp>
      <p:cxnSp>
        <p:nvCxnSpPr>
          <p:cNvPr id="32" name="Straight Arrow Connector 31"/>
          <p:cNvCxnSpPr>
            <a:stCxn id="20" idx="2"/>
            <a:endCxn id="21" idx="0"/>
          </p:cNvCxnSpPr>
          <p:nvPr/>
        </p:nvCxnSpPr>
        <p:spPr>
          <a:xfrm flipH="1">
            <a:off x="5219700" y="1633954"/>
            <a:ext cx="1371600" cy="53340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1" idx="3"/>
            <a:endCxn id="22" idx="1"/>
          </p:cNvCxnSpPr>
          <p:nvPr/>
        </p:nvCxnSpPr>
        <p:spPr>
          <a:xfrm>
            <a:off x="5867400" y="2319754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2" idx="3"/>
            <a:endCxn id="23" idx="1"/>
          </p:cNvCxnSpPr>
          <p:nvPr/>
        </p:nvCxnSpPr>
        <p:spPr>
          <a:xfrm>
            <a:off x="7239000" y="2319754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1" idx="2"/>
            <a:endCxn id="24" idx="0"/>
          </p:cNvCxnSpPr>
          <p:nvPr/>
        </p:nvCxnSpPr>
        <p:spPr>
          <a:xfrm flipH="1">
            <a:off x="4114800" y="2472154"/>
            <a:ext cx="110490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4" idx="3"/>
            <a:endCxn id="25" idx="1"/>
          </p:cNvCxnSpPr>
          <p:nvPr/>
        </p:nvCxnSpPr>
        <p:spPr>
          <a:xfrm>
            <a:off x="4495800" y="3462754"/>
            <a:ext cx="152400" cy="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1" idx="2"/>
            <a:endCxn id="26" idx="0"/>
          </p:cNvCxnSpPr>
          <p:nvPr/>
        </p:nvCxnSpPr>
        <p:spPr>
          <a:xfrm>
            <a:off x="5219700" y="2472154"/>
            <a:ext cx="6858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2" idx="2"/>
            <a:endCxn id="31" idx="0"/>
          </p:cNvCxnSpPr>
          <p:nvPr/>
        </p:nvCxnSpPr>
        <p:spPr>
          <a:xfrm>
            <a:off x="6629400" y="2472154"/>
            <a:ext cx="15875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2" idx="2"/>
            <a:endCxn id="29" idx="0"/>
          </p:cNvCxnSpPr>
          <p:nvPr/>
        </p:nvCxnSpPr>
        <p:spPr>
          <a:xfrm>
            <a:off x="6629400" y="2472154"/>
            <a:ext cx="11049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3" idx="2"/>
            <a:endCxn id="30" idx="0"/>
          </p:cNvCxnSpPr>
          <p:nvPr/>
        </p:nvCxnSpPr>
        <p:spPr>
          <a:xfrm>
            <a:off x="8153400" y="2472154"/>
            <a:ext cx="4953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4049966" y="3733800"/>
            <a:ext cx="4929555" cy="1894363"/>
            <a:chOff x="4049966" y="3733800"/>
            <a:chExt cx="4929555" cy="1894363"/>
          </a:xfrm>
        </p:grpSpPr>
        <p:cxnSp>
          <p:nvCxnSpPr>
            <p:cNvPr id="12" name="Straight Arrow Connector 11"/>
            <p:cNvCxnSpPr/>
            <p:nvPr/>
          </p:nvCxnSpPr>
          <p:spPr>
            <a:xfrm flipH="1" flipV="1">
              <a:off x="5905500" y="3733800"/>
              <a:ext cx="190500" cy="6096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6248400" y="3733800"/>
              <a:ext cx="1485900" cy="6096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Arrow Connector 41"/>
            <p:cNvCxnSpPr/>
            <p:nvPr/>
          </p:nvCxnSpPr>
          <p:spPr>
            <a:xfrm flipV="1">
              <a:off x="6629400" y="3733800"/>
              <a:ext cx="2133600" cy="609600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/>
            <p:cNvSpPr txBox="1"/>
            <p:nvPr/>
          </p:nvSpPr>
          <p:spPr>
            <a:xfrm>
              <a:off x="4049966" y="4427835"/>
              <a:ext cx="4929555" cy="1200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457200" indent="-457200">
                <a:buAutoNum type="arabicParenR"/>
              </a:pPr>
              <a:r>
                <a:rPr lang="en-US" dirty="0">
                  <a:solidFill>
                    <a:srgbClr val="FF0000"/>
                  </a:solidFill>
                  <a:latin typeface="Helvetica Neue"/>
                  <a:cs typeface="Helvetica Neue"/>
                </a:rPr>
                <a:t>D</a:t>
              </a:r>
              <a:r>
                <a:rPr lang="en-US" dirty="0" smtClean="0">
                  <a:solidFill>
                    <a:srgbClr val="FF0000"/>
                  </a:solidFill>
                  <a:latin typeface="Helvetica Neue"/>
                  <a:cs typeface="Helvetica Neue"/>
                </a:rPr>
                <a:t>uplicate </a:t>
              </a:r>
              <a:r>
                <a:rPr lang="en-US" dirty="0" smtClean="0">
                  <a:solidFill>
                    <a:srgbClr val="FF0000"/>
                  </a:solidFill>
                  <a:latin typeface="Helvetica Neue"/>
                  <a:cs typeface="Helvetica Neue"/>
                </a:rPr>
                <a:t>records</a:t>
              </a:r>
            </a:p>
            <a:p>
              <a:pPr marL="457200" indent="-457200">
                <a:buAutoNum type="arabicParenR"/>
              </a:pPr>
              <a:r>
                <a:rPr lang="en-US" dirty="0" smtClean="0">
                  <a:solidFill>
                    <a:srgbClr val="FF0000"/>
                  </a:solidFill>
                  <a:latin typeface="Helvetica Neue"/>
                  <a:cs typeface="Helvetica Neue"/>
                </a:rPr>
                <a:t>Requirements to have a parent;</a:t>
              </a:r>
              <a:br>
                <a:rPr lang="en-US" dirty="0" smtClean="0">
                  <a:solidFill>
                    <a:srgbClr val="FF0000"/>
                  </a:solidFill>
                  <a:latin typeface="Helvetica Neue"/>
                  <a:cs typeface="Helvetica Neue"/>
                </a:rPr>
              </a:br>
              <a:r>
                <a:rPr lang="en-US" dirty="0" smtClean="0">
                  <a:solidFill>
                    <a:srgbClr val="FF0000"/>
                  </a:solidFill>
                  <a:latin typeface="Helvetica Neue"/>
                  <a:cs typeface="Helvetica Neue"/>
                </a:rPr>
                <a:t>deletion anomalies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6107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Network Model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1024354"/>
            <a:ext cx="762000" cy="30480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Helvetica Neue Light"/>
                <a:cs typeface="Helvetica Neue Light"/>
              </a:rPr>
              <a:t>DEPT</a:t>
            </a:r>
            <a:endParaRPr lang="en-US" sz="1800" dirty="0">
              <a:latin typeface="Helvetica Neue Light"/>
              <a:cs typeface="Helvetica Neue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1862554"/>
            <a:ext cx="762000" cy="3048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Helvetica Neue Light"/>
                <a:cs typeface="Helvetica Neue Light"/>
              </a:rPr>
              <a:t>EMP</a:t>
            </a:r>
            <a:endParaRPr lang="en-US" sz="1800" dirty="0">
              <a:solidFill>
                <a:schemeClr val="accent3">
                  <a:lumMod val="7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005554"/>
            <a:ext cx="901700" cy="3048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/>
                <a:cs typeface="Helvetica Neue Light"/>
              </a:rPr>
              <a:t>CHILD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3005554"/>
            <a:ext cx="990600" cy="304800"/>
          </a:xfrm>
          <a:prstGeom prst="rect">
            <a:avLst/>
          </a:prstGeom>
          <a:ln>
            <a:solidFill>
              <a:srgbClr val="984807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OFFICE</a:t>
            </a:r>
            <a:endParaRPr lang="en-US" sz="1800" dirty="0">
              <a:solidFill>
                <a:srgbClr val="984807"/>
              </a:solidFill>
              <a:latin typeface="Helvetica Neue Light"/>
              <a:cs typeface="Helvetica Neue Light"/>
            </a:endParaRPr>
          </a:p>
        </p:txBody>
      </p:sp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>
          <a:xfrm>
            <a:off x="1905000" y="1329154"/>
            <a:ext cx="0" cy="53340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 flipH="1">
            <a:off x="1212850" y="2167354"/>
            <a:ext cx="69215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7" idx="0"/>
          </p:cNvCxnSpPr>
          <p:nvPr/>
        </p:nvCxnSpPr>
        <p:spPr>
          <a:xfrm>
            <a:off x="1905000" y="2167354"/>
            <a:ext cx="8001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" y="3323054"/>
            <a:ext cx="2006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58ED5"/>
                </a:solidFill>
                <a:latin typeface="Helvetica Neue Light"/>
                <a:cs typeface="Helvetica Neue Light"/>
              </a:rPr>
              <a:t>(CHILD NAME, AGE)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1200" y="3310354"/>
            <a:ext cx="1667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(OFFICE#, SIZE)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95301" y="990600"/>
            <a:ext cx="1880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Neue Light"/>
                <a:cs typeface="Helvetica Neue Light"/>
              </a:rPr>
              <a:t>(DEPT#, BUDGET)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0" y="1862554"/>
            <a:ext cx="171901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(NAME, SALARY)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96000" y="1024354"/>
            <a:ext cx="990600" cy="30480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Helvetica Neue Light"/>
                <a:cs typeface="Helvetica Neue Light"/>
              </a:rPr>
              <a:t>17, 25M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00" y="1862554"/>
            <a:ext cx="1295400" cy="304800"/>
          </a:xfrm>
          <a:prstGeom prst="rect">
            <a:avLst/>
          </a:prstGeom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Fisher, 100K</a:t>
            </a:r>
            <a:endParaRPr lang="en-US" sz="1600" dirty="0">
              <a:solidFill>
                <a:srgbClr val="77933C"/>
              </a:solidFill>
              <a:latin typeface="Helvetica Neue Light"/>
              <a:cs typeface="Helvetica Neue Ligh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19800" y="1862554"/>
            <a:ext cx="1219200" cy="304800"/>
          </a:xfrm>
          <a:prstGeom prst="rect">
            <a:avLst/>
          </a:prstGeom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Jones, 80K</a:t>
            </a:r>
            <a:endParaRPr lang="en-US" sz="1600" dirty="0">
              <a:solidFill>
                <a:srgbClr val="77933C"/>
              </a:solidFill>
              <a:latin typeface="Helvetica Neue Light"/>
              <a:cs typeface="Helvetica Neue Ligh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91400" y="1862554"/>
            <a:ext cx="1524000" cy="304800"/>
          </a:xfrm>
          <a:prstGeom prst="rect">
            <a:avLst/>
          </a:prstGeom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Adams, 140K</a:t>
            </a:r>
            <a:endParaRPr lang="en-US" sz="1600" dirty="0">
              <a:solidFill>
                <a:srgbClr val="77933C"/>
              </a:solidFill>
              <a:latin typeface="Helvetica Neue Light"/>
              <a:cs typeface="Helvetica Neue Ligh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33800" y="3005554"/>
            <a:ext cx="7620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Sue,10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48200" y="30055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Peter,4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29600" y="3005554"/>
            <a:ext cx="838200" cy="3048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  <a:cs typeface="Helvetica Neue"/>
              </a:rPr>
              <a:t>12, 500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Helvetica Neue"/>
              <a:cs typeface="Helvetica Neue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00800" y="30055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Dave,</a:t>
            </a:r>
            <a:r>
              <a:rPr lang="en-US" sz="1400" dirty="0">
                <a:solidFill>
                  <a:srgbClr val="558ED5"/>
                </a:solidFill>
                <a:latin typeface="Helvetica Neue"/>
                <a:cs typeface="Helvetica Neue"/>
              </a:rPr>
              <a:t>7</a:t>
            </a:r>
          </a:p>
        </p:txBody>
      </p:sp>
      <p:cxnSp>
        <p:nvCxnSpPr>
          <p:cNvPr id="32" name="Straight Arrow Connector 31"/>
          <p:cNvCxnSpPr>
            <a:stCxn id="20" idx="2"/>
            <a:endCxn id="21" idx="0"/>
          </p:cNvCxnSpPr>
          <p:nvPr/>
        </p:nvCxnSpPr>
        <p:spPr>
          <a:xfrm flipH="1">
            <a:off x="5219700" y="1329154"/>
            <a:ext cx="1371600" cy="53340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867400" y="1938754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239000" y="1938754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1" idx="2"/>
            <a:endCxn id="24" idx="0"/>
          </p:cNvCxnSpPr>
          <p:nvPr/>
        </p:nvCxnSpPr>
        <p:spPr>
          <a:xfrm flipH="1">
            <a:off x="4114800" y="2167354"/>
            <a:ext cx="110490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4" idx="3"/>
            <a:endCxn id="25" idx="1"/>
          </p:cNvCxnSpPr>
          <p:nvPr/>
        </p:nvCxnSpPr>
        <p:spPr>
          <a:xfrm>
            <a:off x="4495800" y="3157954"/>
            <a:ext cx="152400" cy="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2" idx="2"/>
            <a:endCxn id="31" idx="0"/>
          </p:cNvCxnSpPr>
          <p:nvPr/>
        </p:nvCxnSpPr>
        <p:spPr>
          <a:xfrm>
            <a:off x="6629400" y="2167354"/>
            <a:ext cx="15875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3" idx="2"/>
            <a:endCxn id="30" idx="0"/>
          </p:cNvCxnSpPr>
          <p:nvPr/>
        </p:nvCxnSpPr>
        <p:spPr>
          <a:xfrm>
            <a:off x="8153400" y="2167354"/>
            <a:ext cx="495300" cy="838200"/>
          </a:xfrm>
          <a:prstGeom prst="straightConnector1">
            <a:avLst/>
          </a:prstGeom>
          <a:ln>
            <a:solidFill>
              <a:srgbClr val="984807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239000" y="2091154"/>
            <a:ext cx="152400" cy="0"/>
          </a:xfrm>
          <a:prstGeom prst="straightConnector1">
            <a:avLst/>
          </a:prstGeom>
          <a:ln>
            <a:solidFill>
              <a:srgbClr val="984807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867400" y="2091154"/>
            <a:ext cx="152400" cy="0"/>
          </a:xfrm>
          <a:prstGeom prst="straightConnector1">
            <a:avLst/>
          </a:prstGeom>
          <a:ln>
            <a:solidFill>
              <a:srgbClr val="984807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Content Placeholder 2"/>
          <p:cNvSpPr>
            <a:spLocks noGrp="1"/>
          </p:cNvSpPr>
          <p:nvPr>
            <p:ph idx="1"/>
          </p:nvPr>
        </p:nvSpPr>
        <p:spPr>
          <a:xfrm>
            <a:off x="647700" y="4038600"/>
            <a:ext cx="6667500" cy="2286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CODASYL </a:t>
            </a:r>
            <a:r>
              <a:rPr lang="en-US" sz="2400" dirty="0"/>
              <a:t>(Conference/Committee on Data Systems </a:t>
            </a:r>
            <a:r>
              <a:rPr lang="en-US" sz="2400" dirty="0" smtClean="0"/>
              <a:t>Languages)</a:t>
            </a:r>
          </a:p>
          <a:p>
            <a:pPr lvl="1"/>
            <a:r>
              <a:rPr lang="en-US" sz="2400" dirty="0" smtClean="0"/>
              <a:t>1969: CODASYL data model</a:t>
            </a:r>
            <a:br>
              <a:rPr lang="en-US" sz="2400" dirty="0" smtClean="0"/>
            </a:br>
            <a:r>
              <a:rPr lang="en-US" sz="2400" dirty="0" smtClean="0"/>
              <a:t>Designed by </a:t>
            </a:r>
            <a:r>
              <a:rPr lang="en-US" sz="2400" dirty="0" smtClean="0">
                <a:latin typeface="Helvetica Neue "/>
                <a:cs typeface="Helvetica Neue "/>
              </a:rPr>
              <a:t>Charles Bachman</a:t>
            </a:r>
            <a:r>
              <a:rPr lang="en-US" sz="2400" dirty="0" smtClean="0"/>
              <a:t>, </a:t>
            </a:r>
            <a:br>
              <a:rPr lang="en-US" sz="2400" dirty="0" smtClean="0"/>
            </a:br>
            <a:r>
              <a:rPr lang="en-US" sz="2400" dirty="0" smtClean="0"/>
              <a:t>Turing Award, 1973</a:t>
            </a:r>
          </a:p>
          <a:p>
            <a:pPr lvl="1"/>
            <a:r>
              <a:rPr lang="en-US" sz="2400" dirty="0" smtClean="0"/>
              <a:t>Also led to development of COBOL </a:t>
            </a: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66000" y="4191000"/>
            <a:ext cx="972007" cy="148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06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Network Model*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1024354"/>
            <a:ext cx="762000" cy="30480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Helvetica Neue Light"/>
                <a:cs typeface="Helvetica Neue Light"/>
              </a:rPr>
              <a:t>DEPT</a:t>
            </a:r>
            <a:endParaRPr lang="en-US" sz="1800" dirty="0">
              <a:latin typeface="Helvetica Neue Light"/>
              <a:cs typeface="Helvetica Neue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1862554"/>
            <a:ext cx="762000" cy="3048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Helvetica Neue Light"/>
                <a:cs typeface="Helvetica Neue Light"/>
              </a:rPr>
              <a:t>EMP</a:t>
            </a:r>
            <a:endParaRPr lang="en-US" sz="1800" dirty="0">
              <a:solidFill>
                <a:schemeClr val="accent3">
                  <a:lumMod val="7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005554"/>
            <a:ext cx="901700" cy="3048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/>
                <a:cs typeface="Helvetica Neue Light"/>
              </a:rPr>
              <a:t>CHILD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3005554"/>
            <a:ext cx="990600" cy="304800"/>
          </a:xfrm>
          <a:prstGeom prst="rect">
            <a:avLst/>
          </a:prstGeom>
          <a:ln>
            <a:solidFill>
              <a:srgbClr val="984807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OFFICE</a:t>
            </a:r>
            <a:endParaRPr lang="en-US" sz="1800" dirty="0">
              <a:solidFill>
                <a:srgbClr val="984807"/>
              </a:solidFill>
              <a:latin typeface="Helvetica Neue Light"/>
              <a:cs typeface="Helvetica Neue Light"/>
            </a:endParaRPr>
          </a:p>
        </p:txBody>
      </p:sp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>
          <a:xfrm>
            <a:off x="1905000" y="1329154"/>
            <a:ext cx="0" cy="53340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 flipH="1">
            <a:off x="1212850" y="2167354"/>
            <a:ext cx="69215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7" idx="0"/>
          </p:cNvCxnSpPr>
          <p:nvPr/>
        </p:nvCxnSpPr>
        <p:spPr>
          <a:xfrm>
            <a:off x="1905000" y="2167354"/>
            <a:ext cx="8001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" y="3323054"/>
            <a:ext cx="2006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58ED5"/>
                </a:solidFill>
                <a:latin typeface="Helvetica Neue Light"/>
                <a:cs typeface="Helvetica Neue Light"/>
              </a:rPr>
              <a:t>(CHILD NAME, AGE)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1200" y="3310354"/>
            <a:ext cx="1667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(OFFICE#, SIZE)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95301" y="990600"/>
            <a:ext cx="1880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Neue Light"/>
                <a:cs typeface="Helvetica Neue Light"/>
              </a:rPr>
              <a:t>(DEPT#, BUDGET)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0" y="1862554"/>
            <a:ext cx="171901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(NAME, SALARY)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96000" y="1024354"/>
            <a:ext cx="990600" cy="30480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Helvetica Neue Light"/>
                <a:cs typeface="Helvetica Neue Light"/>
              </a:rPr>
              <a:t>17, 25M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00" y="1862554"/>
            <a:ext cx="1295400" cy="304800"/>
          </a:xfrm>
          <a:prstGeom prst="rect">
            <a:avLst/>
          </a:prstGeom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Fisher, 100K</a:t>
            </a:r>
            <a:endParaRPr lang="en-US" sz="1600" dirty="0">
              <a:solidFill>
                <a:srgbClr val="77933C"/>
              </a:solidFill>
              <a:latin typeface="Helvetica Neue Light"/>
              <a:cs typeface="Helvetica Neue Ligh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19800" y="1862554"/>
            <a:ext cx="1219200" cy="304800"/>
          </a:xfrm>
          <a:prstGeom prst="rect">
            <a:avLst/>
          </a:prstGeom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Jones, 80K</a:t>
            </a:r>
            <a:endParaRPr lang="en-US" sz="1600" dirty="0">
              <a:solidFill>
                <a:srgbClr val="77933C"/>
              </a:solidFill>
              <a:latin typeface="Helvetica Neue Light"/>
              <a:cs typeface="Helvetica Neue Ligh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91400" y="1862554"/>
            <a:ext cx="1524000" cy="304800"/>
          </a:xfrm>
          <a:prstGeom prst="rect">
            <a:avLst/>
          </a:prstGeom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Adams, 140K</a:t>
            </a:r>
            <a:endParaRPr lang="en-US" sz="1600" dirty="0">
              <a:solidFill>
                <a:srgbClr val="77933C"/>
              </a:solidFill>
              <a:latin typeface="Helvetica Neue Light"/>
              <a:cs typeface="Helvetica Neue Ligh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33800" y="3005554"/>
            <a:ext cx="7620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Sue,10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48200" y="30055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Peter,4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29600" y="3005554"/>
            <a:ext cx="838200" cy="304800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  <a:cs typeface="Helvetica Neue"/>
              </a:rPr>
              <a:t>12, 500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Helvetica Neue"/>
              <a:cs typeface="Helvetica Neue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00800" y="30055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Dave,</a:t>
            </a:r>
            <a:r>
              <a:rPr lang="en-US" sz="1400" dirty="0">
                <a:solidFill>
                  <a:srgbClr val="558ED5"/>
                </a:solidFill>
                <a:latin typeface="Helvetica Neue"/>
                <a:cs typeface="Helvetica Neue"/>
              </a:rPr>
              <a:t>7</a:t>
            </a:r>
          </a:p>
        </p:txBody>
      </p:sp>
      <p:cxnSp>
        <p:nvCxnSpPr>
          <p:cNvPr id="32" name="Straight Arrow Connector 31"/>
          <p:cNvCxnSpPr>
            <a:stCxn id="20" idx="2"/>
            <a:endCxn id="21" idx="0"/>
          </p:cNvCxnSpPr>
          <p:nvPr/>
        </p:nvCxnSpPr>
        <p:spPr>
          <a:xfrm flipH="1">
            <a:off x="5219700" y="1329154"/>
            <a:ext cx="1371600" cy="53340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867400" y="1938754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239000" y="1938754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1" idx="2"/>
            <a:endCxn id="24" idx="0"/>
          </p:cNvCxnSpPr>
          <p:nvPr/>
        </p:nvCxnSpPr>
        <p:spPr>
          <a:xfrm flipH="1">
            <a:off x="4114800" y="2167354"/>
            <a:ext cx="110490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4" idx="3"/>
            <a:endCxn id="25" idx="1"/>
          </p:cNvCxnSpPr>
          <p:nvPr/>
        </p:nvCxnSpPr>
        <p:spPr>
          <a:xfrm>
            <a:off x="4495800" y="3157954"/>
            <a:ext cx="152400" cy="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2" idx="2"/>
            <a:endCxn id="31" idx="0"/>
          </p:cNvCxnSpPr>
          <p:nvPr/>
        </p:nvCxnSpPr>
        <p:spPr>
          <a:xfrm>
            <a:off x="6629400" y="2167354"/>
            <a:ext cx="15875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3" idx="2"/>
            <a:endCxn id="30" idx="0"/>
          </p:cNvCxnSpPr>
          <p:nvPr/>
        </p:nvCxnSpPr>
        <p:spPr>
          <a:xfrm>
            <a:off x="8153400" y="2167354"/>
            <a:ext cx="495300" cy="838200"/>
          </a:xfrm>
          <a:prstGeom prst="straightConnector1">
            <a:avLst/>
          </a:prstGeom>
          <a:ln>
            <a:solidFill>
              <a:srgbClr val="984807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239000" y="2091154"/>
            <a:ext cx="152400" cy="0"/>
          </a:xfrm>
          <a:prstGeom prst="straightConnector1">
            <a:avLst/>
          </a:prstGeom>
          <a:ln>
            <a:solidFill>
              <a:srgbClr val="984807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867400" y="2091154"/>
            <a:ext cx="152400" cy="0"/>
          </a:xfrm>
          <a:prstGeom prst="straightConnector1">
            <a:avLst/>
          </a:prstGeom>
          <a:ln>
            <a:solidFill>
              <a:srgbClr val="984807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304800" y="6320135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Helvetica Neue"/>
                <a:cs typeface="Helvetica Neue"/>
              </a:rPr>
              <a:t>*examples from “</a:t>
            </a:r>
            <a:r>
              <a:rPr lang="en-US" sz="1200" dirty="0" smtClean="0">
                <a:latin typeface="Helvetica Neue"/>
                <a:cs typeface="Helvetica Neue"/>
                <a:hlinkClick r:id="rId2" action="ppaction://hlinkfile"/>
              </a:rPr>
              <a:t>Network hierarchies </a:t>
            </a:r>
            <a:r>
              <a:rPr lang="en-US" sz="1200" dirty="0">
                <a:latin typeface="Helvetica Neue"/>
                <a:cs typeface="Helvetica Neue"/>
                <a:hlinkClick r:id="rId2" action="ppaction://hlinkfile"/>
              </a:rPr>
              <a:t>and relations in database management </a:t>
            </a:r>
            <a:r>
              <a:rPr lang="en-US" sz="1200" dirty="0" smtClean="0">
                <a:latin typeface="Helvetica Neue"/>
                <a:cs typeface="Helvetica Neue"/>
                <a:hlinkClick r:id="rId2" action="ppaction://hlinkfile"/>
              </a:rPr>
              <a:t>systems</a:t>
            </a:r>
            <a:r>
              <a:rPr lang="en-US" sz="1200" dirty="0" smtClean="0">
                <a:latin typeface="Helvetica Neue"/>
                <a:cs typeface="Helvetica Neue"/>
              </a:rPr>
              <a:t>” by M. </a:t>
            </a:r>
            <a:r>
              <a:rPr lang="en-US" sz="1200" dirty="0" err="1" smtClean="0">
                <a:latin typeface="Helvetica Neue"/>
                <a:cs typeface="Helvetica Neue"/>
              </a:rPr>
              <a:t>Stonebraker</a:t>
            </a:r>
            <a:r>
              <a:rPr lang="en-US" sz="1200" dirty="0" smtClean="0">
                <a:latin typeface="Helvetica Neue"/>
                <a:cs typeface="Helvetica Neue"/>
              </a:rPr>
              <a:t> and G. Held</a:t>
            </a:r>
            <a:endParaRPr lang="en-US" sz="1200" dirty="0">
              <a:latin typeface="Helvetica Neue"/>
              <a:cs typeface="Helvetica Neue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4800" y="3833098"/>
            <a:ext cx="8659266" cy="233910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/>
                <a:cs typeface="Times"/>
              </a:rPr>
              <a:t># find department numbers of all employees in office 12</a:t>
            </a: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   FIND OFFICE RECORD WITH OFFICE# </a:t>
            </a:r>
            <a:r>
              <a:rPr lang="en-US" sz="1600" dirty="0">
                <a:latin typeface="Consolas"/>
                <a:cs typeface="Consolas"/>
              </a:rPr>
              <a:t>= </a:t>
            </a:r>
            <a:r>
              <a:rPr lang="en-US" sz="1600" dirty="0" smtClean="0">
                <a:latin typeface="Consolas"/>
                <a:cs typeface="Consolas"/>
              </a:rPr>
              <a:t>12</a:t>
            </a: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       if failure; return “no such office”</a:t>
            </a:r>
          </a:p>
          <a:p>
            <a:r>
              <a:rPr lang="en-US" sz="1600" dirty="0">
                <a:latin typeface="Consolas"/>
                <a:cs typeface="Consolas"/>
              </a:rPr>
              <a:t>LOOP </a:t>
            </a:r>
            <a:r>
              <a:rPr lang="en-US" sz="1600" dirty="0" smtClean="0">
                <a:latin typeface="Consolas"/>
                <a:cs typeface="Consolas"/>
              </a:rPr>
              <a:t> FIND NEXT MEMBER OF OCUPIED SET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    if failure; return “done”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FIND </a:t>
            </a:r>
            <a:r>
              <a:rPr lang="en-US" sz="1600" dirty="0">
                <a:latin typeface="Consolas"/>
                <a:cs typeface="Consolas"/>
              </a:rPr>
              <a:t>OWNER OF CURRENT EMPLOYEE RECORD USING WORK SET</a:t>
            </a:r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          if failure; return “employee exists which is not in a department”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    save department number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GO TO LOOP   </a:t>
            </a:r>
          </a:p>
        </p:txBody>
      </p:sp>
    </p:spTree>
    <p:extLst>
      <p:ext uri="{BB962C8B-B14F-4D97-AF65-F5344CB8AC3E}">
        <p14:creationId xmlns:p14="http://schemas.microsoft.com/office/powerpoint/2010/main" val="1754150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304800" y="4167644"/>
            <a:ext cx="8686800" cy="244780"/>
          </a:xfrm>
          <a:prstGeom prst="rect">
            <a:avLst/>
          </a:prstGeom>
          <a:solidFill>
            <a:srgbClr val="FFFB88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Network Model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1024354"/>
            <a:ext cx="762000" cy="30480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Helvetica Neue Light"/>
                <a:cs typeface="Helvetica Neue Light"/>
              </a:rPr>
              <a:t>DEPT</a:t>
            </a:r>
            <a:endParaRPr lang="en-US" sz="1800" dirty="0">
              <a:latin typeface="Helvetica Neue Light"/>
              <a:cs typeface="Helvetica Neue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1862554"/>
            <a:ext cx="762000" cy="3048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Helvetica Neue Light"/>
                <a:cs typeface="Helvetica Neue Light"/>
              </a:rPr>
              <a:t>EMP</a:t>
            </a:r>
            <a:endParaRPr lang="en-US" sz="1800" dirty="0">
              <a:solidFill>
                <a:schemeClr val="accent3">
                  <a:lumMod val="7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005554"/>
            <a:ext cx="901700" cy="3048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/>
                <a:cs typeface="Helvetica Neue Light"/>
              </a:rPr>
              <a:t>CHILD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3005554"/>
            <a:ext cx="990600" cy="304800"/>
          </a:xfrm>
          <a:prstGeom prst="rect">
            <a:avLst/>
          </a:prstGeom>
          <a:ln>
            <a:solidFill>
              <a:srgbClr val="984807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OFFICE</a:t>
            </a:r>
            <a:endParaRPr lang="en-US" sz="1800" dirty="0">
              <a:solidFill>
                <a:srgbClr val="984807"/>
              </a:solidFill>
              <a:latin typeface="Helvetica Neue Light"/>
              <a:cs typeface="Helvetica Neue Light"/>
            </a:endParaRPr>
          </a:p>
        </p:txBody>
      </p:sp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>
          <a:xfrm>
            <a:off x="1905000" y="1329154"/>
            <a:ext cx="0" cy="53340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 flipH="1">
            <a:off x="1212850" y="2167354"/>
            <a:ext cx="69215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7" idx="0"/>
          </p:cNvCxnSpPr>
          <p:nvPr/>
        </p:nvCxnSpPr>
        <p:spPr>
          <a:xfrm>
            <a:off x="1905000" y="2167354"/>
            <a:ext cx="8001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" y="3323054"/>
            <a:ext cx="2006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58ED5"/>
                </a:solidFill>
                <a:latin typeface="Helvetica Neue Light"/>
                <a:cs typeface="Helvetica Neue Light"/>
              </a:rPr>
              <a:t>(CHILD NAME, AGE)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1200" y="3310354"/>
            <a:ext cx="1667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(OFFICE#, SIZE)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95301" y="990600"/>
            <a:ext cx="1880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Neue Light"/>
                <a:cs typeface="Helvetica Neue Light"/>
              </a:rPr>
              <a:t>(DEPT#, BUDGET)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0" y="1862554"/>
            <a:ext cx="171901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(NAME, SALARY)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96000" y="1024354"/>
            <a:ext cx="990600" cy="30480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Helvetica Neue Light"/>
                <a:cs typeface="Helvetica Neue Light"/>
              </a:rPr>
              <a:t>17, 25M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00" y="1862554"/>
            <a:ext cx="1295400" cy="304800"/>
          </a:xfrm>
          <a:prstGeom prst="rect">
            <a:avLst/>
          </a:prstGeom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Fisher, 100K</a:t>
            </a:r>
            <a:endParaRPr lang="en-US" sz="1600" dirty="0">
              <a:solidFill>
                <a:srgbClr val="77933C"/>
              </a:solidFill>
              <a:latin typeface="Helvetica Neue Light"/>
              <a:cs typeface="Helvetica Neue Ligh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19800" y="1862554"/>
            <a:ext cx="1219200" cy="304800"/>
          </a:xfrm>
          <a:prstGeom prst="rect">
            <a:avLst/>
          </a:prstGeom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Jones, 80K</a:t>
            </a:r>
            <a:endParaRPr lang="en-US" sz="1600" dirty="0">
              <a:solidFill>
                <a:srgbClr val="77933C"/>
              </a:solidFill>
              <a:latin typeface="Helvetica Neue Light"/>
              <a:cs typeface="Helvetica Neue Ligh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91400" y="1862554"/>
            <a:ext cx="1524000" cy="304800"/>
          </a:xfrm>
          <a:prstGeom prst="rect">
            <a:avLst/>
          </a:prstGeom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Adams, 140K</a:t>
            </a:r>
            <a:endParaRPr lang="en-US" sz="1600" dirty="0">
              <a:solidFill>
                <a:srgbClr val="77933C"/>
              </a:solidFill>
              <a:latin typeface="Helvetica Neue Light"/>
              <a:cs typeface="Helvetica Neue Ligh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33800" y="3005554"/>
            <a:ext cx="7620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Sue,10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48200" y="30055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Peter,4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29600" y="3005554"/>
            <a:ext cx="8382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12, 500</a:t>
            </a:r>
            <a:endParaRPr lang="en-US" sz="14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00800" y="30055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Dave,</a:t>
            </a:r>
            <a:r>
              <a:rPr lang="en-US" sz="1400" dirty="0">
                <a:solidFill>
                  <a:srgbClr val="558ED5"/>
                </a:solidFill>
                <a:latin typeface="Helvetica Neue"/>
                <a:cs typeface="Helvetica Neue"/>
              </a:rPr>
              <a:t>7</a:t>
            </a:r>
          </a:p>
        </p:txBody>
      </p:sp>
      <p:cxnSp>
        <p:nvCxnSpPr>
          <p:cNvPr id="32" name="Straight Arrow Connector 31"/>
          <p:cNvCxnSpPr>
            <a:stCxn id="20" idx="2"/>
            <a:endCxn id="21" idx="0"/>
          </p:cNvCxnSpPr>
          <p:nvPr/>
        </p:nvCxnSpPr>
        <p:spPr>
          <a:xfrm flipH="1">
            <a:off x="5219700" y="1329154"/>
            <a:ext cx="1371600" cy="53340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867400" y="1938754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239000" y="1938754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1" idx="2"/>
            <a:endCxn id="24" idx="0"/>
          </p:cNvCxnSpPr>
          <p:nvPr/>
        </p:nvCxnSpPr>
        <p:spPr>
          <a:xfrm flipH="1">
            <a:off x="4114800" y="2167354"/>
            <a:ext cx="110490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4" idx="3"/>
            <a:endCxn id="25" idx="1"/>
          </p:cNvCxnSpPr>
          <p:nvPr/>
        </p:nvCxnSpPr>
        <p:spPr>
          <a:xfrm>
            <a:off x="4495800" y="3157954"/>
            <a:ext cx="152400" cy="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2" idx="2"/>
            <a:endCxn id="31" idx="0"/>
          </p:cNvCxnSpPr>
          <p:nvPr/>
        </p:nvCxnSpPr>
        <p:spPr>
          <a:xfrm>
            <a:off x="6629400" y="2167354"/>
            <a:ext cx="15875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3" idx="2"/>
            <a:endCxn id="30" idx="0"/>
          </p:cNvCxnSpPr>
          <p:nvPr/>
        </p:nvCxnSpPr>
        <p:spPr>
          <a:xfrm>
            <a:off x="8153400" y="2167354"/>
            <a:ext cx="495300" cy="838200"/>
          </a:xfrm>
          <a:prstGeom prst="straightConnector1">
            <a:avLst/>
          </a:prstGeom>
          <a:ln>
            <a:solidFill>
              <a:srgbClr val="984807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239000" y="2091154"/>
            <a:ext cx="152400" cy="0"/>
          </a:xfrm>
          <a:prstGeom prst="straightConnector1">
            <a:avLst/>
          </a:prstGeom>
          <a:ln>
            <a:solidFill>
              <a:srgbClr val="984807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867400" y="2091154"/>
            <a:ext cx="152400" cy="0"/>
          </a:xfrm>
          <a:prstGeom prst="straightConnector1">
            <a:avLst/>
          </a:prstGeom>
          <a:ln>
            <a:solidFill>
              <a:srgbClr val="984807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04800" y="3833098"/>
            <a:ext cx="8659266" cy="233910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/>
                <a:cs typeface="Times"/>
              </a:rPr>
              <a:t># find department numbers of all employees in office 12</a:t>
            </a: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   FIND OFFICE RECORD WITH OFFICE# </a:t>
            </a:r>
            <a:r>
              <a:rPr lang="en-US" sz="1600" dirty="0">
                <a:latin typeface="Consolas"/>
                <a:cs typeface="Consolas"/>
              </a:rPr>
              <a:t>= </a:t>
            </a:r>
            <a:r>
              <a:rPr lang="en-US" sz="1600" dirty="0" smtClean="0">
                <a:latin typeface="Consolas"/>
                <a:cs typeface="Consolas"/>
              </a:rPr>
              <a:t>12</a:t>
            </a: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       if failure; return “no such office”</a:t>
            </a:r>
          </a:p>
          <a:p>
            <a:r>
              <a:rPr lang="en-US" sz="1600" dirty="0">
                <a:latin typeface="Consolas"/>
                <a:cs typeface="Consolas"/>
              </a:rPr>
              <a:t>LOOP </a:t>
            </a:r>
            <a:r>
              <a:rPr lang="en-US" sz="1600" dirty="0" smtClean="0">
                <a:latin typeface="Consolas"/>
                <a:cs typeface="Consolas"/>
              </a:rPr>
              <a:t> FIND NEXT MEMBER OF OCUPIED SET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    if failure; return “done”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FIND </a:t>
            </a:r>
            <a:r>
              <a:rPr lang="en-US" sz="1600" dirty="0">
                <a:latin typeface="Consolas"/>
                <a:cs typeface="Consolas"/>
              </a:rPr>
              <a:t>OWNER OF CURRENT EMPLOYEE RECORD USING WORK SET</a:t>
            </a:r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          if failure; return “employee exists which is not in a department”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    save department number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GO TO LOOP  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8977" y="6324600"/>
            <a:ext cx="107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nsolas"/>
                <a:cs typeface="Consolas"/>
              </a:rPr>
              <a:t>Output:</a:t>
            </a:r>
            <a:endParaRPr lang="en-US" sz="1800" dirty="0" smtClean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433944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304800" y="4648200"/>
            <a:ext cx="8686800" cy="244780"/>
          </a:xfrm>
          <a:prstGeom prst="rect">
            <a:avLst/>
          </a:prstGeom>
          <a:solidFill>
            <a:srgbClr val="FFFB88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Network Model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1024354"/>
            <a:ext cx="762000" cy="30480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Helvetica Neue Light"/>
                <a:cs typeface="Helvetica Neue Light"/>
              </a:rPr>
              <a:t>DEPT</a:t>
            </a:r>
            <a:endParaRPr lang="en-US" sz="1800" dirty="0">
              <a:latin typeface="Helvetica Neue Light"/>
              <a:cs typeface="Helvetica Neue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1862554"/>
            <a:ext cx="762000" cy="3048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Helvetica Neue Light"/>
                <a:cs typeface="Helvetica Neue Light"/>
              </a:rPr>
              <a:t>EMP</a:t>
            </a:r>
            <a:endParaRPr lang="en-US" sz="1800" dirty="0">
              <a:solidFill>
                <a:schemeClr val="accent3">
                  <a:lumMod val="7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005554"/>
            <a:ext cx="901700" cy="3048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/>
                <a:cs typeface="Helvetica Neue Light"/>
              </a:rPr>
              <a:t>CHILD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3005554"/>
            <a:ext cx="990600" cy="304800"/>
          </a:xfrm>
          <a:prstGeom prst="rect">
            <a:avLst/>
          </a:prstGeom>
          <a:ln>
            <a:solidFill>
              <a:srgbClr val="984807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OFFICE</a:t>
            </a:r>
            <a:endParaRPr lang="en-US" sz="1800" dirty="0">
              <a:solidFill>
                <a:srgbClr val="984807"/>
              </a:solidFill>
              <a:latin typeface="Helvetica Neue Light"/>
              <a:cs typeface="Helvetica Neue Light"/>
            </a:endParaRPr>
          </a:p>
        </p:txBody>
      </p:sp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>
          <a:xfrm>
            <a:off x="1905000" y="1329154"/>
            <a:ext cx="0" cy="53340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 flipH="1">
            <a:off x="1212850" y="2167354"/>
            <a:ext cx="69215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7" idx="0"/>
          </p:cNvCxnSpPr>
          <p:nvPr/>
        </p:nvCxnSpPr>
        <p:spPr>
          <a:xfrm>
            <a:off x="1905000" y="2167354"/>
            <a:ext cx="8001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" y="3323054"/>
            <a:ext cx="2006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58ED5"/>
                </a:solidFill>
                <a:latin typeface="Helvetica Neue Light"/>
                <a:cs typeface="Helvetica Neue Light"/>
              </a:rPr>
              <a:t>(CHILD NAME, AGE)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1200" y="3310354"/>
            <a:ext cx="1667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(OFFICE#, SIZE)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95301" y="990600"/>
            <a:ext cx="1880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Neue Light"/>
                <a:cs typeface="Helvetica Neue Light"/>
              </a:rPr>
              <a:t>(DEPT#, BUDGET)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0" y="1862554"/>
            <a:ext cx="171901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(NAME, SALARY)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96000" y="1024354"/>
            <a:ext cx="990600" cy="30480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Helvetica Neue Light"/>
                <a:cs typeface="Helvetica Neue Light"/>
              </a:rPr>
              <a:t>17, 25M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00" y="1862554"/>
            <a:ext cx="1295400" cy="304800"/>
          </a:xfrm>
          <a:prstGeom prst="rect">
            <a:avLst/>
          </a:prstGeom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Fisher, 100K</a:t>
            </a:r>
            <a:endParaRPr lang="en-US" sz="1600" dirty="0">
              <a:solidFill>
                <a:srgbClr val="77933C"/>
              </a:solidFill>
              <a:latin typeface="Helvetica Neue Light"/>
              <a:cs typeface="Helvetica Neue Ligh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19800" y="1862554"/>
            <a:ext cx="1219200" cy="304800"/>
          </a:xfrm>
          <a:prstGeom prst="rect">
            <a:avLst/>
          </a:prstGeom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Jones, 80K</a:t>
            </a:r>
            <a:endParaRPr lang="en-US" sz="1600" dirty="0">
              <a:solidFill>
                <a:srgbClr val="77933C"/>
              </a:solidFill>
              <a:latin typeface="Helvetica Neue Light"/>
              <a:cs typeface="Helvetica Neue Ligh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91400" y="1862554"/>
            <a:ext cx="15240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Adams, 140K</a:t>
            </a:r>
            <a:endParaRPr lang="en-US" sz="16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33800" y="3005554"/>
            <a:ext cx="7620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Sue,10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48200" y="30055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Peter,4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29600" y="3005554"/>
            <a:ext cx="8382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12, 500</a:t>
            </a:r>
            <a:endParaRPr lang="en-US" sz="14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00800" y="30055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Dave,</a:t>
            </a:r>
            <a:r>
              <a:rPr lang="en-US" sz="1400" dirty="0">
                <a:solidFill>
                  <a:srgbClr val="558ED5"/>
                </a:solidFill>
                <a:latin typeface="Helvetica Neue"/>
                <a:cs typeface="Helvetica Neue"/>
              </a:rPr>
              <a:t>7</a:t>
            </a:r>
          </a:p>
        </p:txBody>
      </p:sp>
      <p:cxnSp>
        <p:nvCxnSpPr>
          <p:cNvPr id="32" name="Straight Arrow Connector 31"/>
          <p:cNvCxnSpPr>
            <a:stCxn id="20" idx="2"/>
            <a:endCxn id="21" idx="0"/>
          </p:cNvCxnSpPr>
          <p:nvPr/>
        </p:nvCxnSpPr>
        <p:spPr>
          <a:xfrm flipH="1">
            <a:off x="5219700" y="1329154"/>
            <a:ext cx="1371600" cy="53340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867400" y="1938754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239000" y="1938754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1" idx="2"/>
            <a:endCxn id="24" idx="0"/>
          </p:cNvCxnSpPr>
          <p:nvPr/>
        </p:nvCxnSpPr>
        <p:spPr>
          <a:xfrm flipH="1">
            <a:off x="4114800" y="2167354"/>
            <a:ext cx="110490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4" idx="3"/>
            <a:endCxn id="25" idx="1"/>
          </p:cNvCxnSpPr>
          <p:nvPr/>
        </p:nvCxnSpPr>
        <p:spPr>
          <a:xfrm>
            <a:off x="4495800" y="3157954"/>
            <a:ext cx="152400" cy="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2" idx="2"/>
            <a:endCxn id="31" idx="0"/>
          </p:cNvCxnSpPr>
          <p:nvPr/>
        </p:nvCxnSpPr>
        <p:spPr>
          <a:xfrm>
            <a:off x="6629400" y="2167354"/>
            <a:ext cx="15875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3" idx="2"/>
            <a:endCxn id="30" idx="0"/>
          </p:cNvCxnSpPr>
          <p:nvPr/>
        </p:nvCxnSpPr>
        <p:spPr>
          <a:xfrm>
            <a:off x="8153400" y="2167354"/>
            <a:ext cx="495300" cy="838200"/>
          </a:xfrm>
          <a:prstGeom prst="straightConnector1">
            <a:avLst/>
          </a:prstGeom>
          <a:ln>
            <a:solidFill>
              <a:srgbClr val="984807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239000" y="2091154"/>
            <a:ext cx="152400" cy="0"/>
          </a:xfrm>
          <a:prstGeom prst="straightConnector1">
            <a:avLst/>
          </a:prstGeom>
          <a:ln>
            <a:solidFill>
              <a:srgbClr val="984807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867400" y="2091154"/>
            <a:ext cx="152400" cy="0"/>
          </a:xfrm>
          <a:prstGeom prst="straightConnector1">
            <a:avLst/>
          </a:prstGeom>
          <a:ln>
            <a:solidFill>
              <a:srgbClr val="984807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04800" y="3833098"/>
            <a:ext cx="8659266" cy="233910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/>
                <a:cs typeface="Times"/>
              </a:rPr>
              <a:t># find department numbers of all employees in office 12</a:t>
            </a: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   FIND OFFICE RECORD WITH OFFICE# </a:t>
            </a:r>
            <a:r>
              <a:rPr lang="en-US" sz="1600" dirty="0">
                <a:latin typeface="Consolas"/>
                <a:cs typeface="Consolas"/>
              </a:rPr>
              <a:t>= </a:t>
            </a:r>
            <a:r>
              <a:rPr lang="en-US" sz="1600" dirty="0" smtClean="0">
                <a:latin typeface="Consolas"/>
                <a:cs typeface="Consolas"/>
              </a:rPr>
              <a:t>12</a:t>
            </a: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       if failure; return “no such office”</a:t>
            </a:r>
          </a:p>
          <a:p>
            <a:r>
              <a:rPr lang="en-US" sz="1600" dirty="0">
                <a:latin typeface="Consolas"/>
                <a:cs typeface="Consolas"/>
              </a:rPr>
              <a:t>LOOP </a:t>
            </a:r>
            <a:r>
              <a:rPr lang="en-US" sz="1600" dirty="0" smtClean="0">
                <a:latin typeface="Consolas"/>
                <a:cs typeface="Consolas"/>
              </a:rPr>
              <a:t> FIND NEXT MEMBER OF OCUPIED SET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    if failure; return “done”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FIND </a:t>
            </a:r>
            <a:r>
              <a:rPr lang="en-US" sz="1600" dirty="0">
                <a:latin typeface="Consolas"/>
                <a:cs typeface="Consolas"/>
              </a:rPr>
              <a:t>OWNER OF CURRENT EMPLOYEE RECORD USING WORK SET</a:t>
            </a:r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          if failure; return “employee exists which is not in a department”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    save department number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GO TO LOOP  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8977" y="6324600"/>
            <a:ext cx="107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nsolas"/>
                <a:cs typeface="Consolas"/>
              </a:rPr>
              <a:t>Output:</a:t>
            </a:r>
            <a:endParaRPr lang="en-US" sz="1800" dirty="0" smtClean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95826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304800" y="5140020"/>
            <a:ext cx="8686800" cy="244780"/>
          </a:xfrm>
          <a:prstGeom prst="rect">
            <a:avLst/>
          </a:prstGeom>
          <a:solidFill>
            <a:srgbClr val="FFFB88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Network Model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1024354"/>
            <a:ext cx="762000" cy="30480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Helvetica Neue Light"/>
                <a:cs typeface="Helvetica Neue Light"/>
              </a:rPr>
              <a:t>DEPT</a:t>
            </a:r>
            <a:endParaRPr lang="en-US" sz="1800" dirty="0">
              <a:latin typeface="Helvetica Neue Light"/>
              <a:cs typeface="Helvetica Neue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1862554"/>
            <a:ext cx="762000" cy="3048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Helvetica Neue Light"/>
                <a:cs typeface="Helvetica Neue Light"/>
              </a:rPr>
              <a:t>EMP</a:t>
            </a:r>
            <a:endParaRPr lang="en-US" sz="1800" dirty="0">
              <a:solidFill>
                <a:schemeClr val="accent3">
                  <a:lumMod val="7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005554"/>
            <a:ext cx="901700" cy="3048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/>
                <a:cs typeface="Helvetica Neue Light"/>
              </a:rPr>
              <a:t>CHILD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3005554"/>
            <a:ext cx="990600" cy="304800"/>
          </a:xfrm>
          <a:prstGeom prst="rect">
            <a:avLst/>
          </a:prstGeom>
          <a:ln>
            <a:solidFill>
              <a:srgbClr val="984807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OFFICE</a:t>
            </a:r>
            <a:endParaRPr lang="en-US" sz="1800" dirty="0">
              <a:solidFill>
                <a:srgbClr val="984807"/>
              </a:solidFill>
              <a:latin typeface="Helvetica Neue Light"/>
              <a:cs typeface="Helvetica Neue Light"/>
            </a:endParaRPr>
          </a:p>
        </p:txBody>
      </p:sp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>
          <a:xfrm>
            <a:off x="1905000" y="1329154"/>
            <a:ext cx="0" cy="53340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 flipH="1">
            <a:off x="1212850" y="2167354"/>
            <a:ext cx="69215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7" idx="0"/>
          </p:cNvCxnSpPr>
          <p:nvPr/>
        </p:nvCxnSpPr>
        <p:spPr>
          <a:xfrm>
            <a:off x="1905000" y="2167354"/>
            <a:ext cx="8001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" y="3323054"/>
            <a:ext cx="2006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58ED5"/>
                </a:solidFill>
                <a:latin typeface="Helvetica Neue Light"/>
                <a:cs typeface="Helvetica Neue Light"/>
              </a:rPr>
              <a:t>(CHILD NAME, AGE)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1200" y="3310354"/>
            <a:ext cx="1667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(OFFICE#, SIZE)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95301" y="990600"/>
            <a:ext cx="1880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Neue Light"/>
                <a:cs typeface="Helvetica Neue Light"/>
              </a:rPr>
              <a:t>(DEPT#, BUDGET)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0" y="1862554"/>
            <a:ext cx="171901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(NAME, SALARY)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96000" y="1024354"/>
            <a:ext cx="990600" cy="304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17, 25M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00" y="1862554"/>
            <a:ext cx="1295400" cy="304800"/>
          </a:xfrm>
          <a:prstGeom prst="rect">
            <a:avLst/>
          </a:prstGeom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Fisher, 100K</a:t>
            </a:r>
            <a:endParaRPr lang="en-US" sz="1600" dirty="0">
              <a:solidFill>
                <a:srgbClr val="77933C"/>
              </a:solidFill>
              <a:latin typeface="Helvetica Neue Light"/>
              <a:cs typeface="Helvetica Neue Ligh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19800" y="1862554"/>
            <a:ext cx="1219200" cy="304800"/>
          </a:xfrm>
          <a:prstGeom prst="rect">
            <a:avLst/>
          </a:prstGeom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Jones, 80K</a:t>
            </a:r>
            <a:endParaRPr lang="en-US" sz="1600" dirty="0">
              <a:solidFill>
                <a:srgbClr val="77933C"/>
              </a:solidFill>
              <a:latin typeface="Helvetica Neue Light"/>
              <a:cs typeface="Helvetica Neue Ligh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91400" y="1862554"/>
            <a:ext cx="15240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Adams, 140K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33800" y="3005554"/>
            <a:ext cx="7620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Sue,10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48200" y="30055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Peter,4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29600" y="3005554"/>
            <a:ext cx="8382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12, 500</a:t>
            </a:r>
            <a:endParaRPr lang="en-US" sz="14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00800" y="30055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Dave,</a:t>
            </a:r>
            <a:r>
              <a:rPr lang="en-US" sz="1400" dirty="0">
                <a:solidFill>
                  <a:srgbClr val="558ED5"/>
                </a:solidFill>
                <a:latin typeface="Helvetica Neue"/>
                <a:cs typeface="Helvetica Neue"/>
              </a:rPr>
              <a:t>7</a:t>
            </a:r>
          </a:p>
        </p:txBody>
      </p:sp>
      <p:cxnSp>
        <p:nvCxnSpPr>
          <p:cNvPr id="32" name="Straight Arrow Connector 31"/>
          <p:cNvCxnSpPr>
            <a:stCxn id="20" idx="2"/>
            <a:endCxn id="21" idx="0"/>
          </p:cNvCxnSpPr>
          <p:nvPr/>
        </p:nvCxnSpPr>
        <p:spPr>
          <a:xfrm flipH="1">
            <a:off x="5219700" y="1329154"/>
            <a:ext cx="1371600" cy="53340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867400" y="1938754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7239000" y="1938754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1" idx="2"/>
            <a:endCxn id="24" idx="0"/>
          </p:cNvCxnSpPr>
          <p:nvPr/>
        </p:nvCxnSpPr>
        <p:spPr>
          <a:xfrm flipH="1">
            <a:off x="4114800" y="2167354"/>
            <a:ext cx="110490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4" idx="3"/>
            <a:endCxn id="25" idx="1"/>
          </p:cNvCxnSpPr>
          <p:nvPr/>
        </p:nvCxnSpPr>
        <p:spPr>
          <a:xfrm>
            <a:off x="4495800" y="3157954"/>
            <a:ext cx="152400" cy="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2" idx="2"/>
            <a:endCxn id="31" idx="0"/>
          </p:cNvCxnSpPr>
          <p:nvPr/>
        </p:nvCxnSpPr>
        <p:spPr>
          <a:xfrm>
            <a:off x="6629400" y="2167354"/>
            <a:ext cx="15875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3" idx="2"/>
            <a:endCxn id="30" idx="0"/>
          </p:cNvCxnSpPr>
          <p:nvPr/>
        </p:nvCxnSpPr>
        <p:spPr>
          <a:xfrm>
            <a:off x="8153400" y="2167354"/>
            <a:ext cx="495300" cy="838200"/>
          </a:xfrm>
          <a:prstGeom prst="straightConnector1">
            <a:avLst/>
          </a:prstGeom>
          <a:ln>
            <a:solidFill>
              <a:srgbClr val="984807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7239000" y="2091154"/>
            <a:ext cx="152400" cy="0"/>
          </a:xfrm>
          <a:prstGeom prst="straightConnector1">
            <a:avLst/>
          </a:prstGeom>
          <a:ln>
            <a:solidFill>
              <a:srgbClr val="984807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>
            <a:off x="5867400" y="2091154"/>
            <a:ext cx="152400" cy="0"/>
          </a:xfrm>
          <a:prstGeom prst="straightConnector1">
            <a:avLst/>
          </a:prstGeom>
          <a:ln>
            <a:solidFill>
              <a:srgbClr val="984807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304800" y="3833098"/>
            <a:ext cx="8659266" cy="233910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/>
                <a:cs typeface="Times"/>
              </a:rPr>
              <a:t># find department numbers of all employees in office 12</a:t>
            </a: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   FIND OFFICE RECORD WITH OFFICE# </a:t>
            </a:r>
            <a:r>
              <a:rPr lang="en-US" sz="1600" dirty="0">
                <a:latin typeface="Consolas"/>
                <a:cs typeface="Consolas"/>
              </a:rPr>
              <a:t>= </a:t>
            </a:r>
            <a:r>
              <a:rPr lang="en-US" sz="1600" dirty="0" smtClean="0">
                <a:latin typeface="Consolas"/>
                <a:cs typeface="Consolas"/>
              </a:rPr>
              <a:t>12</a:t>
            </a: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       if failure; return “no such office”</a:t>
            </a:r>
          </a:p>
          <a:p>
            <a:r>
              <a:rPr lang="en-US" sz="1600" dirty="0">
                <a:latin typeface="Consolas"/>
                <a:cs typeface="Consolas"/>
              </a:rPr>
              <a:t>LOOP </a:t>
            </a:r>
            <a:r>
              <a:rPr lang="en-US" sz="1600" dirty="0" smtClean="0">
                <a:latin typeface="Consolas"/>
                <a:cs typeface="Consolas"/>
              </a:rPr>
              <a:t> FIND NEXT MEMBER OF OCUPIED SET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    if failure; return “done”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FIND </a:t>
            </a:r>
            <a:r>
              <a:rPr lang="en-US" sz="1600" dirty="0">
                <a:latin typeface="Consolas"/>
                <a:cs typeface="Consolas"/>
              </a:rPr>
              <a:t>OWNER OF CURRENT EMPLOYEE RECORD USING WORK SET</a:t>
            </a:r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          if failure; return “employee exists which is not in a department”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    save department number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GO TO LOOP  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8977" y="6324600"/>
            <a:ext cx="107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nsolas"/>
                <a:cs typeface="Consolas"/>
              </a:rPr>
              <a:t>Output:</a:t>
            </a:r>
            <a:endParaRPr lang="en-US" sz="1800" dirty="0" smtClean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20615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382000" cy="5181600"/>
          </a:xfrm>
        </p:spPr>
        <p:txBody>
          <a:bodyPr/>
          <a:lstStyle/>
          <a:p>
            <a:r>
              <a:rPr lang="en-US" dirty="0" smtClean="0"/>
              <a:t>Store two </a:t>
            </a:r>
            <a:r>
              <a:rPr lang="en-US" dirty="0"/>
              <a:t>types of </a:t>
            </a:r>
            <a:r>
              <a:rPr lang="en-US" dirty="0" smtClean="0"/>
              <a:t>information. What are they?</a:t>
            </a:r>
          </a:p>
          <a:p>
            <a:pPr lvl="1"/>
            <a:r>
              <a:rPr lang="en-US" dirty="0" smtClean="0"/>
              <a:t>Contents </a:t>
            </a:r>
            <a:r>
              <a:rPr lang="en-US" dirty="0"/>
              <a:t>of </a:t>
            </a:r>
            <a:r>
              <a:rPr lang="en-US" dirty="0" smtClean="0"/>
              <a:t>records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ow </a:t>
            </a:r>
            <a:r>
              <a:rPr lang="en-US" dirty="0"/>
              <a:t>records are connected together. </a:t>
            </a:r>
          </a:p>
          <a:p>
            <a:r>
              <a:rPr lang="en-US" dirty="0" smtClean="0"/>
              <a:t>How do you search a database?</a:t>
            </a:r>
          </a:p>
          <a:p>
            <a:pPr lvl="1"/>
            <a:r>
              <a:rPr lang="en-US" dirty="0" smtClean="0"/>
              <a:t>You </a:t>
            </a:r>
            <a:r>
              <a:rPr lang="en-US" dirty="0"/>
              <a:t>specify detailed algorithms that traverse the connections to get the answer. </a:t>
            </a:r>
            <a:endParaRPr lang="en-US" dirty="0" smtClean="0"/>
          </a:p>
          <a:p>
            <a:r>
              <a:rPr lang="en-US" dirty="0" smtClean="0"/>
              <a:t>Examples: search/insert/delete in linked lists, trees, </a:t>
            </a:r>
            <a:r>
              <a:rPr lang="en-US" dirty="0" err="1" smtClean="0"/>
              <a:t>etc</a:t>
            </a:r>
            <a:endParaRPr lang="en-US" dirty="0" smtClean="0"/>
          </a:p>
          <a:p>
            <a:r>
              <a:rPr lang="en-US" dirty="0" smtClean="0"/>
              <a:t>Before relational DBs: hierarchical and network</a:t>
            </a:r>
            <a:endParaRPr lang="en-US" dirty="0"/>
          </a:p>
          <a:p>
            <a:endParaRPr lang="en-US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587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304800" y="5622620"/>
            <a:ext cx="8686800" cy="244780"/>
          </a:xfrm>
          <a:prstGeom prst="rect">
            <a:avLst/>
          </a:prstGeom>
          <a:solidFill>
            <a:srgbClr val="FFFB88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Network Model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1024354"/>
            <a:ext cx="762000" cy="30480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Helvetica Neue Light"/>
                <a:cs typeface="Helvetica Neue Light"/>
              </a:rPr>
              <a:t>DEPT</a:t>
            </a:r>
            <a:endParaRPr lang="en-US" sz="1800" dirty="0">
              <a:latin typeface="Helvetica Neue Light"/>
              <a:cs typeface="Helvetica Neue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1862554"/>
            <a:ext cx="762000" cy="3048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Helvetica Neue Light"/>
                <a:cs typeface="Helvetica Neue Light"/>
              </a:rPr>
              <a:t>EMP</a:t>
            </a:r>
            <a:endParaRPr lang="en-US" sz="1800" dirty="0">
              <a:solidFill>
                <a:schemeClr val="accent3">
                  <a:lumMod val="7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005554"/>
            <a:ext cx="901700" cy="3048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/>
                <a:cs typeface="Helvetica Neue Light"/>
              </a:rPr>
              <a:t>CHILD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3005554"/>
            <a:ext cx="990600" cy="304800"/>
          </a:xfrm>
          <a:prstGeom prst="rect">
            <a:avLst/>
          </a:prstGeom>
          <a:ln>
            <a:solidFill>
              <a:srgbClr val="984807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OFFICE</a:t>
            </a:r>
            <a:endParaRPr lang="en-US" sz="1800" dirty="0">
              <a:solidFill>
                <a:srgbClr val="984807"/>
              </a:solidFill>
              <a:latin typeface="Helvetica Neue Light"/>
              <a:cs typeface="Helvetica Neue Light"/>
            </a:endParaRPr>
          </a:p>
        </p:txBody>
      </p:sp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>
          <a:xfrm>
            <a:off x="1905000" y="1329154"/>
            <a:ext cx="0" cy="53340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 flipH="1">
            <a:off x="1212850" y="2167354"/>
            <a:ext cx="69215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7" idx="0"/>
          </p:cNvCxnSpPr>
          <p:nvPr/>
        </p:nvCxnSpPr>
        <p:spPr>
          <a:xfrm>
            <a:off x="1905000" y="2167354"/>
            <a:ext cx="8001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" y="3323054"/>
            <a:ext cx="2006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58ED5"/>
                </a:solidFill>
                <a:latin typeface="Helvetica Neue Light"/>
                <a:cs typeface="Helvetica Neue Light"/>
              </a:rPr>
              <a:t>(CHILD NAME, AGE)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1200" y="3310354"/>
            <a:ext cx="1667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(OFFICE#, SIZE)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95301" y="990600"/>
            <a:ext cx="1880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Neue Light"/>
                <a:cs typeface="Helvetica Neue Light"/>
              </a:rPr>
              <a:t>(DEPT#, BUDGET)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0" y="1862554"/>
            <a:ext cx="171901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(NAME, SALARY)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4800" y="3833098"/>
            <a:ext cx="8659266" cy="233910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/>
                <a:cs typeface="Times"/>
              </a:rPr>
              <a:t># find department numbers of all employees in office 12</a:t>
            </a: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   FIND OFFICE RECORD WITH OFFICE# </a:t>
            </a:r>
            <a:r>
              <a:rPr lang="en-US" sz="1600" dirty="0">
                <a:latin typeface="Consolas"/>
                <a:cs typeface="Consolas"/>
              </a:rPr>
              <a:t>= </a:t>
            </a:r>
            <a:r>
              <a:rPr lang="en-US" sz="1600" dirty="0" smtClean="0">
                <a:latin typeface="Consolas"/>
                <a:cs typeface="Consolas"/>
              </a:rPr>
              <a:t>12</a:t>
            </a: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       if failure; return “no such office”</a:t>
            </a:r>
          </a:p>
          <a:p>
            <a:r>
              <a:rPr lang="en-US" sz="1600" dirty="0">
                <a:latin typeface="Consolas"/>
                <a:cs typeface="Consolas"/>
              </a:rPr>
              <a:t>LOOP </a:t>
            </a:r>
            <a:r>
              <a:rPr lang="en-US" sz="1600" dirty="0" smtClean="0">
                <a:latin typeface="Consolas"/>
                <a:cs typeface="Consolas"/>
              </a:rPr>
              <a:t> FIND NEXT MEMBER OF OCUPIED SET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    if failure; return “done”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FIND </a:t>
            </a:r>
            <a:r>
              <a:rPr lang="en-US" sz="1600" dirty="0">
                <a:latin typeface="Consolas"/>
                <a:cs typeface="Consolas"/>
              </a:rPr>
              <a:t>OWNER OF CURRENT EMPLOYEE RECORD USING WORK SET</a:t>
            </a:r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          if failure; return “employee exists which is not in a department”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    save department number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GO TO LOOP  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8977" y="6324600"/>
            <a:ext cx="1453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nsolas"/>
                <a:cs typeface="Consolas"/>
              </a:rPr>
              <a:t>Output: 17</a:t>
            </a:r>
            <a:endParaRPr lang="en-US" sz="1800" dirty="0" smtClean="0">
              <a:latin typeface="Gill Sans Light"/>
              <a:cs typeface="Gill Sans Ligh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096000" y="1024354"/>
            <a:ext cx="990600" cy="304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17, 25M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72000" y="1862554"/>
            <a:ext cx="1295400" cy="304800"/>
          </a:xfrm>
          <a:prstGeom prst="rect">
            <a:avLst/>
          </a:prstGeom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Fisher, 100K</a:t>
            </a:r>
            <a:endParaRPr lang="en-US" sz="1600" dirty="0">
              <a:solidFill>
                <a:srgbClr val="77933C"/>
              </a:solidFill>
              <a:latin typeface="Helvetica Neue Light"/>
              <a:cs typeface="Helvetica Neue Ligh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19800" y="1862554"/>
            <a:ext cx="1219200" cy="304800"/>
          </a:xfrm>
          <a:prstGeom prst="rect">
            <a:avLst/>
          </a:prstGeom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Jones, 80K</a:t>
            </a:r>
            <a:endParaRPr lang="en-US" sz="1600" dirty="0">
              <a:solidFill>
                <a:srgbClr val="77933C"/>
              </a:solidFill>
              <a:latin typeface="Helvetica Neue Light"/>
              <a:cs typeface="Helvetica Neue Ligh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391400" y="1862554"/>
            <a:ext cx="15240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Adams, 140K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733800" y="3005554"/>
            <a:ext cx="7620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Sue,10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8200" y="30055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Peter,4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229600" y="3005554"/>
            <a:ext cx="8382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12, 500</a:t>
            </a:r>
            <a:endParaRPr lang="en-US" sz="14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400800" y="30055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Dave,</a:t>
            </a:r>
            <a:r>
              <a:rPr lang="en-US" sz="1400" dirty="0">
                <a:solidFill>
                  <a:srgbClr val="558ED5"/>
                </a:solidFill>
                <a:latin typeface="Helvetica Neue"/>
                <a:cs typeface="Helvetica Neue"/>
              </a:rPr>
              <a:t>7</a:t>
            </a:r>
          </a:p>
        </p:txBody>
      </p:sp>
      <p:cxnSp>
        <p:nvCxnSpPr>
          <p:cNvPr id="51" name="Straight Arrow Connector 50"/>
          <p:cNvCxnSpPr>
            <a:stCxn id="40" idx="2"/>
            <a:endCxn id="42" idx="0"/>
          </p:cNvCxnSpPr>
          <p:nvPr/>
        </p:nvCxnSpPr>
        <p:spPr>
          <a:xfrm flipH="1">
            <a:off x="5219700" y="1329154"/>
            <a:ext cx="1371600" cy="53340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867400" y="1938754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239000" y="1938754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2" idx="2"/>
            <a:endCxn id="46" idx="0"/>
          </p:cNvCxnSpPr>
          <p:nvPr/>
        </p:nvCxnSpPr>
        <p:spPr>
          <a:xfrm flipH="1">
            <a:off x="4114800" y="2167354"/>
            <a:ext cx="110490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6" idx="3"/>
            <a:endCxn id="47" idx="1"/>
          </p:cNvCxnSpPr>
          <p:nvPr/>
        </p:nvCxnSpPr>
        <p:spPr>
          <a:xfrm>
            <a:off x="4495800" y="3157954"/>
            <a:ext cx="152400" cy="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3" idx="2"/>
            <a:endCxn id="49" idx="0"/>
          </p:cNvCxnSpPr>
          <p:nvPr/>
        </p:nvCxnSpPr>
        <p:spPr>
          <a:xfrm>
            <a:off x="6629400" y="2167354"/>
            <a:ext cx="15875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5" idx="2"/>
            <a:endCxn id="48" idx="0"/>
          </p:cNvCxnSpPr>
          <p:nvPr/>
        </p:nvCxnSpPr>
        <p:spPr>
          <a:xfrm>
            <a:off x="8153400" y="2167354"/>
            <a:ext cx="495300" cy="838200"/>
          </a:xfrm>
          <a:prstGeom prst="straightConnector1">
            <a:avLst/>
          </a:prstGeom>
          <a:ln>
            <a:solidFill>
              <a:srgbClr val="984807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239000" y="2091154"/>
            <a:ext cx="152400" cy="0"/>
          </a:xfrm>
          <a:prstGeom prst="straightConnector1">
            <a:avLst/>
          </a:prstGeom>
          <a:ln>
            <a:solidFill>
              <a:srgbClr val="984807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867400" y="2091154"/>
            <a:ext cx="152400" cy="0"/>
          </a:xfrm>
          <a:prstGeom prst="straightConnector1">
            <a:avLst/>
          </a:prstGeom>
          <a:ln>
            <a:solidFill>
              <a:srgbClr val="984807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8638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304800" y="5851220"/>
            <a:ext cx="8686800" cy="244780"/>
          </a:xfrm>
          <a:prstGeom prst="rect">
            <a:avLst/>
          </a:prstGeom>
          <a:solidFill>
            <a:srgbClr val="FFFB88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Network Model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1024354"/>
            <a:ext cx="762000" cy="30480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Helvetica Neue Light"/>
                <a:cs typeface="Helvetica Neue Light"/>
              </a:rPr>
              <a:t>DEPT</a:t>
            </a:r>
            <a:endParaRPr lang="en-US" sz="1800" dirty="0">
              <a:latin typeface="Helvetica Neue Light"/>
              <a:cs typeface="Helvetica Neue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1862554"/>
            <a:ext cx="762000" cy="3048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Helvetica Neue Light"/>
                <a:cs typeface="Helvetica Neue Light"/>
              </a:rPr>
              <a:t>EMP</a:t>
            </a:r>
            <a:endParaRPr lang="en-US" sz="1800" dirty="0">
              <a:solidFill>
                <a:schemeClr val="accent3">
                  <a:lumMod val="7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005554"/>
            <a:ext cx="901700" cy="3048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/>
                <a:cs typeface="Helvetica Neue Light"/>
              </a:rPr>
              <a:t>CHILD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3005554"/>
            <a:ext cx="990600" cy="304800"/>
          </a:xfrm>
          <a:prstGeom prst="rect">
            <a:avLst/>
          </a:prstGeom>
          <a:ln>
            <a:solidFill>
              <a:srgbClr val="984807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OFFICE</a:t>
            </a:r>
            <a:endParaRPr lang="en-US" sz="1800" dirty="0">
              <a:solidFill>
                <a:srgbClr val="984807"/>
              </a:solidFill>
              <a:latin typeface="Helvetica Neue Light"/>
              <a:cs typeface="Helvetica Neue Light"/>
            </a:endParaRPr>
          </a:p>
        </p:txBody>
      </p:sp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>
          <a:xfrm>
            <a:off x="1905000" y="1329154"/>
            <a:ext cx="0" cy="53340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 flipH="1">
            <a:off x="1212850" y="2167354"/>
            <a:ext cx="69215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7" idx="0"/>
          </p:cNvCxnSpPr>
          <p:nvPr/>
        </p:nvCxnSpPr>
        <p:spPr>
          <a:xfrm>
            <a:off x="1905000" y="2167354"/>
            <a:ext cx="8001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" y="3323054"/>
            <a:ext cx="2006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58ED5"/>
                </a:solidFill>
                <a:latin typeface="Helvetica Neue Light"/>
                <a:cs typeface="Helvetica Neue Light"/>
              </a:rPr>
              <a:t>(CHILD NAME, AGE)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1200" y="3310354"/>
            <a:ext cx="1667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(OFFICE#, SIZE)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95301" y="990600"/>
            <a:ext cx="1880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Neue Light"/>
                <a:cs typeface="Helvetica Neue Light"/>
              </a:rPr>
              <a:t>(DEPT#, BUDGET)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0" y="1862554"/>
            <a:ext cx="171901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(NAME, SALARY)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4800" y="3833098"/>
            <a:ext cx="8659266" cy="233910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/>
                <a:cs typeface="Times"/>
              </a:rPr>
              <a:t># find department numbers of all employees in office 12</a:t>
            </a: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   FIND OFFICE RECORD WITH OFFICE# </a:t>
            </a:r>
            <a:r>
              <a:rPr lang="en-US" sz="1600" dirty="0">
                <a:latin typeface="Consolas"/>
                <a:cs typeface="Consolas"/>
              </a:rPr>
              <a:t>= </a:t>
            </a:r>
            <a:r>
              <a:rPr lang="en-US" sz="1600" dirty="0" smtClean="0">
                <a:latin typeface="Consolas"/>
                <a:cs typeface="Consolas"/>
              </a:rPr>
              <a:t>12</a:t>
            </a: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       if failure; return “no such office”</a:t>
            </a:r>
          </a:p>
          <a:p>
            <a:r>
              <a:rPr lang="en-US" sz="1600" dirty="0">
                <a:latin typeface="Consolas"/>
                <a:cs typeface="Consolas"/>
              </a:rPr>
              <a:t>LOOP </a:t>
            </a:r>
            <a:r>
              <a:rPr lang="en-US" sz="1600" dirty="0" smtClean="0">
                <a:latin typeface="Consolas"/>
                <a:cs typeface="Consolas"/>
              </a:rPr>
              <a:t> FIND NEXT MEMBER OF OCUPIED SET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    if failure; return “done”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FIND </a:t>
            </a:r>
            <a:r>
              <a:rPr lang="en-US" sz="1600" dirty="0">
                <a:latin typeface="Consolas"/>
                <a:cs typeface="Consolas"/>
              </a:rPr>
              <a:t>OWNER OF CURRENT EMPLOYEE RECORD USING WORK SET</a:t>
            </a:r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          if failure; return “employee exists which is not in a department”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    save department number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GO TO LOOP  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8977" y="6324600"/>
            <a:ext cx="1453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nsolas"/>
                <a:cs typeface="Consolas"/>
              </a:rPr>
              <a:t>Output: 17</a:t>
            </a:r>
            <a:endParaRPr lang="en-US" sz="1800" dirty="0" smtClean="0">
              <a:latin typeface="Gill Sans Light"/>
              <a:cs typeface="Gill Sans Ligh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096000" y="1024354"/>
            <a:ext cx="990600" cy="304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17, 25M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72000" y="1862554"/>
            <a:ext cx="1295400" cy="304800"/>
          </a:xfrm>
          <a:prstGeom prst="rect">
            <a:avLst/>
          </a:prstGeom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Fisher, 100K</a:t>
            </a:r>
            <a:endParaRPr lang="en-US" sz="1600" dirty="0">
              <a:solidFill>
                <a:srgbClr val="77933C"/>
              </a:solidFill>
              <a:latin typeface="Helvetica Neue Light"/>
              <a:cs typeface="Helvetica Neue Ligh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19800" y="1862554"/>
            <a:ext cx="1219200" cy="304800"/>
          </a:xfrm>
          <a:prstGeom prst="rect">
            <a:avLst/>
          </a:prstGeom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Jones, 80K</a:t>
            </a:r>
            <a:endParaRPr lang="en-US" sz="1600" dirty="0">
              <a:solidFill>
                <a:srgbClr val="77933C"/>
              </a:solidFill>
              <a:latin typeface="Helvetica Neue Light"/>
              <a:cs typeface="Helvetica Neue Ligh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391400" y="1862554"/>
            <a:ext cx="15240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Adams, 140K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733800" y="3005554"/>
            <a:ext cx="7620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Sue,10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8200" y="30055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Peter,4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229600" y="3005554"/>
            <a:ext cx="8382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12, 500</a:t>
            </a:r>
            <a:endParaRPr lang="en-US" sz="14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400800" y="30055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Dave,</a:t>
            </a:r>
            <a:r>
              <a:rPr lang="en-US" sz="1400" dirty="0">
                <a:solidFill>
                  <a:srgbClr val="558ED5"/>
                </a:solidFill>
                <a:latin typeface="Helvetica Neue"/>
                <a:cs typeface="Helvetica Neue"/>
              </a:rPr>
              <a:t>7</a:t>
            </a:r>
          </a:p>
        </p:txBody>
      </p:sp>
      <p:cxnSp>
        <p:nvCxnSpPr>
          <p:cNvPr id="51" name="Straight Arrow Connector 50"/>
          <p:cNvCxnSpPr>
            <a:stCxn id="40" idx="2"/>
            <a:endCxn id="42" idx="0"/>
          </p:cNvCxnSpPr>
          <p:nvPr/>
        </p:nvCxnSpPr>
        <p:spPr>
          <a:xfrm flipH="1">
            <a:off x="5219700" y="1329154"/>
            <a:ext cx="1371600" cy="53340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867400" y="1938754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239000" y="1938754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2" idx="2"/>
            <a:endCxn id="46" idx="0"/>
          </p:cNvCxnSpPr>
          <p:nvPr/>
        </p:nvCxnSpPr>
        <p:spPr>
          <a:xfrm flipH="1">
            <a:off x="4114800" y="2167354"/>
            <a:ext cx="110490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6" idx="3"/>
            <a:endCxn id="47" idx="1"/>
          </p:cNvCxnSpPr>
          <p:nvPr/>
        </p:nvCxnSpPr>
        <p:spPr>
          <a:xfrm>
            <a:off x="4495800" y="3157954"/>
            <a:ext cx="152400" cy="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3" idx="2"/>
            <a:endCxn id="49" idx="0"/>
          </p:cNvCxnSpPr>
          <p:nvPr/>
        </p:nvCxnSpPr>
        <p:spPr>
          <a:xfrm>
            <a:off x="6629400" y="2167354"/>
            <a:ext cx="15875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5" idx="2"/>
            <a:endCxn id="48" idx="0"/>
          </p:cNvCxnSpPr>
          <p:nvPr/>
        </p:nvCxnSpPr>
        <p:spPr>
          <a:xfrm>
            <a:off x="8153400" y="2167354"/>
            <a:ext cx="495300" cy="838200"/>
          </a:xfrm>
          <a:prstGeom prst="straightConnector1">
            <a:avLst/>
          </a:prstGeom>
          <a:ln>
            <a:solidFill>
              <a:srgbClr val="984807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239000" y="2091154"/>
            <a:ext cx="152400" cy="0"/>
          </a:xfrm>
          <a:prstGeom prst="straightConnector1">
            <a:avLst/>
          </a:prstGeom>
          <a:ln>
            <a:solidFill>
              <a:srgbClr val="984807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867400" y="2091154"/>
            <a:ext cx="152400" cy="0"/>
          </a:xfrm>
          <a:prstGeom prst="straightConnector1">
            <a:avLst/>
          </a:prstGeom>
          <a:ln>
            <a:solidFill>
              <a:srgbClr val="984807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713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304800" y="4648200"/>
            <a:ext cx="8686800" cy="244780"/>
          </a:xfrm>
          <a:prstGeom prst="rect">
            <a:avLst/>
          </a:prstGeom>
          <a:solidFill>
            <a:srgbClr val="FFFB88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Network Model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1024354"/>
            <a:ext cx="762000" cy="30480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Helvetica Neue Light"/>
                <a:cs typeface="Helvetica Neue Light"/>
              </a:rPr>
              <a:t>DEPT</a:t>
            </a:r>
            <a:endParaRPr lang="en-US" sz="1800" dirty="0">
              <a:latin typeface="Helvetica Neue Light"/>
              <a:cs typeface="Helvetica Neue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1862554"/>
            <a:ext cx="762000" cy="3048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Helvetica Neue Light"/>
                <a:cs typeface="Helvetica Neue Light"/>
              </a:rPr>
              <a:t>EMP</a:t>
            </a:r>
            <a:endParaRPr lang="en-US" sz="1800" dirty="0">
              <a:solidFill>
                <a:schemeClr val="accent3">
                  <a:lumMod val="7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005554"/>
            <a:ext cx="901700" cy="3048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/>
                <a:cs typeface="Helvetica Neue Light"/>
              </a:rPr>
              <a:t>CHILD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3005554"/>
            <a:ext cx="990600" cy="304800"/>
          </a:xfrm>
          <a:prstGeom prst="rect">
            <a:avLst/>
          </a:prstGeom>
          <a:ln>
            <a:solidFill>
              <a:srgbClr val="984807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OFFICE</a:t>
            </a:r>
            <a:endParaRPr lang="en-US" sz="1800" dirty="0">
              <a:solidFill>
                <a:srgbClr val="984807"/>
              </a:solidFill>
              <a:latin typeface="Helvetica Neue Light"/>
              <a:cs typeface="Helvetica Neue Light"/>
            </a:endParaRPr>
          </a:p>
        </p:txBody>
      </p:sp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>
          <a:xfrm>
            <a:off x="1905000" y="1329154"/>
            <a:ext cx="0" cy="53340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 flipH="1">
            <a:off x="1212850" y="2167354"/>
            <a:ext cx="69215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7" idx="0"/>
          </p:cNvCxnSpPr>
          <p:nvPr/>
        </p:nvCxnSpPr>
        <p:spPr>
          <a:xfrm>
            <a:off x="1905000" y="2167354"/>
            <a:ext cx="8001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" y="3323054"/>
            <a:ext cx="2006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58ED5"/>
                </a:solidFill>
                <a:latin typeface="Helvetica Neue Light"/>
                <a:cs typeface="Helvetica Neue Light"/>
              </a:rPr>
              <a:t>(CHILD NAME, AGE)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1200" y="3310354"/>
            <a:ext cx="1667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(OFFICE#, SIZE)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95301" y="990600"/>
            <a:ext cx="1880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Neue Light"/>
                <a:cs typeface="Helvetica Neue Light"/>
              </a:rPr>
              <a:t>(DEPT#, BUDGET)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0" y="1862554"/>
            <a:ext cx="171901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(NAME, SALARY)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4800" y="3833098"/>
            <a:ext cx="8659266" cy="233910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/>
                <a:cs typeface="Times"/>
              </a:rPr>
              <a:t># find department numbers of all employees in office 12</a:t>
            </a: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   FIND OFFICE RECORD WITH OFFICE# </a:t>
            </a:r>
            <a:r>
              <a:rPr lang="en-US" sz="1600" dirty="0">
                <a:latin typeface="Consolas"/>
                <a:cs typeface="Consolas"/>
              </a:rPr>
              <a:t>= </a:t>
            </a:r>
            <a:r>
              <a:rPr lang="en-US" sz="1600" dirty="0" smtClean="0">
                <a:latin typeface="Consolas"/>
                <a:cs typeface="Consolas"/>
              </a:rPr>
              <a:t>12</a:t>
            </a: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       if failure; return “no such office”</a:t>
            </a:r>
          </a:p>
          <a:p>
            <a:r>
              <a:rPr lang="en-US" sz="1600" dirty="0">
                <a:latin typeface="Consolas"/>
                <a:cs typeface="Consolas"/>
              </a:rPr>
              <a:t>LOOP </a:t>
            </a:r>
            <a:r>
              <a:rPr lang="en-US" sz="1600" dirty="0" smtClean="0">
                <a:latin typeface="Consolas"/>
                <a:cs typeface="Consolas"/>
              </a:rPr>
              <a:t> FIND NEXT MEMBER OF OCUPIED SET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    if failure; return “done”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FIND </a:t>
            </a:r>
            <a:r>
              <a:rPr lang="en-US" sz="1600" dirty="0">
                <a:latin typeface="Consolas"/>
                <a:cs typeface="Consolas"/>
              </a:rPr>
              <a:t>OWNER OF CURRENT EMPLOYEE RECORD USING WORK SET</a:t>
            </a:r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          if failure; return “employee exists which is not in a department”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    save department number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GO TO LOOP  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8977" y="6324600"/>
            <a:ext cx="1453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nsolas"/>
                <a:cs typeface="Consolas"/>
              </a:rPr>
              <a:t>Output: 17</a:t>
            </a:r>
            <a:endParaRPr lang="en-US" sz="1800" dirty="0" smtClean="0">
              <a:latin typeface="Gill Sans Light"/>
              <a:cs typeface="Gill Sans Ligh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096000" y="1024354"/>
            <a:ext cx="990600" cy="304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17, 25M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72000" y="1862554"/>
            <a:ext cx="1295400" cy="304800"/>
          </a:xfrm>
          <a:prstGeom prst="rect">
            <a:avLst/>
          </a:prstGeom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Fisher, 100K</a:t>
            </a:r>
            <a:endParaRPr lang="en-US" sz="1600" dirty="0">
              <a:solidFill>
                <a:srgbClr val="77933C"/>
              </a:solidFill>
              <a:latin typeface="Helvetica Neue Light"/>
              <a:cs typeface="Helvetica Neue Ligh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19800" y="1862554"/>
            <a:ext cx="12192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Jones, 80K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391400" y="1862554"/>
            <a:ext cx="15240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Adams, 140K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733800" y="3005554"/>
            <a:ext cx="7620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Sue,10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8200" y="30055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Peter,4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229600" y="3005554"/>
            <a:ext cx="8382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12, 500</a:t>
            </a:r>
            <a:endParaRPr lang="en-US" sz="14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400800" y="30055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Dave,</a:t>
            </a:r>
            <a:r>
              <a:rPr lang="en-US" sz="1400" dirty="0">
                <a:solidFill>
                  <a:srgbClr val="558ED5"/>
                </a:solidFill>
                <a:latin typeface="Helvetica Neue"/>
                <a:cs typeface="Helvetica Neue"/>
              </a:rPr>
              <a:t>7</a:t>
            </a:r>
          </a:p>
        </p:txBody>
      </p:sp>
      <p:cxnSp>
        <p:nvCxnSpPr>
          <p:cNvPr id="51" name="Straight Arrow Connector 50"/>
          <p:cNvCxnSpPr>
            <a:stCxn id="40" idx="2"/>
            <a:endCxn id="42" idx="0"/>
          </p:cNvCxnSpPr>
          <p:nvPr/>
        </p:nvCxnSpPr>
        <p:spPr>
          <a:xfrm flipH="1">
            <a:off x="5219700" y="1329154"/>
            <a:ext cx="1371600" cy="53340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867400" y="1938754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239000" y="1938754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2" idx="2"/>
            <a:endCxn id="46" idx="0"/>
          </p:cNvCxnSpPr>
          <p:nvPr/>
        </p:nvCxnSpPr>
        <p:spPr>
          <a:xfrm flipH="1">
            <a:off x="4114800" y="2167354"/>
            <a:ext cx="110490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6" idx="3"/>
            <a:endCxn id="47" idx="1"/>
          </p:cNvCxnSpPr>
          <p:nvPr/>
        </p:nvCxnSpPr>
        <p:spPr>
          <a:xfrm>
            <a:off x="4495800" y="3157954"/>
            <a:ext cx="152400" cy="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3" idx="2"/>
            <a:endCxn id="49" idx="0"/>
          </p:cNvCxnSpPr>
          <p:nvPr/>
        </p:nvCxnSpPr>
        <p:spPr>
          <a:xfrm>
            <a:off x="6629400" y="2167354"/>
            <a:ext cx="15875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5" idx="2"/>
            <a:endCxn id="48" idx="0"/>
          </p:cNvCxnSpPr>
          <p:nvPr/>
        </p:nvCxnSpPr>
        <p:spPr>
          <a:xfrm>
            <a:off x="8153400" y="2167354"/>
            <a:ext cx="495300" cy="838200"/>
          </a:xfrm>
          <a:prstGeom prst="straightConnector1">
            <a:avLst/>
          </a:prstGeom>
          <a:ln>
            <a:solidFill>
              <a:srgbClr val="984807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239000" y="2091154"/>
            <a:ext cx="152400" cy="0"/>
          </a:xfrm>
          <a:prstGeom prst="straightConnector1">
            <a:avLst/>
          </a:prstGeom>
          <a:ln>
            <a:solidFill>
              <a:srgbClr val="984807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867400" y="2091154"/>
            <a:ext cx="152400" cy="0"/>
          </a:xfrm>
          <a:prstGeom prst="straightConnector1">
            <a:avLst/>
          </a:prstGeom>
          <a:ln>
            <a:solidFill>
              <a:srgbClr val="984807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421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304800" y="5130800"/>
            <a:ext cx="8686800" cy="244780"/>
          </a:xfrm>
          <a:prstGeom prst="rect">
            <a:avLst/>
          </a:prstGeom>
          <a:solidFill>
            <a:srgbClr val="FFFB88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Network Model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1024354"/>
            <a:ext cx="762000" cy="30480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Helvetica Neue Light"/>
                <a:cs typeface="Helvetica Neue Light"/>
              </a:rPr>
              <a:t>DEPT</a:t>
            </a:r>
            <a:endParaRPr lang="en-US" sz="1800" dirty="0">
              <a:latin typeface="Helvetica Neue Light"/>
              <a:cs typeface="Helvetica Neue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1862554"/>
            <a:ext cx="762000" cy="3048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Helvetica Neue Light"/>
                <a:cs typeface="Helvetica Neue Light"/>
              </a:rPr>
              <a:t>EMP</a:t>
            </a:r>
            <a:endParaRPr lang="en-US" sz="1800" dirty="0">
              <a:solidFill>
                <a:schemeClr val="accent3">
                  <a:lumMod val="7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005554"/>
            <a:ext cx="901700" cy="3048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/>
                <a:cs typeface="Helvetica Neue Light"/>
              </a:rPr>
              <a:t>CHILD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3005554"/>
            <a:ext cx="990600" cy="304800"/>
          </a:xfrm>
          <a:prstGeom prst="rect">
            <a:avLst/>
          </a:prstGeom>
          <a:ln>
            <a:solidFill>
              <a:srgbClr val="984807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OFFICE</a:t>
            </a:r>
            <a:endParaRPr lang="en-US" sz="1800" dirty="0">
              <a:solidFill>
                <a:srgbClr val="984807"/>
              </a:solidFill>
              <a:latin typeface="Helvetica Neue Light"/>
              <a:cs typeface="Helvetica Neue Light"/>
            </a:endParaRPr>
          </a:p>
        </p:txBody>
      </p:sp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>
          <a:xfrm>
            <a:off x="1905000" y="1329154"/>
            <a:ext cx="0" cy="53340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 flipH="1">
            <a:off x="1212850" y="2167354"/>
            <a:ext cx="69215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7" idx="0"/>
          </p:cNvCxnSpPr>
          <p:nvPr/>
        </p:nvCxnSpPr>
        <p:spPr>
          <a:xfrm>
            <a:off x="1905000" y="2167354"/>
            <a:ext cx="8001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" y="3323054"/>
            <a:ext cx="2006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58ED5"/>
                </a:solidFill>
                <a:latin typeface="Helvetica Neue Light"/>
                <a:cs typeface="Helvetica Neue Light"/>
              </a:rPr>
              <a:t>(CHILD NAME, AGE)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1200" y="3310354"/>
            <a:ext cx="1667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(OFFICE#, SIZE)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95301" y="990600"/>
            <a:ext cx="1880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Neue Light"/>
                <a:cs typeface="Helvetica Neue Light"/>
              </a:rPr>
              <a:t>(DEPT#, BUDGET)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0" y="1862554"/>
            <a:ext cx="171901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(NAME, SALARY)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4800" y="3833098"/>
            <a:ext cx="8659266" cy="233910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/>
                <a:cs typeface="Times"/>
              </a:rPr>
              <a:t># find department numbers of all employees in office 12</a:t>
            </a: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   FIND OFFICE RECORD WITH OFFICE# </a:t>
            </a:r>
            <a:r>
              <a:rPr lang="en-US" sz="1600" dirty="0">
                <a:latin typeface="Consolas"/>
                <a:cs typeface="Consolas"/>
              </a:rPr>
              <a:t>= </a:t>
            </a:r>
            <a:r>
              <a:rPr lang="en-US" sz="1600" dirty="0" smtClean="0">
                <a:latin typeface="Consolas"/>
                <a:cs typeface="Consolas"/>
              </a:rPr>
              <a:t>12</a:t>
            </a: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       if failure; return “no such office”</a:t>
            </a:r>
          </a:p>
          <a:p>
            <a:r>
              <a:rPr lang="en-US" sz="1600" dirty="0">
                <a:latin typeface="Consolas"/>
                <a:cs typeface="Consolas"/>
              </a:rPr>
              <a:t>LOOP </a:t>
            </a:r>
            <a:r>
              <a:rPr lang="en-US" sz="1600" dirty="0" smtClean="0">
                <a:latin typeface="Consolas"/>
                <a:cs typeface="Consolas"/>
              </a:rPr>
              <a:t> FIND NEXT MEMBER OF OCUPIED SET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    if failure; return “done”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FIND </a:t>
            </a:r>
            <a:r>
              <a:rPr lang="en-US" sz="1600" dirty="0">
                <a:latin typeface="Consolas"/>
                <a:cs typeface="Consolas"/>
              </a:rPr>
              <a:t>OWNER OF CURRENT EMPLOYEE RECORD USING WORK SET</a:t>
            </a:r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          if failure; return “employee exists which is not in a department”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    save department number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GO TO LOOP  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8977" y="6324600"/>
            <a:ext cx="1453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nsolas"/>
                <a:cs typeface="Consolas"/>
              </a:rPr>
              <a:t>Output: 17</a:t>
            </a:r>
            <a:endParaRPr lang="en-US" sz="1800" dirty="0" smtClean="0">
              <a:latin typeface="Gill Sans Light"/>
              <a:cs typeface="Gill Sans Ligh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096000" y="1024354"/>
            <a:ext cx="990600" cy="304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17, 25M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72000" y="1862554"/>
            <a:ext cx="1295400" cy="304800"/>
          </a:xfrm>
          <a:prstGeom prst="rect">
            <a:avLst/>
          </a:prstGeom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Fisher, 100K</a:t>
            </a:r>
            <a:endParaRPr lang="en-US" sz="1600" dirty="0">
              <a:solidFill>
                <a:srgbClr val="77933C"/>
              </a:solidFill>
              <a:latin typeface="Helvetica Neue Light"/>
              <a:cs typeface="Helvetica Neue Ligh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19800" y="1862554"/>
            <a:ext cx="12192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Jones, 80K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391400" y="1862554"/>
            <a:ext cx="15240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Adams, 140K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733800" y="3005554"/>
            <a:ext cx="7620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Sue,10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8200" y="30055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Peter,4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229600" y="3005554"/>
            <a:ext cx="8382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12, 500</a:t>
            </a:r>
            <a:endParaRPr lang="en-US" sz="14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400800" y="30055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Dave,</a:t>
            </a:r>
            <a:r>
              <a:rPr lang="en-US" sz="1400" dirty="0">
                <a:solidFill>
                  <a:srgbClr val="558ED5"/>
                </a:solidFill>
                <a:latin typeface="Helvetica Neue"/>
                <a:cs typeface="Helvetica Neue"/>
              </a:rPr>
              <a:t>7</a:t>
            </a:r>
          </a:p>
        </p:txBody>
      </p:sp>
      <p:cxnSp>
        <p:nvCxnSpPr>
          <p:cNvPr id="51" name="Straight Arrow Connector 50"/>
          <p:cNvCxnSpPr>
            <a:stCxn id="40" idx="2"/>
            <a:endCxn id="42" idx="0"/>
          </p:cNvCxnSpPr>
          <p:nvPr/>
        </p:nvCxnSpPr>
        <p:spPr>
          <a:xfrm flipH="1">
            <a:off x="5219700" y="1329154"/>
            <a:ext cx="1371600" cy="53340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867400" y="1938754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239000" y="1938754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2" idx="2"/>
            <a:endCxn id="46" idx="0"/>
          </p:cNvCxnSpPr>
          <p:nvPr/>
        </p:nvCxnSpPr>
        <p:spPr>
          <a:xfrm flipH="1">
            <a:off x="4114800" y="2167354"/>
            <a:ext cx="110490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6" idx="3"/>
            <a:endCxn id="47" idx="1"/>
          </p:cNvCxnSpPr>
          <p:nvPr/>
        </p:nvCxnSpPr>
        <p:spPr>
          <a:xfrm>
            <a:off x="4495800" y="3157954"/>
            <a:ext cx="152400" cy="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3" idx="2"/>
            <a:endCxn id="49" idx="0"/>
          </p:cNvCxnSpPr>
          <p:nvPr/>
        </p:nvCxnSpPr>
        <p:spPr>
          <a:xfrm>
            <a:off x="6629400" y="2167354"/>
            <a:ext cx="15875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5" idx="2"/>
            <a:endCxn id="48" idx="0"/>
          </p:cNvCxnSpPr>
          <p:nvPr/>
        </p:nvCxnSpPr>
        <p:spPr>
          <a:xfrm>
            <a:off x="8153400" y="2167354"/>
            <a:ext cx="495300" cy="838200"/>
          </a:xfrm>
          <a:prstGeom prst="straightConnector1">
            <a:avLst/>
          </a:prstGeom>
          <a:ln>
            <a:solidFill>
              <a:srgbClr val="984807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239000" y="2091154"/>
            <a:ext cx="152400" cy="0"/>
          </a:xfrm>
          <a:prstGeom prst="straightConnector1">
            <a:avLst/>
          </a:prstGeom>
          <a:ln>
            <a:solidFill>
              <a:srgbClr val="984807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867400" y="2091154"/>
            <a:ext cx="152400" cy="0"/>
          </a:xfrm>
          <a:prstGeom prst="straightConnector1">
            <a:avLst/>
          </a:prstGeom>
          <a:ln>
            <a:solidFill>
              <a:srgbClr val="984807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54652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304800" y="5622620"/>
            <a:ext cx="8686800" cy="244780"/>
          </a:xfrm>
          <a:prstGeom prst="rect">
            <a:avLst/>
          </a:prstGeom>
          <a:solidFill>
            <a:srgbClr val="FFFB88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Network Model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1024354"/>
            <a:ext cx="762000" cy="30480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Helvetica Neue Light"/>
                <a:cs typeface="Helvetica Neue Light"/>
              </a:rPr>
              <a:t>DEPT</a:t>
            </a:r>
            <a:endParaRPr lang="en-US" sz="1800" dirty="0">
              <a:latin typeface="Helvetica Neue Light"/>
              <a:cs typeface="Helvetica Neue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1862554"/>
            <a:ext cx="762000" cy="3048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Helvetica Neue Light"/>
                <a:cs typeface="Helvetica Neue Light"/>
              </a:rPr>
              <a:t>EMP</a:t>
            </a:r>
            <a:endParaRPr lang="en-US" sz="1800" dirty="0">
              <a:solidFill>
                <a:schemeClr val="accent3">
                  <a:lumMod val="7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005554"/>
            <a:ext cx="901700" cy="3048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/>
                <a:cs typeface="Helvetica Neue Light"/>
              </a:rPr>
              <a:t>CHILD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3005554"/>
            <a:ext cx="990600" cy="304800"/>
          </a:xfrm>
          <a:prstGeom prst="rect">
            <a:avLst/>
          </a:prstGeom>
          <a:ln>
            <a:solidFill>
              <a:srgbClr val="984807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OFFICE</a:t>
            </a:r>
            <a:endParaRPr lang="en-US" sz="1800" dirty="0">
              <a:solidFill>
                <a:srgbClr val="984807"/>
              </a:solidFill>
              <a:latin typeface="Helvetica Neue Light"/>
              <a:cs typeface="Helvetica Neue Light"/>
            </a:endParaRPr>
          </a:p>
        </p:txBody>
      </p:sp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>
          <a:xfrm>
            <a:off x="1905000" y="1329154"/>
            <a:ext cx="0" cy="53340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 flipH="1">
            <a:off x="1212850" y="2167354"/>
            <a:ext cx="69215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7" idx="0"/>
          </p:cNvCxnSpPr>
          <p:nvPr/>
        </p:nvCxnSpPr>
        <p:spPr>
          <a:xfrm>
            <a:off x="1905000" y="2167354"/>
            <a:ext cx="8001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" y="3323054"/>
            <a:ext cx="2006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58ED5"/>
                </a:solidFill>
                <a:latin typeface="Helvetica Neue Light"/>
                <a:cs typeface="Helvetica Neue Light"/>
              </a:rPr>
              <a:t>(CHILD NAME, AGE)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1200" y="3310354"/>
            <a:ext cx="1667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(OFFICE#, SIZE)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95301" y="990600"/>
            <a:ext cx="1880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Neue Light"/>
                <a:cs typeface="Helvetica Neue Light"/>
              </a:rPr>
              <a:t>(DEPT#, BUDGET)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0" y="1862554"/>
            <a:ext cx="171901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(NAME, SALARY)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4800" y="3833098"/>
            <a:ext cx="8659266" cy="233910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/>
                <a:cs typeface="Times"/>
              </a:rPr>
              <a:t># find department numbers of all employees in office 12</a:t>
            </a: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   FIND OFFICE RECORD WITH OFFICE# </a:t>
            </a:r>
            <a:r>
              <a:rPr lang="en-US" sz="1600" dirty="0">
                <a:latin typeface="Consolas"/>
                <a:cs typeface="Consolas"/>
              </a:rPr>
              <a:t>= </a:t>
            </a:r>
            <a:r>
              <a:rPr lang="en-US" sz="1600" dirty="0" smtClean="0">
                <a:latin typeface="Consolas"/>
                <a:cs typeface="Consolas"/>
              </a:rPr>
              <a:t>12</a:t>
            </a: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       if failure; return “no such office”</a:t>
            </a:r>
          </a:p>
          <a:p>
            <a:r>
              <a:rPr lang="en-US" sz="1600" dirty="0">
                <a:latin typeface="Consolas"/>
                <a:cs typeface="Consolas"/>
              </a:rPr>
              <a:t>LOOP </a:t>
            </a:r>
            <a:r>
              <a:rPr lang="en-US" sz="1600" dirty="0" smtClean="0">
                <a:latin typeface="Consolas"/>
                <a:cs typeface="Consolas"/>
              </a:rPr>
              <a:t> FIND NEXT MEMBER OF OCUPIED SET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    if failure; return “done”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FIND </a:t>
            </a:r>
            <a:r>
              <a:rPr lang="en-US" sz="1600" dirty="0">
                <a:latin typeface="Consolas"/>
                <a:cs typeface="Consolas"/>
              </a:rPr>
              <a:t>OWNER OF CURRENT EMPLOYEE RECORD USING WORK SET</a:t>
            </a:r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          if failure; return “employee exists which is not in a department”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    save department number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GO TO LOOP  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8977" y="6324600"/>
            <a:ext cx="1453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nsolas"/>
                <a:cs typeface="Consolas"/>
              </a:rPr>
              <a:t>Output: 17</a:t>
            </a:r>
            <a:endParaRPr lang="en-US" sz="1800" dirty="0" smtClean="0">
              <a:latin typeface="Gill Sans Light"/>
              <a:cs typeface="Gill Sans Ligh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096000" y="1024354"/>
            <a:ext cx="990600" cy="304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17, 25M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72000" y="1862554"/>
            <a:ext cx="1295400" cy="304800"/>
          </a:xfrm>
          <a:prstGeom prst="rect">
            <a:avLst/>
          </a:prstGeom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Fisher, 100K</a:t>
            </a:r>
            <a:endParaRPr lang="en-US" sz="1600" dirty="0">
              <a:solidFill>
                <a:srgbClr val="77933C"/>
              </a:solidFill>
              <a:latin typeface="Helvetica Neue Light"/>
              <a:cs typeface="Helvetica Neue Ligh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19800" y="1862554"/>
            <a:ext cx="12192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Jones, 80K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391400" y="1862554"/>
            <a:ext cx="15240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Adams, 140K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733800" y="3005554"/>
            <a:ext cx="7620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Sue,10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8200" y="30055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Peter,4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229600" y="3005554"/>
            <a:ext cx="8382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12, 500</a:t>
            </a:r>
            <a:endParaRPr lang="en-US" sz="14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400800" y="30055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Dave,</a:t>
            </a:r>
            <a:r>
              <a:rPr lang="en-US" sz="1400" dirty="0">
                <a:solidFill>
                  <a:srgbClr val="558ED5"/>
                </a:solidFill>
                <a:latin typeface="Helvetica Neue"/>
                <a:cs typeface="Helvetica Neue"/>
              </a:rPr>
              <a:t>7</a:t>
            </a:r>
          </a:p>
        </p:txBody>
      </p:sp>
      <p:cxnSp>
        <p:nvCxnSpPr>
          <p:cNvPr id="51" name="Straight Arrow Connector 50"/>
          <p:cNvCxnSpPr>
            <a:stCxn id="40" idx="2"/>
            <a:endCxn id="42" idx="0"/>
          </p:cNvCxnSpPr>
          <p:nvPr/>
        </p:nvCxnSpPr>
        <p:spPr>
          <a:xfrm flipH="1">
            <a:off x="5219700" y="1329154"/>
            <a:ext cx="1371600" cy="53340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867400" y="1938754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239000" y="1938754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2" idx="2"/>
            <a:endCxn id="46" idx="0"/>
          </p:cNvCxnSpPr>
          <p:nvPr/>
        </p:nvCxnSpPr>
        <p:spPr>
          <a:xfrm flipH="1">
            <a:off x="4114800" y="2167354"/>
            <a:ext cx="110490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6" idx="3"/>
            <a:endCxn id="47" idx="1"/>
          </p:cNvCxnSpPr>
          <p:nvPr/>
        </p:nvCxnSpPr>
        <p:spPr>
          <a:xfrm>
            <a:off x="4495800" y="3157954"/>
            <a:ext cx="152400" cy="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3" idx="2"/>
            <a:endCxn id="49" idx="0"/>
          </p:cNvCxnSpPr>
          <p:nvPr/>
        </p:nvCxnSpPr>
        <p:spPr>
          <a:xfrm>
            <a:off x="6629400" y="2167354"/>
            <a:ext cx="15875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5" idx="2"/>
            <a:endCxn id="48" idx="0"/>
          </p:cNvCxnSpPr>
          <p:nvPr/>
        </p:nvCxnSpPr>
        <p:spPr>
          <a:xfrm>
            <a:off x="8153400" y="2167354"/>
            <a:ext cx="495300" cy="838200"/>
          </a:xfrm>
          <a:prstGeom prst="straightConnector1">
            <a:avLst/>
          </a:prstGeom>
          <a:ln>
            <a:solidFill>
              <a:srgbClr val="984807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239000" y="2091154"/>
            <a:ext cx="152400" cy="0"/>
          </a:xfrm>
          <a:prstGeom prst="straightConnector1">
            <a:avLst/>
          </a:prstGeom>
          <a:ln>
            <a:solidFill>
              <a:srgbClr val="984807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867400" y="2091154"/>
            <a:ext cx="152400" cy="0"/>
          </a:xfrm>
          <a:prstGeom prst="straightConnector1">
            <a:avLst/>
          </a:prstGeom>
          <a:ln>
            <a:solidFill>
              <a:srgbClr val="984807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4368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304800" y="5851220"/>
            <a:ext cx="8686800" cy="244780"/>
          </a:xfrm>
          <a:prstGeom prst="rect">
            <a:avLst/>
          </a:prstGeom>
          <a:solidFill>
            <a:srgbClr val="FFFB88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Network Model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1024354"/>
            <a:ext cx="762000" cy="30480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Helvetica Neue Light"/>
                <a:cs typeface="Helvetica Neue Light"/>
              </a:rPr>
              <a:t>DEPT</a:t>
            </a:r>
            <a:endParaRPr lang="en-US" sz="1800" dirty="0">
              <a:latin typeface="Helvetica Neue Light"/>
              <a:cs typeface="Helvetica Neue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1862554"/>
            <a:ext cx="762000" cy="3048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Helvetica Neue Light"/>
                <a:cs typeface="Helvetica Neue Light"/>
              </a:rPr>
              <a:t>EMP</a:t>
            </a:r>
            <a:endParaRPr lang="en-US" sz="1800" dirty="0">
              <a:solidFill>
                <a:schemeClr val="accent3">
                  <a:lumMod val="7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005554"/>
            <a:ext cx="901700" cy="3048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/>
                <a:cs typeface="Helvetica Neue Light"/>
              </a:rPr>
              <a:t>CHILD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3005554"/>
            <a:ext cx="990600" cy="304800"/>
          </a:xfrm>
          <a:prstGeom prst="rect">
            <a:avLst/>
          </a:prstGeom>
          <a:ln>
            <a:solidFill>
              <a:srgbClr val="984807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OFFICE</a:t>
            </a:r>
            <a:endParaRPr lang="en-US" sz="1800" dirty="0">
              <a:solidFill>
                <a:srgbClr val="984807"/>
              </a:solidFill>
              <a:latin typeface="Helvetica Neue Light"/>
              <a:cs typeface="Helvetica Neue Light"/>
            </a:endParaRPr>
          </a:p>
        </p:txBody>
      </p:sp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>
          <a:xfrm>
            <a:off x="1905000" y="1329154"/>
            <a:ext cx="0" cy="53340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 flipH="1">
            <a:off x="1212850" y="2167354"/>
            <a:ext cx="69215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7" idx="0"/>
          </p:cNvCxnSpPr>
          <p:nvPr/>
        </p:nvCxnSpPr>
        <p:spPr>
          <a:xfrm>
            <a:off x="1905000" y="2167354"/>
            <a:ext cx="8001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" y="3323054"/>
            <a:ext cx="2006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58ED5"/>
                </a:solidFill>
                <a:latin typeface="Helvetica Neue Light"/>
                <a:cs typeface="Helvetica Neue Light"/>
              </a:rPr>
              <a:t>(CHILD NAME, AGE)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1200" y="3310354"/>
            <a:ext cx="1667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(OFFICE#, SIZE)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95301" y="990600"/>
            <a:ext cx="1880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Neue Light"/>
                <a:cs typeface="Helvetica Neue Light"/>
              </a:rPr>
              <a:t>(DEPT#, BUDGET)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0" y="1862554"/>
            <a:ext cx="171901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(NAME, SALARY)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4800" y="3833098"/>
            <a:ext cx="8659266" cy="233910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/>
                <a:cs typeface="Times"/>
              </a:rPr>
              <a:t># find department numbers of all employees in office 12</a:t>
            </a: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   FIND OFFICE RECORD WITH OFFICE# </a:t>
            </a:r>
            <a:r>
              <a:rPr lang="en-US" sz="1600" dirty="0">
                <a:latin typeface="Consolas"/>
                <a:cs typeface="Consolas"/>
              </a:rPr>
              <a:t>= </a:t>
            </a:r>
            <a:r>
              <a:rPr lang="en-US" sz="1600" dirty="0" smtClean="0">
                <a:latin typeface="Consolas"/>
                <a:cs typeface="Consolas"/>
              </a:rPr>
              <a:t>12</a:t>
            </a: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       if failure; return “no such office”</a:t>
            </a:r>
          </a:p>
          <a:p>
            <a:r>
              <a:rPr lang="en-US" sz="1600" dirty="0">
                <a:latin typeface="Consolas"/>
                <a:cs typeface="Consolas"/>
              </a:rPr>
              <a:t>LOOP </a:t>
            </a:r>
            <a:r>
              <a:rPr lang="en-US" sz="1600" dirty="0" smtClean="0">
                <a:latin typeface="Consolas"/>
                <a:cs typeface="Consolas"/>
              </a:rPr>
              <a:t> FIND NEXT MEMBER OF OCUPIED SET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    if failure; return “done”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FIND </a:t>
            </a:r>
            <a:r>
              <a:rPr lang="en-US" sz="1600" dirty="0">
                <a:latin typeface="Consolas"/>
                <a:cs typeface="Consolas"/>
              </a:rPr>
              <a:t>OWNER OF CURRENT EMPLOYEE RECORD USING WORK SET</a:t>
            </a:r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          if failure; return “employee exists which is not in a department”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    save department number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GO TO LOOP  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8977" y="6324600"/>
            <a:ext cx="1453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nsolas"/>
                <a:cs typeface="Consolas"/>
              </a:rPr>
              <a:t>Output: 17</a:t>
            </a:r>
            <a:endParaRPr lang="en-US" sz="1800" dirty="0" smtClean="0">
              <a:latin typeface="Gill Sans Light"/>
              <a:cs typeface="Gill Sans Ligh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096000" y="1024354"/>
            <a:ext cx="990600" cy="304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17, 25M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72000" y="1862554"/>
            <a:ext cx="1295400" cy="304800"/>
          </a:xfrm>
          <a:prstGeom prst="rect">
            <a:avLst/>
          </a:prstGeom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Fisher, 100K</a:t>
            </a:r>
            <a:endParaRPr lang="en-US" sz="1600" dirty="0">
              <a:solidFill>
                <a:srgbClr val="77933C"/>
              </a:solidFill>
              <a:latin typeface="Helvetica Neue Light"/>
              <a:cs typeface="Helvetica Neue Ligh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19800" y="1862554"/>
            <a:ext cx="12192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Jones, 80K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391400" y="1862554"/>
            <a:ext cx="15240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Adams, 140K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733800" y="3005554"/>
            <a:ext cx="7620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Sue,10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8200" y="30055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Peter,4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229600" y="3005554"/>
            <a:ext cx="8382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12, 500</a:t>
            </a:r>
            <a:endParaRPr lang="en-US" sz="14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400800" y="30055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Dave,</a:t>
            </a:r>
            <a:r>
              <a:rPr lang="en-US" sz="1400" dirty="0">
                <a:solidFill>
                  <a:srgbClr val="558ED5"/>
                </a:solidFill>
                <a:latin typeface="Helvetica Neue"/>
                <a:cs typeface="Helvetica Neue"/>
              </a:rPr>
              <a:t>7</a:t>
            </a:r>
          </a:p>
        </p:txBody>
      </p:sp>
      <p:cxnSp>
        <p:nvCxnSpPr>
          <p:cNvPr id="51" name="Straight Arrow Connector 50"/>
          <p:cNvCxnSpPr>
            <a:stCxn id="40" idx="2"/>
            <a:endCxn id="42" idx="0"/>
          </p:cNvCxnSpPr>
          <p:nvPr/>
        </p:nvCxnSpPr>
        <p:spPr>
          <a:xfrm flipH="1">
            <a:off x="5219700" y="1329154"/>
            <a:ext cx="1371600" cy="53340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867400" y="1938754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239000" y="1938754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2" idx="2"/>
            <a:endCxn id="46" idx="0"/>
          </p:cNvCxnSpPr>
          <p:nvPr/>
        </p:nvCxnSpPr>
        <p:spPr>
          <a:xfrm flipH="1">
            <a:off x="4114800" y="2167354"/>
            <a:ext cx="110490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6" idx="3"/>
            <a:endCxn id="47" idx="1"/>
          </p:cNvCxnSpPr>
          <p:nvPr/>
        </p:nvCxnSpPr>
        <p:spPr>
          <a:xfrm>
            <a:off x="4495800" y="3157954"/>
            <a:ext cx="152400" cy="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3" idx="2"/>
            <a:endCxn id="49" idx="0"/>
          </p:cNvCxnSpPr>
          <p:nvPr/>
        </p:nvCxnSpPr>
        <p:spPr>
          <a:xfrm>
            <a:off x="6629400" y="2167354"/>
            <a:ext cx="15875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5" idx="2"/>
            <a:endCxn id="48" idx="0"/>
          </p:cNvCxnSpPr>
          <p:nvPr/>
        </p:nvCxnSpPr>
        <p:spPr>
          <a:xfrm>
            <a:off x="8153400" y="2167354"/>
            <a:ext cx="495300" cy="838200"/>
          </a:xfrm>
          <a:prstGeom prst="straightConnector1">
            <a:avLst/>
          </a:prstGeom>
          <a:ln>
            <a:solidFill>
              <a:srgbClr val="984807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239000" y="2091154"/>
            <a:ext cx="152400" cy="0"/>
          </a:xfrm>
          <a:prstGeom prst="straightConnector1">
            <a:avLst/>
          </a:prstGeom>
          <a:ln>
            <a:solidFill>
              <a:srgbClr val="984807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867400" y="2091154"/>
            <a:ext cx="152400" cy="0"/>
          </a:xfrm>
          <a:prstGeom prst="straightConnector1">
            <a:avLst/>
          </a:prstGeom>
          <a:ln>
            <a:solidFill>
              <a:srgbClr val="984807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720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304800" y="4648200"/>
            <a:ext cx="8686800" cy="244780"/>
          </a:xfrm>
          <a:prstGeom prst="rect">
            <a:avLst/>
          </a:prstGeom>
          <a:solidFill>
            <a:srgbClr val="FFFB88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Network Model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1024354"/>
            <a:ext cx="762000" cy="30480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Helvetica Neue Light"/>
                <a:cs typeface="Helvetica Neue Light"/>
              </a:rPr>
              <a:t>DEPT</a:t>
            </a:r>
            <a:endParaRPr lang="en-US" sz="1800" dirty="0">
              <a:latin typeface="Helvetica Neue Light"/>
              <a:cs typeface="Helvetica Neue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1862554"/>
            <a:ext cx="762000" cy="3048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Helvetica Neue Light"/>
                <a:cs typeface="Helvetica Neue Light"/>
              </a:rPr>
              <a:t>EMP</a:t>
            </a:r>
            <a:endParaRPr lang="en-US" sz="1800" dirty="0">
              <a:solidFill>
                <a:schemeClr val="accent3">
                  <a:lumMod val="7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005554"/>
            <a:ext cx="901700" cy="3048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/>
                <a:cs typeface="Helvetica Neue Light"/>
              </a:rPr>
              <a:t>CHILD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3005554"/>
            <a:ext cx="990600" cy="304800"/>
          </a:xfrm>
          <a:prstGeom prst="rect">
            <a:avLst/>
          </a:prstGeom>
          <a:ln>
            <a:solidFill>
              <a:srgbClr val="984807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OFFICE</a:t>
            </a:r>
            <a:endParaRPr lang="en-US" sz="1800" dirty="0">
              <a:solidFill>
                <a:srgbClr val="984807"/>
              </a:solidFill>
              <a:latin typeface="Helvetica Neue Light"/>
              <a:cs typeface="Helvetica Neue Light"/>
            </a:endParaRPr>
          </a:p>
        </p:txBody>
      </p:sp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>
          <a:xfrm>
            <a:off x="1905000" y="1329154"/>
            <a:ext cx="0" cy="53340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 flipH="1">
            <a:off x="1212850" y="2167354"/>
            <a:ext cx="69215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7" idx="0"/>
          </p:cNvCxnSpPr>
          <p:nvPr/>
        </p:nvCxnSpPr>
        <p:spPr>
          <a:xfrm>
            <a:off x="1905000" y="2167354"/>
            <a:ext cx="8001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" y="3323054"/>
            <a:ext cx="2006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58ED5"/>
                </a:solidFill>
                <a:latin typeface="Helvetica Neue Light"/>
                <a:cs typeface="Helvetica Neue Light"/>
              </a:rPr>
              <a:t>(CHILD NAME, AGE)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1200" y="3310354"/>
            <a:ext cx="1667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(OFFICE#, SIZE)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95301" y="990600"/>
            <a:ext cx="1880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Neue Light"/>
                <a:cs typeface="Helvetica Neue Light"/>
              </a:rPr>
              <a:t>(DEPT#, BUDGET)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0" y="1862554"/>
            <a:ext cx="171901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(NAME, SALARY)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4800" y="3833098"/>
            <a:ext cx="8659266" cy="233910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/>
                <a:cs typeface="Times"/>
              </a:rPr>
              <a:t># find department numbers of all employees in office 12</a:t>
            </a: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   FIND OFFICE RECORD WITH OFFICE# </a:t>
            </a:r>
            <a:r>
              <a:rPr lang="en-US" sz="1600" dirty="0">
                <a:latin typeface="Consolas"/>
                <a:cs typeface="Consolas"/>
              </a:rPr>
              <a:t>= </a:t>
            </a:r>
            <a:r>
              <a:rPr lang="en-US" sz="1600" dirty="0" smtClean="0">
                <a:latin typeface="Consolas"/>
                <a:cs typeface="Consolas"/>
              </a:rPr>
              <a:t>12</a:t>
            </a: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       if failure; return “no such office”</a:t>
            </a:r>
          </a:p>
          <a:p>
            <a:r>
              <a:rPr lang="en-US" sz="1600" dirty="0">
                <a:latin typeface="Consolas"/>
                <a:cs typeface="Consolas"/>
              </a:rPr>
              <a:t>LOOP </a:t>
            </a:r>
            <a:r>
              <a:rPr lang="en-US" sz="1600" dirty="0" smtClean="0">
                <a:latin typeface="Consolas"/>
                <a:cs typeface="Consolas"/>
              </a:rPr>
              <a:t> FIND NEXT MEMBER OF OCUPIED SET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    if failure; return “done”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FIND </a:t>
            </a:r>
            <a:r>
              <a:rPr lang="en-US" sz="1600" dirty="0">
                <a:latin typeface="Consolas"/>
                <a:cs typeface="Consolas"/>
              </a:rPr>
              <a:t>OWNER OF CURRENT EMPLOYEE RECORD USING WORK SET</a:t>
            </a:r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          if failure; return “employee exists which is not in a department”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    save department number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GO TO LOOP  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8977" y="6324600"/>
            <a:ext cx="1453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nsolas"/>
                <a:cs typeface="Consolas"/>
              </a:rPr>
              <a:t>Output: 17</a:t>
            </a:r>
            <a:endParaRPr lang="en-US" sz="1800" dirty="0" smtClean="0">
              <a:latin typeface="Gill Sans Light"/>
              <a:cs typeface="Gill Sans Ligh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096000" y="1024354"/>
            <a:ext cx="990600" cy="304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17, 25M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72000" y="1862554"/>
            <a:ext cx="1295400" cy="304800"/>
          </a:xfrm>
          <a:prstGeom prst="rect">
            <a:avLst/>
          </a:prstGeom>
          <a:solidFill>
            <a:srgbClr val="4F6228"/>
          </a:solidFill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Fisher, 100K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19800" y="1862554"/>
            <a:ext cx="12192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Jones, 80K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391400" y="1862554"/>
            <a:ext cx="15240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Adams, 140K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733800" y="3005554"/>
            <a:ext cx="7620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Sue,10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8200" y="30055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Peter,4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229600" y="3005554"/>
            <a:ext cx="8382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12, 500</a:t>
            </a:r>
            <a:endParaRPr lang="en-US" sz="14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400800" y="30055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Dave,</a:t>
            </a:r>
            <a:r>
              <a:rPr lang="en-US" sz="1400" dirty="0">
                <a:solidFill>
                  <a:srgbClr val="558ED5"/>
                </a:solidFill>
                <a:latin typeface="Helvetica Neue"/>
                <a:cs typeface="Helvetica Neue"/>
              </a:rPr>
              <a:t>7</a:t>
            </a:r>
          </a:p>
        </p:txBody>
      </p:sp>
      <p:cxnSp>
        <p:nvCxnSpPr>
          <p:cNvPr id="51" name="Straight Arrow Connector 50"/>
          <p:cNvCxnSpPr>
            <a:stCxn id="40" idx="2"/>
            <a:endCxn id="42" idx="0"/>
          </p:cNvCxnSpPr>
          <p:nvPr/>
        </p:nvCxnSpPr>
        <p:spPr>
          <a:xfrm flipH="1">
            <a:off x="5219700" y="1329154"/>
            <a:ext cx="1371600" cy="53340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867400" y="1938754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239000" y="1938754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2" idx="2"/>
            <a:endCxn id="46" idx="0"/>
          </p:cNvCxnSpPr>
          <p:nvPr/>
        </p:nvCxnSpPr>
        <p:spPr>
          <a:xfrm flipH="1">
            <a:off x="4114800" y="2167354"/>
            <a:ext cx="110490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6" idx="3"/>
            <a:endCxn id="47" idx="1"/>
          </p:cNvCxnSpPr>
          <p:nvPr/>
        </p:nvCxnSpPr>
        <p:spPr>
          <a:xfrm>
            <a:off x="4495800" y="3157954"/>
            <a:ext cx="152400" cy="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3" idx="2"/>
            <a:endCxn id="49" idx="0"/>
          </p:cNvCxnSpPr>
          <p:nvPr/>
        </p:nvCxnSpPr>
        <p:spPr>
          <a:xfrm>
            <a:off x="6629400" y="2167354"/>
            <a:ext cx="15875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5" idx="2"/>
            <a:endCxn id="48" idx="0"/>
          </p:cNvCxnSpPr>
          <p:nvPr/>
        </p:nvCxnSpPr>
        <p:spPr>
          <a:xfrm>
            <a:off x="8153400" y="2167354"/>
            <a:ext cx="495300" cy="838200"/>
          </a:xfrm>
          <a:prstGeom prst="straightConnector1">
            <a:avLst/>
          </a:prstGeom>
          <a:ln>
            <a:solidFill>
              <a:srgbClr val="984807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239000" y="2091154"/>
            <a:ext cx="152400" cy="0"/>
          </a:xfrm>
          <a:prstGeom prst="straightConnector1">
            <a:avLst/>
          </a:prstGeom>
          <a:ln>
            <a:solidFill>
              <a:srgbClr val="984807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867400" y="2091154"/>
            <a:ext cx="152400" cy="0"/>
          </a:xfrm>
          <a:prstGeom prst="straightConnector1">
            <a:avLst/>
          </a:prstGeom>
          <a:ln>
            <a:solidFill>
              <a:srgbClr val="984807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700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304800" y="5130800"/>
            <a:ext cx="8686800" cy="244780"/>
          </a:xfrm>
          <a:prstGeom prst="rect">
            <a:avLst/>
          </a:prstGeom>
          <a:solidFill>
            <a:srgbClr val="FFFB88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Network Model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1024354"/>
            <a:ext cx="762000" cy="30480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Helvetica Neue Light"/>
                <a:cs typeface="Helvetica Neue Light"/>
              </a:rPr>
              <a:t>DEPT</a:t>
            </a:r>
            <a:endParaRPr lang="en-US" sz="1800" dirty="0">
              <a:latin typeface="Helvetica Neue Light"/>
              <a:cs typeface="Helvetica Neue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1862554"/>
            <a:ext cx="762000" cy="3048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Helvetica Neue Light"/>
                <a:cs typeface="Helvetica Neue Light"/>
              </a:rPr>
              <a:t>EMP</a:t>
            </a:r>
            <a:endParaRPr lang="en-US" sz="1800" dirty="0">
              <a:solidFill>
                <a:schemeClr val="accent3">
                  <a:lumMod val="7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005554"/>
            <a:ext cx="901700" cy="3048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/>
                <a:cs typeface="Helvetica Neue Light"/>
              </a:rPr>
              <a:t>CHILD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3005554"/>
            <a:ext cx="990600" cy="304800"/>
          </a:xfrm>
          <a:prstGeom prst="rect">
            <a:avLst/>
          </a:prstGeom>
          <a:ln>
            <a:solidFill>
              <a:srgbClr val="984807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OFFICE</a:t>
            </a:r>
            <a:endParaRPr lang="en-US" sz="1800" dirty="0">
              <a:solidFill>
                <a:srgbClr val="984807"/>
              </a:solidFill>
              <a:latin typeface="Helvetica Neue Light"/>
              <a:cs typeface="Helvetica Neue Light"/>
            </a:endParaRPr>
          </a:p>
        </p:txBody>
      </p:sp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>
          <a:xfrm>
            <a:off x="1905000" y="1329154"/>
            <a:ext cx="0" cy="53340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 flipH="1">
            <a:off x="1212850" y="2167354"/>
            <a:ext cx="69215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7" idx="0"/>
          </p:cNvCxnSpPr>
          <p:nvPr/>
        </p:nvCxnSpPr>
        <p:spPr>
          <a:xfrm>
            <a:off x="1905000" y="2167354"/>
            <a:ext cx="8001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" y="3323054"/>
            <a:ext cx="2006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58ED5"/>
                </a:solidFill>
                <a:latin typeface="Helvetica Neue Light"/>
                <a:cs typeface="Helvetica Neue Light"/>
              </a:rPr>
              <a:t>(CHILD NAME, AGE)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1200" y="3310354"/>
            <a:ext cx="1667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(OFFICE#, SIZE)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95301" y="990600"/>
            <a:ext cx="1880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Neue Light"/>
                <a:cs typeface="Helvetica Neue Light"/>
              </a:rPr>
              <a:t>(DEPT#, BUDGET)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0" y="1862554"/>
            <a:ext cx="171901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(NAME, SALARY)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4800" y="3833098"/>
            <a:ext cx="8659266" cy="233910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/>
                <a:cs typeface="Times"/>
              </a:rPr>
              <a:t># find department numbers of all employees in office 12</a:t>
            </a: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   FIND OFFICE RECORD WITH OFFICE# </a:t>
            </a:r>
            <a:r>
              <a:rPr lang="en-US" sz="1600" dirty="0">
                <a:latin typeface="Consolas"/>
                <a:cs typeface="Consolas"/>
              </a:rPr>
              <a:t>= </a:t>
            </a:r>
            <a:r>
              <a:rPr lang="en-US" sz="1600" dirty="0" smtClean="0">
                <a:latin typeface="Consolas"/>
                <a:cs typeface="Consolas"/>
              </a:rPr>
              <a:t>12</a:t>
            </a: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       if failure; return “no such office”</a:t>
            </a:r>
          </a:p>
          <a:p>
            <a:r>
              <a:rPr lang="en-US" sz="1600" dirty="0">
                <a:latin typeface="Consolas"/>
                <a:cs typeface="Consolas"/>
              </a:rPr>
              <a:t>LOOP </a:t>
            </a:r>
            <a:r>
              <a:rPr lang="en-US" sz="1600" dirty="0" smtClean="0">
                <a:latin typeface="Consolas"/>
                <a:cs typeface="Consolas"/>
              </a:rPr>
              <a:t> FIND NEXT MEMBER OF OCUPIED SET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    if failure; return “done”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FIND </a:t>
            </a:r>
            <a:r>
              <a:rPr lang="en-US" sz="1600" dirty="0">
                <a:latin typeface="Consolas"/>
                <a:cs typeface="Consolas"/>
              </a:rPr>
              <a:t>OWNER OF CURRENT EMPLOYEE RECORD USING WORK SET</a:t>
            </a:r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          if failure; return “employee exists which is not in a department”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    save department number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GO TO LOOP  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8977" y="6324600"/>
            <a:ext cx="1453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nsolas"/>
                <a:cs typeface="Consolas"/>
              </a:rPr>
              <a:t>Output: 17</a:t>
            </a:r>
            <a:endParaRPr lang="en-US" sz="1800" dirty="0" smtClean="0">
              <a:latin typeface="Gill Sans Light"/>
              <a:cs typeface="Gill Sans Ligh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096000" y="1024354"/>
            <a:ext cx="990600" cy="304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17, 25M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72000" y="1862554"/>
            <a:ext cx="1295400" cy="304800"/>
          </a:xfrm>
          <a:prstGeom prst="rect">
            <a:avLst/>
          </a:prstGeom>
          <a:solidFill>
            <a:srgbClr val="4F6228"/>
          </a:solidFill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Fisher, 100K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19800" y="1862554"/>
            <a:ext cx="12192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Jones, 80K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391400" y="1862554"/>
            <a:ext cx="15240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Adams, 140K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733800" y="3005554"/>
            <a:ext cx="7620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Sue,10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8200" y="30055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Peter,4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229600" y="3005554"/>
            <a:ext cx="8382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12, 500</a:t>
            </a:r>
            <a:endParaRPr lang="en-US" sz="14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400800" y="30055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Dave,</a:t>
            </a:r>
            <a:r>
              <a:rPr lang="en-US" sz="1400" dirty="0">
                <a:solidFill>
                  <a:srgbClr val="558ED5"/>
                </a:solidFill>
                <a:latin typeface="Helvetica Neue"/>
                <a:cs typeface="Helvetica Neue"/>
              </a:rPr>
              <a:t>7</a:t>
            </a:r>
          </a:p>
        </p:txBody>
      </p:sp>
      <p:cxnSp>
        <p:nvCxnSpPr>
          <p:cNvPr id="51" name="Straight Arrow Connector 50"/>
          <p:cNvCxnSpPr>
            <a:stCxn id="40" idx="2"/>
            <a:endCxn id="42" idx="0"/>
          </p:cNvCxnSpPr>
          <p:nvPr/>
        </p:nvCxnSpPr>
        <p:spPr>
          <a:xfrm flipH="1">
            <a:off x="5219700" y="1329154"/>
            <a:ext cx="1371600" cy="53340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867400" y="1938754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239000" y="1938754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2" idx="2"/>
            <a:endCxn id="46" idx="0"/>
          </p:cNvCxnSpPr>
          <p:nvPr/>
        </p:nvCxnSpPr>
        <p:spPr>
          <a:xfrm flipH="1">
            <a:off x="4114800" y="2167354"/>
            <a:ext cx="110490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6" idx="3"/>
            <a:endCxn id="47" idx="1"/>
          </p:cNvCxnSpPr>
          <p:nvPr/>
        </p:nvCxnSpPr>
        <p:spPr>
          <a:xfrm>
            <a:off x="4495800" y="3157954"/>
            <a:ext cx="152400" cy="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3" idx="2"/>
            <a:endCxn id="49" idx="0"/>
          </p:cNvCxnSpPr>
          <p:nvPr/>
        </p:nvCxnSpPr>
        <p:spPr>
          <a:xfrm>
            <a:off x="6629400" y="2167354"/>
            <a:ext cx="15875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5" idx="2"/>
            <a:endCxn id="48" idx="0"/>
          </p:cNvCxnSpPr>
          <p:nvPr/>
        </p:nvCxnSpPr>
        <p:spPr>
          <a:xfrm>
            <a:off x="8153400" y="2167354"/>
            <a:ext cx="495300" cy="838200"/>
          </a:xfrm>
          <a:prstGeom prst="straightConnector1">
            <a:avLst/>
          </a:prstGeom>
          <a:ln>
            <a:solidFill>
              <a:srgbClr val="984807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239000" y="2091154"/>
            <a:ext cx="152400" cy="0"/>
          </a:xfrm>
          <a:prstGeom prst="straightConnector1">
            <a:avLst/>
          </a:prstGeom>
          <a:ln>
            <a:solidFill>
              <a:srgbClr val="984807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867400" y="2091154"/>
            <a:ext cx="152400" cy="0"/>
          </a:xfrm>
          <a:prstGeom prst="straightConnector1">
            <a:avLst/>
          </a:prstGeom>
          <a:ln>
            <a:solidFill>
              <a:srgbClr val="984807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412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304800" y="5622620"/>
            <a:ext cx="8686800" cy="244780"/>
          </a:xfrm>
          <a:prstGeom prst="rect">
            <a:avLst/>
          </a:prstGeom>
          <a:solidFill>
            <a:srgbClr val="FFFB88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Network Model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1024354"/>
            <a:ext cx="762000" cy="30480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Helvetica Neue Light"/>
                <a:cs typeface="Helvetica Neue Light"/>
              </a:rPr>
              <a:t>DEPT</a:t>
            </a:r>
            <a:endParaRPr lang="en-US" sz="1800" dirty="0">
              <a:latin typeface="Helvetica Neue Light"/>
              <a:cs typeface="Helvetica Neue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1862554"/>
            <a:ext cx="762000" cy="3048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Helvetica Neue Light"/>
                <a:cs typeface="Helvetica Neue Light"/>
              </a:rPr>
              <a:t>EMP</a:t>
            </a:r>
            <a:endParaRPr lang="en-US" sz="1800" dirty="0">
              <a:solidFill>
                <a:schemeClr val="accent3">
                  <a:lumMod val="7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005554"/>
            <a:ext cx="901700" cy="3048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/>
                <a:cs typeface="Helvetica Neue Light"/>
              </a:rPr>
              <a:t>CHILD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3005554"/>
            <a:ext cx="990600" cy="304800"/>
          </a:xfrm>
          <a:prstGeom prst="rect">
            <a:avLst/>
          </a:prstGeom>
          <a:ln>
            <a:solidFill>
              <a:srgbClr val="984807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OFFICE</a:t>
            </a:r>
            <a:endParaRPr lang="en-US" sz="1800" dirty="0">
              <a:solidFill>
                <a:srgbClr val="984807"/>
              </a:solidFill>
              <a:latin typeface="Helvetica Neue Light"/>
              <a:cs typeface="Helvetica Neue Light"/>
            </a:endParaRPr>
          </a:p>
        </p:txBody>
      </p:sp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>
          <a:xfrm>
            <a:off x="1905000" y="1329154"/>
            <a:ext cx="0" cy="53340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 flipH="1">
            <a:off x="1212850" y="2167354"/>
            <a:ext cx="69215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7" idx="0"/>
          </p:cNvCxnSpPr>
          <p:nvPr/>
        </p:nvCxnSpPr>
        <p:spPr>
          <a:xfrm>
            <a:off x="1905000" y="2167354"/>
            <a:ext cx="8001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" y="3323054"/>
            <a:ext cx="2006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58ED5"/>
                </a:solidFill>
                <a:latin typeface="Helvetica Neue Light"/>
                <a:cs typeface="Helvetica Neue Light"/>
              </a:rPr>
              <a:t>(CHILD NAME, AGE)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1200" y="3310354"/>
            <a:ext cx="1667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(OFFICE#, SIZE)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95301" y="990600"/>
            <a:ext cx="1880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Neue Light"/>
                <a:cs typeface="Helvetica Neue Light"/>
              </a:rPr>
              <a:t>(DEPT#, BUDGET)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0" y="1862554"/>
            <a:ext cx="171901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(NAME, SALARY)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4800" y="3833098"/>
            <a:ext cx="8659266" cy="233910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/>
                <a:cs typeface="Times"/>
              </a:rPr>
              <a:t># find department numbers of all employees in office 12</a:t>
            </a: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   FIND OFFICE RECORD WITH OFFICE# </a:t>
            </a:r>
            <a:r>
              <a:rPr lang="en-US" sz="1600" dirty="0">
                <a:latin typeface="Consolas"/>
                <a:cs typeface="Consolas"/>
              </a:rPr>
              <a:t>= </a:t>
            </a:r>
            <a:r>
              <a:rPr lang="en-US" sz="1600" dirty="0" smtClean="0">
                <a:latin typeface="Consolas"/>
                <a:cs typeface="Consolas"/>
              </a:rPr>
              <a:t>12</a:t>
            </a: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       if failure; return “no such office”</a:t>
            </a:r>
          </a:p>
          <a:p>
            <a:r>
              <a:rPr lang="en-US" sz="1600" dirty="0">
                <a:latin typeface="Consolas"/>
                <a:cs typeface="Consolas"/>
              </a:rPr>
              <a:t>LOOP </a:t>
            </a:r>
            <a:r>
              <a:rPr lang="en-US" sz="1600" dirty="0" smtClean="0">
                <a:latin typeface="Consolas"/>
                <a:cs typeface="Consolas"/>
              </a:rPr>
              <a:t> FIND NEXT MEMBER OF OCUPIED SET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    if failure; return “done”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FIND </a:t>
            </a:r>
            <a:r>
              <a:rPr lang="en-US" sz="1600" dirty="0">
                <a:latin typeface="Consolas"/>
                <a:cs typeface="Consolas"/>
              </a:rPr>
              <a:t>OWNER OF CURRENT EMPLOYEE RECORD USING WORK SET</a:t>
            </a:r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          if failure; return “employee exists which is not in a department”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    save department number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GO TO LOOP  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8977" y="6324600"/>
            <a:ext cx="1453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nsolas"/>
                <a:cs typeface="Consolas"/>
              </a:rPr>
              <a:t>Output: 17</a:t>
            </a:r>
            <a:endParaRPr lang="en-US" sz="1800" dirty="0" smtClean="0">
              <a:latin typeface="Gill Sans Light"/>
              <a:cs typeface="Gill Sans Ligh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096000" y="1024354"/>
            <a:ext cx="990600" cy="304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17, 25M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72000" y="1862554"/>
            <a:ext cx="1295400" cy="304800"/>
          </a:xfrm>
          <a:prstGeom prst="rect">
            <a:avLst/>
          </a:prstGeom>
          <a:solidFill>
            <a:srgbClr val="4F6228"/>
          </a:solidFill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Fisher, 100K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19800" y="1862554"/>
            <a:ext cx="12192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Jones, 80K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391400" y="1862554"/>
            <a:ext cx="15240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Adams, 140K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733800" y="3005554"/>
            <a:ext cx="7620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Sue,10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8200" y="30055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Peter,4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229600" y="3005554"/>
            <a:ext cx="8382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12, 500</a:t>
            </a:r>
            <a:endParaRPr lang="en-US" sz="14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400800" y="30055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Dave,</a:t>
            </a:r>
            <a:r>
              <a:rPr lang="en-US" sz="1400" dirty="0">
                <a:solidFill>
                  <a:srgbClr val="558ED5"/>
                </a:solidFill>
                <a:latin typeface="Helvetica Neue"/>
                <a:cs typeface="Helvetica Neue"/>
              </a:rPr>
              <a:t>7</a:t>
            </a:r>
          </a:p>
        </p:txBody>
      </p:sp>
      <p:cxnSp>
        <p:nvCxnSpPr>
          <p:cNvPr id="51" name="Straight Arrow Connector 50"/>
          <p:cNvCxnSpPr>
            <a:stCxn id="40" idx="2"/>
            <a:endCxn id="42" idx="0"/>
          </p:cNvCxnSpPr>
          <p:nvPr/>
        </p:nvCxnSpPr>
        <p:spPr>
          <a:xfrm flipH="1">
            <a:off x="5219700" y="1329154"/>
            <a:ext cx="1371600" cy="53340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867400" y="1938754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239000" y="1938754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2" idx="2"/>
            <a:endCxn id="46" idx="0"/>
          </p:cNvCxnSpPr>
          <p:nvPr/>
        </p:nvCxnSpPr>
        <p:spPr>
          <a:xfrm flipH="1">
            <a:off x="4114800" y="2167354"/>
            <a:ext cx="110490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6" idx="3"/>
            <a:endCxn id="47" idx="1"/>
          </p:cNvCxnSpPr>
          <p:nvPr/>
        </p:nvCxnSpPr>
        <p:spPr>
          <a:xfrm>
            <a:off x="4495800" y="3157954"/>
            <a:ext cx="152400" cy="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3" idx="2"/>
            <a:endCxn id="49" idx="0"/>
          </p:cNvCxnSpPr>
          <p:nvPr/>
        </p:nvCxnSpPr>
        <p:spPr>
          <a:xfrm>
            <a:off x="6629400" y="2167354"/>
            <a:ext cx="15875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5" idx="2"/>
            <a:endCxn id="48" idx="0"/>
          </p:cNvCxnSpPr>
          <p:nvPr/>
        </p:nvCxnSpPr>
        <p:spPr>
          <a:xfrm>
            <a:off x="8153400" y="2167354"/>
            <a:ext cx="495300" cy="838200"/>
          </a:xfrm>
          <a:prstGeom prst="straightConnector1">
            <a:avLst/>
          </a:prstGeom>
          <a:ln>
            <a:solidFill>
              <a:srgbClr val="984807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239000" y="2091154"/>
            <a:ext cx="152400" cy="0"/>
          </a:xfrm>
          <a:prstGeom prst="straightConnector1">
            <a:avLst/>
          </a:prstGeom>
          <a:ln>
            <a:solidFill>
              <a:srgbClr val="984807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867400" y="2091154"/>
            <a:ext cx="152400" cy="0"/>
          </a:xfrm>
          <a:prstGeom prst="straightConnector1">
            <a:avLst/>
          </a:prstGeom>
          <a:ln>
            <a:solidFill>
              <a:srgbClr val="984807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518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304800" y="5851220"/>
            <a:ext cx="8686800" cy="244780"/>
          </a:xfrm>
          <a:prstGeom prst="rect">
            <a:avLst/>
          </a:prstGeom>
          <a:solidFill>
            <a:srgbClr val="FFFB88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Network Model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1024354"/>
            <a:ext cx="762000" cy="30480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Helvetica Neue Light"/>
                <a:cs typeface="Helvetica Neue Light"/>
              </a:rPr>
              <a:t>DEPT</a:t>
            </a:r>
            <a:endParaRPr lang="en-US" sz="1800" dirty="0">
              <a:latin typeface="Helvetica Neue Light"/>
              <a:cs typeface="Helvetica Neue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1862554"/>
            <a:ext cx="762000" cy="3048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Helvetica Neue Light"/>
                <a:cs typeface="Helvetica Neue Light"/>
              </a:rPr>
              <a:t>EMP</a:t>
            </a:r>
            <a:endParaRPr lang="en-US" sz="1800" dirty="0">
              <a:solidFill>
                <a:schemeClr val="accent3">
                  <a:lumMod val="7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005554"/>
            <a:ext cx="901700" cy="3048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/>
                <a:cs typeface="Helvetica Neue Light"/>
              </a:rPr>
              <a:t>CHILD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3005554"/>
            <a:ext cx="990600" cy="304800"/>
          </a:xfrm>
          <a:prstGeom prst="rect">
            <a:avLst/>
          </a:prstGeom>
          <a:ln>
            <a:solidFill>
              <a:srgbClr val="984807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OFFICE</a:t>
            </a:r>
            <a:endParaRPr lang="en-US" sz="1800" dirty="0">
              <a:solidFill>
                <a:srgbClr val="984807"/>
              </a:solidFill>
              <a:latin typeface="Helvetica Neue Light"/>
              <a:cs typeface="Helvetica Neue Light"/>
            </a:endParaRPr>
          </a:p>
        </p:txBody>
      </p:sp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>
          <a:xfrm>
            <a:off x="1905000" y="1329154"/>
            <a:ext cx="0" cy="53340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 flipH="1">
            <a:off x="1212850" y="2167354"/>
            <a:ext cx="69215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7" idx="0"/>
          </p:cNvCxnSpPr>
          <p:nvPr/>
        </p:nvCxnSpPr>
        <p:spPr>
          <a:xfrm>
            <a:off x="1905000" y="2167354"/>
            <a:ext cx="8001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" y="3323054"/>
            <a:ext cx="2006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58ED5"/>
                </a:solidFill>
                <a:latin typeface="Helvetica Neue Light"/>
                <a:cs typeface="Helvetica Neue Light"/>
              </a:rPr>
              <a:t>(CHILD NAME, AGE)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1200" y="3310354"/>
            <a:ext cx="1667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(OFFICE#, SIZE)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95301" y="990600"/>
            <a:ext cx="1880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Neue Light"/>
                <a:cs typeface="Helvetica Neue Light"/>
              </a:rPr>
              <a:t>(DEPT#, BUDGET)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0" y="1862554"/>
            <a:ext cx="171901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(NAME, SALARY)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4800" y="3833098"/>
            <a:ext cx="8659266" cy="233910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/>
                <a:cs typeface="Times"/>
              </a:rPr>
              <a:t># find department numbers of all employees in office 12</a:t>
            </a: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   FIND OFFICE RECORD WITH OFFICE# </a:t>
            </a:r>
            <a:r>
              <a:rPr lang="en-US" sz="1600" dirty="0">
                <a:latin typeface="Consolas"/>
                <a:cs typeface="Consolas"/>
              </a:rPr>
              <a:t>= </a:t>
            </a:r>
            <a:r>
              <a:rPr lang="en-US" sz="1600" dirty="0" smtClean="0">
                <a:latin typeface="Consolas"/>
                <a:cs typeface="Consolas"/>
              </a:rPr>
              <a:t>12</a:t>
            </a: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       if failure; return “no such office”</a:t>
            </a:r>
          </a:p>
          <a:p>
            <a:r>
              <a:rPr lang="en-US" sz="1600" dirty="0">
                <a:latin typeface="Consolas"/>
                <a:cs typeface="Consolas"/>
              </a:rPr>
              <a:t>LOOP </a:t>
            </a:r>
            <a:r>
              <a:rPr lang="en-US" sz="1600" dirty="0" smtClean="0">
                <a:latin typeface="Consolas"/>
                <a:cs typeface="Consolas"/>
              </a:rPr>
              <a:t> FIND NEXT MEMBER OF OCUPIED SET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    if failure; return “done”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FIND </a:t>
            </a:r>
            <a:r>
              <a:rPr lang="en-US" sz="1600" dirty="0">
                <a:latin typeface="Consolas"/>
                <a:cs typeface="Consolas"/>
              </a:rPr>
              <a:t>OWNER OF CURRENT EMPLOYEE RECORD USING WORK SET</a:t>
            </a:r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          if failure; return “employee exists which is not in a department”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    save department number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GO TO LOOP  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8977" y="6324600"/>
            <a:ext cx="1453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nsolas"/>
                <a:cs typeface="Consolas"/>
              </a:rPr>
              <a:t>Output: 17</a:t>
            </a:r>
            <a:endParaRPr lang="en-US" sz="1800" dirty="0" smtClean="0">
              <a:latin typeface="Gill Sans Light"/>
              <a:cs typeface="Gill Sans Ligh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096000" y="1024354"/>
            <a:ext cx="990600" cy="304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17, 25M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72000" y="1862554"/>
            <a:ext cx="1295400" cy="304800"/>
          </a:xfrm>
          <a:prstGeom prst="rect">
            <a:avLst/>
          </a:prstGeom>
          <a:solidFill>
            <a:srgbClr val="4F6228"/>
          </a:solidFill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Fisher, 100K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19800" y="1862554"/>
            <a:ext cx="12192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Jones, 80K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391400" y="1862554"/>
            <a:ext cx="15240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Adams, 140K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733800" y="3005554"/>
            <a:ext cx="7620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Sue,10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8200" y="30055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Peter,4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229600" y="3005554"/>
            <a:ext cx="8382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12, 500</a:t>
            </a:r>
            <a:endParaRPr lang="en-US" sz="14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400800" y="30055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Dave,</a:t>
            </a:r>
            <a:r>
              <a:rPr lang="en-US" sz="1400" dirty="0">
                <a:solidFill>
                  <a:srgbClr val="558ED5"/>
                </a:solidFill>
                <a:latin typeface="Helvetica Neue"/>
                <a:cs typeface="Helvetica Neue"/>
              </a:rPr>
              <a:t>7</a:t>
            </a:r>
          </a:p>
        </p:txBody>
      </p:sp>
      <p:cxnSp>
        <p:nvCxnSpPr>
          <p:cNvPr id="51" name="Straight Arrow Connector 50"/>
          <p:cNvCxnSpPr>
            <a:stCxn id="40" idx="2"/>
            <a:endCxn id="42" idx="0"/>
          </p:cNvCxnSpPr>
          <p:nvPr/>
        </p:nvCxnSpPr>
        <p:spPr>
          <a:xfrm flipH="1">
            <a:off x="5219700" y="1329154"/>
            <a:ext cx="1371600" cy="53340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867400" y="1938754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239000" y="1938754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2" idx="2"/>
            <a:endCxn id="46" idx="0"/>
          </p:cNvCxnSpPr>
          <p:nvPr/>
        </p:nvCxnSpPr>
        <p:spPr>
          <a:xfrm flipH="1">
            <a:off x="4114800" y="2167354"/>
            <a:ext cx="110490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6" idx="3"/>
            <a:endCxn id="47" idx="1"/>
          </p:cNvCxnSpPr>
          <p:nvPr/>
        </p:nvCxnSpPr>
        <p:spPr>
          <a:xfrm>
            <a:off x="4495800" y="3157954"/>
            <a:ext cx="152400" cy="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3" idx="2"/>
            <a:endCxn id="49" idx="0"/>
          </p:cNvCxnSpPr>
          <p:nvPr/>
        </p:nvCxnSpPr>
        <p:spPr>
          <a:xfrm>
            <a:off x="6629400" y="2167354"/>
            <a:ext cx="15875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5" idx="2"/>
            <a:endCxn id="48" idx="0"/>
          </p:cNvCxnSpPr>
          <p:nvPr/>
        </p:nvCxnSpPr>
        <p:spPr>
          <a:xfrm>
            <a:off x="8153400" y="2167354"/>
            <a:ext cx="495300" cy="838200"/>
          </a:xfrm>
          <a:prstGeom prst="straightConnector1">
            <a:avLst/>
          </a:prstGeom>
          <a:ln>
            <a:solidFill>
              <a:srgbClr val="984807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239000" y="2091154"/>
            <a:ext cx="152400" cy="0"/>
          </a:xfrm>
          <a:prstGeom prst="straightConnector1">
            <a:avLst/>
          </a:prstGeom>
          <a:ln>
            <a:solidFill>
              <a:srgbClr val="984807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867400" y="2091154"/>
            <a:ext cx="152400" cy="0"/>
          </a:xfrm>
          <a:prstGeom prst="straightConnector1">
            <a:avLst/>
          </a:prstGeom>
          <a:ln>
            <a:solidFill>
              <a:srgbClr val="984807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61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Hierarchical Model*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1329154"/>
            <a:ext cx="762000" cy="30480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Helvetica Neue Light"/>
                <a:cs typeface="Helvetica Neue Light"/>
              </a:rPr>
              <a:t>DEPT</a:t>
            </a:r>
            <a:endParaRPr lang="en-US" sz="1800" dirty="0">
              <a:latin typeface="Helvetica Neue Light"/>
              <a:cs typeface="Helvetica Neue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2167354"/>
            <a:ext cx="762000" cy="3048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Helvetica Neue Light"/>
                <a:cs typeface="Helvetica Neue Light"/>
              </a:rPr>
              <a:t>EMP</a:t>
            </a:r>
            <a:endParaRPr lang="en-US" sz="1800" dirty="0">
              <a:solidFill>
                <a:schemeClr val="accent3">
                  <a:lumMod val="7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310354"/>
            <a:ext cx="901700" cy="3048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/>
                <a:cs typeface="Helvetica Neue Light"/>
              </a:rPr>
              <a:t>CHILD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3310354"/>
            <a:ext cx="990600" cy="304800"/>
          </a:xfrm>
          <a:prstGeom prst="rect">
            <a:avLst/>
          </a:prstGeom>
          <a:ln>
            <a:solidFill>
              <a:srgbClr val="984807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OFFICE</a:t>
            </a:r>
            <a:endParaRPr lang="en-US" sz="1800" dirty="0">
              <a:solidFill>
                <a:srgbClr val="984807"/>
              </a:solidFill>
              <a:latin typeface="Helvetica Neue Light"/>
              <a:cs typeface="Helvetica Neue Light"/>
            </a:endParaRPr>
          </a:p>
        </p:txBody>
      </p:sp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>
          <a:xfrm>
            <a:off x="1905000" y="1633954"/>
            <a:ext cx="0" cy="53340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 flipH="1">
            <a:off x="1212850" y="2472154"/>
            <a:ext cx="69215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7" idx="0"/>
          </p:cNvCxnSpPr>
          <p:nvPr/>
        </p:nvCxnSpPr>
        <p:spPr>
          <a:xfrm>
            <a:off x="1905000" y="2472154"/>
            <a:ext cx="8001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" y="3627854"/>
            <a:ext cx="2006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58ED5"/>
                </a:solidFill>
                <a:latin typeface="Helvetica Neue Light"/>
                <a:cs typeface="Helvetica Neue Light"/>
              </a:rPr>
              <a:t>(CHILD NAME, AGE)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1200" y="3615154"/>
            <a:ext cx="1667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(OFFICE#, SIZE)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95301" y="1295400"/>
            <a:ext cx="1880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Neue Light"/>
                <a:cs typeface="Helvetica Neue Light"/>
              </a:rPr>
              <a:t>(DEPT#, BUDGET)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0" y="2167354"/>
            <a:ext cx="171901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(NAME, SALARY)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3733800" y="1329154"/>
            <a:ext cx="5334000" cy="2286000"/>
            <a:chOff x="3733800" y="1329154"/>
            <a:chExt cx="5334000" cy="2286000"/>
          </a:xfrm>
        </p:grpSpPr>
        <p:sp>
          <p:nvSpPr>
            <p:cNvPr id="20" name="Rectangle 19"/>
            <p:cNvSpPr/>
            <p:nvPr/>
          </p:nvSpPr>
          <p:spPr>
            <a:xfrm>
              <a:off x="6096000" y="1329154"/>
              <a:ext cx="990600" cy="304800"/>
            </a:xfrm>
            <a:prstGeom prst="rect">
              <a:avLst/>
            </a:prstGeom>
            <a:ln>
              <a:solidFill>
                <a:schemeClr val="tx1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latin typeface="Helvetica Neue Light"/>
                  <a:cs typeface="Helvetica Neue Light"/>
                </a:rPr>
                <a:t>17, 25M</a:t>
              </a:r>
              <a:endParaRPr lang="en-US" sz="1600" dirty="0">
                <a:latin typeface="Helvetica Neue Light"/>
                <a:cs typeface="Helvetica Neue Light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4572000" y="2167354"/>
              <a:ext cx="1295400" cy="304800"/>
            </a:xfrm>
            <a:prstGeom prst="rect">
              <a:avLst/>
            </a:prstGeom>
            <a:ln>
              <a:solidFill>
                <a:srgbClr val="77933C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77933C"/>
                  </a:solidFill>
                  <a:latin typeface="Helvetica Neue Light"/>
                  <a:cs typeface="Helvetica Neue Light"/>
                </a:rPr>
                <a:t>Fisher, 100K</a:t>
              </a:r>
              <a:endParaRPr lang="en-US" sz="1600" dirty="0">
                <a:solidFill>
                  <a:srgbClr val="77933C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6019800" y="2167354"/>
              <a:ext cx="1219200" cy="304800"/>
            </a:xfrm>
            <a:prstGeom prst="rect">
              <a:avLst/>
            </a:prstGeom>
            <a:ln>
              <a:solidFill>
                <a:srgbClr val="77933C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77933C"/>
                  </a:solidFill>
                  <a:latin typeface="Helvetica Neue Light"/>
                  <a:cs typeface="Helvetica Neue Light"/>
                </a:rPr>
                <a:t>Jones, 80K</a:t>
              </a:r>
              <a:endParaRPr lang="en-US" sz="1600" dirty="0">
                <a:solidFill>
                  <a:srgbClr val="77933C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7391400" y="2167354"/>
              <a:ext cx="1524000" cy="304800"/>
            </a:xfrm>
            <a:prstGeom prst="rect">
              <a:avLst/>
            </a:prstGeom>
            <a:ln>
              <a:solidFill>
                <a:srgbClr val="77933C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>
                  <a:solidFill>
                    <a:srgbClr val="77933C"/>
                  </a:solidFill>
                  <a:latin typeface="Helvetica Neue Light"/>
                  <a:cs typeface="Helvetica Neue Light"/>
                </a:rPr>
                <a:t>Adams, 140K</a:t>
              </a:r>
              <a:endParaRPr lang="en-US" sz="1600" dirty="0">
                <a:solidFill>
                  <a:srgbClr val="77933C"/>
                </a:solidFill>
                <a:latin typeface="Helvetica Neue Light"/>
                <a:cs typeface="Helvetica Neue Light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733800" y="3310354"/>
              <a:ext cx="762000" cy="304800"/>
            </a:xfrm>
            <a:prstGeom prst="rect">
              <a:avLst/>
            </a:prstGeom>
            <a:ln>
              <a:solidFill>
                <a:srgbClr val="558ED5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558ED5"/>
                  </a:solidFill>
                  <a:latin typeface="Helvetica Neue"/>
                  <a:cs typeface="Helvetica Neue"/>
                </a:rPr>
                <a:t>Sue,10</a:t>
              </a:r>
              <a:endParaRPr lang="en-US" sz="1400" dirty="0">
                <a:solidFill>
                  <a:srgbClr val="558ED5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648200" y="3310354"/>
              <a:ext cx="774700" cy="304800"/>
            </a:xfrm>
            <a:prstGeom prst="rect">
              <a:avLst/>
            </a:prstGeom>
            <a:ln>
              <a:solidFill>
                <a:srgbClr val="558ED5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558ED5"/>
                  </a:solidFill>
                  <a:latin typeface="Helvetica Neue"/>
                  <a:cs typeface="Helvetica Neue"/>
                </a:rPr>
                <a:t>Peter,4</a:t>
              </a:r>
              <a:endParaRPr lang="en-US" sz="1400" dirty="0">
                <a:solidFill>
                  <a:srgbClr val="558ED5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486400" y="3310354"/>
              <a:ext cx="838200" cy="304800"/>
            </a:xfrm>
            <a:prstGeom prst="rect">
              <a:avLst/>
            </a:prstGeom>
            <a:ln>
              <a:solidFill>
                <a:srgbClr val="984807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latin typeface="Helvetica Neue"/>
                  <a:cs typeface="Helvetica Neue"/>
                </a:rPr>
                <a:t>12, 500</a:t>
              </a:r>
              <a:endParaRPr lang="en-US" sz="1400" dirty="0">
                <a:latin typeface="Helvetica Neue"/>
                <a:cs typeface="Helvetica Neue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7315200" y="3310354"/>
              <a:ext cx="838200" cy="304800"/>
            </a:xfrm>
            <a:prstGeom prst="rect">
              <a:avLst/>
            </a:prstGeom>
            <a:ln>
              <a:solidFill>
                <a:srgbClr val="984807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984807"/>
                  </a:solidFill>
                  <a:latin typeface="Helvetica Neue"/>
                  <a:cs typeface="Helvetica Neue"/>
                </a:rPr>
                <a:t>12, 500</a:t>
              </a:r>
              <a:endParaRPr lang="en-US" sz="1400" dirty="0">
                <a:solidFill>
                  <a:srgbClr val="984807"/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8229600" y="3310354"/>
              <a:ext cx="838200" cy="304800"/>
            </a:xfrm>
            <a:prstGeom prst="rect">
              <a:avLst/>
            </a:prstGeom>
            <a:ln>
              <a:solidFill>
                <a:schemeClr val="accent6">
                  <a:lumMod val="50000"/>
                </a:schemeClr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accent6">
                      <a:lumMod val="50000"/>
                    </a:schemeClr>
                  </a:solidFill>
                  <a:latin typeface="Helvetica Neue"/>
                  <a:cs typeface="Helvetica Neue"/>
                </a:rPr>
                <a:t>12, 500</a:t>
              </a:r>
              <a:endParaRPr lang="en-US" sz="1400" dirty="0">
                <a:solidFill>
                  <a:schemeClr val="accent6">
                    <a:lumMod val="50000"/>
                  </a:schemeClr>
                </a:solidFill>
                <a:latin typeface="Helvetica Neue"/>
                <a:cs typeface="Helvetica Neue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6400800" y="3310354"/>
              <a:ext cx="774700" cy="304800"/>
            </a:xfrm>
            <a:prstGeom prst="rect">
              <a:avLst/>
            </a:prstGeom>
            <a:ln>
              <a:solidFill>
                <a:srgbClr val="558ED5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558ED5"/>
                  </a:solidFill>
                  <a:latin typeface="Helvetica Neue"/>
                  <a:cs typeface="Helvetica Neue"/>
                </a:rPr>
                <a:t>Dave,</a:t>
              </a:r>
              <a:r>
                <a:rPr lang="en-US" sz="1400" dirty="0">
                  <a:solidFill>
                    <a:srgbClr val="558ED5"/>
                  </a:solidFill>
                  <a:latin typeface="Helvetica Neue"/>
                  <a:cs typeface="Helvetica Neue"/>
                </a:rPr>
                <a:t>7</a:t>
              </a:r>
            </a:p>
          </p:txBody>
        </p:sp>
        <p:cxnSp>
          <p:nvCxnSpPr>
            <p:cNvPr id="32" name="Straight Arrow Connector 31"/>
            <p:cNvCxnSpPr>
              <a:stCxn id="20" idx="2"/>
              <a:endCxn id="21" idx="0"/>
            </p:cNvCxnSpPr>
            <p:nvPr/>
          </p:nvCxnSpPr>
          <p:spPr>
            <a:xfrm flipH="1">
              <a:off x="5219700" y="1633954"/>
              <a:ext cx="1371600" cy="533400"/>
            </a:xfrm>
            <a:prstGeom prst="straightConnector1">
              <a:avLst/>
            </a:prstGeom>
            <a:ln>
              <a:solidFill>
                <a:srgbClr val="77933C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21" idx="3"/>
              <a:endCxn id="22" idx="1"/>
            </p:cNvCxnSpPr>
            <p:nvPr/>
          </p:nvCxnSpPr>
          <p:spPr>
            <a:xfrm>
              <a:off x="5867400" y="2319754"/>
              <a:ext cx="152400" cy="0"/>
            </a:xfrm>
            <a:prstGeom prst="straightConnector1">
              <a:avLst/>
            </a:prstGeom>
            <a:ln>
              <a:solidFill>
                <a:srgbClr val="77933C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/>
            <p:cNvCxnSpPr>
              <a:stCxn id="22" idx="3"/>
              <a:endCxn id="23" idx="1"/>
            </p:cNvCxnSpPr>
            <p:nvPr/>
          </p:nvCxnSpPr>
          <p:spPr>
            <a:xfrm>
              <a:off x="7239000" y="2319754"/>
              <a:ext cx="152400" cy="0"/>
            </a:xfrm>
            <a:prstGeom prst="straightConnector1">
              <a:avLst/>
            </a:prstGeom>
            <a:ln>
              <a:solidFill>
                <a:srgbClr val="77933C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21" idx="2"/>
              <a:endCxn id="24" idx="0"/>
            </p:cNvCxnSpPr>
            <p:nvPr/>
          </p:nvCxnSpPr>
          <p:spPr>
            <a:xfrm flipH="1">
              <a:off x="4114800" y="2472154"/>
              <a:ext cx="1104900" cy="838200"/>
            </a:xfrm>
            <a:prstGeom prst="straightConnector1">
              <a:avLst/>
            </a:prstGeom>
            <a:ln>
              <a:solidFill>
                <a:srgbClr val="558ED5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/>
            <p:cNvCxnSpPr>
              <a:stCxn id="24" idx="3"/>
              <a:endCxn id="25" idx="1"/>
            </p:cNvCxnSpPr>
            <p:nvPr/>
          </p:nvCxnSpPr>
          <p:spPr>
            <a:xfrm>
              <a:off x="4495800" y="3462754"/>
              <a:ext cx="152400" cy="0"/>
            </a:xfrm>
            <a:prstGeom prst="straightConnector1">
              <a:avLst/>
            </a:prstGeom>
            <a:ln>
              <a:solidFill>
                <a:srgbClr val="558ED5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Arrow Connector 46"/>
            <p:cNvCxnSpPr>
              <a:stCxn id="21" idx="2"/>
              <a:endCxn id="26" idx="0"/>
            </p:cNvCxnSpPr>
            <p:nvPr/>
          </p:nvCxnSpPr>
          <p:spPr>
            <a:xfrm>
              <a:off x="5219700" y="2472154"/>
              <a:ext cx="685800" cy="838200"/>
            </a:xfrm>
            <a:prstGeom prst="straightConnector1">
              <a:avLst/>
            </a:prstGeom>
            <a:ln>
              <a:solidFill>
                <a:srgbClr val="984807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>
              <a:stCxn id="22" idx="2"/>
              <a:endCxn id="31" idx="0"/>
            </p:cNvCxnSpPr>
            <p:nvPr/>
          </p:nvCxnSpPr>
          <p:spPr>
            <a:xfrm>
              <a:off x="6629400" y="2472154"/>
              <a:ext cx="158750" cy="838200"/>
            </a:xfrm>
            <a:prstGeom prst="straightConnector1">
              <a:avLst/>
            </a:prstGeom>
            <a:ln>
              <a:solidFill>
                <a:srgbClr val="558ED5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22" idx="2"/>
              <a:endCxn id="29" idx="0"/>
            </p:cNvCxnSpPr>
            <p:nvPr/>
          </p:nvCxnSpPr>
          <p:spPr>
            <a:xfrm>
              <a:off x="6629400" y="2472154"/>
              <a:ext cx="1104900" cy="838200"/>
            </a:xfrm>
            <a:prstGeom prst="straightConnector1">
              <a:avLst/>
            </a:prstGeom>
            <a:ln>
              <a:solidFill>
                <a:srgbClr val="984807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Arrow Connector 55"/>
            <p:cNvCxnSpPr>
              <a:stCxn id="23" idx="2"/>
              <a:endCxn id="30" idx="0"/>
            </p:cNvCxnSpPr>
            <p:nvPr/>
          </p:nvCxnSpPr>
          <p:spPr>
            <a:xfrm>
              <a:off x="8153400" y="2472154"/>
              <a:ext cx="495300" cy="838200"/>
            </a:xfrm>
            <a:prstGeom prst="straightConnector1">
              <a:avLst/>
            </a:prstGeom>
            <a:ln>
              <a:solidFill>
                <a:srgbClr val="984807"/>
              </a:solidFill>
              <a:headEnd type="none" w="med" len="med"/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Content Placeholder 2"/>
          <p:cNvSpPr>
            <a:spLocks noGrp="1"/>
          </p:cNvSpPr>
          <p:nvPr>
            <p:ph idx="1"/>
          </p:nvPr>
        </p:nvSpPr>
        <p:spPr>
          <a:xfrm>
            <a:off x="647700" y="4038600"/>
            <a:ext cx="6667500" cy="2286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1966: IMS (IBM Management System)</a:t>
            </a:r>
          </a:p>
          <a:p>
            <a:pPr lvl="1"/>
            <a:r>
              <a:rPr lang="en-US" sz="2400" dirty="0" smtClean="0"/>
              <a:t>Designed for Apollo program for</a:t>
            </a:r>
            <a:r>
              <a:rPr lang="en-US" sz="2400" dirty="0" smtClean="0">
                <a:sym typeface="Wingdings"/>
              </a:rPr>
              <a:t> managing inventory for Saturn V and s</a:t>
            </a:r>
            <a:r>
              <a:rPr lang="en-US" sz="2400" dirty="0" smtClean="0"/>
              <a:t>pace vehicle</a:t>
            </a:r>
          </a:p>
          <a:p>
            <a:pPr lvl="1"/>
            <a:r>
              <a:rPr lang="en-US" sz="2400" dirty="0" smtClean="0"/>
              <a:t>Still in use today!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04800" y="6320135"/>
            <a:ext cx="64833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Helvetica Neue"/>
                <a:cs typeface="Helvetica Neue"/>
              </a:rPr>
              <a:t>*examples from “</a:t>
            </a:r>
            <a:r>
              <a:rPr lang="en-US" sz="1200" dirty="0" smtClean="0">
                <a:latin typeface="Helvetica Neue"/>
                <a:cs typeface="Helvetica Neue"/>
                <a:hlinkClick r:id="rId2" action="ppaction://hlinkfile"/>
              </a:rPr>
              <a:t>Network hierarchies </a:t>
            </a:r>
            <a:r>
              <a:rPr lang="en-US" sz="1200" dirty="0">
                <a:latin typeface="Helvetica Neue"/>
                <a:cs typeface="Helvetica Neue"/>
                <a:hlinkClick r:id="rId2" action="ppaction://hlinkfile"/>
              </a:rPr>
              <a:t>and relations in database management </a:t>
            </a:r>
            <a:r>
              <a:rPr lang="en-US" sz="1200" dirty="0" smtClean="0">
                <a:latin typeface="Helvetica Neue"/>
                <a:cs typeface="Helvetica Neue"/>
                <a:hlinkClick r:id="rId2" action="ppaction://hlinkfile"/>
              </a:rPr>
              <a:t>systems</a:t>
            </a:r>
            <a:r>
              <a:rPr lang="en-US" sz="1200" smtClean="0">
                <a:latin typeface="Helvetica Neue"/>
                <a:cs typeface="Helvetica Neue"/>
              </a:rPr>
              <a:t>” </a:t>
            </a:r>
            <a:r>
              <a:rPr lang="en-US" sz="1200" smtClean="0">
                <a:latin typeface="Helvetica Neue"/>
                <a:cs typeface="Helvetica Neue"/>
              </a:rPr>
              <a:t/>
            </a:r>
            <a:br>
              <a:rPr lang="en-US" sz="1200" smtClean="0">
                <a:latin typeface="Helvetica Neue"/>
                <a:cs typeface="Helvetica Neue"/>
              </a:rPr>
            </a:br>
            <a:r>
              <a:rPr lang="en-US" sz="1200" smtClean="0">
                <a:latin typeface="Helvetica Neue"/>
                <a:cs typeface="Helvetica Neue"/>
              </a:rPr>
              <a:t>by </a:t>
            </a:r>
            <a:r>
              <a:rPr lang="en-US" sz="1200" dirty="0" smtClean="0">
                <a:latin typeface="Helvetica Neue"/>
                <a:cs typeface="Helvetica Neue"/>
              </a:rPr>
              <a:t>M. </a:t>
            </a:r>
            <a:r>
              <a:rPr lang="en-US" sz="1200" dirty="0" err="1" smtClean="0">
                <a:latin typeface="Helvetica Neue"/>
                <a:cs typeface="Helvetica Neue"/>
              </a:rPr>
              <a:t>Stonebraker</a:t>
            </a:r>
            <a:r>
              <a:rPr lang="en-US" sz="1200" dirty="0" smtClean="0">
                <a:latin typeface="Helvetica Neue"/>
                <a:cs typeface="Helvetica Neue"/>
              </a:rPr>
              <a:t> and G. Held</a:t>
            </a:r>
            <a:endParaRPr lang="en-US" sz="1200" dirty="0">
              <a:latin typeface="Helvetica Neue"/>
              <a:cs typeface="Helvetica Neue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8150" y="3759990"/>
            <a:ext cx="2346549" cy="3067926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7810500" y="4876800"/>
            <a:ext cx="1181100" cy="381000"/>
          </a:xfrm>
          <a:prstGeom prst="rect">
            <a:avLst/>
          </a:prstGeom>
          <a:ln w="38100" cmpd="sng">
            <a:solidFill>
              <a:srgbClr val="FF0000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5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build="p"/>
      <p:bldP spid="3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304800" y="4632020"/>
            <a:ext cx="8686800" cy="244780"/>
          </a:xfrm>
          <a:prstGeom prst="rect">
            <a:avLst/>
          </a:prstGeom>
          <a:solidFill>
            <a:srgbClr val="FFFB88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Network Model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1024354"/>
            <a:ext cx="762000" cy="30480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Helvetica Neue Light"/>
                <a:cs typeface="Helvetica Neue Light"/>
              </a:rPr>
              <a:t>DEPT</a:t>
            </a:r>
            <a:endParaRPr lang="en-US" sz="1800" dirty="0">
              <a:latin typeface="Helvetica Neue Light"/>
              <a:cs typeface="Helvetica Neue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1862554"/>
            <a:ext cx="762000" cy="3048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Helvetica Neue Light"/>
                <a:cs typeface="Helvetica Neue Light"/>
              </a:rPr>
              <a:t>EMP</a:t>
            </a:r>
            <a:endParaRPr lang="en-US" sz="1800" dirty="0">
              <a:solidFill>
                <a:schemeClr val="accent3">
                  <a:lumMod val="7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005554"/>
            <a:ext cx="901700" cy="3048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/>
                <a:cs typeface="Helvetica Neue Light"/>
              </a:rPr>
              <a:t>CHILD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3005554"/>
            <a:ext cx="990600" cy="304800"/>
          </a:xfrm>
          <a:prstGeom prst="rect">
            <a:avLst/>
          </a:prstGeom>
          <a:ln>
            <a:solidFill>
              <a:srgbClr val="984807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OFFICE</a:t>
            </a:r>
            <a:endParaRPr lang="en-US" sz="1800" dirty="0">
              <a:solidFill>
                <a:srgbClr val="984807"/>
              </a:solidFill>
              <a:latin typeface="Helvetica Neue Light"/>
              <a:cs typeface="Helvetica Neue Light"/>
            </a:endParaRPr>
          </a:p>
        </p:txBody>
      </p:sp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>
          <a:xfrm>
            <a:off x="1905000" y="1329154"/>
            <a:ext cx="0" cy="53340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 flipH="1">
            <a:off x="1212850" y="2167354"/>
            <a:ext cx="69215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7" idx="0"/>
          </p:cNvCxnSpPr>
          <p:nvPr/>
        </p:nvCxnSpPr>
        <p:spPr>
          <a:xfrm>
            <a:off x="1905000" y="2167354"/>
            <a:ext cx="8001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" y="3323054"/>
            <a:ext cx="2006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58ED5"/>
                </a:solidFill>
                <a:latin typeface="Helvetica Neue Light"/>
                <a:cs typeface="Helvetica Neue Light"/>
              </a:rPr>
              <a:t>(CHILD NAME, AGE)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1200" y="3310354"/>
            <a:ext cx="1667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(OFFICE#, SIZE)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95301" y="990600"/>
            <a:ext cx="1880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Neue Light"/>
                <a:cs typeface="Helvetica Neue Light"/>
              </a:rPr>
              <a:t>(DEPT#, BUDGET)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0" y="1862554"/>
            <a:ext cx="171901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(NAME, SALARY)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4800" y="3833098"/>
            <a:ext cx="8659266" cy="233910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/>
                <a:cs typeface="Times"/>
              </a:rPr>
              <a:t># find department numbers of all employees in office 12</a:t>
            </a: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   FIND OFFICE RECORD WITH OFFICE# </a:t>
            </a:r>
            <a:r>
              <a:rPr lang="en-US" sz="1600" dirty="0">
                <a:latin typeface="Consolas"/>
                <a:cs typeface="Consolas"/>
              </a:rPr>
              <a:t>= </a:t>
            </a:r>
            <a:r>
              <a:rPr lang="en-US" sz="1600" dirty="0" smtClean="0">
                <a:latin typeface="Consolas"/>
                <a:cs typeface="Consolas"/>
              </a:rPr>
              <a:t>12</a:t>
            </a: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       if failure; return “no such office”</a:t>
            </a:r>
          </a:p>
          <a:p>
            <a:r>
              <a:rPr lang="en-US" sz="1600" dirty="0">
                <a:latin typeface="Consolas"/>
                <a:cs typeface="Consolas"/>
              </a:rPr>
              <a:t>LOOP </a:t>
            </a:r>
            <a:r>
              <a:rPr lang="en-US" sz="1600" dirty="0" smtClean="0">
                <a:latin typeface="Consolas"/>
                <a:cs typeface="Consolas"/>
              </a:rPr>
              <a:t> FIND NEXT MEMBER OF OCUPIED SET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    if failure; return “done”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FIND </a:t>
            </a:r>
            <a:r>
              <a:rPr lang="en-US" sz="1600" dirty="0">
                <a:latin typeface="Consolas"/>
                <a:cs typeface="Consolas"/>
              </a:rPr>
              <a:t>OWNER OF CURRENT EMPLOYEE RECORD USING WORK SET</a:t>
            </a:r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          if failure; return “employee exists which is not in a department”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    save department number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GO TO LOOP  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8977" y="6324600"/>
            <a:ext cx="1453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nsolas"/>
                <a:cs typeface="Consolas"/>
              </a:rPr>
              <a:t>Output: 17</a:t>
            </a:r>
            <a:endParaRPr lang="en-US" sz="1800" dirty="0" smtClean="0">
              <a:latin typeface="Gill Sans Light"/>
              <a:cs typeface="Gill Sans Ligh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096000" y="1024354"/>
            <a:ext cx="990600" cy="304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17, 25M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72000" y="1862554"/>
            <a:ext cx="1295400" cy="304800"/>
          </a:xfrm>
          <a:prstGeom prst="rect">
            <a:avLst/>
          </a:prstGeom>
          <a:solidFill>
            <a:srgbClr val="4F6228"/>
          </a:solidFill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Fisher, 100K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19800" y="1862554"/>
            <a:ext cx="12192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Jones, 80K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391400" y="1862554"/>
            <a:ext cx="15240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Adams, 140K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733800" y="3005554"/>
            <a:ext cx="7620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Sue,10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8200" y="30055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Peter,4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229600" y="3005554"/>
            <a:ext cx="8382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12, 500</a:t>
            </a:r>
            <a:endParaRPr lang="en-US" sz="14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400800" y="30055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Dave,</a:t>
            </a:r>
            <a:r>
              <a:rPr lang="en-US" sz="1400" dirty="0">
                <a:solidFill>
                  <a:srgbClr val="558ED5"/>
                </a:solidFill>
                <a:latin typeface="Helvetica Neue"/>
                <a:cs typeface="Helvetica Neue"/>
              </a:rPr>
              <a:t>7</a:t>
            </a:r>
          </a:p>
        </p:txBody>
      </p:sp>
      <p:cxnSp>
        <p:nvCxnSpPr>
          <p:cNvPr id="51" name="Straight Arrow Connector 50"/>
          <p:cNvCxnSpPr>
            <a:stCxn id="40" idx="2"/>
            <a:endCxn id="42" idx="0"/>
          </p:cNvCxnSpPr>
          <p:nvPr/>
        </p:nvCxnSpPr>
        <p:spPr>
          <a:xfrm flipH="1">
            <a:off x="5219700" y="1329154"/>
            <a:ext cx="1371600" cy="53340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867400" y="1938754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239000" y="1938754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2" idx="2"/>
            <a:endCxn id="46" idx="0"/>
          </p:cNvCxnSpPr>
          <p:nvPr/>
        </p:nvCxnSpPr>
        <p:spPr>
          <a:xfrm flipH="1">
            <a:off x="4114800" y="2167354"/>
            <a:ext cx="110490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6" idx="3"/>
            <a:endCxn id="47" idx="1"/>
          </p:cNvCxnSpPr>
          <p:nvPr/>
        </p:nvCxnSpPr>
        <p:spPr>
          <a:xfrm>
            <a:off x="4495800" y="3157954"/>
            <a:ext cx="152400" cy="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3" idx="2"/>
            <a:endCxn id="49" idx="0"/>
          </p:cNvCxnSpPr>
          <p:nvPr/>
        </p:nvCxnSpPr>
        <p:spPr>
          <a:xfrm>
            <a:off x="6629400" y="2167354"/>
            <a:ext cx="15875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5" idx="2"/>
            <a:endCxn id="48" idx="0"/>
          </p:cNvCxnSpPr>
          <p:nvPr/>
        </p:nvCxnSpPr>
        <p:spPr>
          <a:xfrm>
            <a:off x="8153400" y="2167354"/>
            <a:ext cx="495300" cy="838200"/>
          </a:xfrm>
          <a:prstGeom prst="straightConnector1">
            <a:avLst/>
          </a:prstGeom>
          <a:ln>
            <a:solidFill>
              <a:srgbClr val="984807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239000" y="2091154"/>
            <a:ext cx="152400" cy="0"/>
          </a:xfrm>
          <a:prstGeom prst="straightConnector1">
            <a:avLst/>
          </a:prstGeom>
          <a:ln>
            <a:solidFill>
              <a:srgbClr val="984807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867400" y="2091154"/>
            <a:ext cx="152400" cy="0"/>
          </a:xfrm>
          <a:prstGeom prst="straightConnector1">
            <a:avLst/>
          </a:prstGeom>
          <a:ln>
            <a:solidFill>
              <a:srgbClr val="984807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2983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/>
          <p:cNvSpPr/>
          <p:nvPr/>
        </p:nvSpPr>
        <p:spPr>
          <a:xfrm>
            <a:off x="304800" y="4924120"/>
            <a:ext cx="8686800" cy="244780"/>
          </a:xfrm>
          <a:prstGeom prst="rect">
            <a:avLst/>
          </a:prstGeom>
          <a:solidFill>
            <a:srgbClr val="FFFB88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Network Model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1024354"/>
            <a:ext cx="762000" cy="30480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Helvetica Neue Light"/>
                <a:cs typeface="Helvetica Neue Light"/>
              </a:rPr>
              <a:t>DEPT</a:t>
            </a:r>
            <a:endParaRPr lang="en-US" sz="1800" dirty="0">
              <a:latin typeface="Helvetica Neue Light"/>
              <a:cs typeface="Helvetica Neue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1862554"/>
            <a:ext cx="762000" cy="3048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Helvetica Neue Light"/>
                <a:cs typeface="Helvetica Neue Light"/>
              </a:rPr>
              <a:t>EMP</a:t>
            </a:r>
            <a:endParaRPr lang="en-US" sz="1800" dirty="0">
              <a:solidFill>
                <a:schemeClr val="accent3">
                  <a:lumMod val="7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005554"/>
            <a:ext cx="901700" cy="3048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/>
                <a:cs typeface="Helvetica Neue Light"/>
              </a:rPr>
              <a:t>CHILD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3005554"/>
            <a:ext cx="990600" cy="304800"/>
          </a:xfrm>
          <a:prstGeom prst="rect">
            <a:avLst/>
          </a:prstGeom>
          <a:ln>
            <a:solidFill>
              <a:srgbClr val="984807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OFFICE</a:t>
            </a:r>
            <a:endParaRPr lang="en-US" sz="1800" dirty="0">
              <a:solidFill>
                <a:srgbClr val="984807"/>
              </a:solidFill>
              <a:latin typeface="Helvetica Neue Light"/>
              <a:cs typeface="Helvetica Neue Light"/>
            </a:endParaRPr>
          </a:p>
        </p:txBody>
      </p:sp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>
          <a:xfrm>
            <a:off x="1905000" y="1329154"/>
            <a:ext cx="0" cy="53340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 flipH="1">
            <a:off x="1212850" y="2167354"/>
            <a:ext cx="69215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7" idx="0"/>
          </p:cNvCxnSpPr>
          <p:nvPr/>
        </p:nvCxnSpPr>
        <p:spPr>
          <a:xfrm>
            <a:off x="1905000" y="2167354"/>
            <a:ext cx="8001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" y="3323054"/>
            <a:ext cx="2006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58ED5"/>
                </a:solidFill>
                <a:latin typeface="Helvetica Neue Light"/>
                <a:cs typeface="Helvetica Neue Light"/>
              </a:rPr>
              <a:t>(CHILD NAME, AGE)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1200" y="3310354"/>
            <a:ext cx="1667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(OFFICE#, SIZE)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95301" y="990600"/>
            <a:ext cx="1880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Neue Light"/>
                <a:cs typeface="Helvetica Neue Light"/>
              </a:rPr>
              <a:t>(DEPT#, BUDGET)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0" y="1862554"/>
            <a:ext cx="171901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(NAME, SALARY)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04800" y="3833098"/>
            <a:ext cx="8659266" cy="2339102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/>
                <a:cs typeface="Times"/>
              </a:rPr>
              <a:t># find department numbers of all employees in office 12</a:t>
            </a: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Consolas"/>
              <a:cs typeface="Consolas"/>
            </a:endParaRP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   FIND OFFICE RECORD WITH OFFICE# </a:t>
            </a:r>
            <a:r>
              <a:rPr lang="en-US" sz="1600" dirty="0">
                <a:latin typeface="Consolas"/>
                <a:cs typeface="Consolas"/>
              </a:rPr>
              <a:t>= </a:t>
            </a:r>
            <a:r>
              <a:rPr lang="en-US" sz="1600" dirty="0" smtClean="0">
                <a:latin typeface="Consolas"/>
                <a:cs typeface="Consolas"/>
              </a:rPr>
              <a:t>12</a:t>
            </a: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       if failure; return “no such office”</a:t>
            </a:r>
          </a:p>
          <a:p>
            <a:r>
              <a:rPr lang="en-US" sz="1600" dirty="0">
                <a:latin typeface="Consolas"/>
                <a:cs typeface="Consolas"/>
              </a:rPr>
              <a:t>LOOP </a:t>
            </a:r>
            <a:r>
              <a:rPr lang="en-US" sz="1600" dirty="0" smtClean="0">
                <a:latin typeface="Consolas"/>
                <a:cs typeface="Consolas"/>
              </a:rPr>
              <a:t> FIND NEXT MEMBER OF OCUPIED SET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    if failure; return “done”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FIND </a:t>
            </a:r>
            <a:r>
              <a:rPr lang="en-US" sz="1600" dirty="0">
                <a:latin typeface="Consolas"/>
                <a:cs typeface="Consolas"/>
              </a:rPr>
              <a:t>OWNER OF CURRENT EMPLOYEE RECORD USING WORK SET</a:t>
            </a:r>
            <a:endParaRPr lang="en-US" sz="1600" dirty="0" smtClean="0"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          if failure; return “employee exists which is not in a department”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    save department number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GO TO LOOP  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28977" y="6324600"/>
            <a:ext cx="14537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nsolas"/>
                <a:cs typeface="Consolas"/>
              </a:rPr>
              <a:t>Output: 17</a:t>
            </a:r>
            <a:endParaRPr lang="en-US" sz="1800" dirty="0" smtClean="0">
              <a:latin typeface="Gill Sans Light"/>
              <a:cs typeface="Gill Sans Light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096000" y="1024354"/>
            <a:ext cx="990600" cy="3048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17, 25M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572000" y="1862554"/>
            <a:ext cx="1295400" cy="304800"/>
          </a:xfrm>
          <a:prstGeom prst="rect">
            <a:avLst/>
          </a:prstGeom>
          <a:solidFill>
            <a:srgbClr val="4F6228"/>
          </a:solidFill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Fisher, 100K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019800" y="1862554"/>
            <a:ext cx="12192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Jones, 80K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391400" y="1862554"/>
            <a:ext cx="1524000" cy="304800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Adams, 140K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733800" y="3005554"/>
            <a:ext cx="7620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Sue,10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4648200" y="30055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Peter,4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8229600" y="3005554"/>
            <a:ext cx="838200" cy="30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5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FFFFFF"/>
                </a:solidFill>
                <a:latin typeface="Helvetica Neue"/>
                <a:cs typeface="Helvetica Neue"/>
              </a:rPr>
              <a:t>12, 500</a:t>
            </a:r>
            <a:endParaRPr lang="en-US" sz="1400" dirty="0">
              <a:solidFill>
                <a:srgbClr val="FFFFFF"/>
              </a:solidFill>
              <a:latin typeface="Helvetica Neue"/>
              <a:cs typeface="Helvetica Neue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6400800" y="30055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Dave,</a:t>
            </a:r>
            <a:r>
              <a:rPr lang="en-US" sz="1400" dirty="0">
                <a:solidFill>
                  <a:srgbClr val="558ED5"/>
                </a:solidFill>
                <a:latin typeface="Helvetica Neue"/>
                <a:cs typeface="Helvetica Neue"/>
              </a:rPr>
              <a:t>7</a:t>
            </a:r>
          </a:p>
        </p:txBody>
      </p:sp>
      <p:cxnSp>
        <p:nvCxnSpPr>
          <p:cNvPr id="51" name="Straight Arrow Connector 50"/>
          <p:cNvCxnSpPr>
            <a:stCxn id="40" idx="2"/>
            <a:endCxn id="42" idx="0"/>
          </p:cNvCxnSpPr>
          <p:nvPr/>
        </p:nvCxnSpPr>
        <p:spPr>
          <a:xfrm flipH="1">
            <a:off x="5219700" y="1329154"/>
            <a:ext cx="1371600" cy="53340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>
            <a:off x="5867400" y="1938754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7239000" y="1938754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2" idx="2"/>
            <a:endCxn id="46" idx="0"/>
          </p:cNvCxnSpPr>
          <p:nvPr/>
        </p:nvCxnSpPr>
        <p:spPr>
          <a:xfrm flipH="1">
            <a:off x="4114800" y="2167354"/>
            <a:ext cx="110490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6" idx="3"/>
            <a:endCxn id="47" idx="1"/>
          </p:cNvCxnSpPr>
          <p:nvPr/>
        </p:nvCxnSpPr>
        <p:spPr>
          <a:xfrm>
            <a:off x="4495800" y="3157954"/>
            <a:ext cx="152400" cy="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3" idx="2"/>
            <a:endCxn id="49" idx="0"/>
          </p:cNvCxnSpPr>
          <p:nvPr/>
        </p:nvCxnSpPr>
        <p:spPr>
          <a:xfrm>
            <a:off x="6629400" y="2167354"/>
            <a:ext cx="15875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45" idx="2"/>
            <a:endCxn id="48" idx="0"/>
          </p:cNvCxnSpPr>
          <p:nvPr/>
        </p:nvCxnSpPr>
        <p:spPr>
          <a:xfrm>
            <a:off x="8153400" y="2167354"/>
            <a:ext cx="495300" cy="838200"/>
          </a:xfrm>
          <a:prstGeom prst="straightConnector1">
            <a:avLst/>
          </a:prstGeom>
          <a:ln>
            <a:solidFill>
              <a:srgbClr val="984807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7239000" y="2091154"/>
            <a:ext cx="152400" cy="0"/>
          </a:xfrm>
          <a:prstGeom prst="straightConnector1">
            <a:avLst/>
          </a:prstGeom>
          <a:ln>
            <a:solidFill>
              <a:srgbClr val="984807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5867400" y="2091154"/>
            <a:ext cx="152400" cy="0"/>
          </a:xfrm>
          <a:prstGeom prst="straightConnector1">
            <a:avLst/>
          </a:prstGeom>
          <a:ln>
            <a:solidFill>
              <a:srgbClr val="984807"/>
            </a:solidFill>
            <a:headEnd type="arrow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244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Record-at-a-time Data Manipulation Language (DML) </a:t>
            </a:r>
          </a:p>
          <a:p>
            <a:r>
              <a:rPr lang="en-US" dirty="0"/>
              <a:t>R</a:t>
            </a:r>
            <a:r>
              <a:rPr lang="en-US" dirty="0" smtClean="0"/>
              <a:t>eflect physical data structures</a:t>
            </a:r>
          </a:p>
          <a:p>
            <a:r>
              <a:rPr lang="en-US" i="1" dirty="0" smtClean="0"/>
              <a:t>If you want to change the data organization you need to change query!</a:t>
            </a:r>
            <a:endParaRPr lang="en-US" i="1" dirty="0"/>
          </a:p>
          <a:p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12179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296400" cy="1143000"/>
          </a:xfrm>
        </p:spPr>
        <p:txBody>
          <a:bodyPr/>
          <a:lstStyle/>
          <a:p>
            <a:r>
              <a:rPr lang="en-US" sz="4000" dirty="0" smtClean="0"/>
              <a:t>Example: Changing Data Representation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1524000" y="1329154"/>
            <a:ext cx="762000" cy="30480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Helvetica Neue Light"/>
                <a:cs typeface="Helvetica Neue Light"/>
              </a:rPr>
              <a:t>DEPT</a:t>
            </a:r>
            <a:endParaRPr lang="en-US" sz="1800" dirty="0">
              <a:latin typeface="Helvetica Neue Light"/>
              <a:cs typeface="Helvetica Neue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2167354"/>
            <a:ext cx="762000" cy="3048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Helvetica Neue Light"/>
                <a:cs typeface="Helvetica Neue Light"/>
              </a:rPr>
              <a:t>EMP</a:t>
            </a:r>
            <a:endParaRPr lang="en-US" sz="1800" dirty="0">
              <a:solidFill>
                <a:schemeClr val="accent3">
                  <a:lumMod val="7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310354"/>
            <a:ext cx="901700" cy="3048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/>
                <a:cs typeface="Helvetica Neue Light"/>
              </a:rPr>
              <a:t>CHILD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3310354"/>
            <a:ext cx="990600" cy="304800"/>
          </a:xfrm>
          <a:prstGeom prst="rect">
            <a:avLst/>
          </a:prstGeom>
          <a:ln>
            <a:solidFill>
              <a:srgbClr val="984807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OFFICE</a:t>
            </a:r>
            <a:endParaRPr lang="en-US" sz="1800" dirty="0">
              <a:solidFill>
                <a:srgbClr val="984807"/>
              </a:solidFill>
              <a:latin typeface="Helvetica Neue Light"/>
              <a:cs typeface="Helvetica Neue Light"/>
            </a:endParaRPr>
          </a:p>
        </p:txBody>
      </p:sp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>
          <a:xfrm>
            <a:off x="1905000" y="1633954"/>
            <a:ext cx="0" cy="53340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 flipH="1">
            <a:off x="1212850" y="2472154"/>
            <a:ext cx="69215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7" idx="0"/>
          </p:cNvCxnSpPr>
          <p:nvPr/>
        </p:nvCxnSpPr>
        <p:spPr>
          <a:xfrm>
            <a:off x="1905000" y="2472154"/>
            <a:ext cx="8001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" y="3627854"/>
            <a:ext cx="2006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58ED5"/>
                </a:solidFill>
                <a:latin typeface="Helvetica Neue Light"/>
                <a:cs typeface="Helvetica Neue Light"/>
              </a:rPr>
              <a:t>(CHILD NAME, AGE)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1200" y="3615154"/>
            <a:ext cx="1667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(OFFICE#, SIZE)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95301" y="1295400"/>
            <a:ext cx="1880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Neue Light"/>
                <a:cs typeface="Helvetica Neue Light"/>
              </a:rPr>
              <a:t>(DEPT#, BUDGET)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0" y="2167354"/>
            <a:ext cx="171901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(NAME, SALARY)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96000" y="1329154"/>
            <a:ext cx="990600" cy="30480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Helvetica Neue Light"/>
                <a:cs typeface="Helvetica Neue Light"/>
              </a:rPr>
              <a:t>17, 25M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00" y="2167354"/>
            <a:ext cx="1295400" cy="304800"/>
          </a:xfrm>
          <a:prstGeom prst="rect">
            <a:avLst/>
          </a:prstGeom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Fisher, 100K</a:t>
            </a:r>
            <a:endParaRPr lang="en-US" sz="1600" dirty="0">
              <a:solidFill>
                <a:srgbClr val="77933C"/>
              </a:solidFill>
              <a:latin typeface="Helvetica Neue Light"/>
              <a:cs typeface="Helvetica Neue Ligh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19800" y="2167354"/>
            <a:ext cx="1219200" cy="304800"/>
          </a:xfrm>
          <a:prstGeom prst="rect">
            <a:avLst/>
          </a:prstGeom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Jones, 80K</a:t>
            </a:r>
            <a:endParaRPr lang="en-US" sz="1600" dirty="0">
              <a:solidFill>
                <a:srgbClr val="77933C"/>
              </a:solidFill>
              <a:latin typeface="Helvetica Neue Light"/>
              <a:cs typeface="Helvetica Neue Ligh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91400" y="2167354"/>
            <a:ext cx="1524000" cy="304800"/>
          </a:xfrm>
          <a:prstGeom prst="rect">
            <a:avLst/>
          </a:prstGeom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Adams, 140K</a:t>
            </a:r>
            <a:endParaRPr lang="en-US" sz="1600" dirty="0">
              <a:solidFill>
                <a:srgbClr val="77933C"/>
              </a:solidFill>
              <a:latin typeface="Helvetica Neue Light"/>
              <a:cs typeface="Helvetica Neue Ligh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33800" y="3310354"/>
            <a:ext cx="7620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Sue,10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48200" y="33103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Peter,4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86400" y="3310354"/>
            <a:ext cx="838200" cy="304800"/>
          </a:xfrm>
          <a:prstGeom prst="rect">
            <a:avLst/>
          </a:prstGeom>
          <a:ln>
            <a:solidFill>
              <a:srgbClr val="984807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12, 500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15200" y="3310354"/>
            <a:ext cx="838200" cy="304800"/>
          </a:xfrm>
          <a:prstGeom prst="rect">
            <a:avLst/>
          </a:prstGeom>
          <a:ln>
            <a:solidFill>
              <a:srgbClr val="984807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984807"/>
                </a:solidFill>
                <a:latin typeface="Helvetica Neue"/>
                <a:cs typeface="Helvetica Neue"/>
              </a:rPr>
              <a:t>12, 500</a:t>
            </a:r>
            <a:endParaRPr lang="en-US" sz="1400" dirty="0">
              <a:solidFill>
                <a:srgbClr val="984807"/>
              </a:solidFill>
              <a:latin typeface="Helvetica Neue"/>
              <a:cs typeface="Helvetica Neue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29600" y="3310354"/>
            <a:ext cx="838200" cy="3048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  <a:cs typeface="Helvetica Neue"/>
              </a:rPr>
              <a:t>12, 500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Helvetica Neue"/>
              <a:cs typeface="Helvetica Neue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00800" y="33103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Dave,</a:t>
            </a:r>
            <a:r>
              <a:rPr lang="en-US" sz="1400" dirty="0">
                <a:solidFill>
                  <a:srgbClr val="558ED5"/>
                </a:solidFill>
                <a:latin typeface="Helvetica Neue"/>
                <a:cs typeface="Helvetica Neue"/>
              </a:rPr>
              <a:t>7</a:t>
            </a:r>
          </a:p>
        </p:txBody>
      </p:sp>
      <p:cxnSp>
        <p:nvCxnSpPr>
          <p:cNvPr id="32" name="Straight Arrow Connector 31"/>
          <p:cNvCxnSpPr>
            <a:stCxn id="20" idx="2"/>
            <a:endCxn id="21" idx="0"/>
          </p:cNvCxnSpPr>
          <p:nvPr/>
        </p:nvCxnSpPr>
        <p:spPr>
          <a:xfrm flipH="1">
            <a:off x="5219700" y="1633954"/>
            <a:ext cx="1371600" cy="53340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1" idx="3"/>
            <a:endCxn id="22" idx="1"/>
          </p:cNvCxnSpPr>
          <p:nvPr/>
        </p:nvCxnSpPr>
        <p:spPr>
          <a:xfrm>
            <a:off x="5867400" y="2319754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2" idx="3"/>
            <a:endCxn id="23" idx="1"/>
          </p:cNvCxnSpPr>
          <p:nvPr/>
        </p:nvCxnSpPr>
        <p:spPr>
          <a:xfrm>
            <a:off x="7239000" y="2319754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1" idx="2"/>
            <a:endCxn id="24" idx="0"/>
          </p:cNvCxnSpPr>
          <p:nvPr/>
        </p:nvCxnSpPr>
        <p:spPr>
          <a:xfrm flipH="1">
            <a:off x="4114800" y="2472154"/>
            <a:ext cx="110490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4" idx="3"/>
            <a:endCxn id="25" idx="1"/>
          </p:cNvCxnSpPr>
          <p:nvPr/>
        </p:nvCxnSpPr>
        <p:spPr>
          <a:xfrm>
            <a:off x="4495800" y="3462754"/>
            <a:ext cx="152400" cy="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1" idx="2"/>
            <a:endCxn id="26" idx="0"/>
          </p:cNvCxnSpPr>
          <p:nvPr/>
        </p:nvCxnSpPr>
        <p:spPr>
          <a:xfrm>
            <a:off x="5219700" y="2472154"/>
            <a:ext cx="6858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2" idx="2"/>
            <a:endCxn id="31" idx="0"/>
          </p:cNvCxnSpPr>
          <p:nvPr/>
        </p:nvCxnSpPr>
        <p:spPr>
          <a:xfrm>
            <a:off x="6629400" y="2472154"/>
            <a:ext cx="15875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2" idx="2"/>
            <a:endCxn id="29" idx="0"/>
          </p:cNvCxnSpPr>
          <p:nvPr/>
        </p:nvCxnSpPr>
        <p:spPr>
          <a:xfrm>
            <a:off x="6629400" y="2472154"/>
            <a:ext cx="11049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3" idx="2"/>
            <a:endCxn id="30" idx="0"/>
          </p:cNvCxnSpPr>
          <p:nvPr/>
        </p:nvCxnSpPr>
        <p:spPr>
          <a:xfrm>
            <a:off x="8153400" y="2472154"/>
            <a:ext cx="4953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77625" y="4072354"/>
            <a:ext cx="7756775" cy="209288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/>
                <a:cs typeface="Times"/>
              </a:rPr>
              <a:t># find names of all employees in department 17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      </a:t>
            </a: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   FIND </a:t>
            </a:r>
            <a:r>
              <a:rPr lang="en-US" sz="1600" dirty="0">
                <a:latin typeface="Consolas"/>
                <a:cs typeface="Consolas"/>
              </a:rPr>
              <a:t>DEPT RECORD WHERE DEPT# = </a:t>
            </a:r>
            <a:r>
              <a:rPr lang="en-US" sz="1600" dirty="0" smtClean="0">
                <a:latin typeface="Consolas"/>
                <a:cs typeface="Consolas"/>
              </a:rPr>
              <a:t>17</a:t>
            </a: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       if failure; return “no such department”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FIND 1</a:t>
            </a:r>
            <a:r>
              <a:rPr lang="en-US" sz="1600" baseline="30000" dirty="0" smtClean="0">
                <a:latin typeface="Consolas"/>
                <a:cs typeface="Consolas"/>
              </a:rPr>
              <a:t>st</a:t>
            </a:r>
            <a:r>
              <a:rPr lang="en-US" sz="1600" dirty="0" smtClean="0">
                <a:latin typeface="Consolas"/>
                <a:cs typeface="Consolas"/>
              </a:rPr>
              <a:t> SON OF CURRENT RECORD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    if failure; return “no employee in this department”</a:t>
            </a:r>
          </a:p>
          <a:p>
            <a:r>
              <a:rPr lang="en-US" sz="1600" dirty="0" smtClean="0">
                <a:latin typeface="Consolas"/>
                <a:cs typeface="Consolas"/>
              </a:rPr>
              <a:t>LOOP      save name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FIND NEXT BROTHER OF THE CURRENT RECORD WHICH IS OF SAME TYPE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GO TO LOOP   </a:t>
            </a:r>
          </a:p>
        </p:txBody>
      </p:sp>
    </p:spTree>
    <p:extLst>
      <p:ext uri="{BB962C8B-B14F-4D97-AF65-F5344CB8AC3E}">
        <p14:creationId xmlns:p14="http://schemas.microsoft.com/office/powerpoint/2010/main" val="880502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en-US" sz="4000" dirty="0"/>
              <a:t>Example: Changing Data Representation</a:t>
            </a:r>
          </a:p>
        </p:txBody>
      </p:sp>
      <p:sp>
        <p:nvSpPr>
          <p:cNvPr id="4" name="Rectangle 3"/>
          <p:cNvSpPr/>
          <p:nvPr/>
        </p:nvSpPr>
        <p:spPr>
          <a:xfrm>
            <a:off x="1167908" y="1329154"/>
            <a:ext cx="762000" cy="30480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Helvetica Neue Light"/>
                <a:cs typeface="Helvetica Neue Light"/>
              </a:rPr>
              <a:t>DEPT</a:t>
            </a:r>
            <a:endParaRPr lang="en-US" sz="1800" dirty="0">
              <a:latin typeface="Helvetica Neue Light"/>
              <a:cs typeface="Helvetica Neue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1708" y="3310354"/>
            <a:ext cx="901700" cy="3048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/>
                <a:cs typeface="Helvetica Neue Light"/>
              </a:rPr>
              <a:t>CHILD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  <a:latin typeface="Helvetica Neue Light"/>
              <a:cs typeface="Helvetica Neue Light"/>
            </a:endParaRPr>
          </a:p>
        </p:txBody>
      </p:sp>
      <p:cxnSp>
        <p:nvCxnSpPr>
          <p:cNvPr id="9" name="Straight Arrow Connector 8"/>
          <p:cNvCxnSpPr>
            <a:stCxn id="4" idx="2"/>
            <a:endCxn id="39" idx="0"/>
          </p:cNvCxnSpPr>
          <p:nvPr/>
        </p:nvCxnSpPr>
        <p:spPr>
          <a:xfrm>
            <a:off x="1548908" y="1633954"/>
            <a:ext cx="0" cy="283746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37" idx="2"/>
            <a:endCxn id="6" idx="0"/>
          </p:cNvCxnSpPr>
          <p:nvPr/>
        </p:nvCxnSpPr>
        <p:spPr>
          <a:xfrm flipH="1">
            <a:off x="1542558" y="2895600"/>
            <a:ext cx="6350" cy="414754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39" idx="2"/>
            <a:endCxn id="37" idx="0"/>
          </p:cNvCxnSpPr>
          <p:nvPr/>
        </p:nvCxnSpPr>
        <p:spPr>
          <a:xfrm>
            <a:off x="1548908" y="2222500"/>
            <a:ext cx="0" cy="368300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32826" y="3627854"/>
            <a:ext cx="2006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58ED5"/>
                </a:solidFill>
                <a:latin typeface="Helvetica Neue Light"/>
                <a:cs typeface="Helvetica Neue Light"/>
              </a:rPr>
              <a:t>(CHILD NAME, AGE)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015409" y="1905000"/>
            <a:ext cx="1667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(OFFICE#, SIZE)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929908" y="1295400"/>
            <a:ext cx="1880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Neue Light"/>
                <a:cs typeface="Helvetica Neue Light"/>
              </a:rPr>
              <a:t>(DEPT#, BUDGET)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929908" y="2590800"/>
            <a:ext cx="171901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(NAME, SALARY)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96000" y="1329154"/>
            <a:ext cx="990600" cy="30480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Helvetica Neue Light"/>
                <a:cs typeface="Helvetica Neue Light"/>
              </a:rPr>
              <a:t>17, 25M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00" y="2590800"/>
            <a:ext cx="1295400" cy="304800"/>
          </a:xfrm>
          <a:prstGeom prst="rect">
            <a:avLst/>
          </a:prstGeom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Fisher, 100K</a:t>
            </a:r>
            <a:endParaRPr lang="en-US" sz="1600" dirty="0">
              <a:solidFill>
                <a:srgbClr val="77933C"/>
              </a:solidFill>
              <a:latin typeface="Helvetica Neue Light"/>
              <a:cs typeface="Helvetica Neue Ligh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19800" y="2590800"/>
            <a:ext cx="1219200" cy="304800"/>
          </a:xfrm>
          <a:prstGeom prst="rect">
            <a:avLst/>
          </a:prstGeom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Jones, 80K</a:t>
            </a:r>
            <a:endParaRPr lang="en-US" sz="1600" dirty="0">
              <a:solidFill>
                <a:srgbClr val="77933C"/>
              </a:solidFill>
              <a:latin typeface="Helvetica Neue Light"/>
              <a:cs typeface="Helvetica Neue Ligh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91400" y="2590800"/>
            <a:ext cx="1524000" cy="304800"/>
          </a:xfrm>
          <a:prstGeom prst="rect">
            <a:avLst/>
          </a:prstGeom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Adams, 140K</a:t>
            </a:r>
            <a:endParaRPr lang="en-US" sz="1600" dirty="0">
              <a:solidFill>
                <a:srgbClr val="77933C"/>
              </a:solidFill>
              <a:latin typeface="Helvetica Neue Light"/>
              <a:cs typeface="Helvetica Neue Ligh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33800" y="3310354"/>
            <a:ext cx="7620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Sue,10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48200" y="33103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Peter,4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00800" y="33103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Dave,</a:t>
            </a:r>
            <a:r>
              <a:rPr lang="en-US" sz="1400" dirty="0">
                <a:solidFill>
                  <a:srgbClr val="558ED5"/>
                </a:solidFill>
                <a:latin typeface="Helvetica Neue"/>
                <a:cs typeface="Helvetica Neue"/>
              </a:rPr>
              <a:t>7</a:t>
            </a:r>
          </a:p>
        </p:txBody>
      </p:sp>
      <p:cxnSp>
        <p:nvCxnSpPr>
          <p:cNvPr id="32" name="Straight Arrow Connector 31"/>
          <p:cNvCxnSpPr>
            <a:stCxn id="20" idx="2"/>
            <a:endCxn id="45" idx="0"/>
          </p:cNvCxnSpPr>
          <p:nvPr/>
        </p:nvCxnSpPr>
        <p:spPr>
          <a:xfrm>
            <a:off x="6591300" y="1633954"/>
            <a:ext cx="0" cy="228600"/>
          </a:xfrm>
          <a:prstGeom prst="straightConnector1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1" idx="3"/>
            <a:endCxn id="22" idx="1"/>
          </p:cNvCxnSpPr>
          <p:nvPr/>
        </p:nvCxnSpPr>
        <p:spPr>
          <a:xfrm>
            <a:off x="5867400" y="2743200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2" idx="3"/>
            <a:endCxn id="23" idx="1"/>
          </p:cNvCxnSpPr>
          <p:nvPr/>
        </p:nvCxnSpPr>
        <p:spPr>
          <a:xfrm>
            <a:off x="7239000" y="2743200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1" idx="2"/>
            <a:endCxn id="24" idx="0"/>
          </p:cNvCxnSpPr>
          <p:nvPr/>
        </p:nvCxnSpPr>
        <p:spPr>
          <a:xfrm flipH="1">
            <a:off x="4114800" y="2895600"/>
            <a:ext cx="1104900" cy="414754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4" idx="3"/>
            <a:endCxn id="25" idx="1"/>
          </p:cNvCxnSpPr>
          <p:nvPr/>
        </p:nvCxnSpPr>
        <p:spPr>
          <a:xfrm>
            <a:off x="4495800" y="3462754"/>
            <a:ext cx="152400" cy="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2" idx="2"/>
            <a:endCxn id="31" idx="0"/>
          </p:cNvCxnSpPr>
          <p:nvPr/>
        </p:nvCxnSpPr>
        <p:spPr>
          <a:xfrm>
            <a:off x="6629400" y="2895600"/>
            <a:ext cx="158750" cy="414754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77625" y="4072354"/>
            <a:ext cx="7756775" cy="209288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/>
                <a:cs typeface="Times"/>
              </a:rPr>
              <a:t># find names of all employees in department 17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      </a:t>
            </a: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   FIND </a:t>
            </a:r>
            <a:r>
              <a:rPr lang="en-US" sz="1600" dirty="0">
                <a:latin typeface="Consolas"/>
                <a:cs typeface="Consolas"/>
              </a:rPr>
              <a:t>DEPT RECORD WHERE DEPT# = </a:t>
            </a:r>
            <a:r>
              <a:rPr lang="en-US" sz="1600" dirty="0" smtClean="0">
                <a:latin typeface="Consolas"/>
                <a:cs typeface="Consolas"/>
              </a:rPr>
              <a:t>17</a:t>
            </a: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       if failure; return “no such department”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FIND 1</a:t>
            </a:r>
            <a:r>
              <a:rPr lang="en-US" sz="1600" baseline="30000" dirty="0" smtClean="0">
                <a:latin typeface="Consolas"/>
                <a:cs typeface="Consolas"/>
              </a:rPr>
              <a:t>st</a:t>
            </a:r>
            <a:r>
              <a:rPr lang="en-US" sz="1600" dirty="0" smtClean="0">
                <a:latin typeface="Consolas"/>
                <a:cs typeface="Consolas"/>
              </a:rPr>
              <a:t> SON OF CURRENT RECORD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    if failure; return “no employee in this department”</a:t>
            </a:r>
          </a:p>
          <a:p>
            <a:r>
              <a:rPr lang="en-US" sz="1600" dirty="0" smtClean="0">
                <a:latin typeface="Consolas"/>
                <a:cs typeface="Consolas"/>
              </a:rPr>
              <a:t>LOOP      save name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FIND NEXT BROTHER OF THE CURRENT RECORD WHICH IS OF SAME TYPE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GO TO LOOP   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167908" y="2590800"/>
            <a:ext cx="762000" cy="3048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Helvetica Neue Light"/>
                <a:cs typeface="Helvetica Neue Light"/>
              </a:rPr>
              <a:t>EMP</a:t>
            </a:r>
            <a:endParaRPr lang="en-US" sz="1800" dirty="0">
              <a:solidFill>
                <a:schemeClr val="accent3">
                  <a:lumMod val="7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1053608" y="1917700"/>
            <a:ext cx="990600" cy="304800"/>
          </a:xfrm>
          <a:prstGeom prst="rect">
            <a:avLst/>
          </a:prstGeom>
          <a:ln>
            <a:solidFill>
              <a:srgbClr val="984807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OFFICE</a:t>
            </a:r>
            <a:endParaRPr lang="en-US" sz="1800" dirty="0">
              <a:solidFill>
                <a:srgbClr val="984807"/>
              </a:solidFill>
              <a:latin typeface="Helvetica Neue Light"/>
              <a:cs typeface="Helvetica Neue Ligh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172200" y="1862554"/>
            <a:ext cx="838200" cy="304800"/>
          </a:xfrm>
          <a:prstGeom prst="rect">
            <a:avLst/>
          </a:prstGeom>
          <a:ln>
            <a:solidFill>
              <a:srgbClr val="984807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984807"/>
                </a:solidFill>
                <a:latin typeface="Helvetica Neue"/>
                <a:cs typeface="Helvetica Neue"/>
              </a:rPr>
              <a:t>12, 500</a:t>
            </a:r>
            <a:endParaRPr lang="en-US" sz="1400" dirty="0">
              <a:solidFill>
                <a:srgbClr val="984807"/>
              </a:solidFill>
              <a:latin typeface="Helvetica Neue"/>
              <a:cs typeface="Helvetica Neue"/>
            </a:endParaRPr>
          </a:p>
        </p:txBody>
      </p:sp>
      <p:cxnSp>
        <p:nvCxnSpPr>
          <p:cNvPr id="48" name="Straight Arrow Connector 47"/>
          <p:cNvCxnSpPr>
            <a:stCxn id="45" idx="2"/>
            <a:endCxn id="21" idx="0"/>
          </p:cNvCxnSpPr>
          <p:nvPr/>
        </p:nvCxnSpPr>
        <p:spPr>
          <a:xfrm flipH="1">
            <a:off x="5219700" y="2167354"/>
            <a:ext cx="1371600" cy="423446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>
            <a:stCxn id="45" idx="2"/>
            <a:endCxn id="22" idx="0"/>
          </p:cNvCxnSpPr>
          <p:nvPr/>
        </p:nvCxnSpPr>
        <p:spPr>
          <a:xfrm>
            <a:off x="6591300" y="2167354"/>
            <a:ext cx="38100" cy="423446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>
            <a:stCxn id="45" idx="2"/>
            <a:endCxn id="23" idx="0"/>
          </p:cNvCxnSpPr>
          <p:nvPr/>
        </p:nvCxnSpPr>
        <p:spPr>
          <a:xfrm>
            <a:off x="6591300" y="2167354"/>
            <a:ext cx="1562100" cy="423446"/>
          </a:xfrm>
          <a:prstGeom prst="straightConnector1">
            <a:avLst/>
          </a:prstGeom>
          <a:ln>
            <a:solidFill>
              <a:schemeClr val="accent3">
                <a:lumMod val="75000"/>
              </a:schemeClr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>
            <a:off x="1752600" y="4191000"/>
            <a:ext cx="5943600" cy="1828800"/>
            <a:chOff x="1752600" y="4191000"/>
            <a:chExt cx="5943600" cy="1828800"/>
          </a:xfrm>
        </p:grpSpPr>
        <p:cxnSp>
          <p:nvCxnSpPr>
            <p:cNvPr id="55" name="Straight Connector 54"/>
            <p:cNvCxnSpPr/>
            <p:nvPr/>
          </p:nvCxnSpPr>
          <p:spPr>
            <a:xfrm>
              <a:off x="1752600" y="4191000"/>
              <a:ext cx="5943600" cy="1828800"/>
            </a:xfrm>
            <a:prstGeom prst="line">
              <a:avLst/>
            </a:prstGeom>
            <a:ln w="57150" cmpd="sng">
              <a:solidFill>
                <a:srgbClr val="FF0000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flipV="1">
              <a:off x="1752600" y="4191000"/>
              <a:ext cx="5943600" cy="1676400"/>
            </a:xfrm>
            <a:prstGeom prst="line">
              <a:avLst/>
            </a:prstGeom>
            <a:ln w="57150" cmpd="sng">
              <a:solidFill>
                <a:srgbClr val="FF0000"/>
              </a:solidFill>
              <a:headEnd type="none" w="med" len="med"/>
              <a:tailEnd type="non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278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Relational Database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1970 Edgar </a:t>
            </a:r>
            <a:r>
              <a:rPr lang="en-US" dirty="0" err="1" smtClean="0"/>
              <a:t>Codd's</a:t>
            </a:r>
            <a:r>
              <a:rPr lang="en-US" dirty="0" smtClean="0"/>
              <a:t> paper; probably the</a:t>
            </a:r>
            <a:br>
              <a:rPr lang="en-US" dirty="0" smtClean="0"/>
            </a:br>
            <a:r>
              <a:rPr lang="en-US" dirty="0" smtClean="0"/>
              <a:t>most </a:t>
            </a:r>
            <a:r>
              <a:rPr lang="en-US" dirty="0"/>
              <a:t>influential paper in DB </a:t>
            </a:r>
            <a:r>
              <a:rPr lang="en-US" dirty="0" smtClean="0"/>
              <a:t>research </a:t>
            </a:r>
          </a:p>
          <a:p>
            <a:pPr lvl="1"/>
            <a:r>
              <a:rPr lang="en-US" dirty="0" smtClean="0"/>
              <a:t>Set</a:t>
            </a:r>
            <a:r>
              <a:rPr lang="en-US" dirty="0"/>
              <a:t>-at-a-time </a:t>
            </a:r>
            <a:r>
              <a:rPr lang="en-US" dirty="0" smtClean="0"/>
              <a:t>DML </a:t>
            </a:r>
          </a:p>
          <a:p>
            <a:pPr lvl="1"/>
            <a:r>
              <a:rPr lang="en-US" dirty="0" smtClean="0">
                <a:latin typeface="Helvetica Neue "/>
                <a:cs typeface="Helvetica Neue "/>
              </a:rPr>
              <a:t>Data independence</a:t>
            </a:r>
            <a:r>
              <a:rPr lang="en-US" dirty="0" smtClean="0"/>
              <a:t>: allows </a:t>
            </a:r>
            <a:r>
              <a:rPr lang="en-US" dirty="0"/>
              <a:t>for schema and physical storage structures to </a:t>
            </a:r>
            <a:r>
              <a:rPr lang="en-US" dirty="0" smtClean="0"/>
              <a:t>change</a:t>
            </a:r>
          </a:p>
          <a:p>
            <a:pPr lvl="2"/>
            <a:r>
              <a:rPr lang="en-US" i="1" dirty="0" smtClean="0"/>
              <a:t>“as </a:t>
            </a:r>
            <a:r>
              <a:rPr lang="en-US" i="1" dirty="0"/>
              <a:t>clear a paradigm shift as we can hope to find in computer </a:t>
            </a:r>
            <a:r>
              <a:rPr lang="en-US" i="1" dirty="0" smtClean="0"/>
              <a:t>science</a:t>
            </a:r>
            <a:r>
              <a:rPr lang="en-US" dirty="0" smtClean="0"/>
              <a:t>” – Christos Papadimitriou </a:t>
            </a:r>
            <a:endParaRPr lang="en-US" dirty="0"/>
          </a:p>
          <a:p>
            <a:pPr lvl="1"/>
            <a:r>
              <a:rPr lang="en-US" dirty="0" smtClean="0"/>
              <a:t>1981 Turing Award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5400" y="1895972"/>
            <a:ext cx="1346200" cy="191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sz="4800" dirty="0" smtClean="0"/>
              <a:t>Relational Database: </a:t>
            </a:r>
            <a:br>
              <a:rPr lang="en-US" sz="4800" dirty="0" smtClean="0"/>
            </a:br>
            <a:r>
              <a:rPr lang="en-US" sz="4800" dirty="0" smtClean="0"/>
              <a:t>Two key ideas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114800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Store </a:t>
            </a:r>
            <a:r>
              <a:rPr lang="en-US" dirty="0"/>
              <a:t>values only, no </a:t>
            </a:r>
            <a:r>
              <a:rPr lang="en-US" dirty="0" smtClean="0"/>
              <a:t>connections</a:t>
            </a:r>
          </a:p>
          <a:p>
            <a:pPr marL="971550" lvl="1" indent="-514350"/>
            <a:r>
              <a:rPr lang="en-US" dirty="0" smtClean="0"/>
              <a:t>Everything is a table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Declarative </a:t>
            </a:r>
            <a:r>
              <a:rPr lang="en-US" dirty="0"/>
              <a:t>query language, leaves implementation and algorithm </a:t>
            </a:r>
            <a:r>
              <a:rPr lang="en-US" dirty="0" smtClean="0"/>
              <a:t>unspecified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00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62400" y="1524000"/>
            <a:ext cx="3581400" cy="3886200"/>
          </a:xfrm>
          <a:prstGeom prst="rect">
            <a:avLst/>
          </a:prstGeom>
          <a:solidFill>
            <a:srgbClr val="FFFFDA"/>
          </a:solidFill>
          <a:ln w="12700" cmpd="sng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Relational Model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828800" y="1727201"/>
            <a:ext cx="685800" cy="253999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#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14600" y="1727201"/>
            <a:ext cx="990600" cy="253999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BUDGET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8800" y="1981200"/>
            <a:ext cx="685800" cy="253999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17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514600" y="1981200"/>
            <a:ext cx="990600" cy="253999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25M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43000" y="1727201"/>
            <a:ext cx="685800" cy="253999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DEPT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28800" y="2438404"/>
            <a:ext cx="685800" cy="253999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#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514600" y="2438404"/>
            <a:ext cx="990600" cy="253999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SIZE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828800" y="2692403"/>
            <a:ext cx="685800" cy="253999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12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14600" y="2692403"/>
            <a:ext cx="990600" cy="253999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500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990600" y="2438404"/>
            <a:ext cx="838200" cy="253999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OFFICE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866900" y="4394203"/>
            <a:ext cx="838200" cy="253999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NAME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705100" y="4394203"/>
            <a:ext cx="914400" cy="253999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SALARY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866900" y="4648202"/>
            <a:ext cx="838200" cy="253999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Fischer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705100" y="4648201"/>
            <a:ext cx="914400" cy="253999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100K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81100" y="4394203"/>
            <a:ext cx="685800" cy="253999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EMP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66900" y="4902202"/>
            <a:ext cx="838200" cy="253999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Jones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866900" y="5156202"/>
            <a:ext cx="838200" cy="253999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Adams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705100" y="4902202"/>
            <a:ext cx="914400" cy="253999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"/>
                <a:cs typeface="Helvetica Neue"/>
              </a:rPr>
              <a:t>8</a:t>
            </a:r>
            <a:r>
              <a:rPr lang="en-US" sz="1400" dirty="0" smtClean="0">
                <a:latin typeface="Helvetica Neue"/>
                <a:cs typeface="Helvetica Neue"/>
              </a:rPr>
              <a:t>0K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705100" y="5156202"/>
            <a:ext cx="914400" cy="253999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140K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5562600" y="2946402"/>
            <a:ext cx="838200" cy="253999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DEPT#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6400800" y="2946402"/>
            <a:ext cx="914400" cy="253999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NAME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562600" y="3200401"/>
            <a:ext cx="838200" cy="253999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17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00800" y="3200400"/>
            <a:ext cx="914400" cy="253999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Fisher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4724400" y="2946402"/>
            <a:ext cx="838200" cy="253999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Helvetica Neue"/>
                <a:cs typeface="Helvetica Neue"/>
              </a:rPr>
              <a:t>WORKS</a:t>
            </a:r>
            <a:endParaRPr lang="en-US" sz="1200" dirty="0">
              <a:latin typeface="Helvetica Neue"/>
              <a:cs typeface="Helvetica Neue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5562600" y="3454401"/>
            <a:ext cx="838200" cy="253999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17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5562600" y="3708401"/>
            <a:ext cx="838200" cy="253999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17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6400800" y="3454401"/>
            <a:ext cx="914400" cy="253999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Jones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400800" y="3708401"/>
            <a:ext cx="914400" cy="253999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Adams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562600" y="4191000"/>
            <a:ext cx="838200" cy="253999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NAME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6400800" y="4191000"/>
            <a:ext cx="914400" cy="253999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OFFICE#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562600" y="4444999"/>
            <a:ext cx="838200" cy="25400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Fischer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6400800" y="4444998"/>
            <a:ext cx="914400" cy="253999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12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419600" y="4191000"/>
            <a:ext cx="1143000" cy="253999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OCCUPIED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562600" y="4698999"/>
            <a:ext cx="838200" cy="253999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Jones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562600" y="4952999"/>
            <a:ext cx="838200" cy="253999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Adams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6400800" y="4698999"/>
            <a:ext cx="914400" cy="253999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12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6400800" y="4952999"/>
            <a:ext cx="914400" cy="253999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12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828800" y="3175003"/>
            <a:ext cx="914400" cy="253998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Helvetica Neue"/>
                <a:cs typeface="Helvetica Neue"/>
              </a:rPr>
              <a:t>C. NAME</a:t>
            </a:r>
            <a:endParaRPr lang="en-US" sz="1200" dirty="0">
              <a:latin typeface="Helvetica Neue"/>
              <a:cs typeface="Helvetica Neue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743200" y="3175002"/>
            <a:ext cx="914400" cy="253999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Helvetica Neue"/>
                <a:cs typeface="Helvetica Neue"/>
              </a:rPr>
              <a:t>C. NAME</a:t>
            </a:r>
            <a:endParaRPr lang="en-US" sz="1200" dirty="0">
              <a:latin typeface="Helvetica Neue"/>
              <a:cs typeface="Helvetica Neue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1828800" y="3429002"/>
            <a:ext cx="914400" cy="253998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Sue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2743200" y="3429000"/>
            <a:ext cx="914400" cy="253999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10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990600" y="3175003"/>
            <a:ext cx="838200" cy="253997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CHILD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1828800" y="3683001"/>
            <a:ext cx="914400" cy="253999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Peter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1828800" y="3937001"/>
            <a:ext cx="914400" cy="253999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Dave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743200" y="3683001"/>
            <a:ext cx="914400" cy="253999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"/>
                <a:cs typeface="Helvetica Neue"/>
              </a:rPr>
              <a:t>4</a:t>
            </a:r>
          </a:p>
        </p:txBody>
      </p:sp>
      <p:sp>
        <p:nvSpPr>
          <p:cNvPr id="63" name="Rectangle 62"/>
          <p:cNvSpPr/>
          <p:nvPr/>
        </p:nvSpPr>
        <p:spPr>
          <a:xfrm>
            <a:off x="2743200" y="3937001"/>
            <a:ext cx="914400" cy="253999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>
                <a:latin typeface="Helvetica Neue"/>
                <a:cs typeface="Helvetica Neue"/>
              </a:rPr>
              <a:t>7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1479194" y="5638800"/>
            <a:ext cx="6064606" cy="86177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/>
                <a:cs typeface="Times"/>
              </a:rPr>
              <a:t># find department number of all employees in office 12</a:t>
            </a:r>
            <a:endParaRPr lang="en-US" sz="1800" dirty="0" smtClean="0">
              <a:solidFill>
                <a:schemeClr val="tx1">
                  <a:lumMod val="50000"/>
                  <a:lumOff val="50000"/>
                </a:schemeClr>
              </a:solidFill>
              <a:latin typeface="Consolas"/>
              <a:cs typeface="Consolas"/>
            </a:endParaRPr>
          </a:p>
          <a:p>
            <a:r>
              <a:rPr lang="en-US" sz="1600" dirty="0" smtClean="0">
                <a:latin typeface="Consolas"/>
                <a:cs typeface="Consolas"/>
              </a:rPr>
              <a:t>FIND ALL DEPT# in WORKS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WHERE NAME = NAME IN OCCUPIED WHERE OFFICE# = 12</a:t>
            </a:r>
          </a:p>
        </p:txBody>
      </p:sp>
      <p:sp>
        <p:nvSpPr>
          <p:cNvPr id="4" name="Rectangular Callout 3"/>
          <p:cNvSpPr/>
          <p:nvPr/>
        </p:nvSpPr>
        <p:spPr>
          <a:xfrm>
            <a:off x="7327900" y="323850"/>
            <a:ext cx="1600200" cy="971550"/>
          </a:xfrm>
          <a:prstGeom prst="wedgeRectCallout">
            <a:avLst>
              <a:gd name="adj1" fmla="val -47817"/>
              <a:gd name="adj2" fmla="val 71650"/>
            </a:avLst>
          </a:prstGeom>
          <a:solidFill>
            <a:srgbClr val="FFFFDA"/>
          </a:solidFill>
          <a:ln w="12700" cmpd="sng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 Light"/>
                <a:cs typeface="Helvetica Neue Light"/>
              </a:rPr>
              <a:t>Links represented as tables</a:t>
            </a:r>
            <a:endParaRPr lang="en-US" sz="2000" dirty="0">
              <a:latin typeface="Helvetica Neue Light"/>
              <a:cs typeface="Helvetica Neue Light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5562600" y="1752600"/>
            <a:ext cx="838200" cy="253999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NAME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6400800" y="1752600"/>
            <a:ext cx="914400" cy="253999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Helvetica Neue"/>
                <a:cs typeface="Helvetica Neue"/>
              </a:rPr>
              <a:t>C. NAME</a:t>
            </a:r>
            <a:endParaRPr lang="en-US" sz="1200" dirty="0">
              <a:latin typeface="Helvetica Neue"/>
              <a:cs typeface="Helvetica Neue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5562600" y="2006599"/>
            <a:ext cx="838200" cy="253999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Fischer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6400800" y="2006598"/>
            <a:ext cx="914400" cy="253999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Sue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4267200" y="1752601"/>
            <a:ext cx="1295400" cy="253998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Helvetica Neue"/>
                <a:cs typeface="Helvetica Neue"/>
              </a:rPr>
              <a:t>OFFSPRINGS</a:t>
            </a:r>
            <a:endParaRPr lang="en-US" sz="1200" dirty="0">
              <a:latin typeface="Helvetica Neue"/>
              <a:cs typeface="Helvetica Neue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5562600" y="2260599"/>
            <a:ext cx="838200" cy="253999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Fischer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5562600" y="2514599"/>
            <a:ext cx="838200" cy="253999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Jones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6400800" y="2260599"/>
            <a:ext cx="914400" cy="253999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Peter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73" name="Rectangle 72"/>
          <p:cNvSpPr/>
          <p:nvPr/>
        </p:nvSpPr>
        <p:spPr>
          <a:xfrm>
            <a:off x="6400800" y="2514599"/>
            <a:ext cx="914400" cy="253999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Dave</a:t>
            </a:r>
            <a:endParaRPr lang="en-US" sz="14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418664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5" grpId="0" animBg="1"/>
      <p:bldP spid="4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1055"/>
            <a:ext cx="8229600" cy="4659745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Separation </a:t>
            </a:r>
            <a:r>
              <a:rPr lang="en-US" dirty="0"/>
              <a:t>into </a:t>
            </a:r>
            <a:r>
              <a:rPr lang="en-US" dirty="0" smtClean="0"/>
              <a:t>three </a:t>
            </a:r>
            <a:r>
              <a:rPr lang="en-US" dirty="0"/>
              <a:t>levels: </a:t>
            </a:r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en-US" dirty="0" smtClean="0"/>
              <a:t>physical storage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logical schema</a:t>
            </a:r>
            <a:endParaRPr lang="en-US" dirty="0"/>
          </a:p>
          <a:p>
            <a:pPr lvl="1">
              <a:lnSpc>
                <a:spcPct val="110000"/>
              </a:lnSpc>
            </a:pPr>
            <a:r>
              <a:rPr lang="en-US" dirty="0" smtClean="0"/>
              <a:t>multiple views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 smtClean="0"/>
              <a:t>Two levels </a:t>
            </a:r>
            <a:r>
              <a:rPr lang="en-US" dirty="0"/>
              <a:t>of independence: </a:t>
            </a:r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en-US" dirty="0" smtClean="0"/>
              <a:t>physical </a:t>
            </a:r>
            <a:r>
              <a:rPr lang="en-US" dirty="0"/>
              <a:t>data </a:t>
            </a:r>
            <a:r>
              <a:rPr lang="en-US" dirty="0" smtClean="0"/>
              <a:t>independence: you </a:t>
            </a:r>
            <a:r>
              <a:rPr lang="en-US" dirty="0"/>
              <a:t>change the storage layout without affecting apps</a:t>
            </a:r>
            <a:endParaRPr lang="en-US" dirty="0" smtClean="0"/>
          </a:p>
          <a:p>
            <a:pPr lvl="1">
              <a:lnSpc>
                <a:spcPct val="110000"/>
              </a:lnSpc>
            </a:pPr>
            <a:r>
              <a:rPr lang="en-US" dirty="0" smtClean="0"/>
              <a:t>logical </a:t>
            </a:r>
            <a:r>
              <a:rPr lang="en-US" dirty="0"/>
              <a:t>data </a:t>
            </a:r>
            <a:r>
              <a:rPr lang="en-US" dirty="0" smtClean="0"/>
              <a:t>independence: isolates </a:t>
            </a:r>
            <a:r>
              <a:rPr lang="en-US" dirty="0"/>
              <a:t>apps from changes in logical </a:t>
            </a:r>
            <a:r>
              <a:rPr lang="en-US" dirty="0" smtClean="0"/>
              <a:t>schema</a:t>
            </a:r>
            <a:r>
              <a:rPr lang="en-US" dirty="0"/>
              <a:t> </a:t>
            </a:r>
            <a:r>
              <a:rPr lang="en-US" dirty="0" smtClean="0"/>
              <a:t>(almost, as it can’t update views in general)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545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458200" cy="4221162"/>
          </a:xfrm>
        </p:spPr>
        <p:txBody>
          <a:bodyPr/>
          <a:lstStyle/>
          <a:p>
            <a:r>
              <a:rPr lang="en-US" dirty="0" smtClean="0">
                <a:solidFill>
                  <a:srgbClr val="FF6600"/>
                </a:solidFill>
              </a:rPr>
              <a:t>Critical</a:t>
            </a:r>
            <a:r>
              <a:rPr lang="en-US" dirty="0" smtClean="0"/>
              <a:t> </a:t>
            </a:r>
            <a:r>
              <a:rPr lang="en-US" dirty="0"/>
              <a:t>for database evolution </a:t>
            </a:r>
            <a:r>
              <a:rPr lang="en-US" dirty="0" smtClean="0"/>
              <a:t>– allow  </a:t>
            </a:r>
            <a:r>
              <a:rPr lang="en-US" dirty="0"/>
              <a:t>databases live and evolve for </a:t>
            </a:r>
            <a:r>
              <a:rPr lang="en-US" dirty="0" smtClean="0"/>
              <a:t>a </a:t>
            </a:r>
            <a:r>
              <a:rPr lang="en-US" dirty="0" smtClean="0">
                <a:solidFill>
                  <a:srgbClr val="FF6600"/>
                </a:solidFill>
              </a:rPr>
              <a:t>long</a:t>
            </a:r>
            <a:r>
              <a:rPr lang="en-US" dirty="0" smtClean="0"/>
              <a:t> </a:t>
            </a:r>
            <a:r>
              <a:rPr lang="en-US" dirty="0"/>
              <a:t>time!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Need </a:t>
            </a:r>
            <a:r>
              <a:rPr lang="en-US" dirty="0"/>
              <a:t>data </a:t>
            </a:r>
            <a:r>
              <a:rPr lang="en-US" dirty="0" smtClean="0"/>
              <a:t>independence </a:t>
            </a:r>
            <a:r>
              <a:rPr lang="en-US" dirty="0"/>
              <a:t>when </a:t>
            </a:r>
            <a:r>
              <a:rPr lang="en-US" dirty="0" smtClean="0"/>
              <a:t>environment changes much faster than applications</a:t>
            </a:r>
          </a:p>
          <a:p>
            <a:pPr lvl="1"/>
            <a:r>
              <a:rPr lang="en-US" dirty="0" smtClean="0"/>
              <a:t>Environment: physical </a:t>
            </a:r>
            <a:r>
              <a:rPr lang="en-US" dirty="0"/>
              <a:t>storage, machine speed, machine </a:t>
            </a:r>
            <a:r>
              <a:rPr lang="en-US" dirty="0" smtClean="0"/>
              <a:t>workload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98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Hierarchical Model*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1329154"/>
            <a:ext cx="762000" cy="30480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Helvetica Neue Light"/>
                <a:cs typeface="Helvetica Neue Light"/>
              </a:rPr>
              <a:t>DEPT</a:t>
            </a:r>
            <a:endParaRPr lang="en-US" sz="1800" dirty="0">
              <a:latin typeface="Helvetica Neue Light"/>
              <a:cs typeface="Helvetica Neue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2167354"/>
            <a:ext cx="762000" cy="3048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Helvetica Neue Light"/>
                <a:cs typeface="Helvetica Neue Light"/>
              </a:rPr>
              <a:t>EMP</a:t>
            </a:r>
            <a:endParaRPr lang="en-US" sz="1800" dirty="0">
              <a:solidFill>
                <a:schemeClr val="accent3">
                  <a:lumMod val="7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310354"/>
            <a:ext cx="901700" cy="3048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/>
                <a:cs typeface="Helvetica Neue Light"/>
              </a:rPr>
              <a:t>CHILD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3310354"/>
            <a:ext cx="990600" cy="304800"/>
          </a:xfrm>
          <a:prstGeom prst="rect">
            <a:avLst/>
          </a:prstGeom>
          <a:ln>
            <a:solidFill>
              <a:srgbClr val="984807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OFFICE</a:t>
            </a:r>
            <a:endParaRPr lang="en-US" sz="1800" dirty="0">
              <a:solidFill>
                <a:srgbClr val="984807"/>
              </a:solidFill>
              <a:latin typeface="Helvetica Neue Light"/>
              <a:cs typeface="Helvetica Neue Light"/>
            </a:endParaRPr>
          </a:p>
        </p:txBody>
      </p:sp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>
          <a:xfrm>
            <a:off x="1905000" y="1633954"/>
            <a:ext cx="0" cy="53340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 flipH="1">
            <a:off x="1212850" y="2472154"/>
            <a:ext cx="69215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7" idx="0"/>
          </p:cNvCxnSpPr>
          <p:nvPr/>
        </p:nvCxnSpPr>
        <p:spPr>
          <a:xfrm>
            <a:off x="1905000" y="2472154"/>
            <a:ext cx="8001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" y="3627854"/>
            <a:ext cx="2006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58ED5"/>
                </a:solidFill>
                <a:latin typeface="Helvetica Neue Light"/>
                <a:cs typeface="Helvetica Neue Light"/>
              </a:rPr>
              <a:t>(CHILD NAME, AGE)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1200" y="3615154"/>
            <a:ext cx="1667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(OFFICE#, SIZE)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95301" y="1295400"/>
            <a:ext cx="1880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Neue Light"/>
                <a:cs typeface="Helvetica Neue Light"/>
              </a:rPr>
              <a:t>(DEPT#, BUDGET)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0" y="2167354"/>
            <a:ext cx="171901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(NAME, SALARY)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96000" y="1329154"/>
            <a:ext cx="990600" cy="30480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latin typeface="Helvetica Neue Light"/>
                <a:cs typeface="Helvetica Neue Light"/>
              </a:rPr>
              <a:t>17, 25M</a:t>
            </a:r>
            <a:endParaRPr lang="en-US" sz="1600" dirty="0">
              <a:latin typeface="Helvetica Neue Light"/>
              <a:cs typeface="Helvetica Neue Ligh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00" y="2167354"/>
            <a:ext cx="1295400" cy="304800"/>
          </a:xfrm>
          <a:prstGeom prst="rect">
            <a:avLst/>
          </a:prstGeom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Fisher, 100K</a:t>
            </a:r>
            <a:endParaRPr lang="en-US" sz="1600" dirty="0">
              <a:solidFill>
                <a:srgbClr val="77933C"/>
              </a:solidFill>
              <a:latin typeface="Helvetica Neue Light"/>
              <a:cs typeface="Helvetica Neue Ligh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19800" y="2167354"/>
            <a:ext cx="1219200" cy="304800"/>
          </a:xfrm>
          <a:prstGeom prst="rect">
            <a:avLst/>
          </a:prstGeom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Jones, 80K</a:t>
            </a:r>
            <a:endParaRPr lang="en-US" sz="1600" dirty="0">
              <a:solidFill>
                <a:srgbClr val="77933C"/>
              </a:solidFill>
              <a:latin typeface="Helvetica Neue Light"/>
              <a:cs typeface="Helvetica Neue Ligh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91400" y="2167354"/>
            <a:ext cx="1524000" cy="304800"/>
          </a:xfrm>
          <a:prstGeom prst="rect">
            <a:avLst/>
          </a:prstGeom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Adams, 140K</a:t>
            </a:r>
            <a:endParaRPr lang="en-US" sz="1600" dirty="0">
              <a:solidFill>
                <a:srgbClr val="77933C"/>
              </a:solidFill>
              <a:latin typeface="Helvetica Neue Light"/>
              <a:cs typeface="Helvetica Neue Ligh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33800" y="3310354"/>
            <a:ext cx="7620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Sue,10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48200" y="33103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Peter,4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86400" y="3310354"/>
            <a:ext cx="838200" cy="304800"/>
          </a:xfrm>
          <a:prstGeom prst="rect">
            <a:avLst/>
          </a:prstGeom>
          <a:ln>
            <a:solidFill>
              <a:srgbClr val="984807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12, 500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15200" y="3310354"/>
            <a:ext cx="838200" cy="304800"/>
          </a:xfrm>
          <a:prstGeom prst="rect">
            <a:avLst/>
          </a:prstGeom>
          <a:ln>
            <a:solidFill>
              <a:srgbClr val="984807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984807"/>
                </a:solidFill>
                <a:latin typeface="Helvetica Neue"/>
                <a:cs typeface="Helvetica Neue"/>
              </a:rPr>
              <a:t>12, 500</a:t>
            </a:r>
            <a:endParaRPr lang="en-US" sz="1400" dirty="0">
              <a:solidFill>
                <a:srgbClr val="984807"/>
              </a:solidFill>
              <a:latin typeface="Helvetica Neue"/>
              <a:cs typeface="Helvetica Neue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29600" y="3310354"/>
            <a:ext cx="838200" cy="3048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  <a:cs typeface="Helvetica Neue"/>
              </a:rPr>
              <a:t>12, 500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Helvetica Neue"/>
              <a:cs typeface="Helvetica Neue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00800" y="33103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Dave,</a:t>
            </a:r>
            <a:r>
              <a:rPr lang="en-US" sz="1400" dirty="0">
                <a:solidFill>
                  <a:srgbClr val="558ED5"/>
                </a:solidFill>
                <a:latin typeface="Helvetica Neue"/>
                <a:cs typeface="Helvetica Neue"/>
              </a:rPr>
              <a:t>7</a:t>
            </a:r>
          </a:p>
        </p:txBody>
      </p:sp>
      <p:cxnSp>
        <p:nvCxnSpPr>
          <p:cNvPr id="32" name="Straight Arrow Connector 31"/>
          <p:cNvCxnSpPr>
            <a:stCxn id="20" idx="2"/>
            <a:endCxn id="21" idx="0"/>
          </p:cNvCxnSpPr>
          <p:nvPr/>
        </p:nvCxnSpPr>
        <p:spPr>
          <a:xfrm flipH="1">
            <a:off x="5219700" y="1633954"/>
            <a:ext cx="1371600" cy="53340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1" idx="3"/>
            <a:endCxn id="22" idx="1"/>
          </p:cNvCxnSpPr>
          <p:nvPr/>
        </p:nvCxnSpPr>
        <p:spPr>
          <a:xfrm>
            <a:off x="5867400" y="2319754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2" idx="3"/>
            <a:endCxn id="23" idx="1"/>
          </p:cNvCxnSpPr>
          <p:nvPr/>
        </p:nvCxnSpPr>
        <p:spPr>
          <a:xfrm>
            <a:off x="7239000" y="2319754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1" idx="2"/>
            <a:endCxn id="24" idx="0"/>
          </p:cNvCxnSpPr>
          <p:nvPr/>
        </p:nvCxnSpPr>
        <p:spPr>
          <a:xfrm flipH="1">
            <a:off x="4114800" y="2472154"/>
            <a:ext cx="110490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4" idx="3"/>
            <a:endCxn id="25" idx="1"/>
          </p:cNvCxnSpPr>
          <p:nvPr/>
        </p:nvCxnSpPr>
        <p:spPr>
          <a:xfrm>
            <a:off x="4495800" y="3462754"/>
            <a:ext cx="152400" cy="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1" idx="2"/>
            <a:endCxn id="26" idx="0"/>
          </p:cNvCxnSpPr>
          <p:nvPr/>
        </p:nvCxnSpPr>
        <p:spPr>
          <a:xfrm>
            <a:off x="5219700" y="2472154"/>
            <a:ext cx="6858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2" idx="2"/>
            <a:endCxn id="31" idx="0"/>
          </p:cNvCxnSpPr>
          <p:nvPr/>
        </p:nvCxnSpPr>
        <p:spPr>
          <a:xfrm>
            <a:off x="6629400" y="2472154"/>
            <a:ext cx="15875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2" idx="2"/>
            <a:endCxn id="29" idx="0"/>
          </p:cNvCxnSpPr>
          <p:nvPr/>
        </p:nvCxnSpPr>
        <p:spPr>
          <a:xfrm>
            <a:off x="6629400" y="2472154"/>
            <a:ext cx="11049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3" idx="2"/>
            <a:endCxn id="30" idx="0"/>
          </p:cNvCxnSpPr>
          <p:nvPr/>
        </p:nvCxnSpPr>
        <p:spPr>
          <a:xfrm>
            <a:off x="8153400" y="2472154"/>
            <a:ext cx="4953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77625" y="4072354"/>
            <a:ext cx="7756775" cy="209288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/>
                <a:cs typeface="Times"/>
              </a:rPr>
              <a:t># find names of all employees in department 17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      </a:t>
            </a: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   FIND </a:t>
            </a:r>
            <a:r>
              <a:rPr lang="en-US" sz="1600" dirty="0">
                <a:latin typeface="Consolas"/>
                <a:cs typeface="Consolas"/>
              </a:rPr>
              <a:t>DEPT RECORD WHERE DEPT# = </a:t>
            </a:r>
            <a:r>
              <a:rPr lang="en-US" sz="1600" dirty="0" smtClean="0">
                <a:latin typeface="Consolas"/>
                <a:cs typeface="Consolas"/>
              </a:rPr>
              <a:t>17</a:t>
            </a: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       if failure; return “no such department”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FIND 1</a:t>
            </a:r>
            <a:r>
              <a:rPr lang="en-US" sz="1600" baseline="30000" dirty="0" smtClean="0">
                <a:latin typeface="Consolas"/>
                <a:cs typeface="Consolas"/>
              </a:rPr>
              <a:t>st</a:t>
            </a:r>
            <a:r>
              <a:rPr lang="en-US" sz="1600" dirty="0" smtClean="0">
                <a:latin typeface="Consolas"/>
                <a:cs typeface="Consolas"/>
              </a:rPr>
              <a:t> SON OF CURRENT RECORD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    if failure; return “no employee in this department”</a:t>
            </a:r>
          </a:p>
          <a:p>
            <a:r>
              <a:rPr lang="en-US" sz="1600" dirty="0" smtClean="0">
                <a:latin typeface="Consolas"/>
                <a:cs typeface="Consolas"/>
              </a:rPr>
              <a:t>LOOP      save name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FIND NEXT BROTHER OF THE CURRENT RECORD WHICH IS OF SAME TYPE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GO TO LOOP   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04800" y="6248400"/>
            <a:ext cx="7086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Helvetica Neue"/>
                <a:cs typeface="Helvetica Neue"/>
              </a:rPr>
              <a:t>*examples from “</a:t>
            </a:r>
            <a:r>
              <a:rPr lang="en-US" sz="1200" dirty="0" smtClean="0">
                <a:latin typeface="Helvetica Neue"/>
                <a:cs typeface="Helvetica Neue"/>
                <a:hlinkClick r:id="rId2" action="ppaction://hlinkfile"/>
              </a:rPr>
              <a:t>Network hierarchies </a:t>
            </a:r>
            <a:r>
              <a:rPr lang="en-US" sz="1200" dirty="0">
                <a:latin typeface="Helvetica Neue"/>
                <a:cs typeface="Helvetica Neue"/>
                <a:hlinkClick r:id="rId2" action="ppaction://hlinkfile"/>
              </a:rPr>
              <a:t>and relations in database management </a:t>
            </a:r>
            <a:r>
              <a:rPr lang="en-US" sz="1200" dirty="0" smtClean="0">
                <a:latin typeface="Helvetica Neue"/>
                <a:cs typeface="Helvetica Neue"/>
                <a:hlinkClick r:id="rId2" action="ppaction://hlinkfile"/>
              </a:rPr>
              <a:t>systems</a:t>
            </a:r>
            <a:r>
              <a:rPr lang="en-US" sz="1200" dirty="0" smtClean="0">
                <a:latin typeface="Helvetica Neue"/>
                <a:cs typeface="Helvetica Neue"/>
              </a:rPr>
              <a:t>” by M. </a:t>
            </a:r>
            <a:r>
              <a:rPr lang="en-US" sz="1200" dirty="0" err="1" smtClean="0">
                <a:latin typeface="Helvetica Neue"/>
                <a:cs typeface="Helvetica Neue"/>
              </a:rPr>
              <a:t>Stonebraker</a:t>
            </a:r>
            <a:r>
              <a:rPr lang="en-US" sz="1200" dirty="0" smtClean="0">
                <a:latin typeface="Helvetica Neue"/>
                <a:cs typeface="Helvetica Neue"/>
              </a:rPr>
              <a:t> and G. Held</a:t>
            </a:r>
            <a:endParaRPr lang="en-US" sz="1200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67314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Relational Databases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839200" cy="4602162"/>
          </a:xfrm>
        </p:spPr>
        <p:txBody>
          <a:bodyPr>
            <a:normAutofit/>
          </a:bodyPr>
          <a:lstStyle/>
          <a:p>
            <a:r>
              <a:rPr lang="en-US" dirty="0" smtClean="0"/>
              <a:t>Mid </a:t>
            </a:r>
            <a:r>
              <a:rPr lang="en-US" dirty="0"/>
              <a:t>70's: </a:t>
            </a:r>
            <a:r>
              <a:rPr lang="en-US" dirty="0" err="1" smtClean="0"/>
              <a:t>Codd's</a:t>
            </a:r>
            <a:r>
              <a:rPr lang="en-US" dirty="0" smtClean="0"/>
              <a:t> </a:t>
            </a:r>
            <a:r>
              <a:rPr lang="en-US" dirty="0"/>
              <a:t>vision </a:t>
            </a:r>
            <a:r>
              <a:rPr lang="en-US" dirty="0" smtClean="0"/>
              <a:t>implemented by two projects: ancestors </a:t>
            </a:r>
            <a:r>
              <a:rPr lang="en-US" dirty="0"/>
              <a:t>of essentially all today's commercial </a:t>
            </a:r>
            <a:r>
              <a:rPr lang="en-US" dirty="0" smtClean="0"/>
              <a:t>systems! </a:t>
            </a:r>
          </a:p>
          <a:p>
            <a:pPr lvl="1"/>
            <a:r>
              <a:rPr lang="en-US" dirty="0" smtClean="0"/>
              <a:t>Ingres (UC Berkeley)</a:t>
            </a:r>
          </a:p>
          <a:p>
            <a:pPr lvl="1"/>
            <a:r>
              <a:rPr lang="en-US" dirty="0" smtClean="0"/>
              <a:t>System R (IBM)</a:t>
            </a:r>
          </a:p>
          <a:p>
            <a:r>
              <a:rPr lang="en-US" dirty="0" smtClean="0"/>
              <a:t>Lots </a:t>
            </a:r>
            <a:r>
              <a:rPr lang="en-US" dirty="0"/>
              <a:t>of crosspollination between both groups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94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Ingres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610600" cy="4602162"/>
          </a:xfrm>
        </p:spPr>
        <p:txBody>
          <a:bodyPr>
            <a:normAutofit/>
          </a:bodyPr>
          <a:lstStyle/>
          <a:p>
            <a:r>
              <a:rPr lang="en-US" dirty="0" smtClean="0"/>
              <a:t>1974</a:t>
            </a:r>
            <a:r>
              <a:rPr lang="en-US" dirty="0"/>
              <a:t>-</a:t>
            </a:r>
            <a:r>
              <a:rPr lang="en-US" dirty="0" smtClean="0"/>
              <a:t>77, UC Berkeley: </a:t>
            </a:r>
            <a:r>
              <a:rPr lang="en-US" dirty="0" err="1" smtClean="0"/>
              <a:t>Stonebraker</a:t>
            </a:r>
            <a:r>
              <a:rPr lang="en-US" dirty="0"/>
              <a:t>,</a:t>
            </a:r>
            <a:r>
              <a:rPr lang="en-US" dirty="0" smtClean="0"/>
              <a:t> Wong and many others</a:t>
            </a:r>
          </a:p>
          <a:p>
            <a:pPr lvl="1"/>
            <a:r>
              <a:rPr lang="en-US" dirty="0" smtClean="0"/>
              <a:t>2015 Turing Award (</a:t>
            </a:r>
            <a:r>
              <a:rPr lang="en-US" dirty="0" err="1" smtClean="0"/>
              <a:t>Stonebraker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Ancestor of: </a:t>
            </a:r>
          </a:p>
          <a:p>
            <a:pPr lvl="1"/>
            <a:r>
              <a:rPr lang="en-US" dirty="0" smtClean="0"/>
              <a:t>Ingres </a:t>
            </a:r>
            <a:r>
              <a:rPr lang="en-US" dirty="0"/>
              <a:t>Corp (CA</a:t>
            </a:r>
            <a:r>
              <a:rPr lang="en-US" dirty="0" smtClean="0"/>
              <a:t>), CA</a:t>
            </a:r>
            <a:r>
              <a:rPr lang="en-US" dirty="0"/>
              <a:t>-</a:t>
            </a:r>
            <a:r>
              <a:rPr lang="en-US" dirty="0" smtClean="0"/>
              <a:t>Universe, Britton</a:t>
            </a:r>
            <a:r>
              <a:rPr lang="en-US" dirty="0"/>
              <a:t>-</a:t>
            </a:r>
            <a:r>
              <a:rPr lang="en-US" dirty="0" smtClean="0"/>
              <a:t>Lee, </a:t>
            </a:r>
            <a:r>
              <a:rPr lang="en-US" dirty="0" smtClean="0">
                <a:solidFill>
                  <a:srgbClr val="FF6600"/>
                </a:solidFill>
              </a:rPr>
              <a:t>Sybase</a:t>
            </a:r>
            <a:r>
              <a:rPr lang="en-US" dirty="0" smtClean="0"/>
              <a:t>, </a:t>
            </a:r>
            <a:r>
              <a:rPr lang="en-US" dirty="0" smtClean="0">
                <a:solidFill>
                  <a:srgbClr val="FF6600"/>
                </a:solidFill>
              </a:rPr>
              <a:t>MS </a:t>
            </a:r>
            <a:r>
              <a:rPr lang="en-US" dirty="0">
                <a:solidFill>
                  <a:srgbClr val="FF6600"/>
                </a:solidFill>
              </a:rPr>
              <a:t>SQL </a:t>
            </a:r>
            <a:r>
              <a:rPr lang="en-US" dirty="0" smtClean="0">
                <a:solidFill>
                  <a:srgbClr val="FF6600"/>
                </a:solidFill>
              </a:rPr>
              <a:t>Server</a:t>
            </a:r>
            <a:r>
              <a:rPr lang="en-US" dirty="0" smtClean="0"/>
              <a:t>, Wang's PACE, Tandem </a:t>
            </a:r>
            <a:r>
              <a:rPr lang="en-US" dirty="0"/>
              <a:t>Non-Stop </a:t>
            </a:r>
            <a:r>
              <a:rPr lang="en-US" dirty="0" smtClean="0"/>
              <a:t>SQL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9599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686800" cy="4221162"/>
          </a:xfrm>
        </p:spPr>
        <p:txBody>
          <a:bodyPr/>
          <a:lstStyle/>
          <a:p>
            <a:r>
              <a:rPr lang="en-US" dirty="0"/>
              <a:t>IBM San Jose (now </a:t>
            </a:r>
            <a:r>
              <a:rPr lang="en-US" dirty="0" err="1"/>
              <a:t>Almaden</a:t>
            </a:r>
            <a:r>
              <a:rPr lang="en-US" dirty="0"/>
              <a:t>) </a:t>
            </a:r>
            <a:endParaRPr lang="en-US" dirty="0" smtClean="0"/>
          </a:p>
          <a:p>
            <a:pPr lvl="1"/>
            <a:r>
              <a:rPr lang="en-US" dirty="0" smtClean="0"/>
              <a:t>15 PhDs, including many Berkeley people: </a:t>
            </a:r>
          </a:p>
          <a:p>
            <a:pPr lvl="2"/>
            <a:r>
              <a:rPr lang="en-US" dirty="0" smtClean="0"/>
              <a:t>Jim Gray </a:t>
            </a:r>
            <a:r>
              <a:rPr lang="en-US" dirty="0"/>
              <a:t>(1st CS PhD @ Berkeley), Bruce Lindsay, Irv </a:t>
            </a:r>
            <a:r>
              <a:rPr lang="en-US" dirty="0" err="1"/>
              <a:t>Traiger</a:t>
            </a:r>
            <a:r>
              <a:rPr lang="en-US" dirty="0"/>
              <a:t>, Paul </a:t>
            </a:r>
            <a:r>
              <a:rPr lang="en-US" dirty="0" err="1"/>
              <a:t>McJones</a:t>
            </a:r>
            <a:r>
              <a:rPr lang="en-US" dirty="0"/>
              <a:t>, Mike </a:t>
            </a:r>
            <a:r>
              <a:rPr lang="en-US" dirty="0" err="1"/>
              <a:t>Blasgen</a:t>
            </a:r>
            <a:r>
              <a:rPr lang="en-US" dirty="0"/>
              <a:t>, Mario </a:t>
            </a:r>
            <a:r>
              <a:rPr lang="en-US" dirty="0" err="1"/>
              <a:t>Schkolnick</a:t>
            </a:r>
            <a:r>
              <a:rPr lang="en-US" dirty="0"/>
              <a:t>, Bob </a:t>
            </a:r>
            <a:r>
              <a:rPr lang="en-US" dirty="0" err="1" smtClean="0"/>
              <a:t>Selinger</a:t>
            </a:r>
            <a:r>
              <a:rPr lang="en-US" dirty="0" smtClean="0"/>
              <a:t>, </a:t>
            </a:r>
            <a:r>
              <a:rPr lang="en-US" dirty="0"/>
              <a:t>Bob </a:t>
            </a:r>
            <a:r>
              <a:rPr lang="en-US" dirty="0" smtClean="0"/>
              <a:t>Yost</a:t>
            </a:r>
          </a:p>
          <a:p>
            <a:pPr lvl="1"/>
            <a:r>
              <a:rPr lang="en-US" dirty="0" smtClean="0"/>
              <a:t>1998 Turing Award (Gray)</a:t>
            </a:r>
          </a:p>
          <a:p>
            <a:r>
              <a:rPr lang="en-US" dirty="0" smtClean="0"/>
              <a:t>Ancestor of:</a:t>
            </a:r>
          </a:p>
          <a:p>
            <a:pPr lvl="1"/>
            <a:r>
              <a:rPr lang="en-US" dirty="0" smtClean="0"/>
              <a:t>IBM's </a:t>
            </a:r>
            <a:r>
              <a:rPr lang="en-US" dirty="0"/>
              <a:t>SQL/DS &amp; </a:t>
            </a:r>
            <a:r>
              <a:rPr lang="en-US" dirty="0">
                <a:solidFill>
                  <a:srgbClr val="FF6600"/>
                </a:solidFill>
              </a:rPr>
              <a:t>DB2</a:t>
            </a:r>
            <a:r>
              <a:rPr lang="en-US" dirty="0"/>
              <a:t>, </a:t>
            </a:r>
            <a:r>
              <a:rPr lang="en-US" dirty="0">
                <a:solidFill>
                  <a:srgbClr val="FF6600"/>
                </a:solidFill>
              </a:rPr>
              <a:t>Oracle</a:t>
            </a:r>
            <a:r>
              <a:rPr lang="en-US" dirty="0"/>
              <a:t>, HP's </a:t>
            </a:r>
            <a:r>
              <a:rPr lang="en-US" dirty="0" err="1"/>
              <a:t>Allbase</a:t>
            </a:r>
            <a:r>
              <a:rPr lang="en-US" dirty="0"/>
              <a:t>, Tandem Non-Stop </a:t>
            </a:r>
            <a:r>
              <a:rPr lang="en-US" dirty="0" smtClean="0"/>
              <a:t>SQL</a:t>
            </a:r>
          </a:p>
        </p:txBody>
      </p:sp>
    </p:spTree>
    <p:extLst>
      <p:ext uri="{BB962C8B-B14F-4D97-AF65-F5344CB8AC3E}">
        <p14:creationId xmlns:p14="http://schemas.microsoft.com/office/powerpoint/2010/main" val="269960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80’s Commercialization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534400" cy="4449762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Ellison's </a:t>
            </a:r>
            <a:r>
              <a:rPr lang="en-US" dirty="0"/>
              <a:t>Oracle beats IBM to market by reading white </a:t>
            </a:r>
            <a:r>
              <a:rPr lang="en-US" dirty="0" smtClean="0"/>
              <a:t>papers ;-)</a:t>
            </a:r>
            <a:endParaRPr lang="en-US" dirty="0"/>
          </a:p>
          <a:p>
            <a:r>
              <a:rPr lang="en-US" dirty="0"/>
              <a:t>IBM releases multiple RDBMSs, settles down to </a:t>
            </a:r>
            <a:r>
              <a:rPr lang="en-US" dirty="0" smtClean="0"/>
              <a:t>DB2</a:t>
            </a:r>
            <a:r>
              <a:rPr lang="en-US" dirty="0"/>
              <a:t>  </a:t>
            </a:r>
            <a:endParaRPr lang="en-US" dirty="0" smtClean="0"/>
          </a:p>
          <a:p>
            <a:r>
              <a:rPr lang="en-US" dirty="0" smtClean="0"/>
              <a:t>Gray </a:t>
            </a:r>
            <a:r>
              <a:rPr lang="en-US" dirty="0"/>
              <a:t>(System R), Jerry Held (Ingres) and others join Tandem (Non-Stop SQL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err="1" smtClean="0"/>
              <a:t>Kapali</a:t>
            </a:r>
            <a:r>
              <a:rPr lang="en-US" dirty="0" smtClean="0"/>
              <a:t> </a:t>
            </a:r>
            <a:r>
              <a:rPr lang="en-US" dirty="0" err="1"/>
              <a:t>Eswaran</a:t>
            </a:r>
            <a:r>
              <a:rPr lang="en-US" dirty="0"/>
              <a:t> starts </a:t>
            </a:r>
            <a:r>
              <a:rPr lang="en-US" dirty="0" err="1"/>
              <a:t>EsVal</a:t>
            </a:r>
            <a:r>
              <a:rPr lang="en-US" dirty="0"/>
              <a:t>, which </a:t>
            </a:r>
            <a:r>
              <a:rPr lang="en-US" dirty="0" smtClean="0"/>
              <a:t>led to </a:t>
            </a:r>
            <a:r>
              <a:rPr lang="en-US" dirty="0"/>
              <a:t>HP </a:t>
            </a:r>
            <a:r>
              <a:rPr lang="en-US" dirty="0" err="1"/>
              <a:t>Allbase</a:t>
            </a:r>
            <a:r>
              <a:rPr lang="en-US" dirty="0"/>
              <a:t> and </a:t>
            </a:r>
            <a:r>
              <a:rPr lang="en-US" dirty="0" err="1"/>
              <a:t>Cullinet</a:t>
            </a:r>
            <a:endParaRPr lang="en-US" dirty="0"/>
          </a:p>
          <a:p>
            <a:r>
              <a:rPr lang="en-US" dirty="0"/>
              <a:t>Relational Technology </a:t>
            </a:r>
            <a:r>
              <a:rPr lang="en-US" dirty="0" err="1"/>
              <a:t>Inc</a:t>
            </a:r>
            <a:r>
              <a:rPr lang="en-US" dirty="0"/>
              <a:t> (Ingres Corp), Britton-Lee/Sybase, Wang PACE grow out of Ingres group</a:t>
            </a:r>
          </a:p>
          <a:p>
            <a:r>
              <a:rPr lang="en-US" dirty="0"/>
              <a:t>CA releases CA-Universe, a commercialization of Ingres</a:t>
            </a:r>
          </a:p>
          <a:p>
            <a:r>
              <a:rPr lang="en-US" dirty="0"/>
              <a:t>Informix started by Cal alum Roger </a:t>
            </a:r>
            <a:r>
              <a:rPr lang="en-US" dirty="0" err="1"/>
              <a:t>Sippl</a:t>
            </a:r>
            <a:r>
              <a:rPr lang="en-US" dirty="0"/>
              <a:t> (no pedigree to research).</a:t>
            </a:r>
          </a:p>
          <a:p>
            <a:r>
              <a:rPr lang="en-US" dirty="0"/>
              <a:t>Teradata started by a</a:t>
            </a:r>
            <a:r>
              <a:rPr lang="en-US" dirty="0" smtClean="0"/>
              <a:t> </a:t>
            </a:r>
            <a:r>
              <a:rPr lang="en-US" dirty="0"/>
              <a:t>Cal Tech alums, based on proprietary networking </a:t>
            </a:r>
            <a:r>
              <a:rPr lang="en-US" dirty="0" smtClean="0"/>
              <a:t>technology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29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7000"/>
            <a:ext cx="8229600" cy="1143000"/>
          </a:xfrm>
        </p:spPr>
        <p:txBody>
          <a:bodyPr/>
          <a:lstStyle/>
          <a:p>
            <a:r>
              <a:rPr lang="en-US" dirty="0" smtClean="0"/>
              <a:t>Discussion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92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 System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610600" cy="5486400"/>
          </a:xfrm>
        </p:spPr>
        <p:txBody>
          <a:bodyPr/>
          <a:lstStyle/>
          <a:p>
            <a:pPr marL="237744" indent="-237744">
              <a:spcBef>
                <a:spcPts val="500"/>
              </a:spcBef>
              <a:buFont typeface="+mj-lt"/>
              <a:buAutoNum type="arabicPeriod"/>
            </a:pPr>
            <a:r>
              <a:rPr lang="en-US" sz="2000" dirty="0" smtClean="0"/>
              <a:t>To </a:t>
            </a:r>
            <a:r>
              <a:rPr lang="en-US" sz="2000" dirty="0"/>
              <a:t>provide a </a:t>
            </a:r>
            <a:r>
              <a:rPr lang="en-US" sz="2000" b="1" dirty="0" smtClean="0">
                <a:solidFill>
                  <a:srgbClr val="FF0000"/>
                </a:solidFill>
              </a:rPr>
              <a:t>high-level, non-navigational </a:t>
            </a:r>
            <a:r>
              <a:rPr lang="en-US" sz="2000" b="1" dirty="0">
                <a:solidFill>
                  <a:srgbClr val="FF0000"/>
                </a:solidFill>
              </a:rPr>
              <a:t>user interface </a:t>
            </a:r>
            <a:r>
              <a:rPr lang="en-US" sz="2000" dirty="0" smtClean="0"/>
              <a:t>for maximum </a:t>
            </a:r>
            <a:r>
              <a:rPr lang="en-US" sz="2000" dirty="0"/>
              <a:t>user productivity and </a:t>
            </a:r>
            <a:r>
              <a:rPr lang="en-US" sz="2000" dirty="0" smtClean="0"/>
              <a:t>data independence.</a:t>
            </a:r>
          </a:p>
          <a:p>
            <a:pPr marL="237744" indent="-237744">
              <a:spcBef>
                <a:spcPts val="500"/>
              </a:spcBef>
              <a:buFont typeface="+mj-lt"/>
              <a:buAutoNum type="arabicPeriod"/>
            </a:pPr>
            <a:r>
              <a:rPr lang="en-US" sz="2000" dirty="0" smtClean="0"/>
              <a:t>To </a:t>
            </a:r>
            <a:r>
              <a:rPr lang="en-US" sz="2000" dirty="0"/>
              <a:t>support </a:t>
            </a:r>
            <a:r>
              <a:rPr lang="en-US" sz="2000" b="1" dirty="0">
                <a:solidFill>
                  <a:srgbClr val="FF0000"/>
                </a:solidFill>
              </a:rPr>
              <a:t>different</a:t>
            </a:r>
            <a:r>
              <a:rPr lang="en-US" sz="2000" dirty="0"/>
              <a:t> </a:t>
            </a:r>
            <a:r>
              <a:rPr lang="en-US" sz="2000" dirty="0" smtClean="0"/>
              <a:t>types of </a:t>
            </a:r>
            <a:r>
              <a:rPr lang="en-US" sz="2000" dirty="0"/>
              <a:t>database </a:t>
            </a:r>
            <a:r>
              <a:rPr lang="en-US" sz="2000" b="1" dirty="0">
                <a:solidFill>
                  <a:srgbClr val="FF0000"/>
                </a:solidFill>
              </a:rPr>
              <a:t>use</a:t>
            </a:r>
            <a:r>
              <a:rPr lang="en-US" sz="2000" dirty="0"/>
              <a:t> including </a:t>
            </a:r>
            <a:r>
              <a:rPr lang="en-US" sz="2000" dirty="0" smtClean="0"/>
              <a:t>programmed </a:t>
            </a:r>
            <a:r>
              <a:rPr lang="en-US" sz="2000" b="1" dirty="0" smtClean="0">
                <a:solidFill>
                  <a:srgbClr val="FF0000"/>
                </a:solidFill>
              </a:rPr>
              <a:t>transactions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FF0000"/>
                </a:solidFill>
              </a:rPr>
              <a:t>ad hoc </a:t>
            </a:r>
            <a:r>
              <a:rPr lang="en-US" sz="2000" b="1" dirty="0" smtClean="0">
                <a:solidFill>
                  <a:srgbClr val="FF0000"/>
                </a:solidFill>
              </a:rPr>
              <a:t>queries</a:t>
            </a:r>
            <a:r>
              <a:rPr lang="en-US" sz="2000" dirty="0" smtClean="0"/>
              <a:t>, and </a:t>
            </a:r>
            <a:r>
              <a:rPr lang="en-US" sz="2000" b="1" dirty="0">
                <a:solidFill>
                  <a:srgbClr val="FF0000"/>
                </a:solidFill>
              </a:rPr>
              <a:t>report</a:t>
            </a:r>
            <a:r>
              <a:rPr lang="en-US" sz="2000" dirty="0"/>
              <a:t> </a:t>
            </a:r>
            <a:r>
              <a:rPr lang="en-US" sz="2000" dirty="0" smtClean="0"/>
              <a:t>generation.</a:t>
            </a:r>
          </a:p>
          <a:p>
            <a:pPr marL="237744" indent="-237744">
              <a:spcBef>
                <a:spcPts val="500"/>
              </a:spcBef>
              <a:buFont typeface="+mj-lt"/>
              <a:buAutoNum type="arabicPeriod"/>
            </a:pPr>
            <a:r>
              <a:rPr lang="en-US" sz="2000" dirty="0" smtClean="0"/>
              <a:t>To </a:t>
            </a:r>
            <a:r>
              <a:rPr lang="en-US" sz="2000" dirty="0"/>
              <a:t>support a </a:t>
            </a:r>
            <a:r>
              <a:rPr lang="en-US" sz="2000" b="1" dirty="0">
                <a:solidFill>
                  <a:srgbClr val="FF0000"/>
                </a:solidFill>
              </a:rPr>
              <a:t>rapidly </a:t>
            </a:r>
            <a:r>
              <a:rPr lang="en-US" sz="2000" b="1" dirty="0" smtClean="0">
                <a:solidFill>
                  <a:srgbClr val="FF0000"/>
                </a:solidFill>
              </a:rPr>
              <a:t>changing database </a:t>
            </a:r>
            <a:r>
              <a:rPr lang="en-US" sz="2000" b="1" dirty="0">
                <a:solidFill>
                  <a:srgbClr val="FF0000"/>
                </a:solidFill>
              </a:rPr>
              <a:t>environment</a:t>
            </a:r>
            <a:r>
              <a:rPr lang="en-US" sz="2000" dirty="0"/>
              <a:t>, in </a:t>
            </a:r>
            <a:r>
              <a:rPr lang="en-US" sz="2000" dirty="0" smtClean="0"/>
              <a:t>which tables</a:t>
            </a:r>
            <a:r>
              <a:rPr lang="en-US" sz="2000" dirty="0"/>
              <a:t>, indexes, views, </a:t>
            </a:r>
            <a:r>
              <a:rPr lang="en-US" sz="2000" dirty="0" smtClean="0"/>
              <a:t>transactions, and </a:t>
            </a:r>
            <a:r>
              <a:rPr lang="en-US" sz="2000" dirty="0"/>
              <a:t>other objects could easily </a:t>
            </a:r>
            <a:r>
              <a:rPr lang="en-US" sz="2000" dirty="0" smtClean="0"/>
              <a:t>be added </a:t>
            </a:r>
            <a:r>
              <a:rPr lang="en-US" sz="2000" dirty="0"/>
              <a:t>to and removed from the </a:t>
            </a:r>
            <a:r>
              <a:rPr lang="en-US" sz="2000" dirty="0" smtClean="0"/>
              <a:t>database without </a:t>
            </a:r>
            <a:r>
              <a:rPr lang="en-US" sz="2000" dirty="0"/>
              <a:t>stopping the </a:t>
            </a:r>
            <a:r>
              <a:rPr lang="en-US" sz="2000" dirty="0" smtClean="0"/>
              <a:t>system.</a:t>
            </a:r>
          </a:p>
          <a:p>
            <a:pPr marL="237744" indent="-237744">
              <a:spcBef>
                <a:spcPts val="500"/>
              </a:spcBef>
              <a:buFont typeface="+mj-lt"/>
              <a:buAutoNum type="arabicPeriod"/>
            </a:pPr>
            <a:r>
              <a:rPr lang="en-US" sz="2000" dirty="0" smtClean="0"/>
              <a:t>To </a:t>
            </a:r>
            <a:r>
              <a:rPr lang="en-US" sz="2000" dirty="0"/>
              <a:t>support a population </a:t>
            </a:r>
            <a:r>
              <a:rPr lang="en-US" sz="2000" dirty="0" smtClean="0"/>
              <a:t>of </a:t>
            </a:r>
            <a:r>
              <a:rPr lang="en-US" sz="2000" b="1" dirty="0" smtClean="0">
                <a:solidFill>
                  <a:srgbClr val="FF0000"/>
                </a:solidFill>
              </a:rPr>
              <a:t>many </a:t>
            </a:r>
            <a:r>
              <a:rPr lang="en-US" sz="2000" b="1" dirty="0">
                <a:solidFill>
                  <a:srgbClr val="FF0000"/>
                </a:solidFill>
              </a:rPr>
              <a:t>concurrent users</a:t>
            </a:r>
            <a:r>
              <a:rPr lang="en-US" sz="2000" dirty="0"/>
              <a:t>, with </a:t>
            </a:r>
            <a:r>
              <a:rPr lang="en-US" sz="2000" dirty="0" smtClean="0"/>
              <a:t>mechanisms to </a:t>
            </a:r>
            <a:r>
              <a:rPr lang="en-US" sz="2000" dirty="0"/>
              <a:t>protect the integrity of </a:t>
            </a:r>
            <a:r>
              <a:rPr lang="en-US" sz="2000" dirty="0" smtClean="0"/>
              <a:t>the database </a:t>
            </a:r>
            <a:r>
              <a:rPr lang="en-US" sz="2000" dirty="0"/>
              <a:t>in a concurrent-update </a:t>
            </a:r>
            <a:r>
              <a:rPr lang="en-US" sz="2000" dirty="0" smtClean="0"/>
              <a:t>environment.</a:t>
            </a:r>
          </a:p>
          <a:p>
            <a:pPr marL="237744" indent="-237744">
              <a:spcBef>
                <a:spcPts val="500"/>
              </a:spcBef>
              <a:buFont typeface="+mj-lt"/>
              <a:buAutoNum type="arabicPeriod"/>
            </a:pPr>
            <a:r>
              <a:rPr lang="en-US" sz="2000" dirty="0" smtClean="0"/>
              <a:t>To </a:t>
            </a:r>
            <a:r>
              <a:rPr lang="en-US" sz="2000" dirty="0"/>
              <a:t>provide a means of </a:t>
            </a:r>
            <a:r>
              <a:rPr lang="en-US" sz="2000" b="1" dirty="0" smtClean="0">
                <a:solidFill>
                  <a:srgbClr val="FF0000"/>
                </a:solidFill>
              </a:rPr>
              <a:t>recovering</a:t>
            </a:r>
            <a:r>
              <a:rPr lang="en-US" sz="2000" dirty="0" smtClean="0"/>
              <a:t> the </a:t>
            </a:r>
            <a:r>
              <a:rPr lang="en-US" sz="2000" dirty="0"/>
              <a:t>contents of the </a:t>
            </a:r>
            <a:r>
              <a:rPr lang="en-US" sz="2000" dirty="0" smtClean="0"/>
              <a:t>database to </a:t>
            </a:r>
            <a:r>
              <a:rPr lang="en-US" sz="2000" dirty="0"/>
              <a:t>a consistent state after a failure </a:t>
            </a:r>
            <a:r>
              <a:rPr lang="en-US" sz="2000" dirty="0" smtClean="0"/>
              <a:t>of hardware </a:t>
            </a:r>
            <a:r>
              <a:rPr lang="en-US" sz="2000" dirty="0"/>
              <a:t>or </a:t>
            </a:r>
            <a:r>
              <a:rPr lang="en-US" sz="2000" dirty="0" smtClean="0"/>
              <a:t>software.</a:t>
            </a:r>
          </a:p>
          <a:p>
            <a:pPr marL="237744" indent="-237744">
              <a:spcBef>
                <a:spcPts val="500"/>
              </a:spcBef>
              <a:buFont typeface="+mj-lt"/>
              <a:buAutoNum type="arabicPeriod"/>
            </a:pPr>
            <a:r>
              <a:rPr lang="en-US" sz="2000" dirty="0" smtClean="0"/>
              <a:t>To </a:t>
            </a:r>
            <a:r>
              <a:rPr lang="en-US" sz="2000" dirty="0"/>
              <a:t>provide a flexible </a:t>
            </a:r>
            <a:r>
              <a:rPr lang="en-US" sz="2000" dirty="0" smtClean="0"/>
              <a:t>mechanism whereby </a:t>
            </a:r>
            <a:r>
              <a:rPr lang="en-US" sz="2000" b="1" dirty="0">
                <a:solidFill>
                  <a:srgbClr val="FF0000"/>
                </a:solidFill>
              </a:rPr>
              <a:t>different views </a:t>
            </a:r>
            <a:r>
              <a:rPr lang="en-US" sz="2000" dirty="0" smtClean="0"/>
              <a:t>of stored </a:t>
            </a:r>
            <a:r>
              <a:rPr lang="en-US" sz="2000" dirty="0"/>
              <a:t>data can be defined and </a:t>
            </a:r>
            <a:r>
              <a:rPr lang="en-US" sz="2000" dirty="0" smtClean="0"/>
              <a:t>various users </a:t>
            </a:r>
            <a:r>
              <a:rPr lang="en-US" sz="2000" dirty="0"/>
              <a:t>can be authorized to </a:t>
            </a:r>
            <a:r>
              <a:rPr lang="en-US" sz="2000" dirty="0" smtClean="0"/>
              <a:t>query and </a:t>
            </a:r>
            <a:r>
              <a:rPr lang="en-US" sz="2000" dirty="0"/>
              <a:t>update these </a:t>
            </a:r>
            <a:r>
              <a:rPr lang="en-US" sz="2000" dirty="0" smtClean="0"/>
              <a:t>views.</a:t>
            </a:r>
          </a:p>
          <a:p>
            <a:pPr marL="237744" indent="-237744">
              <a:spcBef>
                <a:spcPts val="500"/>
              </a:spcBef>
              <a:buFont typeface="+mj-lt"/>
              <a:buAutoNum type="arabicPeriod"/>
            </a:pPr>
            <a:r>
              <a:rPr lang="en-US" sz="2000" dirty="0" smtClean="0"/>
              <a:t>To </a:t>
            </a:r>
            <a:r>
              <a:rPr lang="en-US" sz="2000" dirty="0"/>
              <a:t>support all of the </a:t>
            </a:r>
            <a:r>
              <a:rPr lang="en-US" sz="2000" dirty="0" smtClean="0"/>
              <a:t>above functions </a:t>
            </a:r>
            <a:r>
              <a:rPr lang="en-US" sz="2000" dirty="0"/>
              <a:t>with a level of </a:t>
            </a:r>
            <a:r>
              <a:rPr lang="en-US" sz="2000" b="1" dirty="0" smtClean="0">
                <a:solidFill>
                  <a:srgbClr val="FF0000"/>
                </a:solidFill>
              </a:rPr>
              <a:t>performance comparable </a:t>
            </a:r>
            <a:r>
              <a:rPr lang="en-US" sz="2000" b="1" dirty="0">
                <a:solidFill>
                  <a:srgbClr val="FF0000"/>
                </a:solidFill>
              </a:rPr>
              <a:t>to existing </a:t>
            </a:r>
            <a:r>
              <a:rPr lang="en-US" sz="2000" b="1" dirty="0" smtClean="0">
                <a:solidFill>
                  <a:srgbClr val="FF0000"/>
                </a:solidFill>
              </a:rPr>
              <a:t>lower-function database systems.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7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 System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371600"/>
            <a:ext cx="8610600" cy="5486400"/>
          </a:xfrm>
        </p:spPr>
        <p:txBody>
          <a:bodyPr/>
          <a:lstStyle/>
          <a:p>
            <a:pPr marL="237744" indent="-237744">
              <a:spcBef>
                <a:spcPts val="500"/>
              </a:spcBef>
              <a:buFont typeface="+mj-lt"/>
              <a:buAutoNum type="arabicPeriod"/>
            </a:pPr>
            <a:r>
              <a:rPr lang="en-US" sz="2000" dirty="0" smtClean="0"/>
              <a:t>To </a:t>
            </a:r>
            <a:r>
              <a:rPr lang="en-US" sz="2000" dirty="0"/>
              <a:t>provide a </a:t>
            </a:r>
            <a:r>
              <a:rPr lang="en-US" sz="2000" b="1" dirty="0" smtClean="0">
                <a:solidFill>
                  <a:srgbClr val="FF0000"/>
                </a:solidFill>
              </a:rPr>
              <a:t>high-level, non-navigational </a:t>
            </a:r>
            <a:r>
              <a:rPr lang="en-US" sz="2000" b="1" dirty="0">
                <a:solidFill>
                  <a:srgbClr val="FF0000"/>
                </a:solidFill>
              </a:rPr>
              <a:t>user interface </a:t>
            </a:r>
            <a:r>
              <a:rPr lang="en-US" sz="2000" dirty="0" smtClean="0"/>
              <a:t>for maximum </a:t>
            </a:r>
            <a:r>
              <a:rPr lang="en-US" sz="2000" dirty="0"/>
              <a:t>user productivity and </a:t>
            </a:r>
            <a:r>
              <a:rPr lang="en-US" sz="2000" dirty="0" smtClean="0"/>
              <a:t>data independence.</a:t>
            </a:r>
          </a:p>
          <a:p>
            <a:pPr marL="237744" indent="-237744">
              <a:spcBef>
                <a:spcPts val="500"/>
              </a:spcBef>
              <a:buFont typeface="+mj-lt"/>
              <a:buAutoNum type="arabicPeriod"/>
            </a:pPr>
            <a:r>
              <a:rPr lang="en-US" sz="2000" dirty="0" smtClean="0"/>
              <a:t>To </a:t>
            </a:r>
            <a:r>
              <a:rPr lang="en-US" sz="2000" dirty="0"/>
              <a:t>support </a:t>
            </a:r>
            <a:r>
              <a:rPr lang="en-US" sz="2000" b="1" dirty="0">
                <a:solidFill>
                  <a:srgbClr val="FF0000"/>
                </a:solidFill>
              </a:rPr>
              <a:t>different</a:t>
            </a:r>
            <a:r>
              <a:rPr lang="en-US" sz="2000" dirty="0"/>
              <a:t> </a:t>
            </a:r>
            <a:r>
              <a:rPr lang="en-US" sz="2000" dirty="0" smtClean="0"/>
              <a:t>types of </a:t>
            </a:r>
            <a:r>
              <a:rPr lang="en-US" sz="2000" dirty="0"/>
              <a:t>database </a:t>
            </a:r>
            <a:r>
              <a:rPr lang="en-US" sz="2000" b="1" dirty="0">
                <a:solidFill>
                  <a:srgbClr val="FF0000"/>
                </a:solidFill>
              </a:rPr>
              <a:t>use</a:t>
            </a:r>
            <a:r>
              <a:rPr lang="en-US" sz="2000" dirty="0"/>
              <a:t> including </a:t>
            </a:r>
            <a:r>
              <a:rPr lang="en-US" sz="2000" dirty="0" smtClean="0"/>
              <a:t>programmed </a:t>
            </a:r>
            <a:r>
              <a:rPr lang="en-US" sz="2000" b="1" dirty="0" smtClean="0">
                <a:solidFill>
                  <a:srgbClr val="FF0000"/>
                </a:solidFill>
              </a:rPr>
              <a:t>transactions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FF0000"/>
                </a:solidFill>
              </a:rPr>
              <a:t>ad hoc </a:t>
            </a:r>
            <a:r>
              <a:rPr lang="en-US" sz="2000" b="1" dirty="0" smtClean="0">
                <a:solidFill>
                  <a:srgbClr val="FF0000"/>
                </a:solidFill>
              </a:rPr>
              <a:t>queries</a:t>
            </a:r>
            <a:r>
              <a:rPr lang="en-US" sz="2000" dirty="0" smtClean="0"/>
              <a:t>, and </a:t>
            </a:r>
            <a:r>
              <a:rPr lang="en-US" sz="2000" b="1" dirty="0">
                <a:solidFill>
                  <a:srgbClr val="FF0000"/>
                </a:solidFill>
              </a:rPr>
              <a:t>report</a:t>
            </a:r>
            <a:r>
              <a:rPr lang="en-US" sz="2000" dirty="0"/>
              <a:t> </a:t>
            </a:r>
            <a:r>
              <a:rPr lang="en-US" sz="2000" dirty="0" smtClean="0"/>
              <a:t>generation.</a:t>
            </a:r>
          </a:p>
          <a:p>
            <a:pPr marL="237744" indent="-237744">
              <a:spcBef>
                <a:spcPts val="500"/>
              </a:spcBef>
              <a:buFont typeface="+mj-lt"/>
              <a:buAutoNum type="arabicPeriod"/>
            </a:pPr>
            <a:r>
              <a:rPr lang="en-US" sz="2000" dirty="0" smtClean="0"/>
              <a:t>To </a:t>
            </a:r>
            <a:r>
              <a:rPr lang="en-US" sz="2000" dirty="0"/>
              <a:t>support a </a:t>
            </a:r>
            <a:r>
              <a:rPr lang="en-US" sz="2000" b="1" dirty="0">
                <a:solidFill>
                  <a:srgbClr val="FF0000"/>
                </a:solidFill>
              </a:rPr>
              <a:t>rapidly </a:t>
            </a:r>
            <a:r>
              <a:rPr lang="en-US" sz="2000" b="1" dirty="0" smtClean="0">
                <a:solidFill>
                  <a:srgbClr val="FF0000"/>
                </a:solidFill>
              </a:rPr>
              <a:t>changing database </a:t>
            </a:r>
            <a:r>
              <a:rPr lang="en-US" sz="2000" b="1" dirty="0">
                <a:solidFill>
                  <a:srgbClr val="FF0000"/>
                </a:solidFill>
              </a:rPr>
              <a:t>environment</a:t>
            </a:r>
            <a:r>
              <a:rPr lang="en-US" sz="2000" dirty="0"/>
              <a:t>, in </a:t>
            </a:r>
            <a:r>
              <a:rPr lang="en-US" sz="2000" dirty="0" smtClean="0"/>
              <a:t>which tables</a:t>
            </a:r>
            <a:r>
              <a:rPr lang="en-US" sz="2000" dirty="0"/>
              <a:t>, indexes, views, </a:t>
            </a:r>
            <a:r>
              <a:rPr lang="en-US" sz="2000" dirty="0" smtClean="0"/>
              <a:t>transactions, and </a:t>
            </a:r>
            <a:r>
              <a:rPr lang="en-US" sz="2000" dirty="0"/>
              <a:t>other objects could easily </a:t>
            </a:r>
            <a:r>
              <a:rPr lang="en-US" sz="2000" dirty="0" smtClean="0"/>
              <a:t>be added </a:t>
            </a:r>
            <a:r>
              <a:rPr lang="en-US" sz="2000" dirty="0"/>
              <a:t>to and removed from the </a:t>
            </a:r>
            <a:r>
              <a:rPr lang="en-US" sz="2000" dirty="0" smtClean="0"/>
              <a:t>database without </a:t>
            </a:r>
            <a:r>
              <a:rPr lang="en-US" sz="2000" dirty="0"/>
              <a:t>stopping the </a:t>
            </a:r>
            <a:r>
              <a:rPr lang="en-US" sz="2000" dirty="0" smtClean="0"/>
              <a:t>system.</a:t>
            </a:r>
          </a:p>
          <a:p>
            <a:pPr marL="237744" indent="-237744">
              <a:spcBef>
                <a:spcPts val="500"/>
              </a:spcBef>
              <a:buFont typeface="+mj-lt"/>
              <a:buAutoNum type="arabicPeriod"/>
            </a:pPr>
            <a:r>
              <a:rPr lang="en-US" sz="2000" dirty="0" smtClean="0"/>
              <a:t>To </a:t>
            </a:r>
            <a:r>
              <a:rPr lang="en-US" sz="2000" dirty="0"/>
              <a:t>support a population </a:t>
            </a:r>
            <a:r>
              <a:rPr lang="en-US" sz="2000" dirty="0" smtClean="0"/>
              <a:t>of </a:t>
            </a:r>
            <a:r>
              <a:rPr lang="en-US" sz="2000" b="1" dirty="0" smtClean="0">
                <a:solidFill>
                  <a:srgbClr val="FF0000"/>
                </a:solidFill>
              </a:rPr>
              <a:t>many </a:t>
            </a:r>
            <a:r>
              <a:rPr lang="en-US" sz="2000" b="1" dirty="0">
                <a:solidFill>
                  <a:srgbClr val="FF0000"/>
                </a:solidFill>
              </a:rPr>
              <a:t>concurrent users</a:t>
            </a:r>
            <a:r>
              <a:rPr lang="en-US" sz="2000" dirty="0"/>
              <a:t>, with </a:t>
            </a:r>
            <a:r>
              <a:rPr lang="en-US" sz="2000" dirty="0" smtClean="0"/>
              <a:t>mechanisms to </a:t>
            </a:r>
            <a:r>
              <a:rPr lang="en-US" sz="2000" dirty="0"/>
              <a:t>protect the integrity of </a:t>
            </a:r>
            <a:r>
              <a:rPr lang="en-US" sz="2000" dirty="0" smtClean="0"/>
              <a:t>the database </a:t>
            </a:r>
            <a:r>
              <a:rPr lang="en-US" sz="2000" dirty="0"/>
              <a:t>in a concurrent-update </a:t>
            </a:r>
            <a:r>
              <a:rPr lang="en-US" sz="2000" dirty="0" smtClean="0"/>
              <a:t>environment.</a:t>
            </a:r>
          </a:p>
          <a:p>
            <a:pPr marL="237744" indent="-237744">
              <a:spcBef>
                <a:spcPts val="500"/>
              </a:spcBef>
              <a:buFont typeface="+mj-lt"/>
              <a:buAutoNum type="arabicPeriod"/>
            </a:pPr>
            <a:r>
              <a:rPr lang="en-US" sz="2000" dirty="0" smtClean="0"/>
              <a:t>To </a:t>
            </a:r>
            <a:r>
              <a:rPr lang="en-US" sz="2000" dirty="0"/>
              <a:t>provide a means of </a:t>
            </a:r>
            <a:r>
              <a:rPr lang="en-US" sz="2000" b="1" dirty="0" smtClean="0">
                <a:solidFill>
                  <a:srgbClr val="FF0000"/>
                </a:solidFill>
              </a:rPr>
              <a:t>recovering</a:t>
            </a:r>
            <a:r>
              <a:rPr lang="en-US" sz="2000" dirty="0" smtClean="0"/>
              <a:t> the </a:t>
            </a:r>
            <a:r>
              <a:rPr lang="en-US" sz="2000" dirty="0"/>
              <a:t>contents of the </a:t>
            </a:r>
            <a:r>
              <a:rPr lang="en-US" sz="2000" dirty="0" smtClean="0"/>
              <a:t>database to </a:t>
            </a:r>
            <a:r>
              <a:rPr lang="en-US" sz="2000" dirty="0"/>
              <a:t>a consistent state after a failure </a:t>
            </a:r>
            <a:r>
              <a:rPr lang="en-US" sz="2000" dirty="0" smtClean="0"/>
              <a:t>of hardware </a:t>
            </a:r>
            <a:r>
              <a:rPr lang="en-US" sz="2000" dirty="0"/>
              <a:t>or </a:t>
            </a:r>
            <a:r>
              <a:rPr lang="en-US" sz="2000" dirty="0" smtClean="0"/>
              <a:t>software.</a:t>
            </a:r>
          </a:p>
          <a:p>
            <a:pPr marL="237744" indent="-237744">
              <a:spcBef>
                <a:spcPts val="500"/>
              </a:spcBef>
              <a:buFont typeface="+mj-lt"/>
              <a:buAutoNum type="arabicPeriod"/>
            </a:pPr>
            <a:r>
              <a:rPr lang="en-US" sz="2000" dirty="0" smtClean="0"/>
              <a:t>To </a:t>
            </a:r>
            <a:r>
              <a:rPr lang="en-US" sz="2000" dirty="0"/>
              <a:t>provide a flexible </a:t>
            </a:r>
            <a:r>
              <a:rPr lang="en-US" sz="2000" dirty="0" smtClean="0"/>
              <a:t>mechanism whereby </a:t>
            </a:r>
            <a:r>
              <a:rPr lang="en-US" sz="2000" b="1" dirty="0">
                <a:solidFill>
                  <a:srgbClr val="FF0000"/>
                </a:solidFill>
              </a:rPr>
              <a:t>different views </a:t>
            </a:r>
            <a:r>
              <a:rPr lang="en-US" sz="2000" dirty="0" smtClean="0"/>
              <a:t>of stored </a:t>
            </a:r>
            <a:r>
              <a:rPr lang="en-US" sz="2000" dirty="0"/>
              <a:t>data can be defined and </a:t>
            </a:r>
            <a:r>
              <a:rPr lang="en-US" sz="2000" dirty="0" smtClean="0"/>
              <a:t>various users </a:t>
            </a:r>
            <a:r>
              <a:rPr lang="en-US" sz="2000" dirty="0"/>
              <a:t>can be authorized to </a:t>
            </a:r>
            <a:r>
              <a:rPr lang="en-US" sz="2000" dirty="0" smtClean="0"/>
              <a:t>query and </a:t>
            </a:r>
            <a:r>
              <a:rPr lang="en-US" sz="2000" dirty="0"/>
              <a:t>update these </a:t>
            </a:r>
            <a:r>
              <a:rPr lang="en-US" sz="2000" dirty="0" smtClean="0"/>
              <a:t>views.</a:t>
            </a:r>
          </a:p>
          <a:p>
            <a:pPr marL="237744" indent="-237744">
              <a:spcBef>
                <a:spcPts val="500"/>
              </a:spcBef>
              <a:buFont typeface="+mj-lt"/>
              <a:buAutoNum type="arabicPeriod"/>
            </a:pPr>
            <a:r>
              <a:rPr lang="en-US" sz="2000" dirty="0" smtClean="0"/>
              <a:t>To </a:t>
            </a:r>
            <a:r>
              <a:rPr lang="en-US" sz="2000" dirty="0"/>
              <a:t>support all of the </a:t>
            </a:r>
            <a:r>
              <a:rPr lang="en-US" sz="2000" dirty="0" smtClean="0"/>
              <a:t>above functions </a:t>
            </a:r>
            <a:r>
              <a:rPr lang="en-US" sz="2000" dirty="0"/>
              <a:t>with a level of </a:t>
            </a:r>
            <a:r>
              <a:rPr lang="en-US" sz="2000" b="1" dirty="0" smtClean="0">
                <a:solidFill>
                  <a:srgbClr val="FF0000"/>
                </a:solidFill>
              </a:rPr>
              <a:t>performance comparable </a:t>
            </a:r>
            <a:r>
              <a:rPr lang="en-US" sz="2000" b="1" dirty="0">
                <a:solidFill>
                  <a:srgbClr val="FF0000"/>
                </a:solidFill>
              </a:rPr>
              <a:t>to existing </a:t>
            </a:r>
            <a:r>
              <a:rPr lang="en-US" sz="2000" b="1" dirty="0" smtClean="0">
                <a:solidFill>
                  <a:srgbClr val="FF0000"/>
                </a:solidFill>
              </a:rPr>
              <a:t>lower-function database systems.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1295400"/>
            <a:ext cx="8610600" cy="556260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90800" y="1447800"/>
            <a:ext cx="26436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latin typeface="Helvetica Neue" charset="0"/>
                <a:ea typeface="Helvetica Neue" charset="0"/>
                <a:cs typeface="Helvetica Neue" charset="0"/>
              </a:rPr>
              <a:t>1.Easy of use</a:t>
            </a:r>
            <a:endParaRPr lang="en-US" sz="3200" dirty="0" smtClean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2158425"/>
            <a:ext cx="4309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Helvetica Neue" charset="0"/>
                <a:ea typeface="Helvetica Neue" charset="0"/>
                <a:cs typeface="Helvetica Neue" charset="0"/>
              </a:rPr>
              <a:t>2. Unifying abstraction</a:t>
            </a:r>
            <a:endParaRPr lang="en-US" sz="3200" dirty="0" smtClean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83211" y="2920425"/>
            <a:ext cx="51972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Helvetica Neue" charset="0"/>
                <a:ea typeface="Helvetica Neue" charset="0"/>
                <a:cs typeface="Helvetica Neue" charset="0"/>
              </a:rPr>
              <a:t>3</a:t>
            </a:r>
            <a:r>
              <a:rPr lang="en-US" sz="3200" dirty="0" smtClean="0">
                <a:latin typeface="Helvetica Neue" charset="0"/>
                <a:ea typeface="Helvetica Neue" charset="0"/>
                <a:cs typeface="Helvetica Neue" charset="0"/>
              </a:rPr>
              <a:t>. </a:t>
            </a:r>
            <a:r>
              <a:rPr lang="en-US" sz="3200" dirty="0" err="1" smtClean="0">
                <a:latin typeface="Helvetica Neue" charset="0"/>
                <a:ea typeface="Helvetica Neue" charset="0"/>
                <a:cs typeface="Helvetica Neue" charset="0"/>
              </a:rPr>
              <a:t>Evolvability</a:t>
            </a:r>
            <a:r>
              <a:rPr lang="en-US" sz="3200" dirty="0" smtClean="0">
                <a:latin typeface="Helvetica Neue" charset="0"/>
                <a:ea typeface="Helvetica Neue" charset="0"/>
                <a:cs typeface="Helvetica Neue" charset="0"/>
              </a:rPr>
              <a:t> (of database)</a:t>
            </a:r>
            <a:endParaRPr lang="en-US" sz="3200" dirty="0" smtClean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90800" y="3758625"/>
            <a:ext cx="29841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Helvetica Neue" charset="0"/>
                <a:ea typeface="Helvetica Neue" charset="0"/>
                <a:cs typeface="Helvetica Neue" charset="0"/>
              </a:rPr>
              <a:t>4. Concurrency</a:t>
            </a:r>
            <a:endParaRPr lang="en-US" sz="3200" dirty="0" smtClean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90800" y="4520625"/>
            <a:ext cx="3357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Helvetica Neue" charset="0"/>
                <a:ea typeface="Helvetica Neue" charset="0"/>
                <a:cs typeface="Helvetica Neue" charset="0"/>
              </a:rPr>
              <a:t>5</a:t>
            </a:r>
            <a:r>
              <a:rPr lang="en-US" sz="3200" dirty="0" smtClean="0">
                <a:latin typeface="Helvetica Neue" charset="0"/>
                <a:ea typeface="Helvetica Neue" charset="0"/>
                <a:cs typeface="Helvetica Neue" charset="0"/>
              </a:rPr>
              <a:t>. Fault tolerance</a:t>
            </a:r>
            <a:endParaRPr lang="en-US" sz="3200" dirty="0" smtClean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90800" y="5130225"/>
            <a:ext cx="6077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Helvetica Neue" charset="0"/>
                <a:ea typeface="Helvetica Neue" charset="0"/>
                <a:cs typeface="Helvetica Neue" charset="0"/>
              </a:rPr>
              <a:t>6. Access control (and flexibility)</a:t>
            </a:r>
            <a:endParaRPr lang="en-US" sz="3200" dirty="0" smtClean="0"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90800" y="5892225"/>
            <a:ext cx="2991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Helvetica Neue" charset="0"/>
                <a:ea typeface="Helvetica Neue" charset="0"/>
                <a:cs typeface="Helvetica Neue" charset="0"/>
              </a:rPr>
              <a:t>7</a:t>
            </a:r>
            <a:r>
              <a:rPr lang="en-US" sz="3200" dirty="0" smtClean="0">
                <a:latin typeface="Helvetica Neue" charset="0"/>
                <a:ea typeface="Helvetica Neue" charset="0"/>
                <a:cs typeface="Helvetica Neue" charset="0"/>
              </a:rPr>
              <a:t>. Performance</a:t>
            </a:r>
            <a:endParaRPr lang="en-US" sz="3200" dirty="0" smtClean="0">
              <a:latin typeface="Helvetica Neue" charset="0"/>
              <a:ea typeface="Helvetica Neue" charset="0"/>
              <a:cs typeface="Helvetica 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765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610600" cy="4221162"/>
          </a:xfrm>
        </p:spPr>
        <p:txBody>
          <a:bodyPr>
            <a:normAutofit/>
          </a:bodyPr>
          <a:lstStyle/>
          <a:p>
            <a:r>
              <a:rPr lang="en-US" dirty="0" smtClean="0"/>
              <a:t>Expect </a:t>
            </a:r>
            <a:r>
              <a:rPr lang="en-US" dirty="0"/>
              <a:t>to throw out the 1st version of the system</a:t>
            </a:r>
          </a:p>
          <a:p>
            <a:r>
              <a:rPr lang="en-US" dirty="0" smtClean="0"/>
              <a:t>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06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610600" cy="4221162"/>
          </a:xfrm>
        </p:spPr>
        <p:txBody>
          <a:bodyPr>
            <a:normAutofit/>
          </a:bodyPr>
          <a:lstStyle/>
          <a:p>
            <a:r>
              <a:rPr lang="en-US" dirty="0" smtClean="0"/>
              <a:t>Expect </a:t>
            </a:r>
            <a:r>
              <a:rPr lang="en-US" dirty="0"/>
              <a:t>to throw out the 1st version of the system</a:t>
            </a:r>
          </a:p>
          <a:p>
            <a:r>
              <a:rPr lang="en-US" dirty="0" smtClean="0"/>
              <a:t>Authors very familiar with </a:t>
            </a:r>
          </a:p>
          <a:p>
            <a:pPr lvl="1"/>
            <a:r>
              <a:rPr lang="en-US" dirty="0" smtClean="0"/>
              <a:t>What they want to build</a:t>
            </a:r>
          </a:p>
          <a:p>
            <a:pPr lvl="1"/>
            <a:r>
              <a:rPr lang="en-US" dirty="0" smtClean="0"/>
              <a:t>Implementation challenges</a:t>
            </a:r>
          </a:p>
          <a:p>
            <a:r>
              <a:rPr lang="en-US" dirty="0" smtClean="0"/>
              <a:t>Similar to Unix:</a:t>
            </a:r>
          </a:p>
          <a:p>
            <a:pPr lvl="1"/>
            <a:r>
              <a:rPr lang="en-US" dirty="0"/>
              <a:t>Ken Thomson </a:t>
            </a:r>
            <a:r>
              <a:rPr lang="en-US" dirty="0" smtClean="0"/>
              <a:t>and </a:t>
            </a:r>
            <a:r>
              <a:rPr lang="en-US" dirty="0" smtClean="0"/>
              <a:t>Dennis Ritchie both worked on Multics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35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8055"/>
            <a:ext cx="8534400" cy="1143000"/>
          </a:xfrm>
        </p:spPr>
        <p:txBody>
          <a:bodyPr/>
          <a:lstStyle/>
          <a:p>
            <a:r>
              <a:rPr lang="en-US" sz="4400" dirty="0" smtClean="0"/>
              <a:t>Query Optimization: </a:t>
            </a:r>
            <a:br>
              <a:rPr lang="en-US" sz="4400" dirty="0" smtClean="0"/>
            </a:br>
            <a:r>
              <a:rPr lang="en-US" sz="4400" dirty="0" smtClean="0"/>
              <a:t>Phase Zero vs One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686800" cy="4449762"/>
          </a:xfrm>
        </p:spPr>
        <p:txBody>
          <a:bodyPr>
            <a:normAutofit/>
          </a:bodyPr>
          <a:lstStyle/>
          <a:p>
            <a:r>
              <a:rPr lang="en-US" dirty="0" smtClean="0"/>
              <a:t>Phase </a:t>
            </a:r>
            <a:r>
              <a:rPr lang="en-US" dirty="0" smtClean="0"/>
              <a:t>Zero focus: optimize complex queries</a:t>
            </a:r>
          </a:p>
          <a:p>
            <a:r>
              <a:rPr lang="en-US" dirty="0" smtClean="0"/>
              <a:t>Phase One focus: optimize simple, most common </a:t>
            </a:r>
            <a:r>
              <a:rPr lang="en-US" dirty="0" smtClean="0"/>
              <a:t>queries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3665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7625" y="4419600"/>
            <a:ext cx="7756775" cy="228600"/>
          </a:xfrm>
          <a:prstGeom prst="rect">
            <a:avLst/>
          </a:prstGeom>
          <a:solidFill>
            <a:srgbClr val="FFFB88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Hierarchical Model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1329154"/>
            <a:ext cx="762000" cy="30480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Helvetica Neue Light"/>
                <a:cs typeface="Helvetica Neue Light"/>
              </a:rPr>
              <a:t>DEPT</a:t>
            </a:r>
            <a:endParaRPr lang="en-US" sz="1800" dirty="0">
              <a:latin typeface="Helvetica Neue Light"/>
              <a:cs typeface="Helvetica Neue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2167354"/>
            <a:ext cx="762000" cy="3048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Helvetica Neue Light"/>
                <a:cs typeface="Helvetica Neue Light"/>
              </a:rPr>
              <a:t>EMP</a:t>
            </a:r>
            <a:endParaRPr lang="en-US" sz="1800" dirty="0">
              <a:solidFill>
                <a:schemeClr val="accent3">
                  <a:lumMod val="7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310354"/>
            <a:ext cx="901700" cy="3048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/>
                <a:cs typeface="Helvetica Neue Light"/>
              </a:rPr>
              <a:t>CHILD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3310354"/>
            <a:ext cx="990600" cy="304800"/>
          </a:xfrm>
          <a:prstGeom prst="rect">
            <a:avLst/>
          </a:prstGeom>
          <a:ln>
            <a:solidFill>
              <a:srgbClr val="984807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OFFICE</a:t>
            </a:r>
            <a:endParaRPr lang="en-US" sz="1800" dirty="0">
              <a:solidFill>
                <a:srgbClr val="984807"/>
              </a:solidFill>
              <a:latin typeface="Helvetica Neue Light"/>
              <a:cs typeface="Helvetica Neue Light"/>
            </a:endParaRPr>
          </a:p>
        </p:txBody>
      </p:sp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>
          <a:xfrm>
            <a:off x="1905000" y="1633954"/>
            <a:ext cx="0" cy="53340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 flipH="1">
            <a:off x="1212850" y="2472154"/>
            <a:ext cx="69215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7" idx="0"/>
          </p:cNvCxnSpPr>
          <p:nvPr/>
        </p:nvCxnSpPr>
        <p:spPr>
          <a:xfrm>
            <a:off x="1905000" y="2472154"/>
            <a:ext cx="8001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" y="3627854"/>
            <a:ext cx="2006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58ED5"/>
                </a:solidFill>
                <a:latin typeface="Helvetica Neue Light"/>
                <a:cs typeface="Helvetica Neue Light"/>
              </a:rPr>
              <a:t>(CHILD NAME, AGE)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1200" y="3615154"/>
            <a:ext cx="1667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(OFFICE#, SIZE)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95301" y="1295400"/>
            <a:ext cx="1880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Neue Light"/>
                <a:cs typeface="Helvetica Neue Light"/>
              </a:rPr>
              <a:t>(DEPT#, BUDGET)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0" y="2167354"/>
            <a:ext cx="171901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(NAME, SALARY)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96000" y="1329154"/>
            <a:ext cx="9906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17, 25M</a:t>
            </a:r>
            <a:endParaRPr lang="en-US" sz="16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00" y="2167354"/>
            <a:ext cx="1295400" cy="304800"/>
          </a:xfrm>
          <a:prstGeom prst="rect">
            <a:avLst/>
          </a:prstGeom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Fisher, 100K</a:t>
            </a:r>
            <a:endParaRPr lang="en-US" sz="1600" dirty="0">
              <a:solidFill>
                <a:srgbClr val="77933C"/>
              </a:solidFill>
              <a:latin typeface="Helvetica Neue Light"/>
              <a:cs typeface="Helvetica Neue Ligh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19800" y="2167354"/>
            <a:ext cx="1219200" cy="304800"/>
          </a:xfrm>
          <a:prstGeom prst="rect">
            <a:avLst/>
          </a:prstGeom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Jones, 80K</a:t>
            </a:r>
            <a:endParaRPr lang="en-US" sz="1600" dirty="0">
              <a:solidFill>
                <a:srgbClr val="77933C"/>
              </a:solidFill>
              <a:latin typeface="Helvetica Neue Light"/>
              <a:cs typeface="Helvetica Neue Ligh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91400" y="2167354"/>
            <a:ext cx="1524000" cy="304800"/>
          </a:xfrm>
          <a:prstGeom prst="rect">
            <a:avLst/>
          </a:prstGeom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Adams, 140K</a:t>
            </a:r>
            <a:endParaRPr lang="en-US" sz="1600" dirty="0">
              <a:solidFill>
                <a:srgbClr val="77933C"/>
              </a:solidFill>
              <a:latin typeface="Helvetica Neue Light"/>
              <a:cs typeface="Helvetica Neue Ligh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33800" y="3310354"/>
            <a:ext cx="7620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Sue,10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48200" y="33103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Peter,4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86400" y="3310354"/>
            <a:ext cx="838200" cy="304800"/>
          </a:xfrm>
          <a:prstGeom prst="rect">
            <a:avLst/>
          </a:prstGeom>
          <a:ln>
            <a:solidFill>
              <a:srgbClr val="984807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12, 500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15200" y="3310354"/>
            <a:ext cx="838200" cy="304800"/>
          </a:xfrm>
          <a:prstGeom prst="rect">
            <a:avLst/>
          </a:prstGeom>
          <a:ln>
            <a:solidFill>
              <a:srgbClr val="984807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984807"/>
                </a:solidFill>
                <a:latin typeface="Helvetica Neue"/>
                <a:cs typeface="Helvetica Neue"/>
              </a:rPr>
              <a:t>12, 500</a:t>
            </a:r>
            <a:endParaRPr lang="en-US" sz="1400" dirty="0">
              <a:solidFill>
                <a:srgbClr val="984807"/>
              </a:solidFill>
              <a:latin typeface="Helvetica Neue"/>
              <a:cs typeface="Helvetica Neue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29600" y="3310354"/>
            <a:ext cx="838200" cy="3048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  <a:cs typeface="Helvetica Neue"/>
              </a:rPr>
              <a:t>12, 500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Helvetica Neue"/>
              <a:cs typeface="Helvetica Neue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00800" y="33103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Dave,</a:t>
            </a:r>
            <a:r>
              <a:rPr lang="en-US" sz="1400" dirty="0">
                <a:solidFill>
                  <a:srgbClr val="558ED5"/>
                </a:solidFill>
                <a:latin typeface="Helvetica Neue"/>
                <a:cs typeface="Helvetica Neue"/>
              </a:rPr>
              <a:t>7</a:t>
            </a:r>
          </a:p>
        </p:txBody>
      </p:sp>
      <p:cxnSp>
        <p:nvCxnSpPr>
          <p:cNvPr id="32" name="Straight Arrow Connector 31"/>
          <p:cNvCxnSpPr>
            <a:stCxn id="20" idx="2"/>
            <a:endCxn id="21" idx="0"/>
          </p:cNvCxnSpPr>
          <p:nvPr/>
        </p:nvCxnSpPr>
        <p:spPr>
          <a:xfrm flipH="1">
            <a:off x="5219700" y="1633954"/>
            <a:ext cx="1371600" cy="53340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1" idx="3"/>
            <a:endCxn id="22" idx="1"/>
          </p:cNvCxnSpPr>
          <p:nvPr/>
        </p:nvCxnSpPr>
        <p:spPr>
          <a:xfrm>
            <a:off x="5867400" y="2319754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2" idx="3"/>
            <a:endCxn id="23" idx="1"/>
          </p:cNvCxnSpPr>
          <p:nvPr/>
        </p:nvCxnSpPr>
        <p:spPr>
          <a:xfrm>
            <a:off x="7239000" y="2319754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1" idx="2"/>
            <a:endCxn id="24" idx="0"/>
          </p:cNvCxnSpPr>
          <p:nvPr/>
        </p:nvCxnSpPr>
        <p:spPr>
          <a:xfrm flipH="1">
            <a:off x="4114800" y="2472154"/>
            <a:ext cx="110490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4" idx="3"/>
            <a:endCxn id="25" idx="1"/>
          </p:cNvCxnSpPr>
          <p:nvPr/>
        </p:nvCxnSpPr>
        <p:spPr>
          <a:xfrm>
            <a:off x="4495800" y="3462754"/>
            <a:ext cx="152400" cy="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1" idx="2"/>
            <a:endCxn id="26" idx="0"/>
          </p:cNvCxnSpPr>
          <p:nvPr/>
        </p:nvCxnSpPr>
        <p:spPr>
          <a:xfrm>
            <a:off x="5219700" y="2472154"/>
            <a:ext cx="6858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2" idx="2"/>
            <a:endCxn id="31" idx="0"/>
          </p:cNvCxnSpPr>
          <p:nvPr/>
        </p:nvCxnSpPr>
        <p:spPr>
          <a:xfrm>
            <a:off x="6629400" y="2472154"/>
            <a:ext cx="15875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2" idx="2"/>
            <a:endCxn id="29" idx="0"/>
          </p:cNvCxnSpPr>
          <p:nvPr/>
        </p:nvCxnSpPr>
        <p:spPr>
          <a:xfrm>
            <a:off x="6629400" y="2472154"/>
            <a:ext cx="11049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3" idx="2"/>
            <a:endCxn id="30" idx="0"/>
          </p:cNvCxnSpPr>
          <p:nvPr/>
        </p:nvCxnSpPr>
        <p:spPr>
          <a:xfrm>
            <a:off x="8153400" y="2472154"/>
            <a:ext cx="4953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77625" y="4072354"/>
            <a:ext cx="7756775" cy="209288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/>
                <a:cs typeface="Times"/>
              </a:rPr>
              <a:t># find names of all employees in department 17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      </a:t>
            </a: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   FIND </a:t>
            </a:r>
            <a:r>
              <a:rPr lang="en-US" sz="1600" dirty="0">
                <a:latin typeface="Consolas"/>
                <a:cs typeface="Consolas"/>
              </a:rPr>
              <a:t>DEPT RECORD WHERE DEPT# = </a:t>
            </a:r>
            <a:r>
              <a:rPr lang="en-US" sz="1600" dirty="0" smtClean="0">
                <a:latin typeface="Consolas"/>
                <a:cs typeface="Consolas"/>
              </a:rPr>
              <a:t>17</a:t>
            </a: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       if failure; return “no such department”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FIND 1</a:t>
            </a:r>
            <a:r>
              <a:rPr lang="en-US" sz="1600" baseline="30000" dirty="0" smtClean="0">
                <a:latin typeface="Consolas"/>
                <a:cs typeface="Consolas"/>
              </a:rPr>
              <a:t>st</a:t>
            </a:r>
            <a:r>
              <a:rPr lang="en-US" sz="1600" dirty="0" smtClean="0">
                <a:latin typeface="Consolas"/>
                <a:cs typeface="Consolas"/>
              </a:rPr>
              <a:t> SON OF CURRENT RECORD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    if failure; return “no employee in this department”</a:t>
            </a:r>
          </a:p>
          <a:p>
            <a:r>
              <a:rPr lang="en-US" sz="1600" dirty="0" smtClean="0">
                <a:latin typeface="Consolas"/>
                <a:cs typeface="Consolas"/>
              </a:rPr>
              <a:t>LOOP      save name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FIND NEXT BROTHER OF THE CURRENT RECORD WHICH IS OF SAME TYPE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GO TO LOOP 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2000" y="6248400"/>
            <a:ext cx="107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nsolas"/>
                <a:cs typeface="Consolas"/>
              </a:rPr>
              <a:t>Output:</a:t>
            </a:r>
            <a:endParaRPr lang="en-US" sz="1800" dirty="0" smtClean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65388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8055"/>
            <a:ext cx="8534400" cy="1143000"/>
          </a:xfrm>
        </p:spPr>
        <p:txBody>
          <a:bodyPr/>
          <a:lstStyle/>
          <a:p>
            <a:r>
              <a:rPr lang="en-US" sz="4400" dirty="0" smtClean="0"/>
              <a:t>Query Optimization</a:t>
            </a:r>
            <a:r>
              <a:rPr lang="en-US" sz="4400" smtClean="0"/>
              <a:t>: </a:t>
            </a:r>
            <a:br>
              <a:rPr lang="en-US" sz="4400" smtClean="0"/>
            </a:br>
            <a:r>
              <a:rPr lang="en-US" sz="4400" smtClean="0"/>
              <a:t>Phase Zero vs One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686800" cy="4449762"/>
          </a:xfrm>
        </p:spPr>
        <p:txBody>
          <a:bodyPr>
            <a:normAutofit/>
          </a:bodyPr>
          <a:lstStyle/>
          <a:p>
            <a:r>
              <a:rPr lang="en-US" dirty="0" smtClean="0"/>
              <a:t>Phase Zero: “predicate </a:t>
            </a:r>
            <a:r>
              <a:rPr lang="en-US" dirty="0" smtClean="0"/>
              <a:t>locks” deemed to complicated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Phase One: </a:t>
            </a:r>
            <a:r>
              <a:rPr lang="en-US" dirty="0" smtClean="0"/>
              <a:t>per </a:t>
            </a:r>
            <a:r>
              <a:rPr lang="en-US" dirty="0"/>
              <a:t>o</a:t>
            </a:r>
            <a:r>
              <a:rPr lang="en-US" dirty="0" smtClean="0"/>
              <a:t>bject locks, albeit hierarchical and multiple granularity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383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Storage: Phase Zero vs One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51038"/>
            <a:ext cx="8686800" cy="4221162"/>
          </a:xfrm>
        </p:spPr>
        <p:txBody>
          <a:bodyPr>
            <a:normAutofit/>
          </a:bodyPr>
          <a:lstStyle/>
          <a:p>
            <a:r>
              <a:rPr lang="en-US" dirty="0" smtClean="0"/>
              <a:t>Phase Zero: single user, XRM</a:t>
            </a:r>
          </a:p>
          <a:p>
            <a:pPr lvl="1"/>
            <a:r>
              <a:rPr lang="en-US" dirty="0" smtClean="0"/>
              <a:t>Values of each column stored in a separate domain</a:t>
            </a:r>
          </a:p>
          <a:p>
            <a:pPr lvl="1"/>
            <a:r>
              <a:rPr lang="en-US" dirty="0" smtClean="0"/>
              <a:t>Each field contains TID of corresponding domain/value</a:t>
            </a:r>
          </a:p>
          <a:p>
            <a:pPr lvl="1"/>
            <a:r>
              <a:rPr lang="en-US" dirty="0" smtClean="0"/>
              <a:t>Inversions: mapping between values and TIDs</a:t>
            </a:r>
          </a:p>
          <a:p>
            <a:r>
              <a:rPr lang="en-US" dirty="0" smtClean="0"/>
              <a:t>Phase One: multiuser, RSS</a:t>
            </a:r>
          </a:p>
          <a:p>
            <a:pPr lvl="1"/>
            <a:r>
              <a:rPr lang="en-US" dirty="0" smtClean="0"/>
              <a:t>Tuple contains values</a:t>
            </a:r>
          </a:p>
          <a:p>
            <a:pPr lvl="1"/>
            <a:r>
              <a:rPr lang="en-US" dirty="0" smtClean="0"/>
              <a:t>Indexes on one, more, or combination of columns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2142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8055"/>
            <a:ext cx="8458200" cy="1143000"/>
          </a:xfrm>
        </p:spPr>
        <p:txBody>
          <a:bodyPr/>
          <a:lstStyle/>
          <a:p>
            <a:r>
              <a:rPr lang="en-US" sz="4400" dirty="0" smtClean="0"/>
              <a:t>Cost </a:t>
            </a:r>
            <a:r>
              <a:rPr lang="en-US" sz="4400" dirty="0" smtClean="0"/>
              <a:t>Based </a:t>
            </a:r>
            <a:r>
              <a:rPr lang="en-US" sz="4400" dirty="0"/>
              <a:t>Optimizer: </a:t>
            </a:r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Phase </a:t>
            </a:r>
            <a:r>
              <a:rPr lang="en-US" sz="4400" dirty="0"/>
              <a:t>Zero vs One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51038"/>
            <a:ext cx="8686800" cy="4221162"/>
          </a:xfrm>
        </p:spPr>
        <p:txBody>
          <a:bodyPr>
            <a:normAutofit/>
          </a:bodyPr>
          <a:lstStyle/>
          <a:p>
            <a:r>
              <a:rPr lang="en-US" dirty="0" smtClean="0"/>
              <a:t>Phase Zero</a:t>
            </a:r>
            <a:r>
              <a:rPr lang="en-US" smtClean="0"/>
              <a:t>: </a:t>
            </a:r>
            <a:r>
              <a:rPr lang="en-US" smtClean="0"/>
              <a:t>per-</a:t>
            </a:r>
            <a:r>
              <a:rPr lang="en-US" smtClean="0"/>
              <a:t>tuple cost</a:t>
            </a:r>
            <a:endParaRPr lang="en-US" dirty="0" smtClean="0"/>
          </a:p>
          <a:p>
            <a:r>
              <a:rPr lang="en-US" dirty="0" smtClean="0"/>
              <a:t>Phase One: combination of</a:t>
            </a:r>
          </a:p>
          <a:p>
            <a:pPr lvl="1"/>
            <a:r>
              <a:rPr lang="en-US" dirty="0" smtClean="0"/>
              <a:t># of I/</a:t>
            </a:r>
            <a:r>
              <a:rPr lang="en-US" dirty="0" err="1" smtClean="0"/>
              <a:t>Os</a:t>
            </a:r>
            <a:endParaRPr lang="en-US" dirty="0" smtClean="0"/>
          </a:p>
          <a:p>
            <a:pPr lvl="1"/>
            <a:r>
              <a:rPr lang="en-US" dirty="0" smtClean="0"/>
              <a:t># of calls (CPU activity)</a:t>
            </a:r>
          </a:p>
          <a:p>
            <a:r>
              <a:rPr lang="en-US" dirty="0" smtClean="0"/>
              <a:t>Questions</a:t>
            </a:r>
            <a:endParaRPr lang="en-US" dirty="0" smtClean="0"/>
          </a:p>
          <a:p>
            <a:pPr lvl="1"/>
            <a:r>
              <a:rPr lang="en-US" dirty="0" smtClean="0"/>
              <a:t>How well does it work?</a:t>
            </a:r>
          </a:p>
          <a:p>
            <a:pPr lvl="1"/>
            <a:r>
              <a:rPr lang="en-US" dirty="0" smtClean="0"/>
              <a:t>Do you expect CPU to still be bottleneck today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Caveats?</a:t>
            </a:r>
            <a:endParaRPr lang="en-US" dirty="0" smtClean="0"/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0002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Interpretation vs. </a:t>
            </a:r>
            <a:r>
              <a:rPr lang="en-US" dirty="0" smtClean="0"/>
              <a:t>compilation?</a:t>
            </a:r>
          </a:p>
          <a:p>
            <a:r>
              <a:rPr lang="en-US" dirty="0" smtClean="0"/>
              <a:t>Three levels of transactions?</a:t>
            </a:r>
            <a:endParaRPr lang="en-US" dirty="0"/>
          </a:p>
          <a:p>
            <a:r>
              <a:rPr lang="en-US" dirty="0" smtClean="0"/>
              <a:t>Shadow pages vs write ahead logging?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489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Unix vs. System 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UNIX paper: "The most important job of UNIX is to provide a file </a:t>
            </a:r>
            <a:r>
              <a:rPr lang="en-US" dirty="0" smtClean="0"/>
              <a:t>system”</a:t>
            </a:r>
            <a:endParaRPr lang="en-US" dirty="0"/>
          </a:p>
          <a:p>
            <a:pPr lvl="1"/>
            <a:r>
              <a:rPr lang="en-US" dirty="0"/>
              <a:t>UNIX and System R are both "information management" systems!</a:t>
            </a:r>
          </a:p>
          <a:p>
            <a:r>
              <a:rPr lang="en-US" dirty="0" smtClean="0"/>
              <a:t>Both </a:t>
            </a:r>
            <a:r>
              <a:rPr lang="en-US" dirty="0"/>
              <a:t>also provide programming APIs </a:t>
            </a:r>
            <a:r>
              <a:rPr lang="en-US" dirty="0" smtClean="0"/>
              <a:t>for apps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893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Unix vs. System </a:t>
            </a:r>
            <a:r>
              <a:rPr lang="en-US" dirty="0" smtClean="0"/>
              <a:t>R: 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Ease of use:</a:t>
            </a:r>
          </a:p>
          <a:p>
            <a:pPr lvl="1"/>
            <a:r>
              <a:rPr lang="en-US" dirty="0" smtClean="0"/>
              <a:t>Unix: “most </a:t>
            </a:r>
            <a:r>
              <a:rPr lang="en-US" dirty="0"/>
              <a:t>important characteristics of the system are its </a:t>
            </a:r>
            <a:r>
              <a:rPr lang="en-US" b="1" dirty="0"/>
              <a:t>simplicity</a:t>
            </a:r>
            <a:r>
              <a:rPr lang="en-US" dirty="0"/>
              <a:t>, </a:t>
            </a:r>
            <a:r>
              <a:rPr lang="en-US" b="1" dirty="0"/>
              <a:t>elegance</a:t>
            </a:r>
            <a:r>
              <a:rPr lang="en-US" dirty="0"/>
              <a:t>, and </a:t>
            </a:r>
            <a:r>
              <a:rPr lang="en-US" b="1" dirty="0"/>
              <a:t>ease</a:t>
            </a:r>
            <a:r>
              <a:rPr lang="en-US" dirty="0"/>
              <a:t> of use</a:t>
            </a:r>
            <a:r>
              <a:rPr lang="en-US" dirty="0" smtClean="0"/>
              <a:t>.”</a:t>
            </a:r>
          </a:p>
          <a:p>
            <a:pPr lvl="1"/>
            <a:r>
              <a:rPr lang="en-US" dirty="0" smtClean="0"/>
              <a:t>System R: “The system </a:t>
            </a:r>
            <a:r>
              <a:rPr lang="en-US" dirty="0"/>
              <a:t>was mostly used in </a:t>
            </a:r>
            <a:r>
              <a:rPr lang="en-US" dirty="0" smtClean="0"/>
              <a:t>applications for </a:t>
            </a:r>
            <a:r>
              <a:rPr lang="en-US" dirty="0"/>
              <a:t>which </a:t>
            </a:r>
            <a:r>
              <a:rPr lang="en-US" b="1" dirty="0"/>
              <a:t>ease</a:t>
            </a:r>
            <a:r>
              <a:rPr lang="en-US" dirty="0"/>
              <a:t> of </a:t>
            </a:r>
            <a:r>
              <a:rPr lang="en-US" dirty="0" smtClean="0"/>
              <a:t>installation, a </a:t>
            </a:r>
            <a:r>
              <a:rPr lang="en-US" b="1" dirty="0"/>
              <a:t>high-level user language</a:t>
            </a:r>
            <a:r>
              <a:rPr lang="en-US" dirty="0"/>
              <a:t>, and </a:t>
            </a:r>
            <a:r>
              <a:rPr lang="en-US" dirty="0" smtClean="0"/>
              <a:t>an ability </a:t>
            </a:r>
            <a:r>
              <a:rPr lang="en-US" dirty="0"/>
              <a:t>to rapidly reconfigure </a:t>
            </a:r>
            <a:r>
              <a:rPr lang="en-US" dirty="0" smtClean="0"/>
              <a:t>the database </a:t>
            </a:r>
            <a:r>
              <a:rPr lang="en-US" dirty="0"/>
              <a:t>were important requirements</a:t>
            </a:r>
            <a:r>
              <a:rPr lang="en-US" dirty="0" smtClean="0"/>
              <a:t>.”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080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1143000"/>
          </a:xfrm>
        </p:spPr>
        <p:txBody>
          <a:bodyPr/>
          <a:lstStyle/>
          <a:p>
            <a:r>
              <a:rPr lang="en-US" dirty="0"/>
              <a:t>Unix vs. System R: </a:t>
            </a:r>
            <a:r>
              <a:rPr lang="en-US" dirty="0" smtClean="0"/>
              <a:t>Reuse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221162"/>
          </a:xfrm>
        </p:spPr>
        <p:txBody>
          <a:bodyPr/>
          <a:lstStyle/>
          <a:p>
            <a:r>
              <a:rPr lang="en-US" dirty="0" smtClean="0"/>
              <a:t>Unix</a:t>
            </a:r>
          </a:p>
          <a:p>
            <a:pPr lvl="1"/>
            <a:r>
              <a:rPr lang="en-US" dirty="0"/>
              <a:t>Written in the developer language, C </a:t>
            </a:r>
            <a:endParaRPr lang="en-US" dirty="0" smtClean="0"/>
          </a:p>
          <a:p>
            <a:pPr lvl="1"/>
            <a:r>
              <a:rPr lang="en-US" dirty="0"/>
              <a:t>Directories as files</a:t>
            </a:r>
          </a:p>
          <a:p>
            <a:pPr lvl="1"/>
            <a:r>
              <a:rPr lang="en-US" dirty="0" smtClean="0"/>
              <a:t>I/O naming as file naming</a:t>
            </a:r>
          </a:p>
          <a:p>
            <a:pPr lvl="1"/>
            <a:r>
              <a:rPr lang="en-US" dirty="0" smtClean="0"/>
              <a:t>Same security mechanism for I/O devices &amp; files</a:t>
            </a:r>
          </a:p>
          <a:p>
            <a:pPr lvl="1"/>
            <a:r>
              <a:rPr lang="en-US" dirty="0"/>
              <a:t>Shell, just another process</a:t>
            </a:r>
            <a:r>
              <a:rPr lang="en-US" dirty="0" smtClean="0"/>
              <a:t> </a:t>
            </a:r>
            <a:endParaRPr lang="en-US" dirty="0"/>
          </a:p>
          <a:p>
            <a:r>
              <a:rPr lang="en-US" dirty="0" smtClean="0"/>
              <a:t>System R?</a:t>
            </a:r>
          </a:p>
        </p:txBody>
      </p:sp>
    </p:spTree>
    <p:extLst>
      <p:ext uri="{BB962C8B-B14F-4D97-AF65-F5344CB8AC3E}">
        <p14:creationId xmlns:p14="http://schemas.microsoft.com/office/powerpoint/2010/main" val="198669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534400" cy="1143000"/>
          </a:xfrm>
        </p:spPr>
        <p:txBody>
          <a:bodyPr/>
          <a:lstStyle/>
          <a:p>
            <a:r>
              <a:rPr lang="en-US" dirty="0"/>
              <a:t>Unix vs. System R: </a:t>
            </a:r>
            <a:r>
              <a:rPr lang="en-US" dirty="0" smtClean="0"/>
              <a:t>Reuse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221162"/>
          </a:xfrm>
        </p:spPr>
        <p:txBody>
          <a:bodyPr/>
          <a:lstStyle/>
          <a:p>
            <a:r>
              <a:rPr lang="en-US" dirty="0" smtClean="0"/>
              <a:t>Unix</a:t>
            </a:r>
          </a:p>
          <a:p>
            <a:pPr lvl="1"/>
            <a:r>
              <a:rPr lang="en-US" dirty="0"/>
              <a:t>Written in the developer language, C </a:t>
            </a:r>
          </a:p>
          <a:p>
            <a:pPr lvl="1"/>
            <a:r>
              <a:rPr lang="en-US" dirty="0"/>
              <a:t>Directories as files</a:t>
            </a:r>
          </a:p>
          <a:p>
            <a:pPr lvl="1"/>
            <a:r>
              <a:rPr lang="en-US" dirty="0"/>
              <a:t>I/O naming as file naming</a:t>
            </a:r>
          </a:p>
          <a:p>
            <a:pPr lvl="1"/>
            <a:r>
              <a:rPr lang="en-US" dirty="0"/>
              <a:t>Same security mechanism for I/O devices &amp; </a:t>
            </a:r>
            <a:r>
              <a:rPr lang="en-US" dirty="0" smtClean="0"/>
              <a:t>files</a:t>
            </a:r>
          </a:p>
          <a:p>
            <a:pPr lvl="1"/>
            <a:r>
              <a:rPr lang="en-US" dirty="0"/>
              <a:t>Shell, just another </a:t>
            </a:r>
            <a:r>
              <a:rPr lang="en-US" dirty="0" smtClean="0"/>
              <a:t>process </a:t>
            </a:r>
            <a:endParaRPr lang="en-US" dirty="0"/>
          </a:p>
          <a:p>
            <a:r>
              <a:rPr lang="en-US" dirty="0" smtClean="0"/>
              <a:t>System R?</a:t>
            </a:r>
          </a:p>
          <a:p>
            <a:pPr lvl="1"/>
            <a:r>
              <a:rPr lang="en-US" dirty="0" smtClean="0"/>
              <a:t>Relations as tables</a:t>
            </a:r>
          </a:p>
          <a:p>
            <a:pPr lvl="1"/>
            <a:r>
              <a:rPr lang="en-US" dirty="0" smtClean="0"/>
              <a:t>Catalogs as tables</a:t>
            </a:r>
          </a:p>
          <a:p>
            <a:pPr lvl="1"/>
            <a:r>
              <a:rPr lang="en-US" dirty="0" smtClean="0"/>
              <a:t>Views: any SQL query to </a:t>
            </a:r>
            <a:r>
              <a:rPr lang="en-US" dirty="0"/>
              <a:t>be used as </a:t>
            </a:r>
            <a:r>
              <a:rPr lang="en-US" dirty="0" smtClean="0"/>
              <a:t>view definition</a:t>
            </a:r>
          </a:p>
          <a:p>
            <a:pPr lvl="1"/>
            <a:r>
              <a:rPr lang="mr-IN" dirty="0" smtClean="0"/>
              <a:t>…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76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8915400" cy="1143000"/>
          </a:xfrm>
        </p:spPr>
        <p:txBody>
          <a:bodyPr/>
          <a:lstStyle/>
          <a:p>
            <a:r>
              <a:rPr lang="en-US" dirty="0"/>
              <a:t>Unix vs. System R</a:t>
            </a:r>
            <a:r>
              <a:rPr lang="en-US" dirty="0" smtClean="0"/>
              <a:t>: 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05800" cy="54102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10000"/>
              </a:lnSpc>
            </a:pPr>
            <a:r>
              <a:rPr lang="en-US" dirty="0" smtClean="0"/>
              <a:t>Bottom</a:t>
            </a:r>
            <a:r>
              <a:rPr lang="en-US" dirty="0"/>
              <a:t>-Up (elegance of system) vs. Top-Down (elegance of semantics)</a:t>
            </a:r>
          </a:p>
          <a:p>
            <a:pPr>
              <a:lnSpc>
                <a:spcPct val="110000"/>
              </a:lnSpc>
            </a:pPr>
            <a:r>
              <a:rPr lang="en-US" dirty="0" smtClean="0"/>
              <a:t>UNIX main function: </a:t>
            </a:r>
            <a:r>
              <a:rPr lang="en-US" i="1" dirty="0" smtClean="0"/>
              <a:t>present </a:t>
            </a:r>
            <a:r>
              <a:rPr lang="en-US" i="1" dirty="0"/>
              <a:t>hardware to computer </a:t>
            </a:r>
            <a:r>
              <a:rPr lang="en-US" i="1" dirty="0" smtClean="0"/>
              <a:t>programmers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small </a:t>
            </a:r>
            <a:r>
              <a:rPr lang="en-US" i="1" dirty="0"/>
              <a:t>elegant </a:t>
            </a:r>
            <a:r>
              <a:rPr lang="en-US" dirty="0"/>
              <a:t>set of mechanisms, </a:t>
            </a:r>
            <a:r>
              <a:rPr lang="en-US" dirty="0" smtClean="0"/>
              <a:t>and abstractions for developers (</a:t>
            </a:r>
            <a:r>
              <a:rPr lang="en-US" dirty="0"/>
              <a:t>i.e. C programmers)  </a:t>
            </a:r>
            <a:endParaRPr lang="en-US" dirty="0" smtClean="0"/>
          </a:p>
          <a:p>
            <a:pPr>
              <a:lnSpc>
                <a:spcPct val="110000"/>
              </a:lnSpc>
            </a:pPr>
            <a:r>
              <a:rPr lang="en-US" dirty="0" smtClean="0"/>
              <a:t>System R: </a:t>
            </a:r>
            <a:r>
              <a:rPr lang="en-US" i="1" dirty="0" smtClean="0"/>
              <a:t>manage </a:t>
            </a:r>
            <a:r>
              <a:rPr lang="en-US" i="1" dirty="0"/>
              <a:t>data for application programmer</a:t>
            </a:r>
            <a:r>
              <a:rPr lang="en-US" dirty="0" smtClean="0"/>
              <a:t> </a:t>
            </a:r>
          </a:p>
          <a:p>
            <a:pPr lvl="1">
              <a:lnSpc>
                <a:spcPct val="110000"/>
              </a:lnSpc>
            </a:pPr>
            <a:r>
              <a:rPr lang="en-US" dirty="0" smtClean="0"/>
              <a:t>complete </a:t>
            </a:r>
            <a:r>
              <a:rPr lang="en-US" dirty="0"/>
              <a:t>system that insulated programmers (i.e. SQL + scripting) from the system, while guaranteeing clearly defined </a:t>
            </a:r>
            <a:r>
              <a:rPr lang="en-US" i="1" dirty="0"/>
              <a:t>semantics </a:t>
            </a:r>
            <a:r>
              <a:rPr lang="en-US" dirty="0"/>
              <a:t>of data and queries. 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03251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1143000"/>
          </a:xfrm>
        </p:spPr>
        <p:txBody>
          <a:bodyPr/>
          <a:lstStyle/>
          <a:p>
            <a:r>
              <a:rPr lang="en-US" dirty="0"/>
              <a:t>Unix vs. System R: Philosophy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534400" cy="5410200"/>
          </a:xfrm>
        </p:spPr>
        <p:txBody>
          <a:bodyPr>
            <a:normAutofit/>
          </a:bodyPr>
          <a:lstStyle/>
          <a:p>
            <a:r>
              <a:rPr lang="en-US" dirty="0"/>
              <a:t>Bottom-Up (elegance of system) vs. Top-Down (elegance of semantics)</a:t>
            </a:r>
          </a:p>
          <a:p>
            <a:r>
              <a:rPr lang="en-US" dirty="0" smtClean="0"/>
              <a:t>Affects </a:t>
            </a:r>
            <a:r>
              <a:rPr lang="en-US" dirty="0"/>
              <a:t>where the complexity </a:t>
            </a:r>
            <a:r>
              <a:rPr lang="en-US" dirty="0" smtClean="0"/>
              <a:t>goes: to system</a:t>
            </a:r>
            <a:r>
              <a:rPr lang="en-US" dirty="0"/>
              <a:t>, or </a:t>
            </a:r>
            <a:r>
              <a:rPr lang="en-US" dirty="0" smtClean="0"/>
              <a:t>end</a:t>
            </a:r>
            <a:r>
              <a:rPr lang="en-US" dirty="0"/>
              <a:t>-programmer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/>
              <a:t>W</a:t>
            </a:r>
            <a:r>
              <a:rPr lang="en-US" dirty="0" smtClean="0"/>
              <a:t>hich one is </a:t>
            </a:r>
            <a:r>
              <a:rPr lang="en-US" dirty="0"/>
              <a:t>better?  </a:t>
            </a:r>
            <a:r>
              <a:rPr lang="en-US" dirty="0" smtClean="0"/>
              <a:t>In </a:t>
            </a:r>
            <a:r>
              <a:rPr lang="en-US" dirty="0"/>
              <a:t>what environments?</a:t>
            </a:r>
          </a:p>
          <a:p>
            <a:pPr marL="54864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91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7625" y="4914900"/>
            <a:ext cx="7756775" cy="228600"/>
          </a:xfrm>
          <a:prstGeom prst="rect">
            <a:avLst/>
          </a:prstGeom>
          <a:solidFill>
            <a:srgbClr val="FFFB88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Hierarchical Model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1329154"/>
            <a:ext cx="762000" cy="30480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Helvetica Neue Light"/>
                <a:cs typeface="Helvetica Neue Light"/>
              </a:rPr>
              <a:t>DEPT</a:t>
            </a:r>
            <a:endParaRPr lang="en-US" sz="1800" dirty="0">
              <a:latin typeface="Helvetica Neue Light"/>
              <a:cs typeface="Helvetica Neue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2167354"/>
            <a:ext cx="762000" cy="3048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Helvetica Neue Light"/>
                <a:cs typeface="Helvetica Neue Light"/>
              </a:rPr>
              <a:t>EMP</a:t>
            </a:r>
            <a:endParaRPr lang="en-US" sz="1800" dirty="0">
              <a:solidFill>
                <a:schemeClr val="accent3">
                  <a:lumMod val="7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310354"/>
            <a:ext cx="901700" cy="3048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/>
                <a:cs typeface="Helvetica Neue Light"/>
              </a:rPr>
              <a:t>CHILD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3310354"/>
            <a:ext cx="990600" cy="304800"/>
          </a:xfrm>
          <a:prstGeom prst="rect">
            <a:avLst/>
          </a:prstGeom>
          <a:ln>
            <a:solidFill>
              <a:srgbClr val="984807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OFFICE</a:t>
            </a:r>
            <a:endParaRPr lang="en-US" sz="1800" dirty="0">
              <a:solidFill>
                <a:srgbClr val="984807"/>
              </a:solidFill>
              <a:latin typeface="Helvetica Neue Light"/>
              <a:cs typeface="Helvetica Neue Light"/>
            </a:endParaRPr>
          </a:p>
        </p:txBody>
      </p:sp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>
          <a:xfrm>
            <a:off x="1905000" y="1633954"/>
            <a:ext cx="0" cy="53340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 flipH="1">
            <a:off x="1212850" y="2472154"/>
            <a:ext cx="69215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7" idx="0"/>
          </p:cNvCxnSpPr>
          <p:nvPr/>
        </p:nvCxnSpPr>
        <p:spPr>
          <a:xfrm>
            <a:off x="1905000" y="2472154"/>
            <a:ext cx="8001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" y="3627854"/>
            <a:ext cx="2006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58ED5"/>
                </a:solidFill>
                <a:latin typeface="Helvetica Neue Light"/>
                <a:cs typeface="Helvetica Neue Light"/>
              </a:rPr>
              <a:t>(CHILD NAME, AGE)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1200" y="3615154"/>
            <a:ext cx="1667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(OFFICE#, SIZE)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95301" y="1295400"/>
            <a:ext cx="1880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Neue Light"/>
                <a:cs typeface="Helvetica Neue Light"/>
              </a:rPr>
              <a:t>(DEPT#, BUDGET)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0" y="2167354"/>
            <a:ext cx="171901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(NAME, SALARY)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96000" y="1329154"/>
            <a:ext cx="9906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17, 25M</a:t>
            </a:r>
            <a:endParaRPr lang="en-US" sz="16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00" y="2167354"/>
            <a:ext cx="12954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Fisher, 100K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19800" y="2167354"/>
            <a:ext cx="1219200" cy="304800"/>
          </a:xfrm>
          <a:prstGeom prst="rect">
            <a:avLst/>
          </a:prstGeom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Jones, 80K</a:t>
            </a:r>
            <a:endParaRPr lang="en-US" sz="1600" dirty="0">
              <a:solidFill>
                <a:srgbClr val="77933C"/>
              </a:solidFill>
              <a:latin typeface="Helvetica Neue Light"/>
              <a:cs typeface="Helvetica Neue Ligh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91400" y="2167354"/>
            <a:ext cx="1524000" cy="304800"/>
          </a:xfrm>
          <a:prstGeom prst="rect">
            <a:avLst/>
          </a:prstGeom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Adams, 140K</a:t>
            </a:r>
            <a:endParaRPr lang="en-US" sz="1600" dirty="0">
              <a:solidFill>
                <a:srgbClr val="77933C"/>
              </a:solidFill>
              <a:latin typeface="Helvetica Neue Light"/>
              <a:cs typeface="Helvetica Neue Ligh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33800" y="3310354"/>
            <a:ext cx="7620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Sue,10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48200" y="33103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Peter,4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86400" y="3310354"/>
            <a:ext cx="838200" cy="304800"/>
          </a:xfrm>
          <a:prstGeom prst="rect">
            <a:avLst/>
          </a:prstGeom>
          <a:ln>
            <a:solidFill>
              <a:srgbClr val="984807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12, 500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15200" y="3310354"/>
            <a:ext cx="838200" cy="304800"/>
          </a:xfrm>
          <a:prstGeom prst="rect">
            <a:avLst/>
          </a:prstGeom>
          <a:ln>
            <a:solidFill>
              <a:srgbClr val="984807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984807"/>
                </a:solidFill>
                <a:latin typeface="Helvetica Neue"/>
                <a:cs typeface="Helvetica Neue"/>
              </a:rPr>
              <a:t>12, 500</a:t>
            </a:r>
            <a:endParaRPr lang="en-US" sz="1400" dirty="0">
              <a:solidFill>
                <a:srgbClr val="984807"/>
              </a:solidFill>
              <a:latin typeface="Helvetica Neue"/>
              <a:cs typeface="Helvetica Neue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29600" y="3310354"/>
            <a:ext cx="838200" cy="3048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  <a:cs typeface="Helvetica Neue"/>
              </a:rPr>
              <a:t>12, 500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Helvetica Neue"/>
              <a:cs typeface="Helvetica Neue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00800" y="33103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Dave,</a:t>
            </a:r>
            <a:r>
              <a:rPr lang="en-US" sz="1400" dirty="0">
                <a:solidFill>
                  <a:srgbClr val="558ED5"/>
                </a:solidFill>
                <a:latin typeface="Helvetica Neue"/>
                <a:cs typeface="Helvetica Neue"/>
              </a:rPr>
              <a:t>7</a:t>
            </a:r>
          </a:p>
        </p:txBody>
      </p:sp>
      <p:cxnSp>
        <p:nvCxnSpPr>
          <p:cNvPr id="32" name="Straight Arrow Connector 31"/>
          <p:cNvCxnSpPr>
            <a:stCxn id="20" idx="2"/>
            <a:endCxn id="21" idx="0"/>
          </p:cNvCxnSpPr>
          <p:nvPr/>
        </p:nvCxnSpPr>
        <p:spPr>
          <a:xfrm flipH="1">
            <a:off x="5219700" y="1633954"/>
            <a:ext cx="1371600" cy="53340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1" idx="3"/>
            <a:endCxn id="22" idx="1"/>
          </p:cNvCxnSpPr>
          <p:nvPr/>
        </p:nvCxnSpPr>
        <p:spPr>
          <a:xfrm>
            <a:off x="5867400" y="2319754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2" idx="3"/>
            <a:endCxn id="23" idx="1"/>
          </p:cNvCxnSpPr>
          <p:nvPr/>
        </p:nvCxnSpPr>
        <p:spPr>
          <a:xfrm>
            <a:off x="7239000" y="2319754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1" idx="2"/>
            <a:endCxn id="24" idx="0"/>
          </p:cNvCxnSpPr>
          <p:nvPr/>
        </p:nvCxnSpPr>
        <p:spPr>
          <a:xfrm flipH="1">
            <a:off x="4114800" y="2472154"/>
            <a:ext cx="110490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4" idx="3"/>
            <a:endCxn id="25" idx="1"/>
          </p:cNvCxnSpPr>
          <p:nvPr/>
        </p:nvCxnSpPr>
        <p:spPr>
          <a:xfrm>
            <a:off x="4495800" y="3462754"/>
            <a:ext cx="152400" cy="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1" idx="2"/>
            <a:endCxn id="26" idx="0"/>
          </p:cNvCxnSpPr>
          <p:nvPr/>
        </p:nvCxnSpPr>
        <p:spPr>
          <a:xfrm>
            <a:off x="5219700" y="2472154"/>
            <a:ext cx="6858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2" idx="2"/>
            <a:endCxn id="31" idx="0"/>
          </p:cNvCxnSpPr>
          <p:nvPr/>
        </p:nvCxnSpPr>
        <p:spPr>
          <a:xfrm>
            <a:off x="6629400" y="2472154"/>
            <a:ext cx="15875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2" idx="2"/>
            <a:endCxn id="29" idx="0"/>
          </p:cNvCxnSpPr>
          <p:nvPr/>
        </p:nvCxnSpPr>
        <p:spPr>
          <a:xfrm>
            <a:off x="6629400" y="2472154"/>
            <a:ext cx="11049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3" idx="2"/>
            <a:endCxn id="30" idx="0"/>
          </p:cNvCxnSpPr>
          <p:nvPr/>
        </p:nvCxnSpPr>
        <p:spPr>
          <a:xfrm>
            <a:off x="8153400" y="2472154"/>
            <a:ext cx="4953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77625" y="4072354"/>
            <a:ext cx="7756775" cy="209288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/>
                <a:cs typeface="Times"/>
              </a:rPr>
              <a:t># find names of all employees in department 17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      </a:t>
            </a: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   FIND </a:t>
            </a:r>
            <a:r>
              <a:rPr lang="en-US" sz="1600" dirty="0">
                <a:latin typeface="Consolas"/>
                <a:cs typeface="Consolas"/>
              </a:rPr>
              <a:t>DEPT RECORD WHERE DEPT# = </a:t>
            </a:r>
            <a:r>
              <a:rPr lang="en-US" sz="1600" dirty="0" smtClean="0">
                <a:latin typeface="Consolas"/>
                <a:cs typeface="Consolas"/>
              </a:rPr>
              <a:t>17</a:t>
            </a: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       if failure; return “no such department”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FIND 1</a:t>
            </a:r>
            <a:r>
              <a:rPr lang="en-US" sz="1600" baseline="30000" dirty="0" smtClean="0">
                <a:latin typeface="Consolas"/>
                <a:cs typeface="Consolas"/>
              </a:rPr>
              <a:t>st</a:t>
            </a:r>
            <a:r>
              <a:rPr lang="en-US" sz="1600" dirty="0" smtClean="0">
                <a:latin typeface="Consolas"/>
                <a:cs typeface="Consolas"/>
              </a:rPr>
              <a:t> SON OF CURRENT RECORD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    if failure; return “no employee in this department”</a:t>
            </a:r>
          </a:p>
          <a:p>
            <a:r>
              <a:rPr lang="en-US" sz="1600" dirty="0" smtClean="0">
                <a:latin typeface="Consolas"/>
                <a:cs typeface="Consolas"/>
              </a:rPr>
              <a:t>LOOP      save name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FIND NEXT BROTHER OF THE CURRENT RECORD WHICH IS OF SAME TYPE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GO TO LOOP  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62000" y="6248400"/>
            <a:ext cx="1073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nsolas"/>
                <a:cs typeface="Consolas"/>
              </a:rPr>
              <a:t>Output:</a:t>
            </a:r>
            <a:endParaRPr lang="en-US" sz="1800" dirty="0" smtClean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6585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/>
          <a:lstStyle/>
          <a:p>
            <a:r>
              <a:rPr lang="en-US" dirty="0" smtClean="0"/>
              <a:t>Advantages of relational databases:</a:t>
            </a:r>
          </a:p>
          <a:p>
            <a:pPr lvl="1"/>
            <a:r>
              <a:rPr lang="en-US" dirty="0" smtClean="0"/>
              <a:t>Can </a:t>
            </a:r>
            <a:r>
              <a:rPr lang="en-US" dirty="0"/>
              <a:t>change data layout without breaking </a:t>
            </a:r>
            <a:r>
              <a:rPr lang="en-US" dirty="0" smtClean="0"/>
              <a:t>things</a:t>
            </a:r>
          </a:p>
          <a:p>
            <a:pPr lvl="1"/>
            <a:r>
              <a:rPr lang="en-US" dirty="0" smtClean="0"/>
              <a:t>Don't </a:t>
            </a:r>
            <a:r>
              <a:rPr lang="en-US" dirty="0"/>
              <a:t>need to worry about coming up with </a:t>
            </a:r>
            <a:r>
              <a:rPr lang="en-US" dirty="0" err="1"/>
              <a:t>algo</a:t>
            </a:r>
            <a:r>
              <a:rPr lang="en-US" dirty="0"/>
              <a:t>. </a:t>
            </a:r>
          </a:p>
          <a:p>
            <a:pPr lvl="1"/>
            <a:r>
              <a:rPr lang="en-US" dirty="0" smtClean="0"/>
              <a:t>Don't </a:t>
            </a:r>
            <a:r>
              <a:rPr lang="en-US" dirty="0"/>
              <a:t>need to be a genius to query. </a:t>
            </a:r>
          </a:p>
          <a:p>
            <a:pPr lvl="1"/>
            <a:r>
              <a:rPr lang="en-US" dirty="0" smtClean="0"/>
              <a:t>More </a:t>
            </a:r>
            <a:r>
              <a:rPr lang="en-US" dirty="0"/>
              <a:t>readable queries (no convoluted </a:t>
            </a:r>
            <a:r>
              <a:rPr lang="en-US" dirty="0" err="1"/>
              <a:t>algo</a:t>
            </a:r>
            <a:r>
              <a:rPr lang="en-US" dirty="0"/>
              <a:t> query). </a:t>
            </a:r>
          </a:p>
          <a:p>
            <a:pPr lvl="1"/>
            <a:r>
              <a:rPr lang="en-US" dirty="0" smtClean="0"/>
              <a:t>Database </a:t>
            </a:r>
            <a:r>
              <a:rPr lang="en-US" dirty="0"/>
              <a:t>can come up with </a:t>
            </a:r>
            <a:r>
              <a:rPr lang="en-US" dirty="0" err="1" smtClean="0"/>
              <a:t>algo</a:t>
            </a:r>
            <a:r>
              <a:rPr lang="en-US" dirty="0"/>
              <a:t>;</a:t>
            </a:r>
            <a:r>
              <a:rPr lang="en-US" dirty="0"/>
              <a:t> </a:t>
            </a:r>
            <a:r>
              <a:rPr lang="en-US" dirty="0" err="1"/>
              <a:t>a</a:t>
            </a:r>
            <a:r>
              <a:rPr lang="en-US" dirty="0" err="1" smtClean="0"/>
              <a:t>lgo</a:t>
            </a:r>
            <a:r>
              <a:rPr lang="en-US" dirty="0" smtClean="0"/>
              <a:t> </a:t>
            </a:r>
            <a:r>
              <a:rPr lang="en-US" dirty="0"/>
              <a:t>and layout can be dynamic over </a:t>
            </a:r>
            <a:r>
              <a:rPr lang="en-US" dirty="0" smtClean="0"/>
              <a:t>time</a:t>
            </a:r>
            <a:endParaRPr lang="en-US" dirty="0"/>
          </a:p>
          <a:p>
            <a:pPr lvl="1"/>
            <a:r>
              <a:rPr lang="en-US" dirty="0" smtClean="0"/>
              <a:t>Apps </a:t>
            </a:r>
            <a:r>
              <a:rPr lang="en-US" dirty="0"/>
              <a:t>don't need to be recompiled. Just upgrade database and get speedup.</a:t>
            </a:r>
          </a:p>
          <a:p>
            <a:pPr lvl="1"/>
            <a:r>
              <a:rPr lang="en-US" dirty="0" smtClean="0"/>
              <a:t>Database </a:t>
            </a:r>
            <a:r>
              <a:rPr lang="en-US" dirty="0"/>
              <a:t>can adapt to new hardware, apps don't need to worry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34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21162"/>
          </a:xfrm>
        </p:spPr>
        <p:txBody>
          <a:bodyPr/>
          <a:lstStyle/>
          <a:p>
            <a:r>
              <a:rPr lang="en-US" dirty="0" smtClean="0"/>
              <a:t>Disadvantages of relational databases:</a:t>
            </a:r>
          </a:p>
          <a:p>
            <a:pPr lvl="1"/>
            <a:r>
              <a:rPr lang="en-US" dirty="0"/>
              <a:t>Hard to express certain things in declarative </a:t>
            </a:r>
            <a:r>
              <a:rPr lang="en-US" dirty="0" smtClean="0"/>
              <a:t>form</a:t>
            </a:r>
            <a:r>
              <a:rPr lang="en-US" dirty="0"/>
              <a:t> </a:t>
            </a:r>
          </a:p>
          <a:p>
            <a:pPr lvl="1"/>
            <a:r>
              <a:rPr lang="en-US" dirty="0" smtClean="0"/>
              <a:t>Could </a:t>
            </a:r>
            <a:r>
              <a:rPr lang="en-US" dirty="0"/>
              <a:t>be slower for small simple imperative queries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90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0"/>
            <a:ext cx="8229600" cy="1143000"/>
          </a:xfrm>
        </p:spPr>
        <p:txBody>
          <a:bodyPr/>
          <a:lstStyle/>
          <a:p>
            <a:r>
              <a:rPr lang="en-US" dirty="0" smtClean="0"/>
              <a:t>Backup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216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Different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5059362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Achilles</a:t>
            </a:r>
            <a:r>
              <a:rPr lang="en-US" dirty="0"/>
              <a:t>' heel of RDBMSs: </a:t>
            </a:r>
            <a:r>
              <a:rPr lang="en-US" dirty="0" smtClean="0"/>
              <a:t>closed </a:t>
            </a:r>
            <a:r>
              <a:rPr lang="en-US" dirty="0"/>
              <a:t>box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Cannot leverage technology without going through the full SQL stack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One solution: make the system extensible, convince the world to download code into the DBMS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Another solution: componentize the system (</a:t>
            </a:r>
            <a:r>
              <a:rPr lang="en-US" dirty="0" smtClean="0"/>
              <a:t>hard, </a:t>
            </a:r>
            <a:r>
              <a:rPr lang="en-US" dirty="0"/>
              <a:t>RSS is hard to bust up, due to transaction semantics)</a:t>
            </a:r>
          </a:p>
          <a:p>
            <a:pPr>
              <a:lnSpc>
                <a:spcPct val="120000"/>
              </a:lnSpc>
            </a:pPr>
            <a:r>
              <a:rPr lang="en-US" dirty="0"/>
              <a:t>Achilles' heel of </a:t>
            </a:r>
            <a:r>
              <a:rPr lang="en-US" dirty="0" err="1"/>
              <a:t>OSes</a:t>
            </a:r>
            <a:r>
              <a:rPr lang="en-US" dirty="0"/>
              <a:t>: </a:t>
            </a:r>
            <a:r>
              <a:rPr lang="en-US" dirty="0" smtClean="0"/>
              <a:t>hard to get "</a:t>
            </a:r>
            <a:r>
              <a:rPr lang="en-US" dirty="0"/>
              <a:t>right" level of abstraction</a:t>
            </a:r>
          </a:p>
          <a:p>
            <a:pPr lvl="1">
              <a:lnSpc>
                <a:spcPct val="120000"/>
              </a:lnSpc>
            </a:pPr>
            <a:r>
              <a:rPr lang="en-US" dirty="0" smtClean="0"/>
              <a:t>Many </a:t>
            </a:r>
            <a:r>
              <a:rPr lang="en-US" dirty="0"/>
              <a:t>UNIX abstractions (e.g. virtual memory) </a:t>
            </a:r>
            <a:r>
              <a:rPr lang="en-US" dirty="0" smtClean="0"/>
              <a:t>too high level, hide too </a:t>
            </a:r>
            <a:r>
              <a:rPr lang="en-US" dirty="0"/>
              <a:t>much </a:t>
            </a:r>
            <a:r>
              <a:rPr lang="en-US" dirty="0" smtClean="0"/>
              <a:t>detail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In contrast, </a:t>
            </a:r>
            <a:r>
              <a:rPr lang="en-US" dirty="0"/>
              <a:t>t</a:t>
            </a:r>
            <a:r>
              <a:rPr lang="en-US" dirty="0" smtClean="0"/>
              <a:t>oo </a:t>
            </a:r>
            <a:r>
              <a:rPr lang="en-US" dirty="0"/>
              <a:t>low a level can </a:t>
            </a:r>
            <a:r>
              <a:rPr lang="en-US" dirty="0" smtClean="0"/>
              <a:t>cause </a:t>
            </a:r>
            <a:r>
              <a:rPr lang="en-US" dirty="0"/>
              <a:t>too much programmer </a:t>
            </a:r>
            <a:r>
              <a:rPr lang="en-US" dirty="0" smtClean="0"/>
              <a:t>burden</a:t>
            </a:r>
            <a:endParaRPr lang="en-US" dirty="0"/>
          </a:p>
          <a:p>
            <a:pPr lvl="1">
              <a:lnSpc>
                <a:spcPct val="120000"/>
              </a:lnSpc>
            </a:pPr>
            <a:r>
              <a:rPr lang="en-US" dirty="0"/>
              <a:t>One solution: make the system extensible, </a:t>
            </a:r>
            <a:r>
              <a:rPr lang="en-US" dirty="0" smtClean="0"/>
              <a:t>convince </a:t>
            </a:r>
            <a:r>
              <a:rPr lang="en-US" dirty="0"/>
              <a:t>fancy apps to download code into the OS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Another solution: componentize the </a:t>
            </a:r>
            <a:r>
              <a:rPr lang="en-US" dirty="0" smtClean="0"/>
              <a:t>system (hard</a:t>
            </a:r>
            <a:r>
              <a:rPr lang="en-US" dirty="0"/>
              <a:t>, due to </a:t>
            </a:r>
            <a:r>
              <a:rPr lang="en-US" dirty="0" smtClean="0"/>
              <a:t>protection)</a:t>
            </a:r>
          </a:p>
          <a:p>
            <a:pPr lvl="2">
              <a:lnSpc>
                <a:spcPct val="120000"/>
              </a:lnSpc>
            </a:pPr>
            <a:r>
              <a:rPr lang="en-US" dirty="0" smtClean="0"/>
              <a:t>But lot’s of work on this, e.g., Microkernel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24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Database Architecture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225932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Query Parser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273563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Query Rewriter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324992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Query Optimizer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372623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Query Executor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420883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Files &amp; Access Methods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469772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Buffer Manger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6400" y="517403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Storage Manger</a:t>
            </a:r>
          </a:p>
        </p:txBody>
      </p:sp>
      <p:sp>
        <p:nvSpPr>
          <p:cNvPr id="11" name="Magnetic Disk 10"/>
          <p:cNvSpPr/>
          <p:nvPr/>
        </p:nvSpPr>
        <p:spPr>
          <a:xfrm>
            <a:off x="2514600" y="5943600"/>
            <a:ext cx="3505200" cy="533400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Storage</a:t>
            </a:r>
            <a:endParaRPr lang="en-US" sz="2000" dirty="0">
              <a:latin typeface="Helvetica Neue"/>
              <a:cs typeface="Helvetica Neue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09600" y="2068945"/>
            <a:ext cx="80010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9600" y="5726545"/>
            <a:ext cx="80010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53000" y="328814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Lock Manager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53000" y="374534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Logging &amp; Recovery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3000" y="227843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Transaction Manager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53000" y="4431145"/>
            <a:ext cx="2933700" cy="1143000"/>
          </a:xfrm>
          <a:prstGeom prst="rect">
            <a:avLst/>
          </a:prstGeom>
          <a:ln w="12700" cmpd="sng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124679" y="5199435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 Neue"/>
                <a:cs typeface="Helvetica Neue"/>
              </a:rPr>
              <a:t>Main Memory</a:t>
            </a:r>
          </a:p>
        </p:txBody>
      </p:sp>
      <p:sp>
        <p:nvSpPr>
          <p:cNvPr id="20" name="Oval 19"/>
          <p:cNvSpPr/>
          <p:nvPr/>
        </p:nvSpPr>
        <p:spPr>
          <a:xfrm>
            <a:off x="5029200" y="4755055"/>
            <a:ext cx="1447800" cy="590490"/>
          </a:xfrm>
          <a:prstGeom prst="ellipse">
            <a:avLst/>
          </a:prstGeom>
          <a:ln w="12700" cmpd="sng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Buffers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477000" y="4501055"/>
            <a:ext cx="1333500" cy="692090"/>
          </a:xfrm>
          <a:prstGeom prst="ellipse">
            <a:avLst/>
          </a:prstGeom>
          <a:ln w="12700" cmpd="sng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Lock Table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15621" y="1535545"/>
            <a:ext cx="4942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 Neue"/>
                <a:cs typeface="Helvetica Neue"/>
              </a:rPr>
              <a:t>Users / Web Forms / Applications / DBA / </a:t>
            </a:r>
          </a:p>
        </p:txBody>
      </p:sp>
    </p:spTree>
    <p:extLst>
      <p:ext uri="{BB962C8B-B14F-4D97-AF65-F5344CB8AC3E}">
        <p14:creationId xmlns:p14="http://schemas.microsoft.com/office/powerpoint/2010/main" val="42781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Database Architecture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225932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Query Parser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2735635"/>
            <a:ext cx="2933700" cy="400110"/>
          </a:xfrm>
          <a:prstGeom prst="rect">
            <a:avLst/>
          </a:prstGeom>
          <a:solidFill>
            <a:srgbClr val="FFFFDA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Query Rewriter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324992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Query Optimizer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372623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Query Executor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420883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Files &amp; Access Methods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469772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Buffer Manger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6400" y="517403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Storage Manger</a:t>
            </a:r>
          </a:p>
        </p:txBody>
      </p:sp>
      <p:sp>
        <p:nvSpPr>
          <p:cNvPr id="11" name="Magnetic Disk 10"/>
          <p:cNvSpPr/>
          <p:nvPr/>
        </p:nvSpPr>
        <p:spPr>
          <a:xfrm>
            <a:off x="2514600" y="5943600"/>
            <a:ext cx="3505200" cy="533400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Storage</a:t>
            </a:r>
            <a:endParaRPr lang="en-US" sz="2000" dirty="0">
              <a:latin typeface="Helvetica Neue"/>
              <a:cs typeface="Helvetica Neue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09600" y="2068945"/>
            <a:ext cx="80010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9600" y="5726545"/>
            <a:ext cx="80010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53000" y="328814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Lock Manager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53000" y="374534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Logging &amp; Recovery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3000" y="227843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Transaction Manager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53000" y="4431145"/>
            <a:ext cx="2933700" cy="1143000"/>
          </a:xfrm>
          <a:prstGeom prst="rect">
            <a:avLst/>
          </a:prstGeom>
          <a:ln w="12700" cmpd="sng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124679" y="5199435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 Neue"/>
                <a:cs typeface="Helvetica Neue"/>
              </a:rPr>
              <a:t>Main Memory</a:t>
            </a:r>
          </a:p>
        </p:txBody>
      </p:sp>
      <p:sp>
        <p:nvSpPr>
          <p:cNvPr id="20" name="Oval 19"/>
          <p:cNvSpPr/>
          <p:nvPr/>
        </p:nvSpPr>
        <p:spPr>
          <a:xfrm>
            <a:off x="5029200" y="4755055"/>
            <a:ext cx="1447800" cy="590490"/>
          </a:xfrm>
          <a:prstGeom prst="ellipse">
            <a:avLst/>
          </a:prstGeom>
          <a:ln w="12700" cmpd="sng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Buffers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477000" y="4501055"/>
            <a:ext cx="1333500" cy="692090"/>
          </a:xfrm>
          <a:prstGeom prst="ellipse">
            <a:avLst/>
          </a:prstGeom>
          <a:ln w="12700" cmpd="sng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Lock Table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15621" y="1535545"/>
            <a:ext cx="4942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 Neue"/>
                <a:cs typeface="Helvetica Neue"/>
              </a:rPr>
              <a:t>Users / Web Forms / Applications / DBA / </a:t>
            </a:r>
          </a:p>
        </p:txBody>
      </p:sp>
      <p:sp>
        <p:nvSpPr>
          <p:cNvPr id="23" name="Rectangular Callout 22"/>
          <p:cNvSpPr/>
          <p:nvPr/>
        </p:nvSpPr>
        <p:spPr>
          <a:xfrm>
            <a:off x="1447800" y="3581400"/>
            <a:ext cx="6934200" cy="1592635"/>
          </a:xfrm>
          <a:prstGeom prst="wedgeRectCallout">
            <a:avLst>
              <a:gd name="adj1" fmla="val -15183"/>
              <a:gd name="adj2" fmla="val -78991"/>
            </a:avLst>
          </a:prstGeom>
          <a:solidFill>
            <a:srgbClr val="FFFFDA"/>
          </a:solidFill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347472" lvl="1" indent="-342900">
              <a:buFont typeface="Arial"/>
              <a:buChar char="•"/>
            </a:pPr>
            <a:r>
              <a:rPr lang="en-US" dirty="0" smtClean="0"/>
              <a:t>Rewrite query against a materialized view (e.g., results of a sub-query)</a:t>
            </a:r>
            <a:endParaRPr lang="en-US" dirty="0"/>
          </a:p>
          <a:p>
            <a:pPr marL="347472" lvl="1" indent="-342900">
              <a:buFont typeface="Arial"/>
              <a:buChar char="•"/>
            </a:pPr>
            <a:r>
              <a:rPr lang="en-US" dirty="0" smtClean="0"/>
              <a:t>May </a:t>
            </a:r>
            <a:r>
              <a:rPr lang="en-US" dirty="0"/>
              <a:t>change query semantics </a:t>
            </a:r>
            <a:r>
              <a:rPr lang="en-US" dirty="0" smtClean="0"/>
              <a:t>(e.g., constraints</a:t>
            </a:r>
            <a:r>
              <a:rPr lang="en-US" dirty="0"/>
              <a:t>, </a:t>
            </a:r>
            <a:r>
              <a:rPr lang="en-US" dirty="0" smtClean="0"/>
              <a:t>protection)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2445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Database Architecture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225932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Query Parser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273563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Query Rewriter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3249925"/>
            <a:ext cx="2933700" cy="400110"/>
          </a:xfrm>
          <a:prstGeom prst="rect">
            <a:avLst/>
          </a:prstGeom>
          <a:solidFill>
            <a:srgbClr val="FFFFDA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Query Optimizer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372623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Query Executor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420883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Files &amp; Access Methods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469772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Buffer Manger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6400" y="517403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Storage Manger</a:t>
            </a:r>
          </a:p>
        </p:txBody>
      </p:sp>
      <p:sp>
        <p:nvSpPr>
          <p:cNvPr id="11" name="Magnetic Disk 10"/>
          <p:cNvSpPr/>
          <p:nvPr/>
        </p:nvSpPr>
        <p:spPr>
          <a:xfrm>
            <a:off x="2514600" y="5943600"/>
            <a:ext cx="3505200" cy="533400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Storage</a:t>
            </a:r>
            <a:endParaRPr lang="en-US" sz="2000" dirty="0">
              <a:latin typeface="Helvetica Neue"/>
              <a:cs typeface="Helvetica Neue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09600" y="2068945"/>
            <a:ext cx="80010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9600" y="5726545"/>
            <a:ext cx="80010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53000" y="328814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Lock Manager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53000" y="374534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Logging &amp; Recovery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3000" y="227843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Transaction Manager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53000" y="4431145"/>
            <a:ext cx="2933700" cy="1143000"/>
          </a:xfrm>
          <a:prstGeom prst="rect">
            <a:avLst/>
          </a:prstGeom>
          <a:ln w="12700" cmpd="sng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124679" y="5199435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 Neue"/>
                <a:cs typeface="Helvetica Neue"/>
              </a:rPr>
              <a:t>Main Memory</a:t>
            </a:r>
          </a:p>
        </p:txBody>
      </p:sp>
      <p:sp>
        <p:nvSpPr>
          <p:cNvPr id="20" name="Oval 19"/>
          <p:cNvSpPr/>
          <p:nvPr/>
        </p:nvSpPr>
        <p:spPr>
          <a:xfrm>
            <a:off x="5029200" y="4755055"/>
            <a:ext cx="1447800" cy="590490"/>
          </a:xfrm>
          <a:prstGeom prst="ellipse">
            <a:avLst/>
          </a:prstGeom>
          <a:ln w="12700" cmpd="sng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Buffers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477000" y="4501055"/>
            <a:ext cx="1333500" cy="692090"/>
          </a:xfrm>
          <a:prstGeom prst="ellipse">
            <a:avLst/>
          </a:prstGeom>
          <a:ln w="12700" cmpd="sng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Lock Table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15621" y="1535545"/>
            <a:ext cx="4942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 Neue"/>
                <a:cs typeface="Helvetica Neue"/>
              </a:rPr>
              <a:t>Users / Web Forms / Applications / DBA / </a:t>
            </a:r>
          </a:p>
        </p:txBody>
      </p:sp>
      <p:sp>
        <p:nvSpPr>
          <p:cNvPr id="23" name="Rectangular Callout 22"/>
          <p:cNvSpPr/>
          <p:nvPr/>
        </p:nvSpPr>
        <p:spPr>
          <a:xfrm>
            <a:off x="1447800" y="3962400"/>
            <a:ext cx="6934200" cy="1905000"/>
          </a:xfrm>
          <a:prstGeom prst="wedgeRectCallout">
            <a:avLst>
              <a:gd name="adj1" fmla="val -25806"/>
              <a:gd name="adj2" fmla="val -65129"/>
            </a:avLst>
          </a:prstGeom>
          <a:solidFill>
            <a:srgbClr val="FFFFDA"/>
          </a:solidFill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800100" lvl="1" indent="-342900">
              <a:buFont typeface="Arial"/>
              <a:buChar char="•"/>
            </a:pPr>
            <a:r>
              <a:rPr lang="en-US" dirty="0">
                <a:latin typeface="Helvetica Neue"/>
                <a:cs typeface="Helvetica Neue"/>
              </a:rPr>
              <a:t>large space of equivalent relational plans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latin typeface="Helvetica Neue"/>
                <a:cs typeface="Helvetica Neue"/>
              </a:rPr>
              <a:t>pick one that's going to be "</a:t>
            </a:r>
            <a:r>
              <a:rPr lang="en-US" dirty="0" smtClean="0">
                <a:latin typeface="Helvetica Neue"/>
                <a:cs typeface="Helvetica Neue"/>
              </a:rPr>
              <a:t>optimal”</a:t>
            </a:r>
            <a:endParaRPr lang="en-US" dirty="0">
              <a:latin typeface="Helvetica Neue"/>
              <a:cs typeface="Helvetica Neue"/>
            </a:endParaRPr>
          </a:p>
          <a:p>
            <a:pPr marL="800100" lvl="1" indent="-342900">
              <a:buFont typeface="Arial"/>
              <a:buChar char="•"/>
            </a:pPr>
            <a:r>
              <a:rPr lang="en-US" dirty="0">
                <a:latin typeface="Helvetica Neue"/>
                <a:cs typeface="Helvetica Neue"/>
              </a:rPr>
              <a:t>produces either an interpretable plan tree, or compiled </a:t>
            </a:r>
            <a:r>
              <a:rPr lang="en-US" dirty="0" smtClean="0">
                <a:latin typeface="Helvetica Neue"/>
                <a:cs typeface="Helvetica Neue"/>
              </a:rPr>
              <a:t>code</a:t>
            </a:r>
            <a:endParaRPr lang="en-US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36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Database Architecture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225932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Query Parser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273563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Query Rewriter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324992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Query Optimizer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3726235"/>
            <a:ext cx="2933700" cy="400110"/>
          </a:xfrm>
          <a:prstGeom prst="rect">
            <a:avLst/>
          </a:prstGeom>
          <a:solidFill>
            <a:srgbClr val="FFFFDA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Query Executor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420883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Files &amp; Access Methods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469772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Buffer Manger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6400" y="517403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Storage Manger</a:t>
            </a:r>
          </a:p>
        </p:txBody>
      </p:sp>
      <p:sp>
        <p:nvSpPr>
          <p:cNvPr id="11" name="Magnetic Disk 10"/>
          <p:cNvSpPr/>
          <p:nvPr/>
        </p:nvSpPr>
        <p:spPr>
          <a:xfrm>
            <a:off x="2514600" y="5943600"/>
            <a:ext cx="3505200" cy="533400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Storage</a:t>
            </a:r>
            <a:endParaRPr lang="en-US" sz="2000" dirty="0">
              <a:latin typeface="Helvetica Neue"/>
              <a:cs typeface="Helvetica Neue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09600" y="2068945"/>
            <a:ext cx="80010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9600" y="5726545"/>
            <a:ext cx="80010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53000" y="328814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Lock Manager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53000" y="374534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Logging &amp; Recovery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3000" y="227843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Transaction Manager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53000" y="4431145"/>
            <a:ext cx="2933700" cy="1143000"/>
          </a:xfrm>
          <a:prstGeom prst="rect">
            <a:avLst/>
          </a:prstGeom>
          <a:ln w="12700" cmpd="sng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124679" y="5199435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 Neue"/>
                <a:cs typeface="Helvetica Neue"/>
              </a:rPr>
              <a:t>Main Memory</a:t>
            </a:r>
          </a:p>
        </p:txBody>
      </p:sp>
      <p:sp>
        <p:nvSpPr>
          <p:cNvPr id="20" name="Oval 19"/>
          <p:cNvSpPr/>
          <p:nvPr/>
        </p:nvSpPr>
        <p:spPr>
          <a:xfrm>
            <a:off x="5029200" y="4755055"/>
            <a:ext cx="1447800" cy="590490"/>
          </a:xfrm>
          <a:prstGeom prst="ellipse">
            <a:avLst/>
          </a:prstGeom>
          <a:ln w="12700" cmpd="sng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Buffers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477000" y="4501055"/>
            <a:ext cx="1333500" cy="692090"/>
          </a:xfrm>
          <a:prstGeom prst="ellipse">
            <a:avLst/>
          </a:prstGeom>
          <a:ln w="12700" cmpd="sng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Lock Table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15621" y="1535545"/>
            <a:ext cx="4942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 Neue"/>
                <a:cs typeface="Helvetica Neue"/>
              </a:rPr>
              <a:t>Users / Web Forms / Applications / DBA / </a:t>
            </a:r>
          </a:p>
        </p:txBody>
      </p:sp>
      <p:sp>
        <p:nvSpPr>
          <p:cNvPr id="23" name="Rectangular Callout 22"/>
          <p:cNvSpPr/>
          <p:nvPr/>
        </p:nvSpPr>
        <p:spPr>
          <a:xfrm>
            <a:off x="1915621" y="4431145"/>
            <a:ext cx="6477000" cy="1905000"/>
          </a:xfrm>
          <a:prstGeom prst="wedgeRectCallout">
            <a:avLst>
              <a:gd name="adj1" fmla="val -30617"/>
              <a:gd name="adj2" fmla="val -65796"/>
            </a:avLst>
          </a:prstGeom>
          <a:solidFill>
            <a:srgbClr val="FFFFDA"/>
          </a:solidFill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800100" lvl="1" indent="-342900">
              <a:buFont typeface="Arial"/>
              <a:buChar char="•"/>
            </a:pPr>
            <a:r>
              <a:rPr lang="en-US" dirty="0">
                <a:latin typeface="Helvetica Neue"/>
                <a:cs typeface="Helvetica Neue"/>
              </a:rPr>
              <a:t>modules to perform relation operations like joins, sorts, </a:t>
            </a:r>
            <a:r>
              <a:rPr lang="en-US" dirty="0" smtClean="0">
                <a:latin typeface="Helvetica Neue"/>
                <a:cs typeface="Helvetica Neue"/>
              </a:rPr>
              <a:t>aggregations</a:t>
            </a:r>
            <a:endParaRPr lang="en-US" dirty="0">
              <a:latin typeface="Helvetica Neue"/>
              <a:cs typeface="Helvetica Neue"/>
            </a:endParaRPr>
          </a:p>
          <a:p>
            <a:pPr marL="800100" lvl="1" indent="-342900">
              <a:buFont typeface="Arial"/>
              <a:buChar char="•"/>
            </a:pPr>
            <a:r>
              <a:rPr lang="en-US" dirty="0">
                <a:latin typeface="Helvetica Neue"/>
                <a:cs typeface="Helvetica Neue"/>
              </a:rPr>
              <a:t>calls Access Methods for operations on base and temporary </a:t>
            </a:r>
            <a:r>
              <a:rPr lang="en-US" dirty="0" smtClean="0">
                <a:latin typeface="Helvetica Neue"/>
                <a:cs typeface="Helvetica Neue"/>
              </a:rPr>
              <a:t>relations</a:t>
            </a:r>
            <a:endParaRPr lang="en-US" dirty="0"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114373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Database Architecture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225932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Query Parser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273563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Query Rewriter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324992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Query Optimizer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372623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Query Executor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4208835"/>
            <a:ext cx="2933700" cy="400110"/>
          </a:xfrm>
          <a:prstGeom prst="rect">
            <a:avLst/>
          </a:prstGeom>
          <a:solidFill>
            <a:srgbClr val="FFFFDA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Files &amp; Access Methods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469772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Buffer Manger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6400" y="517403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Storage Manger</a:t>
            </a:r>
          </a:p>
        </p:txBody>
      </p:sp>
      <p:sp>
        <p:nvSpPr>
          <p:cNvPr id="11" name="Magnetic Disk 10"/>
          <p:cNvSpPr/>
          <p:nvPr/>
        </p:nvSpPr>
        <p:spPr>
          <a:xfrm>
            <a:off x="2514600" y="5943600"/>
            <a:ext cx="3505200" cy="533400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Storage</a:t>
            </a:r>
            <a:endParaRPr lang="en-US" sz="2000" dirty="0">
              <a:latin typeface="Helvetica Neue"/>
              <a:cs typeface="Helvetica Neue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09600" y="2068945"/>
            <a:ext cx="80010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9600" y="5726545"/>
            <a:ext cx="80010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53000" y="328814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Lock Manager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53000" y="374534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Logging &amp; Recovery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3000" y="227843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Transaction Manager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53000" y="4431145"/>
            <a:ext cx="2933700" cy="1143000"/>
          </a:xfrm>
          <a:prstGeom prst="rect">
            <a:avLst/>
          </a:prstGeom>
          <a:ln w="12700" cmpd="sng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124679" y="5199435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 Neue"/>
                <a:cs typeface="Helvetica Neue"/>
              </a:rPr>
              <a:t>Main Memory</a:t>
            </a:r>
          </a:p>
        </p:txBody>
      </p:sp>
      <p:sp>
        <p:nvSpPr>
          <p:cNvPr id="20" name="Oval 19"/>
          <p:cNvSpPr/>
          <p:nvPr/>
        </p:nvSpPr>
        <p:spPr>
          <a:xfrm>
            <a:off x="5029200" y="4755055"/>
            <a:ext cx="1447800" cy="590490"/>
          </a:xfrm>
          <a:prstGeom prst="ellipse">
            <a:avLst/>
          </a:prstGeom>
          <a:ln w="12700" cmpd="sng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Buffers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477000" y="4501055"/>
            <a:ext cx="1333500" cy="692090"/>
          </a:xfrm>
          <a:prstGeom prst="ellipse">
            <a:avLst/>
          </a:prstGeom>
          <a:ln w="12700" cmpd="sng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Lock Table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15621" y="1535545"/>
            <a:ext cx="4942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 Neue"/>
                <a:cs typeface="Helvetica Neue"/>
              </a:rPr>
              <a:t>Users / Web Forms / Applications / DBA / </a:t>
            </a:r>
          </a:p>
        </p:txBody>
      </p:sp>
      <p:sp>
        <p:nvSpPr>
          <p:cNvPr id="23" name="Rectangular Callout 22"/>
          <p:cNvSpPr/>
          <p:nvPr/>
        </p:nvSpPr>
        <p:spPr>
          <a:xfrm>
            <a:off x="1524000" y="2259325"/>
            <a:ext cx="6858000" cy="1398274"/>
          </a:xfrm>
          <a:prstGeom prst="wedgeRectCallout">
            <a:avLst>
              <a:gd name="adj1" fmla="val -26902"/>
              <a:gd name="adj2" fmla="val 89104"/>
            </a:avLst>
          </a:prstGeom>
          <a:solidFill>
            <a:srgbClr val="FFFFDA"/>
          </a:solidFill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800100" lvl="1" indent="-342900">
              <a:buFont typeface="Arial"/>
              <a:buChar char="•"/>
            </a:pPr>
            <a:r>
              <a:rPr lang="en-US" dirty="0">
                <a:latin typeface="Helvetica Neue"/>
                <a:cs typeface="Helvetica Neue"/>
              </a:rPr>
              <a:t>uniform relational interface (open, get next</a:t>
            </a:r>
            <a:r>
              <a:rPr lang="en-US" dirty="0" smtClean="0">
                <a:latin typeface="Helvetica Neue"/>
                <a:cs typeface="Helvetica Neue"/>
              </a:rPr>
              <a:t>)</a:t>
            </a:r>
            <a:endParaRPr lang="en-US" dirty="0">
              <a:latin typeface="Helvetica Neue"/>
              <a:cs typeface="Helvetica Neue"/>
            </a:endParaRPr>
          </a:p>
          <a:p>
            <a:pPr marL="800100" lvl="1" indent="-342900">
              <a:buFont typeface="Arial"/>
              <a:buChar char="•"/>
            </a:pPr>
            <a:r>
              <a:rPr lang="en-US" dirty="0">
                <a:latin typeface="Helvetica Neue"/>
                <a:cs typeface="Helvetica Neue"/>
              </a:rPr>
              <a:t>multiple implementations: heap, B-tree, extensible hashing</a:t>
            </a:r>
          </a:p>
        </p:txBody>
      </p:sp>
    </p:spTree>
    <p:extLst>
      <p:ext uri="{BB962C8B-B14F-4D97-AF65-F5344CB8AC3E}">
        <p14:creationId xmlns:p14="http://schemas.microsoft.com/office/powerpoint/2010/main" val="1864482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Database Architecture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225932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Query Parser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273563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Query Rewriter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324992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Query Optimizer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372623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Query Executor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420883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Files &amp; Access Methods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4697725"/>
            <a:ext cx="2933700" cy="400110"/>
          </a:xfrm>
          <a:prstGeom prst="rect">
            <a:avLst/>
          </a:prstGeom>
          <a:solidFill>
            <a:srgbClr val="FFFFDA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Buffer Manger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6400" y="517403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Storage Manger</a:t>
            </a:r>
          </a:p>
        </p:txBody>
      </p:sp>
      <p:sp>
        <p:nvSpPr>
          <p:cNvPr id="11" name="Magnetic Disk 10"/>
          <p:cNvSpPr/>
          <p:nvPr/>
        </p:nvSpPr>
        <p:spPr>
          <a:xfrm>
            <a:off x="2514600" y="5943600"/>
            <a:ext cx="3505200" cy="533400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Storage</a:t>
            </a:r>
            <a:endParaRPr lang="en-US" sz="2000" dirty="0">
              <a:latin typeface="Helvetica Neue"/>
              <a:cs typeface="Helvetica Neue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09600" y="2068945"/>
            <a:ext cx="80010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9600" y="5726545"/>
            <a:ext cx="80010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53000" y="328814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Lock Manager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53000" y="374534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Logging &amp; Recovery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3000" y="227843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Transaction Manager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53000" y="4431145"/>
            <a:ext cx="2933700" cy="1143000"/>
          </a:xfrm>
          <a:prstGeom prst="rect">
            <a:avLst/>
          </a:prstGeom>
          <a:ln w="12700" cmpd="sng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124679" y="5199435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 Neue"/>
                <a:cs typeface="Helvetica Neue"/>
              </a:rPr>
              <a:t>Main Memory</a:t>
            </a:r>
          </a:p>
        </p:txBody>
      </p:sp>
      <p:sp>
        <p:nvSpPr>
          <p:cNvPr id="20" name="Oval 19"/>
          <p:cNvSpPr/>
          <p:nvPr/>
        </p:nvSpPr>
        <p:spPr>
          <a:xfrm>
            <a:off x="5029200" y="4755055"/>
            <a:ext cx="1447800" cy="590490"/>
          </a:xfrm>
          <a:prstGeom prst="ellipse">
            <a:avLst/>
          </a:prstGeom>
          <a:ln w="12700" cmpd="sng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Buffers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477000" y="4501055"/>
            <a:ext cx="1333500" cy="692090"/>
          </a:xfrm>
          <a:prstGeom prst="ellipse">
            <a:avLst/>
          </a:prstGeom>
          <a:ln w="12700" cmpd="sng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Lock Table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15621" y="1535545"/>
            <a:ext cx="4942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 Neue"/>
                <a:cs typeface="Helvetica Neue"/>
              </a:rPr>
              <a:t>Users / Web Forms / Applications / DBA / </a:t>
            </a:r>
          </a:p>
        </p:txBody>
      </p:sp>
      <p:sp>
        <p:nvSpPr>
          <p:cNvPr id="23" name="Rectangular Callout 22"/>
          <p:cNvSpPr/>
          <p:nvPr/>
        </p:nvSpPr>
        <p:spPr>
          <a:xfrm>
            <a:off x="304800" y="2590800"/>
            <a:ext cx="8534400" cy="1752600"/>
          </a:xfrm>
          <a:prstGeom prst="wedgeRectCallout">
            <a:avLst>
              <a:gd name="adj1" fmla="val -20520"/>
              <a:gd name="adj2" fmla="val 70524"/>
            </a:avLst>
          </a:prstGeom>
          <a:solidFill>
            <a:srgbClr val="FFFFDA"/>
          </a:solidFill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800100" lvl="1" indent="-342900">
              <a:buFont typeface="Arial"/>
              <a:buChar char="•"/>
            </a:pPr>
            <a:r>
              <a:rPr lang="en-US" dirty="0">
                <a:latin typeface="Helvetica Neue"/>
                <a:cs typeface="Helvetica Neue"/>
              </a:rPr>
              <a:t>Intelligent user-level disk cache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latin typeface="Helvetica Neue"/>
                <a:cs typeface="Helvetica Neue"/>
              </a:rPr>
              <a:t>must interact with transaction manager &amp; lock manager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latin typeface="Helvetica Neue"/>
                <a:cs typeface="Helvetica Neue"/>
              </a:rPr>
              <a:t>Virtual memory does not cut it!  (we'll discuss this at length)</a:t>
            </a:r>
          </a:p>
        </p:txBody>
      </p:sp>
    </p:spTree>
    <p:extLst>
      <p:ext uri="{BB962C8B-B14F-4D97-AF65-F5344CB8AC3E}">
        <p14:creationId xmlns:p14="http://schemas.microsoft.com/office/powerpoint/2010/main" val="27426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7625" y="5410200"/>
            <a:ext cx="7756775" cy="228600"/>
          </a:xfrm>
          <a:prstGeom prst="rect">
            <a:avLst/>
          </a:prstGeom>
          <a:solidFill>
            <a:srgbClr val="FFFB88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Hierarchical Model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1329154"/>
            <a:ext cx="762000" cy="30480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Helvetica Neue Light"/>
                <a:cs typeface="Helvetica Neue Light"/>
              </a:rPr>
              <a:t>DEPT</a:t>
            </a:r>
            <a:endParaRPr lang="en-US" sz="1800" dirty="0">
              <a:latin typeface="Helvetica Neue Light"/>
              <a:cs typeface="Helvetica Neue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2167354"/>
            <a:ext cx="762000" cy="3048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Helvetica Neue Light"/>
                <a:cs typeface="Helvetica Neue Light"/>
              </a:rPr>
              <a:t>EMP</a:t>
            </a:r>
            <a:endParaRPr lang="en-US" sz="1800" dirty="0">
              <a:solidFill>
                <a:schemeClr val="accent3">
                  <a:lumMod val="7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310354"/>
            <a:ext cx="901700" cy="3048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/>
                <a:cs typeface="Helvetica Neue Light"/>
              </a:rPr>
              <a:t>CHILD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3310354"/>
            <a:ext cx="990600" cy="304800"/>
          </a:xfrm>
          <a:prstGeom prst="rect">
            <a:avLst/>
          </a:prstGeom>
          <a:ln>
            <a:solidFill>
              <a:srgbClr val="984807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OFFICE</a:t>
            </a:r>
            <a:endParaRPr lang="en-US" sz="1800" dirty="0">
              <a:solidFill>
                <a:srgbClr val="984807"/>
              </a:solidFill>
              <a:latin typeface="Helvetica Neue Light"/>
              <a:cs typeface="Helvetica Neue Light"/>
            </a:endParaRPr>
          </a:p>
        </p:txBody>
      </p:sp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>
          <a:xfrm>
            <a:off x="1905000" y="1633954"/>
            <a:ext cx="0" cy="53340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 flipH="1">
            <a:off x="1212850" y="2472154"/>
            <a:ext cx="69215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7" idx="0"/>
          </p:cNvCxnSpPr>
          <p:nvPr/>
        </p:nvCxnSpPr>
        <p:spPr>
          <a:xfrm>
            <a:off x="1905000" y="2472154"/>
            <a:ext cx="8001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" y="3627854"/>
            <a:ext cx="2006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58ED5"/>
                </a:solidFill>
                <a:latin typeface="Helvetica Neue Light"/>
                <a:cs typeface="Helvetica Neue Light"/>
              </a:rPr>
              <a:t>(CHILD NAME, AGE)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1200" y="3615154"/>
            <a:ext cx="1667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(OFFICE#, SIZE)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95301" y="1295400"/>
            <a:ext cx="1880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Neue Light"/>
                <a:cs typeface="Helvetica Neue Light"/>
              </a:rPr>
              <a:t>(DEPT#, BUDGET)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0" y="2167354"/>
            <a:ext cx="171901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(NAME, SALARY)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96000" y="1329154"/>
            <a:ext cx="9906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17, 25M</a:t>
            </a:r>
            <a:endParaRPr lang="en-US" sz="16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00" y="2167354"/>
            <a:ext cx="12954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Fisher, 100K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19800" y="2167354"/>
            <a:ext cx="1219200" cy="304800"/>
          </a:xfrm>
          <a:prstGeom prst="rect">
            <a:avLst/>
          </a:prstGeom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Jones, 80K</a:t>
            </a:r>
            <a:endParaRPr lang="en-US" sz="1600" dirty="0">
              <a:solidFill>
                <a:srgbClr val="77933C"/>
              </a:solidFill>
              <a:latin typeface="Helvetica Neue Light"/>
              <a:cs typeface="Helvetica Neue Ligh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91400" y="2167354"/>
            <a:ext cx="1524000" cy="304800"/>
          </a:xfrm>
          <a:prstGeom prst="rect">
            <a:avLst/>
          </a:prstGeom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Adams, 140K</a:t>
            </a:r>
            <a:endParaRPr lang="en-US" sz="1600" dirty="0">
              <a:solidFill>
                <a:srgbClr val="77933C"/>
              </a:solidFill>
              <a:latin typeface="Helvetica Neue Light"/>
              <a:cs typeface="Helvetica Neue Ligh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33800" y="3310354"/>
            <a:ext cx="7620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Sue,10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48200" y="33103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Peter,4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86400" y="3310354"/>
            <a:ext cx="838200" cy="304800"/>
          </a:xfrm>
          <a:prstGeom prst="rect">
            <a:avLst/>
          </a:prstGeom>
          <a:ln>
            <a:solidFill>
              <a:srgbClr val="984807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12, 500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15200" y="3310354"/>
            <a:ext cx="838200" cy="304800"/>
          </a:xfrm>
          <a:prstGeom prst="rect">
            <a:avLst/>
          </a:prstGeom>
          <a:ln>
            <a:solidFill>
              <a:srgbClr val="984807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984807"/>
                </a:solidFill>
                <a:latin typeface="Helvetica Neue"/>
                <a:cs typeface="Helvetica Neue"/>
              </a:rPr>
              <a:t>12, 500</a:t>
            </a:r>
            <a:endParaRPr lang="en-US" sz="1400" dirty="0">
              <a:solidFill>
                <a:srgbClr val="984807"/>
              </a:solidFill>
              <a:latin typeface="Helvetica Neue"/>
              <a:cs typeface="Helvetica Neue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29600" y="3310354"/>
            <a:ext cx="838200" cy="3048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  <a:cs typeface="Helvetica Neue"/>
              </a:rPr>
              <a:t>12, 500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Helvetica Neue"/>
              <a:cs typeface="Helvetica Neue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00800" y="33103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Dave,</a:t>
            </a:r>
            <a:r>
              <a:rPr lang="en-US" sz="1400" dirty="0">
                <a:solidFill>
                  <a:srgbClr val="558ED5"/>
                </a:solidFill>
                <a:latin typeface="Helvetica Neue"/>
                <a:cs typeface="Helvetica Neue"/>
              </a:rPr>
              <a:t>7</a:t>
            </a:r>
          </a:p>
        </p:txBody>
      </p:sp>
      <p:cxnSp>
        <p:nvCxnSpPr>
          <p:cNvPr id="32" name="Straight Arrow Connector 31"/>
          <p:cNvCxnSpPr>
            <a:stCxn id="20" idx="2"/>
            <a:endCxn id="21" idx="0"/>
          </p:cNvCxnSpPr>
          <p:nvPr/>
        </p:nvCxnSpPr>
        <p:spPr>
          <a:xfrm flipH="1">
            <a:off x="5219700" y="1633954"/>
            <a:ext cx="1371600" cy="53340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1" idx="3"/>
            <a:endCxn id="22" idx="1"/>
          </p:cNvCxnSpPr>
          <p:nvPr/>
        </p:nvCxnSpPr>
        <p:spPr>
          <a:xfrm>
            <a:off x="5867400" y="2319754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2" idx="3"/>
            <a:endCxn id="23" idx="1"/>
          </p:cNvCxnSpPr>
          <p:nvPr/>
        </p:nvCxnSpPr>
        <p:spPr>
          <a:xfrm>
            <a:off x="7239000" y="2319754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1" idx="2"/>
            <a:endCxn id="24" idx="0"/>
          </p:cNvCxnSpPr>
          <p:nvPr/>
        </p:nvCxnSpPr>
        <p:spPr>
          <a:xfrm flipH="1">
            <a:off x="4114800" y="2472154"/>
            <a:ext cx="110490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4" idx="3"/>
            <a:endCxn id="25" idx="1"/>
          </p:cNvCxnSpPr>
          <p:nvPr/>
        </p:nvCxnSpPr>
        <p:spPr>
          <a:xfrm>
            <a:off x="4495800" y="3462754"/>
            <a:ext cx="152400" cy="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1" idx="2"/>
            <a:endCxn id="26" idx="0"/>
          </p:cNvCxnSpPr>
          <p:nvPr/>
        </p:nvCxnSpPr>
        <p:spPr>
          <a:xfrm>
            <a:off x="5219700" y="2472154"/>
            <a:ext cx="6858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2" idx="2"/>
            <a:endCxn id="31" idx="0"/>
          </p:cNvCxnSpPr>
          <p:nvPr/>
        </p:nvCxnSpPr>
        <p:spPr>
          <a:xfrm>
            <a:off x="6629400" y="2472154"/>
            <a:ext cx="15875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2" idx="2"/>
            <a:endCxn id="29" idx="0"/>
          </p:cNvCxnSpPr>
          <p:nvPr/>
        </p:nvCxnSpPr>
        <p:spPr>
          <a:xfrm>
            <a:off x="6629400" y="2472154"/>
            <a:ext cx="11049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3" idx="2"/>
            <a:endCxn id="30" idx="0"/>
          </p:cNvCxnSpPr>
          <p:nvPr/>
        </p:nvCxnSpPr>
        <p:spPr>
          <a:xfrm>
            <a:off x="8153400" y="2472154"/>
            <a:ext cx="4953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77625" y="4072354"/>
            <a:ext cx="7756775" cy="209288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/>
                <a:cs typeface="Times"/>
              </a:rPr>
              <a:t># find names of all employees in department 17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      </a:t>
            </a: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   FIND </a:t>
            </a:r>
            <a:r>
              <a:rPr lang="en-US" sz="1600" dirty="0">
                <a:latin typeface="Consolas"/>
                <a:cs typeface="Consolas"/>
              </a:rPr>
              <a:t>DEPT RECORD WHERE DEPT# = </a:t>
            </a:r>
            <a:r>
              <a:rPr lang="en-US" sz="1600" dirty="0" smtClean="0">
                <a:latin typeface="Consolas"/>
                <a:cs typeface="Consolas"/>
              </a:rPr>
              <a:t>17</a:t>
            </a: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       if failure; return “no such department”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FIND 1</a:t>
            </a:r>
            <a:r>
              <a:rPr lang="en-US" sz="1600" baseline="30000" dirty="0" smtClean="0">
                <a:latin typeface="Consolas"/>
                <a:cs typeface="Consolas"/>
              </a:rPr>
              <a:t>st</a:t>
            </a:r>
            <a:r>
              <a:rPr lang="en-US" sz="1600" dirty="0" smtClean="0">
                <a:latin typeface="Consolas"/>
                <a:cs typeface="Consolas"/>
              </a:rPr>
              <a:t> SON OF CURRENT RECORD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    if failure; return “no employee in this department”</a:t>
            </a:r>
          </a:p>
          <a:p>
            <a:r>
              <a:rPr lang="en-US" sz="1600" dirty="0" smtClean="0">
                <a:latin typeface="Consolas"/>
                <a:cs typeface="Consolas"/>
              </a:rPr>
              <a:t>LOOP      save name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FIND NEXT BROTHER OF THE CURRENT RECORD WHICH IS OF SAME TYPE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GO TO LOOP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6248400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nsolas"/>
                <a:cs typeface="Consolas"/>
              </a:rPr>
              <a:t>Output: Fisher</a:t>
            </a:r>
            <a:endParaRPr lang="en-US" sz="1800" dirty="0" smtClean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2402199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Database Architecture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225932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Query Parser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273563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Query Rewriter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324992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Query Optimizer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372623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Query Executor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420883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Files &amp; Access Methods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469772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Buffer Manger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6400" y="517403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Storage Manger</a:t>
            </a:r>
          </a:p>
        </p:txBody>
      </p:sp>
      <p:sp>
        <p:nvSpPr>
          <p:cNvPr id="11" name="Magnetic Disk 10"/>
          <p:cNvSpPr/>
          <p:nvPr/>
        </p:nvSpPr>
        <p:spPr>
          <a:xfrm>
            <a:off x="2514600" y="5943600"/>
            <a:ext cx="3505200" cy="533400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Storage</a:t>
            </a:r>
            <a:endParaRPr lang="en-US" sz="2000" dirty="0">
              <a:latin typeface="Helvetica Neue"/>
              <a:cs typeface="Helvetica Neue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09600" y="2068945"/>
            <a:ext cx="80010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9600" y="5726545"/>
            <a:ext cx="80010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53000" y="3288145"/>
            <a:ext cx="2933700" cy="400110"/>
          </a:xfrm>
          <a:prstGeom prst="rect">
            <a:avLst/>
          </a:prstGeom>
          <a:solidFill>
            <a:srgbClr val="FFFFDA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Lock Manager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53000" y="374534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Logging &amp; Recovery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3000" y="227843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Transaction Manager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53000" y="4431145"/>
            <a:ext cx="2933700" cy="1143000"/>
          </a:xfrm>
          <a:prstGeom prst="rect">
            <a:avLst/>
          </a:prstGeom>
          <a:ln w="12700" cmpd="sng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124679" y="5199435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 Neue"/>
                <a:cs typeface="Helvetica Neue"/>
              </a:rPr>
              <a:t>Main Memory</a:t>
            </a:r>
          </a:p>
        </p:txBody>
      </p:sp>
      <p:sp>
        <p:nvSpPr>
          <p:cNvPr id="20" name="Oval 19"/>
          <p:cNvSpPr/>
          <p:nvPr/>
        </p:nvSpPr>
        <p:spPr>
          <a:xfrm>
            <a:off x="5029200" y="4755055"/>
            <a:ext cx="1447800" cy="590490"/>
          </a:xfrm>
          <a:prstGeom prst="ellipse">
            <a:avLst/>
          </a:prstGeom>
          <a:ln w="12700" cmpd="sng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Buffers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477000" y="4501055"/>
            <a:ext cx="1333500" cy="692090"/>
          </a:xfrm>
          <a:prstGeom prst="ellipse">
            <a:avLst/>
          </a:prstGeom>
          <a:ln w="12700" cmpd="sng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Lock Table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15621" y="1535545"/>
            <a:ext cx="4942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 Neue"/>
                <a:cs typeface="Helvetica Neue"/>
              </a:rPr>
              <a:t>Users / Web Forms / Applications / DBA / </a:t>
            </a:r>
          </a:p>
        </p:txBody>
      </p:sp>
      <p:sp>
        <p:nvSpPr>
          <p:cNvPr id="23" name="Rectangular Callout 22"/>
          <p:cNvSpPr/>
          <p:nvPr/>
        </p:nvSpPr>
        <p:spPr>
          <a:xfrm>
            <a:off x="952500" y="3886200"/>
            <a:ext cx="7315200" cy="2438400"/>
          </a:xfrm>
          <a:prstGeom prst="wedgeRectCallout">
            <a:avLst>
              <a:gd name="adj1" fmla="val 18716"/>
              <a:gd name="adj2" fmla="val -58586"/>
            </a:avLst>
          </a:prstGeom>
          <a:solidFill>
            <a:srgbClr val="FFFFDA"/>
          </a:solidFill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800100" lvl="1" indent="-342900">
              <a:buFont typeface="Arial"/>
              <a:buChar char="•"/>
            </a:pPr>
            <a:r>
              <a:rPr lang="en-US" dirty="0">
                <a:latin typeface="Helvetica Neue"/>
                <a:cs typeface="Helvetica Neue"/>
              </a:rPr>
              <a:t>must efficiently support lock table</a:t>
            </a:r>
          </a:p>
          <a:p>
            <a:pPr marL="800100" lvl="1" indent="-342900">
              <a:buFont typeface="Arial"/>
              <a:buChar char="•"/>
            </a:pPr>
            <a:r>
              <a:rPr lang="en-US" dirty="0">
                <a:latin typeface="Helvetica Neue"/>
                <a:cs typeface="Helvetica Neue"/>
              </a:rPr>
              <a:t>System R architecture influential: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 smtClean="0">
                <a:latin typeface="Helvetica Neue"/>
                <a:cs typeface="Helvetica Neue"/>
              </a:rPr>
              <a:t>multiple </a:t>
            </a:r>
            <a:r>
              <a:rPr lang="en-US" dirty="0">
                <a:latin typeface="Helvetica Neue"/>
                <a:cs typeface="Helvetica Neue"/>
              </a:rPr>
              <a:t>granularity of locks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>
                <a:latin typeface="Helvetica Neue"/>
                <a:cs typeface="Helvetica Neue"/>
              </a:rPr>
              <a:t>set intent locks at high levels</a:t>
            </a:r>
          </a:p>
          <a:p>
            <a:pPr marL="1257300" lvl="2" indent="-342900">
              <a:buFont typeface="Arial"/>
              <a:buChar char="•"/>
            </a:pPr>
            <a:r>
              <a:rPr lang="en-US" dirty="0">
                <a:latin typeface="Helvetica Neue"/>
                <a:cs typeface="Helvetica Neue"/>
              </a:rPr>
              <a:t>we will study this in more detail </a:t>
            </a:r>
            <a:r>
              <a:rPr lang="en-US" dirty="0" smtClean="0">
                <a:latin typeface="Helvetica Neue"/>
                <a:cs typeface="Helvetica Neue"/>
              </a:rPr>
              <a:t>later</a:t>
            </a:r>
            <a:endParaRPr lang="en-US" dirty="0">
              <a:latin typeface="Helvetica Neue"/>
              <a:cs typeface="Helvetica Neue"/>
            </a:endParaRPr>
          </a:p>
          <a:p>
            <a:pPr marL="800100" lvl="1" indent="-342900">
              <a:buFont typeface="Arial"/>
              <a:buChar char="•"/>
            </a:pPr>
            <a:r>
              <a:rPr lang="en-US" dirty="0">
                <a:latin typeface="Helvetica Neue"/>
                <a:cs typeface="Helvetica Neue"/>
              </a:rPr>
              <a:t>deadlock handling: detection</a:t>
            </a:r>
          </a:p>
        </p:txBody>
      </p:sp>
    </p:spTree>
    <p:extLst>
      <p:ext uri="{BB962C8B-B14F-4D97-AF65-F5344CB8AC3E}">
        <p14:creationId xmlns:p14="http://schemas.microsoft.com/office/powerpoint/2010/main" val="1145143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/>
          <a:lstStyle/>
          <a:p>
            <a:r>
              <a:rPr lang="en-US" dirty="0" smtClean="0"/>
              <a:t>Database Architecture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225932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Query Parser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76400" y="273563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Query Rewriter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76400" y="324992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Query Optimizer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76400" y="372623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Query Executor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676400" y="420883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Files &amp; Access Methods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469772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Buffer Manger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676400" y="517403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Storage Manger</a:t>
            </a:r>
          </a:p>
        </p:txBody>
      </p:sp>
      <p:sp>
        <p:nvSpPr>
          <p:cNvPr id="11" name="Magnetic Disk 10"/>
          <p:cNvSpPr/>
          <p:nvPr/>
        </p:nvSpPr>
        <p:spPr>
          <a:xfrm>
            <a:off x="2514600" y="5943600"/>
            <a:ext cx="3505200" cy="533400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 w="12700" cmpd="sng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Storage</a:t>
            </a:r>
            <a:endParaRPr lang="en-US" sz="2000" dirty="0">
              <a:latin typeface="Helvetica Neue"/>
              <a:cs typeface="Helvetica Neue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09600" y="2068945"/>
            <a:ext cx="80010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09600" y="5726545"/>
            <a:ext cx="8001000" cy="0"/>
          </a:xfrm>
          <a:prstGeom prst="line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953000" y="328814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Lock Manager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953000" y="3745345"/>
            <a:ext cx="2933700" cy="400110"/>
          </a:xfrm>
          <a:prstGeom prst="rect">
            <a:avLst/>
          </a:prstGeom>
          <a:solidFill>
            <a:srgbClr val="FFFFDA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Logging &amp; Recovery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953000" y="2278435"/>
            <a:ext cx="2933700" cy="400110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Helvetica Neue "/>
                <a:cs typeface="Helvetica Neue "/>
              </a:rPr>
              <a:t>Transaction Manager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953000" y="4431145"/>
            <a:ext cx="2933700" cy="1143000"/>
          </a:xfrm>
          <a:prstGeom prst="rect">
            <a:avLst/>
          </a:prstGeom>
          <a:ln w="12700" cmpd="sng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6124679" y="5199435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 Neue"/>
                <a:cs typeface="Helvetica Neue"/>
              </a:rPr>
              <a:t>Main Memory</a:t>
            </a:r>
          </a:p>
        </p:txBody>
      </p:sp>
      <p:sp>
        <p:nvSpPr>
          <p:cNvPr id="20" name="Oval 19"/>
          <p:cNvSpPr/>
          <p:nvPr/>
        </p:nvSpPr>
        <p:spPr>
          <a:xfrm>
            <a:off x="5029200" y="4755055"/>
            <a:ext cx="1447800" cy="590490"/>
          </a:xfrm>
          <a:prstGeom prst="ellipse">
            <a:avLst/>
          </a:prstGeom>
          <a:ln w="12700" cmpd="sng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Buffers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6477000" y="4501055"/>
            <a:ext cx="1333500" cy="692090"/>
          </a:xfrm>
          <a:prstGeom prst="ellipse">
            <a:avLst/>
          </a:prstGeom>
          <a:ln w="12700" cmpd="sng"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latin typeface="Helvetica Neue"/>
                <a:cs typeface="Helvetica Neue"/>
              </a:rPr>
              <a:t>Lock Table</a:t>
            </a:r>
            <a:endParaRPr lang="en-US" sz="2000" dirty="0">
              <a:latin typeface="Helvetica Neue"/>
              <a:cs typeface="Helvetica Neue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915621" y="1535545"/>
            <a:ext cx="49423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Helvetica Neue"/>
                <a:cs typeface="Helvetica Neue"/>
              </a:rPr>
              <a:t>Users / Web Forms / Applications / DBA / </a:t>
            </a:r>
          </a:p>
        </p:txBody>
      </p:sp>
      <p:sp>
        <p:nvSpPr>
          <p:cNvPr id="23" name="Rectangular Callout 22"/>
          <p:cNvSpPr/>
          <p:nvPr/>
        </p:nvSpPr>
        <p:spPr>
          <a:xfrm>
            <a:off x="977900" y="4266045"/>
            <a:ext cx="7175500" cy="1829955"/>
          </a:xfrm>
          <a:prstGeom prst="wedgeRectCallout">
            <a:avLst>
              <a:gd name="adj1" fmla="val 18716"/>
              <a:gd name="adj2" fmla="val -58586"/>
            </a:avLst>
          </a:prstGeom>
          <a:solidFill>
            <a:srgbClr val="FFFFDA"/>
          </a:solidFill>
          <a:ln>
            <a:solidFill>
              <a:schemeClr val="tx1">
                <a:lumMod val="65000"/>
                <a:lumOff val="3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342900" indent="-342900">
              <a:buFont typeface="Arial"/>
              <a:buChar char="•"/>
            </a:pPr>
            <a:r>
              <a:rPr lang="en-US" dirty="0" smtClean="0"/>
              <a:t>Use shadow page for updates</a:t>
            </a:r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checkpoint/restore facility for quick recovery</a:t>
            </a:r>
          </a:p>
          <a:p>
            <a:pPr marL="342900" indent="-342900">
              <a:buFont typeface="Arial"/>
              <a:buChar char="•"/>
            </a:pPr>
            <a:r>
              <a:rPr lang="en-US" dirty="0"/>
              <a:t>"before/after" log on values</a:t>
            </a:r>
          </a:p>
          <a:p>
            <a:pPr marL="342900" indent="-342900">
              <a:buFont typeface="Arial"/>
              <a:buChar char="•"/>
            </a:pPr>
            <a:r>
              <a:rPr lang="en-US" dirty="0" smtClean="0"/>
              <a:t>Redo</a:t>
            </a:r>
            <a:r>
              <a:rPr lang="en-US" dirty="0"/>
              <a:t>/Undo on </a:t>
            </a:r>
            <a:r>
              <a:rPr lang="en-US" dirty="0" smtClean="0"/>
              <a:t>restore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34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Discussion: Shadow Pages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610600" cy="43433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Shadow pages:</a:t>
            </a:r>
          </a:p>
          <a:p>
            <a:pPr lvl="1"/>
            <a:r>
              <a:rPr lang="en-US" dirty="0" smtClean="0"/>
              <a:t>New version is created for each page that is updated</a:t>
            </a:r>
          </a:p>
          <a:p>
            <a:pPr lvl="1"/>
            <a:r>
              <a:rPr lang="en-US" dirty="0" smtClean="0"/>
              <a:t>Periodically new page is </a:t>
            </a:r>
            <a:r>
              <a:rPr lang="en-US" dirty="0" err="1" smtClean="0"/>
              <a:t>checkpointed</a:t>
            </a:r>
            <a:r>
              <a:rPr lang="en-US" dirty="0" smtClean="0"/>
              <a:t> on disk</a:t>
            </a:r>
          </a:p>
          <a:p>
            <a:pPr lvl="1"/>
            <a:r>
              <a:rPr lang="en-US" dirty="0" smtClean="0"/>
              <a:t>“before/after” logs recording all database changes</a:t>
            </a:r>
          </a:p>
          <a:p>
            <a:pPr lvl="1"/>
            <a:r>
              <a:rPr lang="en-US" dirty="0" smtClean="0"/>
              <a:t>On failure, revert to “old” page and use log to redo committed transactions and undo incomplete ones</a:t>
            </a:r>
          </a:p>
          <a:p>
            <a:r>
              <a:rPr lang="en-US" dirty="0" smtClean="0"/>
              <a:t>Write </a:t>
            </a:r>
            <a:r>
              <a:rPr lang="en-US" dirty="0"/>
              <a:t>Ahead Log (WAL</a:t>
            </a:r>
            <a:r>
              <a:rPr lang="en-US" dirty="0" smtClean="0"/>
              <a:t>): </a:t>
            </a:r>
          </a:p>
          <a:p>
            <a:pPr lvl="1"/>
            <a:r>
              <a:rPr lang="en-US" dirty="0" smtClean="0"/>
              <a:t>Keep a log of all database updates</a:t>
            </a:r>
          </a:p>
          <a:p>
            <a:pPr lvl="1"/>
            <a:r>
              <a:rPr lang="en-US" dirty="0"/>
              <a:t>W</a:t>
            </a:r>
            <a:r>
              <a:rPr lang="en-US" dirty="0" smtClean="0"/>
              <a:t>rite each update before writing back to disk the updates</a:t>
            </a:r>
          </a:p>
          <a:p>
            <a:r>
              <a:rPr lang="en-US" dirty="0" smtClean="0"/>
              <a:t>Tradeoffs?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751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8055"/>
            <a:ext cx="8458200" cy="1143000"/>
          </a:xfrm>
        </p:spPr>
        <p:txBody>
          <a:bodyPr/>
          <a:lstStyle/>
          <a:p>
            <a:r>
              <a:rPr lang="en-US" sz="4400" dirty="0" smtClean="0"/>
              <a:t>Others: </a:t>
            </a:r>
            <a:r>
              <a:rPr lang="en-US" sz="4400" dirty="0" smtClean="0"/>
              <a:t>Transactions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51038"/>
            <a:ext cx="8686800" cy="4525962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Level 1: Transactions can read uncommitted transactions but not write</a:t>
            </a:r>
          </a:p>
          <a:p>
            <a:r>
              <a:rPr lang="en-US" dirty="0" smtClean="0"/>
              <a:t>Level 2: Transactions acquire lock for each reads but releases it right after reading</a:t>
            </a:r>
          </a:p>
          <a:p>
            <a:pPr lvl="1"/>
            <a:r>
              <a:rPr lang="en-US" dirty="0" smtClean="0"/>
              <a:t>Another transaction may update a value between two reads </a:t>
            </a:r>
          </a:p>
          <a:p>
            <a:r>
              <a:rPr lang="en-US" dirty="0" smtClean="0"/>
              <a:t>Level 3: Once a transaction acquires a read lock it keeps it until the end</a:t>
            </a:r>
          </a:p>
          <a:p>
            <a:r>
              <a:rPr lang="en-US" dirty="0" smtClean="0"/>
              <a:t>Discussion?</a:t>
            </a:r>
          </a:p>
          <a:p>
            <a:pPr lvl="2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810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R Paper Nuggets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305800" cy="4221162"/>
          </a:xfrm>
        </p:spPr>
        <p:txBody>
          <a:bodyPr/>
          <a:lstStyle/>
          <a:p>
            <a:r>
              <a:rPr lang="en-US" dirty="0" smtClean="0"/>
              <a:t>Interpretation </a:t>
            </a:r>
            <a:r>
              <a:rPr lang="en-US" dirty="0"/>
              <a:t>vs. compilation </a:t>
            </a:r>
            <a:endParaRPr lang="en-US" dirty="0" smtClean="0"/>
          </a:p>
          <a:p>
            <a:r>
              <a:rPr lang="en-US" dirty="0" smtClean="0"/>
              <a:t>R Systems </a:t>
            </a:r>
            <a:r>
              <a:rPr lang="en-US" dirty="0"/>
              <a:t>use compilation: </a:t>
            </a:r>
            <a:r>
              <a:rPr lang="en-US" dirty="0" smtClean="0"/>
              <a:t>compiler assembles from about 100 code fragments specially tailored for </a:t>
            </a:r>
            <a:r>
              <a:rPr lang="en-US" dirty="0"/>
              <a:t>processing a given </a:t>
            </a:r>
            <a:r>
              <a:rPr lang="en-US" dirty="0" smtClean="0"/>
              <a:t>SQL query”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958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System R Paper Nuggets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8"/>
            <a:ext cx="8686800" cy="4221162"/>
          </a:xfrm>
        </p:spPr>
        <p:txBody>
          <a:bodyPr/>
          <a:lstStyle/>
          <a:p>
            <a:r>
              <a:rPr lang="en-US" dirty="0" smtClean="0"/>
              <a:t>Component </a:t>
            </a:r>
            <a:r>
              <a:rPr lang="en-US" dirty="0"/>
              <a:t>failure as </a:t>
            </a:r>
            <a:r>
              <a:rPr lang="en-US" dirty="0" smtClean="0"/>
              <a:t>common case</a:t>
            </a:r>
          </a:p>
          <a:p>
            <a:r>
              <a:rPr lang="en-US" dirty="0" smtClean="0"/>
              <a:t>Three failure cases:</a:t>
            </a:r>
          </a:p>
          <a:p>
            <a:pPr marL="742950" lvl="1" indent="-514350">
              <a:buFont typeface="+mj-lt"/>
              <a:buAutoNum type="arabicPeriod"/>
            </a:pPr>
            <a:r>
              <a:rPr lang="en-US" dirty="0" smtClean="0"/>
              <a:t>System failure</a:t>
            </a:r>
          </a:p>
          <a:p>
            <a:pPr marL="742950" lvl="1" indent="-514350">
              <a:buFont typeface="+mj-lt"/>
              <a:buAutoNum type="arabicPeriod"/>
            </a:pPr>
            <a:r>
              <a:rPr lang="en-US" dirty="0" smtClean="0"/>
              <a:t>Media (disk) failure</a:t>
            </a:r>
          </a:p>
          <a:p>
            <a:pPr marL="742950" lvl="1" indent="-514350">
              <a:buFont typeface="+mj-lt"/>
              <a:buAutoNum type="arabicPeriod"/>
            </a:pPr>
            <a:r>
              <a:rPr lang="en-US" dirty="0" smtClean="0"/>
              <a:t>Transaction failure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31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7625" y="5638800"/>
            <a:ext cx="7756775" cy="228600"/>
          </a:xfrm>
          <a:prstGeom prst="rect">
            <a:avLst/>
          </a:prstGeom>
          <a:solidFill>
            <a:srgbClr val="FFFB88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Hierarchical Model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1329154"/>
            <a:ext cx="762000" cy="30480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Helvetica Neue Light"/>
                <a:cs typeface="Helvetica Neue Light"/>
              </a:rPr>
              <a:t>DEPT</a:t>
            </a:r>
            <a:endParaRPr lang="en-US" sz="1800" dirty="0">
              <a:latin typeface="Helvetica Neue Light"/>
              <a:cs typeface="Helvetica Neue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2167354"/>
            <a:ext cx="762000" cy="3048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Helvetica Neue Light"/>
                <a:cs typeface="Helvetica Neue Light"/>
              </a:rPr>
              <a:t>EMP</a:t>
            </a:r>
            <a:endParaRPr lang="en-US" sz="1800" dirty="0">
              <a:solidFill>
                <a:schemeClr val="accent3">
                  <a:lumMod val="7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310354"/>
            <a:ext cx="901700" cy="3048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/>
                <a:cs typeface="Helvetica Neue Light"/>
              </a:rPr>
              <a:t>CHILD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3310354"/>
            <a:ext cx="990600" cy="304800"/>
          </a:xfrm>
          <a:prstGeom prst="rect">
            <a:avLst/>
          </a:prstGeom>
          <a:ln>
            <a:solidFill>
              <a:srgbClr val="984807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OFFICE</a:t>
            </a:r>
            <a:endParaRPr lang="en-US" sz="1800" dirty="0">
              <a:solidFill>
                <a:srgbClr val="984807"/>
              </a:solidFill>
              <a:latin typeface="Helvetica Neue Light"/>
              <a:cs typeface="Helvetica Neue Light"/>
            </a:endParaRPr>
          </a:p>
        </p:txBody>
      </p:sp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>
          <a:xfrm>
            <a:off x="1905000" y="1633954"/>
            <a:ext cx="0" cy="53340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 flipH="1">
            <a:off x="1212850" y="2472154"/>
            <a:ext cx="69215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7" idx="0"/>
          </p:cNvCxnSpPr>
          <p:nvPr/>
        </p:nvCxnSpPr>
        <p:spPr>
          <a:xfrm>
            <a:off x="1905000" y="2472154"/>
            <a:ext cx="8001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" y="3627854"/>
            <a:ext cx="2006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58ED5"/>
                </a:solidFill>
                <a:latin typeface="Helvetica Neue Light"/>
                <a:cs typeface="Helvetica Neue Light"/>
              </a:rPr>
              <a:t>(CHILD NAME, AGE)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1200" y="3615154"/>
            <a:ext cx="1667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(OFFICE#, SIZE)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95301" y="1295400"/>
            <a:ext cx="1880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Neue Light"/>
                <a:cs typeface="Helvetica Neue Light"/>
              </a:rPr>
              <a:t>(DEPT#, BUDGET)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0" y="2167354"/>
            <a:ext cx="171901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(NAME, SALARY)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96000" y="1329154"/>
            <a:ext cx="9906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17, 25M</a:t>
            </a:r>
            <a:endParaRPr lang="en-US" sz="16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00" y="2167354"/>
            <a:ext cx="12954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Fisher, 100K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19800" y="2167354"/>
            <a:ext cx="1219200" cy="304800"/>
          </a:xfrm>
          <a:prstGeom prst="rect">
            <a:avLst/>
          </a:prstGeom>
          <a:solidFill>
            <a:srgbClr val="77933C"/>
          </a:solidFill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Jones, 80K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91400" y="2167354"/>
            <a:ext cx="1524000" cy="304800"/>
          </a:xfrm>
          <a:prstGeom prst="rect">
            <a:avLst/>
          </a:prstGeom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Adams, 140K</a:t>
            </a:r>
            <a:endParaRPr lang="en-US" sz="1600" dirty="0">
              <a:solidFill>
                <a:srgbClr val="77933C"/>
              </a:solidFill>
              <a:latin typeface="Helvetica Neue Light"/>
              <a:cs typeface="Helvetica Neue Ligh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33800" y="3310354"/>
            <a:ext cx="7620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Sue,10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48200" y="33103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Peter,4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86400" y="3310354"/>
            <a:ext cx="838200" cy="304800"/>
          </a:xfrm>
          <a:prstGeom prst="rect">
            <a:avLst/>
          </a:prstGeom>
          <a:ln>
            <a:solidFill>
              <a:srgbClr val="984807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12, 500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15200" y="3310354"/>
            <a:ext cx="838200" cy="304800"/>
          </a:xfrm>
          <a:prstGeom prst="rect">
            <a:avLst/>
          </a:prstGeom>
          <a:ln>
            <a:solidFill>
              <a:srgbClr val="984807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984807"/>
                </a:solidFill>
                <a:latin typeface="Helvetica Neue"/>
                <a:cs typeface="Helvetica Neue"/>
              </a:rPr>
              <a:t>12, 500</a:t>
            </a:r>
            <a:endParaRPr lang="en-US" sz="1400" dirty="0">
              <a:solidFill>
                <a:srgbClr val="984807"/>
              </a:solidFill>
              <a:latin typeface="Helvetica Neue"/>
              <a:cs typeface="Helvetica Neue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29600" y="3310354"/>
            <a:ext cx="838200" cy="3048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  <a:cs typeface="Helvetica Neue"/>
              </a:rPr>
              <a:t>12, 500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Helvetica Neue"/>
              <a:cs typeface="Helvetica Neue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00800" y="33103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Dave,</a:t>
            </a:r>
            <a:r>
              <a:rPr lang="en-US" sz="1400" dirty="0">
                <a:solidFill>
                  <a:srgbClr val="558ED5"/>
                </a:solidFill>
                <a:latin typeface="Helvetica Neue"/>
                <a:cs typeface="Helvetica Neue"/>
              </a:rPr>
              <a:t>7</a:t>
            </a:r>
          </a:p>
        </p:txBody>
      </p:sp>
      <p:cxnSp>
        <p:nvCxnSpPr>
          <p:cNvPr id="32" name="Straight Arrow Connector 31"/>
          <p:cNvCxnSpPr>
            <a:stCxn id="20" idx="2"/>
            <a:endCxn id="21" idx="0"/>
          </p:cNvCxnSpPr>
          <p:nvPr/>
        </p:nvCxnSpPr>
        <p:spPr>
          <a:xfrm flipH="1">
            <a:off x="5219700" y="1633954"/>
            <a:ext cx="1371600" cy="53340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1" idx="3"/>
            <a:endCxn id="22" idx="1"/>
          </p:cNvCxnSpPr>
          <p:nvPr/>
        </p:nvCxnSpPr>
        <p:spPr>
          <a:xfrm>
            <a:off x="5867400" y="2319754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2" idx="3"/>
            <a:endCxn id="23" idx="1"/>
          </p:cNvCxnSpPr>
          <p:nvPr/>
        </p:nvCxnSpPr>
        <p:spPr>
          <a:xfrm>
            <a:off x="7239000" y="2319754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1" idx="2"/>
            <a:endCxn id="24" idx="0"/>
          </p:cNvCxnSpPr>
          <p:nvPr/>
        </p:nvCxnSpPr>
        <p:spPr>
          <a:xfrm flipH="1">
            <a:off x="4114800" y="2472154"/>
            <a:ext cx="110490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4" idx="3"/>
            <a:endCxn id="25" idx="1"/>
          </p:cNvCxnSpPr>
          <p:nvPr/>
        </p:nvCxnSpPr>
        <p:spPr>
          <a:xfrm>
            <a:off x="4495800" y="3462754"/>
            <a:ext cx="152400" cy="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1" idx="2"/>
            <a:endCxn id="26" idx="0"/>
          </p:cNvCxnSpPr>
          <p:nvPr/>
        </p:nvCxnSpPr>
        <p:spPr>
          <a:xfrm>
            <a:off x="5219700" y="2472154"/>
            <a:ext cx="6858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2" idx="2"/>
            <a:endCxn id="31" idx="0"/>
          </p:cNvCxnSpPr>
          <p:nvPr/>
        </p:nvCxnSpPr>
        <p:spPr>
          <a:xfrm>
            <a:off x="6629400" y="2472154"/>
            <a:ext cx="15875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2" idx="2"/>
            <a:endCxn id="29" idx="0"/>
          </p:cNvCxnSpPr>
          <p:nvPr/>
        </p:nvCxnSpPr>
        <p:spPr>
          <a:xfrm>
            <a:off x="6629400" y="2472154"/>
            <a:ext cx="11049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3" idx="2"/>
            <a:endCxn id="30" idx="0"/>
          </p:cNvCxnSpPr>
          <p:nvPr/>
        </p:nvCxnSpPr>
        <p:spPr>
          <a:xfrm>
            <a:off x="8153400" y="2472154"/>
            <a:ext cx="4953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77625" y="4072354"/>
            <a:ext cx="7756775" cy="209288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/>
                <a:cs typeface="Times"/>
              </a:rPr>
              <a:t># find names of all employees in department 17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      </a:t>
            </a: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   FIND </a:t>
            </a:r>
            <a:r>
              <a:rPr lang="en-US" sz="1600" dirty="0">
                <a:latin typeface="Consolas"/>
                <a:cs typeface="Consolas"/>
              </a:rPr>
              <a:t>DEPT RECORD WHERE DEPT# = </a:t>
            </a:r>
            <a:r>
              <a:rPr lang="en-US" sz="1600" dirty="0" smtClean="0">
                <a:latin typeface="Consolas"/>
                <a:cs typeface="Consolas"/>
              </a:rPr>
              <a:t>17</a:t>
            </a: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       if failure; return “no such department”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FIND 1</a:t>
            </a:r>
            <a:r>
              <a:rPr lang="en-US" sz="1600" baseline="30000" dirty="0" smtClean="0">
                <a:latin typeface="Consolas"/>
                <a:cs typeface="Consolas"/>
              </a:rPr>
              <a:t>st</a:t>
            </a:r>
            <a:r>
              <a:rPr lang="en-US" sz="1600" dirty="0" smtClean="0">
                <a:latin typeface="Consolas"/>
                <a:cs typeface="Consolas"/>
              </a:rPr>
              <a:t> SON OF CURRENT RECORD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    if failure; return “no employee in this department”</a:t>
            </a:r>
          </a:p>
          <a:p>
            <a:r>
              <a:rPr lang="en-US" sz="1600" dirty="0" smtClean="0">
                <a:latin typeface="Consolas"/>
                <a:cs typeface="Consolas"/>
              </a:rPr>
              <a:t>LOOP      save name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FIND NEXT BROTHER OF THE CURRENT RECORD WHICH IS OF SAME TYPE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GO TO LOOP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6248400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nsolas"/>
                <a:cs typeface="Consolas"/>
              </a:rPr>
              <a:t>Output: Fisher</a:t>
            </a:r>
            <a:endParaRPr lang="en-US" sz="1800" dirty="0" smtClean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92693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77625" y="5867400"/>
            <a:ext cx="7756775" cy="228600"/>
          </a:xfrm>
          <a:prstGeom prst="rect">
            <a:avLst/>
          </a:prstGeom>
          <a:solidFill>
            <a:srgbClr val="FFFB88"/>
          </a:solidFill>
          <a:ln>
            <a:noFill/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Hierarchical Model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524000" y="1329154"/>
            <a:ext cx="762000" cy="304800"/>
          </a:xfrm>
          <a:prstGeom prst="rect">
            <a:avLst/>
          </a:prstGeom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latin typeface="Helvetica Neue Light"/>
                <a:cs typeface="Helvetica Neue Light"/>
              </a:rPr>
              <a:t>DEPT</a:t>
            </a:r>
            <a:endParaRPr lang="en-US" sz="1800" dirty="0">
              <a:latin typeface="Helvetica Neue Light"/>
              <a:cs typeface="Helvetica Neue Ligh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24000" y="2167354"/>
            <a:ext cx="762000" cy="30480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Helvetica Neue Light"/>
                <a:cs typeface="Helvetica Neue Light"/>
              </a:rPr>
              <a:t>EMP</a:t>
            </a:r>
            <a:endParaRPr lang="en-US" sz="1800" dirty="0">
              <a:solidFill>
                <a:schemeClr val="accent3">
                  <a:lumMod val="75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3310354"/>
            <a:ext cx="901700" cy="304800"/>
          </a:xfrm>
          <a:prstGeom prst="rect">
            <a:avLst/>
          </a:prstGeom>
          <a:ln>
            <a:solidFill>
              <a:schemeClr val="tx2">
                <a:lumMod val="60000"/>
                <a:lumOff val="4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Helvetica Neue Light"/>
                <a:cs typeface="Helvetica Neue Light"/>
              </a:rPr>
              <a:t>CHILD</a:t>
            </a:r>
            <a:endParaRPr lang="en-US" sz="1800" dirty="0">
              <a:solidFill>
                <a:schemeClr val="tx2">
                  <a:lumMod val="60000"/>
                  <a:lumOff val="40000"/>
                </a:schemeClr>
              </a:solidFill>
              <a:latin typeface="Helvetica Neue Light"/>
              <a:cs typeface="Helvetica Neue Ligh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09800" y="3310354"/>
            <a:ext cx="990600" cy="304800"/>
          </a:xfrm>
          <a:prstGeom prst="rect">
            <a:avLst/>
          </a:prstGeom>
          <a:ln>
            <a:solidFill>
              <a:srgbClr val="984807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8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OFFICE</a:t>
            </a:r>
            <a:endParaRPr lang="en-US" sz="1800" dirty="0">
              <a:solidFill>
                <a:srgbClr val="984807"/>
              </a:solidFill>
              <a:latin typeface="Helvetica Neue Light"/>
              <a:cs typeface="Helvetica Neue Light"/>
            </a:endParaRPr>
          </a:p>
        </p:txBody>
      </p:sp>
      <p:cxnSp>
        <p:nvCxnSpPr>
          <p:cNvPr id="9" name="Straight Arrow Connector 8"/>
          <p:cNvCxnSpPr>
            <a:stCxn id="4" idx="2"/>
            <a:endCxn id="5" idx="0"/>
          </p:cNvCxnSpPr>
          <p:nvPr/>
        </p:nvCxnSpPr>
        <p:spPr>
          <a:xfrm>
            <a:off x="1905000" y="1633954"/>
            <a:ext cx="0" cy="53340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2"/>
            <a:endCxn id="6" idx="0"/>
          </p:cNvCxnSpPr>
          <p:nvPr/>
        </p:nvCxnSpPr>
        <p:spPr>
          <a:xfrm flipH="1">
            <a:off x="1212850" y="2472154"/>
            <a:ext cx="69215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5" idx="2"/>
            <a:endCxn id="7" idx="0"/>
          </p:cNvCxnSpPr>
          <p:nvPr/>
        </p:nvCxnSpPr>
        <p:spPr>
          <a:xfrm>
            <a:off x="1905000" y="2472154"/>
            <a:ext cx="8001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6200" y="3627854"/>
            <a:ext cx="20066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558ED5"/>
                </a:solidFill>
                <a:latin typeface="Helvetica Neue Light"/>
                <a:cs typeface="Helvetica Neue Light"/>
              </a:rPr>
              <a:t>(CHILD NAME, AGE)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981200" y="3615154"/>
            <a:ext cx="16670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984807"/>
                </a:solidFill>
                <a:latin typeface="Helvetica Neue Light"/>
                <a:cs typeface="Helvetica Neue Light"/>
              </a:rPr>
              <a:t>(OFFICE#, SIZE)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295301" y="1295400"/>
            <a:ext cx="18800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Helvetica Neue Light"/>
                <a:cs typeface="Helvetica Neue Light"/>
              </a:rPr>
              <a:t>(DEPT#, BUDGET)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286000" y="2167354"/>
            <a:ext cx="1719015" cy="33855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(NAME, SALARY)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096000" y="1329154"/>
            <a:ext cx="990600" cy="304800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solidFill>
              <a:schemeClr val="tx1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Helvetica Neue Light"/>
                <a:cs typeface="Helvetica Neue Light"/>
              </a:rPr>
              <a:t>17, 25M</a:t>
            </a:r>
            <a:endParaRPr lang="en-US" sz="1600" dirty="0">
              <a:solidFill>
                <a:schemeClr val="bg1"/>
              </a:solidFill>
              <a:latin typeface="Helvetica Neue Light"/>
              <a:cs typeface="Helvetica Neue Ligh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572000" y="2167354"/>
            <a:ext cx="1295400" cy="3048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Fisher, 100K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6019800" y="2167354"/>
            <a:ext cx="1219200" cy="304800"/>
          </a:xfrm>
          <a:prstGeom prst="rect">
            <a:avLst/>
          </a:prstGeom>
          <a:solidFill>
            <a:srgbClr val="77933C"/>
          </a:solidFill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FFFFFF"/>
                </a:solidFill>
                <a:latin typeface="Helvetica Neue Light"/>
                <a:cs typeface="Helvetica Neue Light"/>
              </a:rPr>
              <a:t>Jones, 80K</a:t>
            </a:r>
            <a:endParaRPr lang="en-US" sz="1600" dirty="0">
              <a:solidFill>
                <a:srgbClr val="FFFFFF"/>
              </a:solidFill>
              <a:latin typeface="Helvetica Neue Light"/>
              <a:cs typeface="Helvetica Neue Ligh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7391400" y="2167354"/>
            <a:ext cx="1524000" cy="304800"/>
          </a:xfrm>
          <a:prstGeom prst="rect">
            <a:avLst/>
          </a:prstGeom>
          <a:ln>
            <a:solidFill>
              <a:srgbClr val="77933C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7933C"/>
                </a:solidFill>
                <a:latin typeface="Helvetica Neue Light"/>
                <a:cs typeface="Helvetica Neue Light"/>
              </a:rPr>
              <a:t>Adams, 140K</a:t>
            </a:r>
            <a:endParaRPr lang="en-US" sz="1600" dirty="0">
              <a:solidFill>
                <a:srgbClr val="77933C"/>
              </a:solidFill>
              <a:latin typeface="Helvetica Neue Light"/>
              <a:cs typeface="Helvetica Neue Ligh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733800" y="3310354"/>
            <a:ext cx="7620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Sue,10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48200" y="33103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Peter,4</a:t>
            </a:r>
            <a:endParaRPr lang="en-US" sz="1400" dirty="0">
              <a:solidFill>
                <a:srgbClr val="558ED5"/>
              </a:solidFill>
              <a:latin typeface="Helvetica Neue"/>
              <a:cs typeface="Helvetica Neue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5486400" y="3310354"/>
            <a:ext cx="838200" cy="304800"/>
          </a:xfrm>
          <a:prstGeom prst="rect">
            <a:avLst/>
          </a:prstGeom>
          <a:ln>
            <a:solidFill>
              <a:srgbClr val="984807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latin typeface="Helvetica Neue"/>
                <a:cs typeface="Helvetica Neue"/>
              </a:rPr>
              <a:t>12, 500</a:t>
            </a:r>
            <a:endParaRPr lang="en-US" sz="1400" dirty="0">
              <a:latin typeface="Helvetica Neue"/>
              <a:cs typeface="Helvetica Neue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315200" y="3310354"/>
            <a:ext cx="838200" cy="304800"/>
          </a:xfrm>
          <a:prstGeom prst="rect">
            <a:avLst/>
          </a:prstGeom>
          <a:ln>
            <a:solidFill>
              <a:srgbClr val="984807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984807"/>
                </a:solidFill>
                <a:latin typeface="Helvetica Neue"/>
                <a:cs typeface="Helvetica Neue"/>
              </a:rPr>
              <a:t>12, 500</a:t>
            </a:r>
            <a:endParaRPr lang="en-US" sz="1400" dirty="0">
              <a:solidFill>
                <a:srgbClr val="984807"/>
              </a:solidFill>
              <a:latin typeface="Helvetica Neue"/>
              <a:cs typeface="Helvetica Neue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8229600" y="3310354"/>
            <a:ext cx="838200" cy="3048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accent6">
                    <a:lumMod val="50000"/>
                  </a:schemeClr>
                </a:solidFill>
                <a:latin typeface="Helvetica Neue"/>
                <a:cs typeface="Helvetica Neue"/>
              </a:rPr>
              <a:t>12, 500</a:t>
            </a:r>
            <a:endParaRPr lang="en-US" sz="1400" dirty="0">
              <a:solidFill>
                <a:schemeClr val="accent6">
                  <a:lumMod val="50000"/>
                </a:schemeClr>
              </a:solidFill>
              <a:latin typeface="Helvetica Neue"/>
              <a:cs typeface="Helvetica Neue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6400800" y="3310354"/>
            <a:ext cx="774700" cy="304800"/>
          </a:xfrm>
          <a:prstGeom prst="rect">
            <a:avLst/>
          </a:prstGeom>
          <a:ln>
            <a:solidFill>
              <a:srgbClr val="558ED5"/>
            </a:solidFill>
            <a:headEnd type="none" w="med" len="med"/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rgbClr val="558ED5"/>
                </a:solidFill>
                <a:latin typeface="Helvetica Neue"/>
                <a:cs typeface="Helvetica Neue"/>
              </a:rPr>
              <a:t>Dave,</a:t>
            </a:r>
            <a:r>
              <a:rPr lang="en-US" sz="1400" dirty="0">
                <a:solidFill>
                  <a:srgbClr val="558ED5"/>
                </a:solidFill>
                <a:latin typeface="Helvetica Neue"/>
                <a:cs typeface="Helvetica Neue"/>
              </a:rPr>
              <a:t>7</a:t>
            </a:r>
          </a:p>
        </p:txBody>
      </p:sp>
      <p:cxnSp>
        <p:nvCxnSpPr>
          <p:cNvPr id="32" name="Straight Arrow Connector 31"/>
          <p:cNvCxnSpPr>
            <a:stCxn id="20" idx="2"/>
            <a:endCxn id="21" idx="0"/>
          </p:cNvCxnSpPr>
          <p:nvPr/>
        </p:nvCxnSpPr>
        <p:spPr>
          <a:xfrm flipH="1">
            <a:off x="5219700" y="1633954"/>
            <a:ext cx="1371600" cy="53340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1" idx="3"/>
            <a:endCxn id="22" idx="1"/>
          </p:cNvCxnSpPr>
          <p:nvPr/>
        </p:nvCxnSpPr>
        <p:spPr>
          <a:xfrm>
            <a:off x="5867400" y="2319754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22" idx="3"/>
            <a:endCxn id="23" idx="1"/>
          </p:cNvCxnSpPr>
          <p:nvPr/>
        </p:nvCxnSpPr>
        <p:spPr>
          <a:xfrm>
            <a:off x="7239000" y="2319754"/>
            <a:ext cx="152400" cy="0"/>
          </a:xfrm>
          <a:prstGeom prst="straightConnector1">
            <a:avLst/>
          </a:prstGeom>
          <a:ln>
            <a:solidFill>
              <a:srgbClr val="77933C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1" idx="2"/>
            <a:endCxn id="24" idx="0"/>
          </p:cNvCxnSpPr>
          <p:nvPr/>
        </p:nvCxnSpPr>
        <p:spPr>
          <a:xfrm flipH="1">
            <a:off x="4114800" y="2472154"/>
            <a:ext cx="110490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24" idx="3"/>
            <a:endCxn id="25" idx="1"/>
          </p:cNvCxnSpPr>
          <p:nvPr/>
        </p:nvCxnSpPr>
        <p:spPr>
          <a:xfrm>
            <a:off x="4495800" y="3462754"/>
            <a:ext cx="152400" cy="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>
            <a:stCxn id="21" idx="2"/>
            <a:endCxn id="26" idx="0"/>
          </p:cNvCxnSpPr>
          <p:nvPr/>
        </p:nvCxnSpPr>
        <p:spPr>
          <a:xfrm>
            <a:off x="5219700" y="2472154"/>
            <a:ext cx="6858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stCxn id="22" idx="2"/>
            <a:endCxn id="31" idx="0"/>
          </p:cNvCxnSpPr>
          <p:nvPr/>
        </p:nvCxnSpPr>
        <p:spPr>
          <a:xfrm>
            <a:off x="6629400" y="2472154"/>
            <a:ext cx="158750" cy="838200"/>
          </a:xfrm>
          <a:prstGeom prst="straightConnector1">
            <a:avLst/>
          </a:prstGeom>
          <a:ln>
            <a:solidFill>
              <a:srgbClr val="558ED5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22" idx="2"/>
            <a:endCxn id="29" idx="0"/>
          </p:cNvCxnSpPr>
          <p:nvPr/>
        </p:nvCxnSpPr>
        <p:spPr>
          <a:xfrm>
            <a:off x="6629400" y="2472154"/>
            <a:ext cx="11049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23" idx="2"/>
            <a:endCxn id="30" idx="0"/>
          </p:cNvCxnSpPr>
          <p:nvPr/>
        </p:nvCxnSpPr>
        <p:spPr>
          <a:xfrm>
            <a:off x="8153400" y="2472154"/>
            <a:ext cx="495300" cy="838200"/>
          </a:xfrm>
          <a:prstGeom prst="straightConnector1">
            <a:avLst/>
          </a:prstGeom>
          <a:ln>
            <a:solidFill>
              <a:srgbClr val="984807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777625" y="4072354"/>
            <a:ext cx="7756775" cy="209288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"/>
                <a:cs typeface="Times"/>
              </a:rPr>
              <a:t># find names of all employees in department 17</a:t>
            </a:r>
            <a:r>
              <a:rPr 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onsolas"/>
                <a:cs typeface="Consolas"/>
              </a:rPr>
              <a:t>      </a:t>
            </a: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   FIND </a:t>
            </a:r>
            <a:r>
              <a:rPr lang="en-US" sz="1600" dirty="0">
                <a:latin typeface="Consolas"/>
                <a:cs typeface="Consolas"/>
              </a:rPr>
              <a:t>DEPT RECORD WHERE DEPT# = </a:t>
            </a:r>
            <a:r>
              <a:rPr lang="en-US" sz="1600" dirty="0" smtClean="0">
                <a:latin typeface="Consolas"/>
                <a:cs typeface="Consolas"/>
              </a:rPr>
              <a:t>17</a:t>
            </a:r>
          </a:p>
          <a:p>
            <a:r>
              <a:rPr lang="en-US" sz="1600" dirty="0">
                <a:latin typeface="Consolas"/>
                <a:cs typeface="Consolas"/>
              </a:rPr>
              <a:t> </a:t>
            </a:r>
            <a:r>
              <a:rPr lang="en-US" sz="1600" dirty="0" smtClean="0">
                <a:latin typeface="Consolas"/>
                <a:cs typeface="Consolas"/>
              </a:rPr>
              <a:t>         if failure; return “no such department”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FIND 1</a:t>
            </a:r>
            <a:r>
              <a:rPr lang="en-US" sz="1600" baseline="30000" dirty="0" smtClean="0">
                <a:latin typeface="Consolas"/>
                <a:cs typeface="Consolas"/>
              </a:rPr>
              <a:t>st</a:t>
            </a:r>
            <a:r>
              <a:rPr lang="en-US" sz="1600" dirty="0" smtClean="0">
                <a:latin typeface="Consolas"/>
                <a:cs typeface="Consolas"/>
              </a:rPr>
              <a:t> SON OF CURRENT RECORD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    if failure; return “no employee in this department”</a:t>
            </a:r>
          </a:p>
          <a:p>
            <a:r>
              <a:rPr lang="en-US" sz="1600" dirty="0" smtClean="0">
                <a:latin typeface="Consolas"/>
                <a:cs typeface="Consolas"/>
              </a:rPr>
              <a:t>LOOP      save name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FIND NEXT BROTHER OF THE CURRENT RECORD WHICH IS OF SAME TYPE</a:t>
            </a:r>
          </a:p>
          <a:p>
            <a:r>
              <a:rPr lang="en-US" sz="1600" dirty="0" smtClean="0">
                <a:latin typeface="Consolas"/>
                <a:cs typeface="Consolas"/>
              </a:rPr>
              <a:t>      GO TO LOOP  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62000" y="6248400"/>
            <a:ext cx="196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Consolas"/>
                <a:cs typeface="Consolas"/>
              </a:rPr>
              <a:t>Output: Fisher</a:t>
            </a:r>
            <a:endParaRPr lang="en-US" sz="1800" dirty="0" smtClean="0">
              <a:latin typeface="Gill Sans Light"/>
              <a:cs typeface="Gill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1113884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ustom 1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80FF"/>
      </a:hlink>
      <a:folHlink>
        <a:srgbClr val="800080"/>
      </a:folHlink>
    </a:clrScheme>
    <a:fontScheme name="Exhibit">
      <a:majorFont>
        <a:latin typeface="Corbel"/>
        <a:ea typeface=""/>
        <a:cs typeface=""/>
        <a:font script="Jpan" typeface="メイリオ"/>
      </a:majorFont>
      <a:minorFont>
        <a:latin typeface="Corbel"/>
        <a:ea typeface=""/>
        <a:cs typeface=""/>
        <a:font script="Jpan" typeface="メイリオ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tx1"/>
          </a:solidFill>
          <a:headEnd type="none" w="med" len="med"/>
          <a:tailEnd type="none"/>
        </a:ln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ln>
          <a:solidFill>
            <a:schemeClr val="tx1"/>
          </a:solidFill>
          <a:headEnd type="none" w="med" len="med"/>
          <a:tailEnd type="arrow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defRPr sz="1800" dirty="0" smtClean="0">
            <a:latin typeface="Gill Sans Light"/>
            <a:cs typeface="Gill Sans Ligh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116845</TotalTime>
  <Words>5849</Words>
  <Application>Microsoft Macintosh PowerPoint</Application>
  <PresentationFormat>On-screen Show (4:3)</PresentationFormat>
  <Paragraphs>1262</Paragraphs>
  <Slides>75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75</vt:i4>
      </vt:variant>
    </vt:vector>
  </HeadingPairs>
  <TitlesOfParts>
    <vt:vector size="91" baseType="lpstr">
      <vt:lpstr>Calibri</vt:lpstr>
      <vt:lpstr>Consolas</vt:lpstr>
      <vt:lpstr>Corbel</vt:lpstr>
      <vt:lpstr>Georgia</vt:lpstr>
      <vt:lpstr>Gill Sans Light</vt:lpstr>
      <vt:lpstr>Helvetica Neue</vt:lpstr>
      <vt:lpstr>Helvetica Neue </vt:lpstr>
      <vt:lpstr>Helvetica Neue Light</vt:lpstr>
      <vt:lpstr>Lucida Grande</vt:lpstr>
      <vt:lpstr>ＭＳ Ｐゴシック</vt:lpstr>
      <vt:lpstr>Times</vt:lpstr>
      <vt:lpstr>Times New Roman</vt:lpstr>
      <vt:lpstr>Wingdings</vt:lpstr>
      <vt:lpstr>Arial</vt:lpstr>
      <vt:lpstr>Office Theme</vt:lpstr>
      <vt:lpstr>Custom Design</vt:lpstr>
      <vt:lpstr>System R cs262a, Lecture 2</vt:lpstr>
      <vt:lpstr>Databases</vt:lpstr>
      <vt:lpstr>Hierarchical Model*</vt:lpstr>
      <vt:lpstr>Hierarchical Model*</vt:lpstr>
      <vt:lpstr>Hierarchical Model</vt:lpstr>
      <vt:lpstr>Hierarchical Model</vt:lpstr>
      <vt:lpstr>Hierarchical Model</vt:lpstr>
      <vt:lpstr>Hierarchical Model</vt:lpstr>
      <vt:lpstr>Hierarchical Model</vt:lpstr>
      <vt:lpstr>Hierarchical Model</vt:lpstr>
      <vt:lpstr>Hierarchical Model</vt:lpstr>
      <vt:lpstr>Hierarchical Model</vt:lpstr>
      <vt:lpstr>Hierarchical Model</vt:lpstr>
      <vt:lpstr>Hierarchical Model: Challenges</vt:lpstr>
      <vt:lpstr>Network Model</vt:lpstr>
      <vt:lpstr>Network Model*</vt:lpstr>
      <vt:lpstr>Network Model</vt:lpstr>
      <vt:lpstr>Network Model</vt:lpstr>
      <vt:lpstr>Network Model</vt:lpstr>
      <vt:lpstr>Network Model</vt:lpstr>
      <vt:lpstr>Network Model</vt:lpstr>
      <vt:lpstr>Network Model</vt:lpstr>
      <vt:lpstr>Network Model</vt:lpstr>
      <vt:lpstr>Network Model</vt:lpstr>
      <vt:lpstr>Network Model</vt:lpstr>
      <vt:lpstr>Network Model</vt:lpstr>
      <vt:lpstr>Network Model</vt:lpstr>
      <vt:lpstr>Network Model</vt:lpstr>
      <vt:lpstr>Network Model</vt:lpstr>
      <vt:lpstr>Network Model</vt:lpstr>
      <vt:lpstr>Network Model</vt:lpstr>
      <vt:lpstr>Data Dependence</vt:lpstr>
      <vt:lpstr>Example: Changing Data Representation</vt:lpstr>
      <vt:lpstr>Example: Changing Data Representation</vt:lpstr>
      <vt:lpstr>Relational Database</vt:lpstr>
      <vt:lpstr>Relational Database:  Two key ideas</vt:lpstr>
      <vt:lpstr>Relational Model</vt:lpstr>
      <vt:lpstr>Data Independence</vt:lpstr>
      <vt:lpstr>Data Independence</vt:lpstr>
      <vt:lpstr>First Relational Databases</vt:lpstr>
      <vt:lpstr>Ingres</vt:lpstr>
      <vt:lpstr>System R</vt:lpstr>
      <vt:lpstr>Early 80’s Commercialization</vt:lpstr>
      <vt:lpstr>Discussion</vt:lpstr>
      <vt:lpstr>R System Goals</vt:lpstr>
      <vt:lpstr>R System Goals</vt:lpstr>
      <vt:lpstr>Development</vt:lpstr>
      <vt:lpstr>Development</vt:lpstr>
      <vt:lpstr>Query Optimization:  Phase Zero vs One</vt:lpstr>
      <vt:lpstr>Query Optimization:  Phase Zero vs One</vt:lpstr>
      <vt:lpstr>Storage: Phase Zero vs One</vt:lpstr>
      <vt:lpstr>Cost Based Optimizer:  Phase Zero vs One</vt:lpstr>
      <vt:lpstr>Others</vt:lpstr>
      <vt:lpstr>Unix vs. System R</vt:lpstr>
      <vt:lpstr>Unix vs. System R: Goals</vt:lpstr>
      <vt:lpstr>Unix vs. System R: Reuse</vt:lpstr>
      <vt:lpstr>Unix vs. System R: Reuse</vt:lpstr>
      <vt:lpstr>Unix vs. System R: Philosophy</vt:lpstr>
      <vt:lpstr>Unix vs. System R: Philosophy</vt:lpstr>
      <vt:lpstr>Summary</vt:lpstr>
      <vt:lpstr>Summary</vt:lpstr>
      <vt:lpstr>Backup</vt:lpstr>
      <vt:lpstr>Different Challenges</vt:lpstr>
      <vt:lpstr>Database Architecture</vt:lpstr>
      <vt:lpstr>Database Architecture</vt:lpstr>
      <vt:lpstr>Database Architecture</vt:lpstr>
      <vt:lpstr>Database Architecture</vt:lpstr>
      <vt:lpstr>Database Architecture</vt:lpstr>
      <vt:lpstr>Database Architecture</vt:lpstr>
      <vt:lpstr>Database Architecture</vt:lpstr>
      <vt:lpstr>Database Architecture</vt:lpstr>
      <vt:lpstr>Discussion: Shadow Pages</vt:lpstr>
      <vt:lpstr>Others: Transactions</vt:lpstr>
      <vt:lpstr>System R Paper Nuggets</vt:lpstr>
      <vt:lpstr>System R Paper Nuggets</vt:lpstr>
    </vt:vector>
  </TitlesOfParts>
  <Company>UC Berkeley</Company>
  <LinksUpToDate>false</LinksUpToDate>
  <SharedDoc>false</SharedDoc>
  <HyperlinksChanged>false</HyperlinksChanged>
  <AppVersion>15.0039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Konwinski</dc:creator>
  <cp:lastModifiedBy>Ion Stoica</cp:lastModifiedBy>
  <cp:revision>6079</cp:revision>
  <cp:lastPrinted>2013-02-11T05:20:40Z</cp:lastPrinted>
  <dcterms:created xsi:type="dcterms:W3CDTF">2014-07-08T05:33:47Z</dcterms:created>
  <dcterms:modified xsi:type="dcterms:W3CDTF">2018-01-22T17:09:28Z</dcterms:modified>
</cp:coreProperties>
</file>