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2" r:id="rId2"/>
  </p:sldMasterIdLst>
  <p:notesMasterIdLst>
    <p:notesMasterId r:id="rId52"/>
  </p:notesMasterIdLst>
  <p:handoutMasterIdLst>
    <p:handoutMasterId r:id="rId53"/>
  </p:handoutMasterIdLst>
  <p:sldIdLst>
    <p:sldId id="935" r:id="rId3"/>
    <p:sldId id="1054" r:id="rId4"/>
    <p:sldId id="1051" r:id="rId5"/>
    <p:sldId id="1052" r:id="rId6"/>
    <p:sldId id="1053" r:id="rId7"/>
    <p:sldId id="1026" r:id="rId8"/>
    <p:sldId id="1025" r:id="rId9"/>
    <p:sldId id="1029" r:id="rId10"/>
    <p:sldId id="1035" r:id="rId11"/>
    <p:sldId id="1044" r:id="rId12"/>
    <p:sldId id="1045" r:id="rId13"/>
    <p:sldId id="1046" r:id="rId14"/>
    <p:sldId id="1047" r:id="rId15"/>
    <p:sldId id="988" r:id="rId16"/>
    <p:sldId id="986" r:id="rId17"/>
    <p:sldId id="987" r:id="rId18"/>
    <p:sldId id="1028" r:id="rId19"/>
    <p:sldId id="982" r:id="rId20"/>
    <p:sldId id="989" r:id="rId21"/>
    <p:sldId id="992" r:id="rId22"/>
    <p:sldId id="990" r:id="rId23"/>
    <p:sldId id="993" r:id="rId24"/>
    <p:sldId id="994" r:id="rId25"/>
    <p:sldId id="948" r:id="rId26"/>
    <p:sldId id="949" r:id="rId27"/>
    <p:sldId id="950" r:id="rId28"/>
    <p:sldId id="1024" r:id="rId29"/>
    <p:sldId id="996" r:id="rId30"/>
    <p:sldId id="997" r:id="rId31"/>
    <p:sldId id="1016" r:id="rId32"/>
    <p:sldId id="1012" r:id="rId33"/>
    <p:sldId id="1013" r:id="rId34"/>
    <p:sldId id="1015" r:id="rId35"/>
    <p:sldId id="956" r:id="rId36"/>
    <p:sldId id="958" r:id="rId37"/>
    <p:sldId id="1001" r:id="rId38"/>
    <p:sldId id="959" r:id="rId39"/>
    <p:sldId id="1002" r:id="rId40"/>
    <p:sldId id="1004" r:id="rId41"/>
    <p:sldId id="960" r:id="rId42"/>
    <p:sldId id="963" r:id="rId43"/>
    <p:sldId id="964" r:id="rId44"/>
    <p:sldId id="1006" r:id="rId45"/>
    <p:sldId id="1017" r:id="rId46"/>
    <p:sldId id="1005" r:id="rId47"/>
    <p:sldId id="1043" r:id="rId48"/>
    <p:sldId id="1027" r:id="rId49"/>
    <p:sldId id="1049" r:id="rId50"/>
    <p:sldId id="1050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A"/>
    <a:srgbClr val="FFFB88"/>
    <a:srgbClr val="FC9A99"/>
    <a:srgbClr val="C32A2E"/>
    <a:srgbClr val="8000FF"/>
    <a:srgbClr val="FF0080"/>
    <a:srgbClr val="FF00FF"/>
    <a:srgbClr val="6666FF"/>
    <a:srgbClr val="CC4B44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3" autoAdjust="0"/>
    <p:restoredTop sz="99615" autoAdjust="0"/>
  </p:normalViewPr>
  <p:slideViewPr>
    <p:cSldViewPr snapToObjects="1">
      <p:cViewPr>
        <p:scale>
          <a:sx n="88" d="100"/>
          <a:sy n="88" d="100"/>
        </p:scale>
        <p:origin x="1456" y="624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pPr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E7C0F0-A33F-5E49-9932-C8B59CF6F427}" type="slidenum">
              <a:rPr lang="en-US" sz="1200" b="0">
                <a:latin typeface="Times New Roman" charset="0"/>
              </a:rPr>
              <a:pPr eaLnBrk="1" hangingPunct="1"/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5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0958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11883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2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08"/>
            <a:ext cx="8446168" cy="736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18"/>
            <a:ext cx="8471568" cy="4926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bids-logo-js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226" y="6174832"/>
            <a:ext cx="1999773" cy="6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237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258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03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43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546"/>
            <a:ext cx="795153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4"/>
            <a:ext cx="4038600" cy="351698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495800" y="2097754"/>
            <a:ext cx="3912937" cy="351698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71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1723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83969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9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5111750" cy="43053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8157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3299" y="6492875"/>
            <a:ext cx="60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00465-59C3-D74A-B522-3691C8400B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2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3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3262"/>
          </a:solidFill>
          <a:ln>
            <a:solidFill>
              <a:srgbClr val="0032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7368" y="1097456"/>
            <a:ext cx="8419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95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7368" y="6310175"/>
            <a:ext cx="1371601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003262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262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262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3262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326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Relationship Id="rId3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s.berkeley.edu/~kubitron/courses/cs262a-F12/handouts/papers/FFS.pdf" TargetMode="External"/><Relationship Id="rId3" Type="http://schemas.openxmlformats.org/officeDocument/2006/relationships/hyperlink" Target="http://www.cs.berkeley.edu/~kubitron/courses/cs262a-F12/handouts/papers/sba-usenix05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DD038E-B383-1B43-9BDA-9AC834EA1964}" type="slidenum">
              <a:rPr lang="en-US" sz="1000" b="0">
                <a:latin typeface="Helvetica Neue Light"/>
                <a:cs typeface="Helvetica Neue Light"/>
              </a:rPr>
              <a:pPr eaLnBrk="1" hangingPunct="1"/>
              <a:t>1</a:t>
            </a:fld>
            <a:endParaRPr lang="en-US" sz="1000" b="0">
              <a:latin typeface="Helvetica Neue Light"/>
              <a:cs typeface="Helvetica Neue Light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981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ea typeface="ＭＳ Ｐゴシック" charset="0"/>
              </a:rPr>
              <a:t>Fast File, Log and Journaling File Systems</a:t>
            </a:r>
            <a:r>
              <a:rPr lang="en-US" sz="4400" dirty="0" smtClean="0">
                <a:latin typeface="Helvetica Neue Light"/>
                <a:ea typeface="ＭＳ Ｐゴシック" charset="0"/>
                <a:cs typeface="Helvetica Neue Light"/>
              </a:rPr>
              <a:t/>
            </a:r>
            <a:br>
              <a:rPr lang="en-US" sz="4400" dirty="0" smtClean="0">
                <a:latin typeface="Helvetica Neue Light"/>
                <a:ea typeface="ＭＳ Ｐゴシック" charset="0"/>
                <a:cs typeface="Helvetica Neue Light"/>
              </a:rPr>
            </a:br>
            <a:r>
              <a:rPr lang="en-US" sz="4000" dirty="0" smtClean="0">
                <a:ea typeface="ＭＳ Ｐゴシック" charset="0"/>
              </a:rPr>
              <a:t>cs262a, Lecture 3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382000" cy="2743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 Light"/>
                <a:ea typeface="ＭＳ Ｐゴシック" charset="0"/>
                <a:cs typeface="Helvetica Neue Light"/>
              </a:rPr>
              <a:t>Ali </a:t>
            </a:r>
            <a:r>
              <a:rPr lang="en-US" sz="3200" dirty="0" err="1" smtClean="0">
                <a:latin typeface="Helvetica Neue Light"/>
                <a:ea typeface="ＭＳ Ｐゴシック" charset="0"/>
                <a:cs typeface="Helvetica Neue Light"/>
              </a:rPr>
              <a:t>Ghodsi</a:t>
            </a:r>
            <a:r>
              <a:rPr lang="en-US" sz="3200" dirty="0" smtClean="0">
                <a:latin typeface="Helvetica Neue Light"/>
                <a:ea typeface="ＭＳ Ｐゴシック" charset="0"/>
                <a:cs typeface="Helvetica Neue Light"/>
              </a:rPr>
              <a:t> and Ion Stoica</a:t>
            </a:r>
            <a:endParaRPr lang="en-US" sz="3200" dirty="0">
              <a:latin typeface="Helvetica Neue Light"/>
              <a:ea typeface="ＭＳ Ｐゴシック" charset="0"/>
              <a:cs typeface="Helvetica Neue Light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(based on presentations from John </a:t>
            </a:r>
            <a:r>
              <a:rPr lang="en-US" sz="2400" dirty="0" err="1" smtClean="0">
                <a:ea typeface="ＭＳ Ｐゴシック" charset="0"/>
              </a:rPr>
              <a:t>Kubiatowicz</a:t>
            </a:r>
            <a:r>
              <a:rPr lang="en-US" sz="2400" dirty="0" smtClean="0">
                <a:ea typeface="ＭＳ Ｐゴシック" charset="0"/>
              </a:rPr>
              <a:t>, UC Berkeley, and Arvind </a:t>
            </a:r>
            <a:r>
              <a:rPr lang="en-US" sz="2400" dirty="0" smtClean="0"/>
              <a:t>Krishnamurthy, from University of Washington</a:t>
            </a:r>
            <a:r>
              <a:rPr lang="en-US" sz="2400" dirty="0" smtClean="0">
                <a:ea typeface="ＭＳ Ｐゴシック" charset="0"/>
              </a:rPr>
              <a:t>)</a:t>
            </a:r>
          </a:p>
          <a:p>
            <a:pPr eaLnBrk="1" hangingPunct="1"/>
            <a:endParaRPr lang="en-US" sz="2400" dirty="0">
              <a:latin typeface="Helvetica Neue Light"/>
              <a:ea typeface="ＭＳ Ｐゴシック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8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219200"/>
            <a:ext cx="6985786" cy="51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9144000" cy="304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7620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318000"/>
            <a:ext cx="3200400" cy="254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54557" y="4706034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 Neue Light"/>
                <a:cs typeface="Helvetica Neue Light"/>
              </a:rPr>
              <a:t>Seek time = 4-8m</a:t>
            </a:r>
          </a:p>
          <a:p>
            <a:r>
              <a:rPr lang="en-US" sz="1800" dirty="0" smtClean="0">
                <a:latin typeface="Helvetica Neue Light"/>
                <a:cs typeface="Helvetica Neue Light"/>
              </a:rPr>
              <a:t>One rotation = 1-2ms </a:t>
            </a:r>
            <a:br>
              <a:rPr lang="en-US" sz="1800" dirty="0" smtClean="0">
                <a:latin typeface="Helvetica Neue Light"/>
                <a:cs typeface="Helvetica Neue Light"/>
              </a:rPr>
            </a:br>
            <a:r>
              <a:rPr lang="en-US" sz="1800" dirty="0" smtClean="0">
                <a:latin typeface="Helvetica Neue Light"/>
                <a:cs typeface="Helvetica Neue Light"/>
              </a:rPr>
              <a:t>(3600-7200 RPM)</a:t>
            </a:r>
          </a:p>
        </p:txBody>
      </p:sp>
    </p:spTree>
    <p:extLst>
      <p:ext uri="{BB962C8B-B14F-4D97-AF65-F5344CB8AC3E}">
        <p14:creationId xmlns:p14="http://schemas.microsoft.com/office/powerpoint/2010/main" val="432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9144000" cy="304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7620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0316" y="5241925"/>
            <a:ext cx="8140169" cy="1235075"/>
            <a:chOff x="457" y="3072"/>
            <a:chExt cx="5167" cy="816"/>
          </a:xfrm>
        </p:grpSpPr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(Device Driver)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(Seek+Rot+Xfer)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Request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 rot="5400000">
              <a:off x="5177" y="3344"/>
              <a:ext cx="6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Result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495800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hlink"/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Time + Controller time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                       Seek 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Time + Rotation Time + </a:t>
            </a:r>
            <a:r>
              <a:rPr lang="en-US" sz="2000" dirty="0" err="1">
                <a:solidFill>
                  <a:schemeClr val="hlink"/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Time</a:t>
            </a:r>
            <a:endParaRPr lang="en-US" sz="2000" dirty="0">
              <a:solidFill>
                <a:schemeClr val="hlink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8728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05"/>
            <a:ext cx="8229600" cy="1143000"/>
          </a:xfrm>
        </p:spPr>
        <p:txBody>
          <a:bodyPr/>
          <a:lstStyle/>
          <a:p>
            <a:r>
              <a:rPr lang="en-US" sz="4400" dirty="0" smtClean="0"/>
              <a:t>Review: Magnetic Disks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9144000" cy="304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Cylinders</a:t>
            </a:r>
            <a:r>
              <a:rPr lang="en-US" dirty="0" smtClean="0"/>
              <a:t>: all </a:t>
            </a:r>
            <a:r>
              <a:rPr lang="en-US" dirty="0"/>
              <a:t>the tracks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dirty="0" smtClean="0"/>
              <a:t>head </a:t>
            </a:r>
            <a:r>
              <a:rPr lang="en-US" dirty="0"/>
              <a:t>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</a:t>
            </a:r>
            <a:r>
              <a:rPr lang="en-US" dirty="0" smtClean="0"/>
              <a:t>process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Seek time</a:t>
            </a:r>
            <a:r>
              <a:rPr lang="en-US" dirty="0"/>
              <a:t>: position the head/arm over the proper </a:t>
            </a:r>
            <a:r>
              <a:rPr lang="en-US" dirty="0" smtClean="0"/>
              <a:t>track</a:t>
            </a:r>
            <a:endParaRPr lang="en-US" dirty="0"/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Rotational latency</a:t>
            </a:r>
            <a:r>
              <a:rPr lang="en-US" dirty="0"/>
              <a:t>: wait for </a:t>
            </a:r>
            <a:r>
              <a:rPr lang="en-US" dirty="0" smtClean="0"/>
              <a:t>desired sector to </a:t>
            </a:r>
            <a:r>
              <a:rPr lang="en-US" dirty="0"/>
              <a:t>rotate under </a:t>
            </a:r>
            <a:r>
              <a:rPr lang="en-US" dirty="0" smtClean="0"/>
              <a:t>r/w </a:t>
            </a:r>
            <a:r>
              <a:rPr lang="en-US" dirty="0"/>
              <a:t>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6600"/>
                </a:solidFill>
              </a:rPr>
              <a:t>Transfer time</a:t>
            </a:r>
            <a:r>
              <a:rPr lang="en-US" dirty="0"/>
              <a:t>: transfer a block of bits (sector</a:t>
            </a:r>
            <a:r>
              <a:rPr lang="en-US" dirty="0" smtClean="0"/>
              <a:t>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7620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464199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hlink"/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Time + Controller time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                       Seek 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Time + Rotation Time + </a:t>
            </a:r>
            <a:r>
              <a:rPr lang="en-US" sz="2000" dirty="0" err="1">
                <a:solidFill>
                  <a:schemeClr val="hlink"/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hlink"/>
                </a:solidFill>
                <a:latin typeface="Helvetica Neue "/>
                <a:cs typeface="Helvetica Neue 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Helvetica Neue "/>
                <a:cs typeface="Helvetica Neue "/>
              </a:rPr>
              <a:t>Time</a:t>
            </a:r>
            <a:endParaRPr lang="en-US" sz="2000" dirty="0">
              <a:solidFill>
                <a:schemeClr val="hlink"/>
              </a:solidFill>
              <a:latin typeface="Helvetica Neue "/>
              <a:cs typeface="Helvetica Neue 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5410200"/>
            <a:ext cx="7878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15000"/>
              </a:spcBef>
              <a:tabLst>
                <a:tab pos="2635250" algn="l"/>
              </a:tabLst>
            </a:pPr>
            <a:r>
              <a:rPr lang="en-US" sz="27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Highest Bandwidth</a:t>
            </a:r>
            <a:r>
              <a:rPr lang="en-US" sz="2700" dirty="0" smtClean="0">
                <a:latin typeface="Helvetica Neue Light"/>
                <a:cs typeface="Helvetica Neue Light"/>
              </a:rPr>
              <a:t>:</a:t>
            </a:r>
            <a:r>
              <a:rPr lang="en-US" sz="2700" dirty="0" smtClean="0">
                <a:solidFill>
                  <a:schemeClr val="hlink"/>
                </a:solidFill>
                <a:latin typeface="Helvetica Neue Light"/>
                <a:cs typeface="Helvetica Neue Light"/>
              </a:rPr>
              <a:t> </a:t>
            </a:r>
            <a:r>
              <a:rPr lang="en-US" sz="2700" dirty="0" smtClean="0">
                <a:latin typeface="Helvetica Neue Light"/>
                <a:cs typeface="Helvetica Neue Light"/>
              </a:rPr>
              <a:t>Transfer </a:t>
            </a:r>
            <a:r>
              <a:rPr lang="en-US" sz="2700" dirty="0">
                <a:latin typeface="Helvetica Neue Light"/>
                <a:cs typeface="Helvetica Neue Light"/>
              </a:rPr>
              <a:t>large group of blocks sequentially from one track</a:t>
            </a:r>
          </a:p>
          <a:p>
            <a:endParaRPr lang="en-US" sz="27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ivaranjan.com/shivaupload/seagate/2_perpendicular_recor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91758"/>
            <a:ext cx="3352800" cy="29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534400" cy="59737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1956 IBM </a:t>
            </a:r>
            <a:r>
              <a:rPr lang="en-US" dirty="0" err="1"/>
              <a:t>Ramac</a:t>
            </a:r>
            <a:r>
              <a:rPr lang="en-US" dirty="0"/>
              <a:t> — early </a:t>
            </a:r>
            <a:r>
              <a:rPr lang="en-US" dirty="0" smtClean="0"/>
              <a:t>1970s Winchester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Developed for mainframe </a:t>
            </a:r>
            <a:r>
              <a:rPr lang="en-US" dirty="0"/>
              <a:t>computers, proprietary </a:t>
            </a:r>
            <a:r>
              <a:rPr lang="en-US" dirty="0" smtClean="0"/>
              <a:t>interface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Steady shrink in form factor from 24in to 17in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1970s developments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inch floppy disk </a:t>
            </a:r>
            <a:r>
              <a:rPr lang="en-US" dirty="0" smtClean="0"/>
              <a:t>form factor </a:t>
            </a:r>
            <a:r>
              <a:rPr lang="en-US" dirty="0"/>
              <a:t>(microcode into mainframe)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Emergence of industry standard disk </a:t>
            </a:r>
            <a:r>
              <a:rPr lang="en-US" dirty="0" smtClean="0"/>
              <a:t>interfaces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1980s</a:t>
            </a:r>
            <a:r>
              <a:rPr lang="en-US" dirty="0"/>
              <a:t>: </a:t>
            </a:r>
            <a:r>
              <a:rPr lang="en-US" dirty="0" smtClean="0"/>
              <a:t>PCs, </a:t>
            </a:r>
            <a:r>
              <a:rPr lang="en-US" dirty="0"/>
              <a:t>first generation </a:t>
            </a:r>
            <a:r>
              <a:rPr lang="en-US" dirty="0" smtClean="0"/>
              <a:t>workstations, and client server computing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Centralized </a:t>
            </a:r>
            <a:r>
              <a:rPr lang="en-US" dirty="0"/>
              <a:t>storage on file </a:t>
            </a:r>
            <a:r>
              <a:rPr lang="en-US" dirty="0" smtClean="0"/>
              <a:t>server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Accelerate disk downsizing: 8inch inch to 5.25 inch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Mass </a:t>
            </a:r>
            <a:r>
              <a:rPr lang="en-US" dirty="0"/>
              <a:t>market disk drives become a </a:t>
            </a:r>
            <a:r>
              <a:rPr lang="en-US" dirty="0" smtClean="0"/>
              <a:t>reality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Industry standards: SCSI, IDI; </a:t>
            </a:r>
            <a:r>
              <a:rPr lang="en-US" dirty="0" smtClean="0">
                <a:solidFill>
                  <a:srgbClr val="FF6600"/>
                </a:solidFill>
              </a:rPr>
              <a:t>end of proprietary standards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5.25 inch to 3.5 inch drives PCs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1990s: Laptops </a:t>
            </a:r>
            <a:r>
              <a:rPr lang="en-US" dirty="0" smtClean="0">
                <a:sym typeface="Wingdings"/>
              </a:rPr>
              <a:t> 2.5inch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2000s: Switch to </a:t>
            </a:r>
            <a:r>
              <a:rPr lang="en-US" dirty="0" smtClean="0">
                <a:solidFill>
                  <a:srgbClr val="FF6600"/>
                </a:solidFill>
              </a:rPr>
              <a:t>perpendicular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(vs longitudinal) recording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2007: 1TB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2009: 2TB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2016: 12TB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77000" y="990600"/>
            <a:ext cx="2630734" cy="1828800"/>
            <a:chOff x="6477000" y="990600"/>
            <a:chExt cx="2630734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990600"/>
              <a:ext cx="2630734" cy="1828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77000" y="1034534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IBM </a:t>
              </a:r>
              <a:r>
                <a:rPr lang="en-US" sz="1800" dirty="0" err="1" smtClean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Ramac</a:t>
              </a:r>
              <a:endParaRPr lang="en-US" sz="180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1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Recent: Western Digital </a:t>
            </a:r>
            <a:r>
              <a:rPr lang="en-US" sz="4400" dirty="0" err="1" smtClean="0"/>
              <a:t>Ultrastar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12 TB (April, 2017)</a:t>
            </a:r>
          </a:p>
          <a:p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platters, </a:t>
            </a:r>
            <a:r>
              <a:rPr lang="en-US" dirty="0" smtClean="0"/>
              <a:t>16 </a:t>
            </a:r>
            <a:r>
              <a:rPr lang="en-US" dirty="0"/>
              <a:t>heads</a:t>
            </a:r>
          </a:p>
          <a:p>
            <a:r>
              <a:rPr lang="en-US" dirty="0" smtClean="0"/>
              <a:t>7200 RPMs</a:t>
            </a:r>
          </a:p>
          <a:p>
            <a:r>
              <a:rPr lang="en-US" dirty="0" smtClean="0"/>
              <a:t>Max 255MB/s transfer rate</a:t>
            </a:r>
          </a:p>
          <a:p>
            <a:r>
              <a:rPr lang="en-US" dirty="0" smtClean="0"/>
              <a:t>Average latency: 4.2ms</a:t>
            </a:r>
          </a:p>
          <a:p>
            <a:r>
              <a:rPr lang="en-US" dirty="0" smtClean="0"/>
              <a:t>Seek time: 8ms</a:t>
            </a:r>
          </a:p>
          <a:p>
            <a:r>
              <a:rPr lang="en-US" dirty="0" smtClean="0"/>
              <a:t>Helium filled: reduce friction and power usage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18" y="1371600"/>
            <a:ext cx="37291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HDD </a:t>
            </a:r>
            <a:r>
              <a:rPr lang="en-US" dirty="0" err="1" smtClean="0"/>
              <a:t>vs</a:t>
            </a:r>
            <a:r>
              <a:rPr lang="en-US" dirty="0" smtClean="0"/>
              <a:t> SSD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0" y="0"/>
            <a:ext cx="7031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60TB (Seagate, August 16)</a:t>
            </a:r>
          </a:p>
          <a:p>
            <a:r>
              <a:rPr lang="en-US" dirty="0" smtClean="0"/>
              <a:t>Dual 16Gbps 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reads: 1.5GB/s</a:t>
            </a:r>
          </a:p>
          <a:p>
            <a:r>
              <a:rPr lang="en-US" dirty="0" err="1" smtClean="0"/>
              <a:t>Seq</a:t>
            </a:r>
            <a:r>
              <a:rPr lang="en-US" dirty="0" smtClean="0"/>
              <a:t> writes: 1GB/s</a:t>
            </a:r>
          </a:p>
          <a:p>
            <a:r>
              <a:rPr lang="en-US" dirty="0" smtClean="0"/>
              <a:t>Random Read Ops (IOPS): 150K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51038"/>
            <a:ext cx="2179159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Review: Unix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8239"/>
            <a:ext cx="8534400" cy="577596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i</a:t>
            </a:r>
            <a:r>
              <a:rPr lang="en-US" dirty="0"/>
              <a:t>-node: </a:t>
            </a:r>
            <a:r>
              <a:rPr lang="en-US" dirty="0" smtClean="0"/>
              <a:t>per</a:t>
            </a:r>
            <a:r>
              <a:rPr lang="en-US" dirty="0"/>
              <a:t>-file </a:t>
            </a:r>
            <a:r>
              <a:rPr lang="en-US" dirty="0" smtClean="0"/>
              <a:t>metadata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per file)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contains: ownership, permissions, </a:t>
            </a:r>
            <a:br>
              <a:rPr lang="en-US" dirty="0"/>
            </a:br>
            <a:r>
              <a:rPr lang="en-US" dirty="0"/>
              <a:t>timestamps, ~</a:t>
            </a:r>
            <a:r>
              <a:rPr lang="en-US" dirty="0" smtClean="0"/>
              <a:t>10 </a:t>
            </a:r>
            <a:r>
              <a:rPr lang="en-US" dirty="0"/>
              <a:t>data-block </a:t>
            </a:r>
            <a:r>
              <a:rPr lang="en-US" dirty="0" smtClean="0"/>
              <a:t>pointers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i</a:t>
            </a:r>
            <a:r>
              <a:rPr lang="en-US" dirty="0"/>
              <a:t>-nodes form an array, indexed by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i</a:t>
            </a:r>
            <a:r>
              <a:rPr lang="en-US" dirty="0"/>
              <a:t>-number” – so each </a:t>
            </a:r>
            <a:r>
              <a:rPr lang="en-US" dirty="0" err="1"/>
              <a:t>i</a:t>
            </a:r>
            <a:r>
              <a:rPr lang="en-US" dirty="0"/>
              <a:t>-node has a </a:t>
            </a:r>
            <a:br>
              <a:rPr lang="en-US" dirty="0"/>
            </a:br>
            <a:r>
              <a:rPr lang="en-US" dirty="0"/>
              <a:t>unique </a:t>
            </a:r>
            <a:r>
              <a:rPr lang="en-US" dirty="0" err="1"/>
              <a:t>i</a:t>
            </a:r>
            <a:r>
              <a:rPr lang="en-US" dirty="0"/>
              <a:t>-number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Array is explicit for FFS, implicit for </a:t>
            </a:r>
            <a:br>
              <a:rPr lang="en-US" dirty="0"/>
            </a:br>
            <a:r>
              <a:rPr lang="en-US" dirty="0"/>
              <a:t>LFS (its </a:t>
            </a:r>
            <a:r>
              <a:rPr lang="en-US" dirty="0" err="1"/>
              <a:t>i</a:t>
            </a:r>
            <a:r>
              <a:rPr lang="en-US" dirty="0"/>
              <a:t>-node map is cache of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-nodes indexed by </a:t>
            </a:r>
            <a:r>
              <a:rPr lang="en-US" dirty="0" err="1"/>
              <a:t>i</a:t>
            </a:r>
            <a:r>
              <a:rPr lang="en-US" dirty="0"/>
              <a:t>-number)</a:t>
            </a:r>
          </a:p>
          <a:p>
            <a:pPr>
              <a:lnSpc>
                <a:spcPct val="120000"/>
              </a:lnSpc>
            </a:pPr>
            <a:r>
              <a:rPr lang="en-US" dirty="0"/>
              <a:t>Indirect blocks: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i</a:t>
            </a:r>
            <a:r>
              <a:rPr lang="en-US" dirty="0"/>
              <a:t>-node only holds a small number of data block pointers (direct pointers)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For larger files, </a:t>
            </a:r>
            <a:r>
              <a:rPr lang="en-US" dirty="0" err="1"/>
              <a:t>i</a:t>
            </a:r>
            <a:r>
              <a:rPr lang="en-US" dirty="0"/>
              <a:t>-node points to an indirect block containing </a:t>
            </a:r>
            <a:br>
              <a:rPr lang="en-US" dirty="0"/>
            </a:br>
            <a:r>
              <a:rPr lang="en-US" dirty="0"/>
              <a:t>1024 4-byte entries in a 4K block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Each indirect block entry points to a data block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 have multiple levels of indirect blocks for even larger </a:t>
            </a:r>
            <a:r>
              <a:rPr lang="en-US" dirty="0" smtClean="0"/>
              <a:t>files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602480" y="1158239"/>
            <a:ext cx="4439920" cy="35971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1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Simple and elegant, but slow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20KB/s, only 2% from disk theoretical bandwidth (1MB/s)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Challenges: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Blocks too </a:t>
            </a:r>
            <a:r>
              <a:rPr lang="en-US" dirty="0" smtClean="0"/>
              <a:t>small: 512 </a:t>
            </a:r>
            <a:r>
              <a:rPr lang="en-US" dirty="0"/>
              <a:t>bytes (matched sector size)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Many seeks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Consecutive </a:t>
            </a:r>
            <a:r>
              <a:rPr lang="en-US" dirty="0"/>
              <a:t>blocks of files not close together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All </a:t>
            </a:r>
            <a:r>
              <a:rPr lang="en-US" dirty="0" err="1"/>
              <a:t>i</a:t>
            </a:r>
            <a:r>
              <a:rPr lang="en-US" dirty="0"/>
              <a:t>-nodes at the beginning of the disk, all data after that</a:t>
            </a:r>
          </a:p>
          <a:p>
            <a:pPr lvl="2">
              <a:lnSpc>
                <a:spcPct val="110000"/>
              </a:lnSpc>
            </a:pPr>
            <a:r>
              <a:rPr lang="en-US" dirty="0" err="1"/>
              <a:t>i</a:t>
            </a:r>
            <a:r>
              <a:rPr lang="en-US" dirty="0"/>
              <a:t>-nodes of directory not close together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Transfer only one block at a time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3276600"/>
          </a:xfrm>
        </p:spPr>
        <p:txBody>
          <a:bodyPr/>
          <a:lstStyle/>
          <a:p>
            <a:r>
              <a:rPr lang="en-US" dirty="0" smtClean="0"/>
              <a:t>From Last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915400" cy="4221162"/>
          </a:xfrm>
        </p:spPr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block size to </a:t>
            </a:r>
            <a:r>
              <a:rPr lang="en-US" dirty="0" smtClean="0"/>
              <a:t>1024: over 2x higher throughput (why?)</a:t>
            </a:r>
          </a:p>
          <a:p>
            <a:pPr lvl="1"/>
            <a:r>
              <a:rPr lang="en-US" dirty="0" smtClean="0"/>
              <a:t>2x higher transfer rate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ewer </a:t>
            </a:r>
            <a:r>
              <a:rPr lang="en-US" dirty="0"/>
              <a:t>indirect blocks, so fewer </a:t>
            </a:r>
            <a:r>
              <a:rPr lang="en-US" dirty="0" smtClean="0"/>
              <a:t>seeks</a:t>
            </a:r>
          </a:p>
          <a:p>
            <a:r>
              <a:rPr lang="en-US" dirty="0" smtClean="0"/>
              <a:t>Challenges: in time, free list becomes random so performance degrades (because of seeks)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FFS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344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4096 </a:t>
            </a:r>
            <a:r>
              <a:rPr lang="en-US" dirty="0"/>
              <a:t>or 8192 byte block </a:t>
            </a:r>
            <a:r>
              <a:rPr lang="en-US" dirty="0" smtClean="0"/>
              <a:t>size (</a:t>
            </a:r>
            <a:r>
              <a:rPr lang="en-US" dirty="0"/>
              <a:t>why not larger?)</a:t>
            </a:r>
          </a:p>
          <a:p>
            <a:r>
              <a:rPr lang="en-US" dirty="0" smtClean="0"/>
              <a:t>Use cylinder groups (why?)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contains superblock, </a:t>
            </a:r>
            <a:r>
              <a:rPr lang="en-US" dirty="0" err="1"/>
              <a:t>i</a:t>
            </a:r>
            <a:r>
              <a:rPr lang="en-US" dirty="0"/>
              <a:t>-nodes, bitmap of free blocks, usage summary </a:t>
            </a:r>
            <a:r>
              <a:rPr lang="en-US" dirty="0" smtClean="0"/>
              <a:t>info</a:t>
            </a:r>
          </a:p>
          <a:p>
            <a:r>
              <a:rPr lang="en-US" dirty="0"/>
              <a:t>B</a:t>
            </a:r>
            <a:r>
              <a:rPr lang="en-US" dirty="0" smtClean="0"/>
              <a:t>locks divided into </a:t>
            </a:r>
            <a:r>
              <a:rPr lang="en-US" dirty="0"/>
              <a:t>small </a:t>
            </a:r>
            <a:r>
              <a:rPr lang="en-US" dirty="0" smtClean="0"/>
              <a:t>fragments (why?)</a:t>
            </a:r>
          </a:p>
          <a:p>
            <a:r>
              <a:rPr lang="en-US" dirty="0" smtClean="0"/>
              <a:t>Don’t fill entire disk (why?) </a:t>
            </a:r>
            <a:endParaRPr lang="en-US" dirty="0"/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Parametrized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file try to allocate new blocks on same cylinder (why?)</a:t>
            </a:r>
          </a:p>
          <a:p>
            <a:r>
              <a:rPr lang="en-US" dirty="0" smtClean="0"/>
              <a:t>Don’t allocate consecutive blocks (why?)</a:t>
            </a:r>
          </a:p>
          <a:p>
            <a:pPr lvl="1"/>
            <a:r>
              <a:rPr lang="en-US" dirty="0" smtClean="0"/>
              <a:t>How do you compute the space between two blocks that are consecutive in the file?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562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Principles: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Locality </a:t>
            </a:r>
            <a:r>
              <a:rPr lang="en-US" dirty="0"/>
              <a:t>of reference to minimize seek </a:t>
            </a:r>
            <a:r>
              <a:rPr lang="en-US" dirty="0" smtClean="0"/>
              <a:t>latency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the layout of data </a:t>
            </a:r>
            <a:r>
              <a:rPr lang="en-US" dirty="0" smtClean="0"/>
              <a:t>to optimize </a:t>
            </a:r>
            <a:r>
              <a:rPr lang="en-US" dirty="0"/>
              <a:t>larger </a:t>
            </a:r>
            <a:r>
              <a:rPr lang="en-US" dirty="0" smtClean="0"/>
              <a:t>transfers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</a:t>
            </a:r>
            <a:r>
              <a:rPr lang="en-US" dirty="0" err="1" smtClean="0"/>
              <a:t>nodes</a:t>
            </a:r>
            <a:r>
              <a:rPr lang="en-US" dirty="0" smtClean="0"/>
              <a:t> of files in same directory together (why?)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New directories </a:t>
            </a:r>
            <a:r>
              <a:rPr lang="en-US" dirty="0"/>
              <a:t>in cylinder groups that have higher than average free </a:t>
            </a:r>
            <a:r>
              <a:rPr lang="en-US" dirty="0" smtClean="0"/>
              <a:t>blocks (why?)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Try to store all data </a:t>
            </a:r>
            <a:r>
              <a:rPr lang="en-US" dirty="0"/>
              <a:t>blocks </a:t>
            </a:r>
            <a:r>
              <a:rPr lang="en-US" dirty="0" smtClean="0"/>
              <a:t>of </a:t>
            </a:r>
            <a:r>
              <a:rPr lang="en-US" dirty="0"/>
              <a:t>a file in the same cylinder </a:t>
            </a:r>
            <a:r>
              <a:rPr lang="en-US" dirty="0" smtClean="0"/>
              <a:t>group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P</a:t>
            </a:r>
            <a:r>
              <a:rPr lang="en-US" dirty="0" smtClean="0"/>
              <a:t>referably </a:t>
            </a:r>
            <a:r>
              <a:rPr lang="en-US" dirty="0"/>
              <a:t>at </a:t>
            </a:r>
            <a:r>
              <a:rPr lang="en-US" dirty="0" smtClean="0"/>
              <a:t>rotationally optimal </a:t>
            </a:r>
            <a:r>
              <a:rPr lang="en-US" dirty="0"/>
              <a:t>positions in the same </a:t>
            </a:r>
            <a:r>
              <a:rPr lang="en-US" dirty="0" smtClean="0"/>
              <a:t>cylinder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Move </a:t>
            </a:r>
            <a:r>
              <a:rPr lang="en-US" dirty="0"/>
              <a:t>to other cylinder group when files </a:t>
            </a:r>
            <a:r>
              <a:rPr lang="en-US" dirty="0" smtClean="0"/>
              <a:t>grow (which one?) </a:t>
            </a:r>
            <a:br>
              <a:rPr lang="en-US" dirty="0" smtClean="0"/>
            </a:br>
            <a:r>
              <a:rPr lang="en-US" dirty="0" smtClean="0"/>
              <a:t>Greedy </a:t>
            </a:r>
            <a:r>
              <a:rPr lang="en-US" dirty="0"/>
              <a:t>algorithm: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same cylinder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same </a:t>
            </a:r>
            <a:r>
              <a:rPr lang="en-US" dirty="0"/>
              <a:t>cylinder </a:t>
            </a:r>
            <a:r>
              <a:rPr lang="en-US" dirty="0" smtClean="0"/>
              <a:t>group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solidFill>
                  <a:srgbClr val="FF6600"/>
                </a:solidFill>
              </a:rPr>
              <a:t>quadratically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hash </a:t>
            </a:r>
            <a:r>
              <a:rPr lang="en-US" dirty="0" smtClean="0">
                <a:solidFill>
                  <a:srgbClr val="FF6600"/>
                </a:solidFill>
              </a:rPr>
              <a:t>cylinder group </a:t>
            </a:r>
            <a:r>
              <a:rPr lang="en-US" dirty="0">
                <a:solidFill>
                  <a:srgbClr val="FF6600"/>
                </a:solidFill>
              </a:rPr>
              <a:t>number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exhaustive </a:t>
            </a:r>
            <a:r>
              <a:rPr lang="en-US" dirty="0"/>
              <a:t>search;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1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FFS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800600"/>
          </a:xfrm>
        </p:spPr>
        <p:txBody>
          <a:bodyPr>
            <a:normAutofit/>
          </a:bodyPr>
          <a:lstStyle/>
          <a:p>
            <a:r>
              <a:rPr lang="en-US" b="0" dirty="0" smtClean="0"/>
              <a:t>20-40% of disk bandwidth for large reads/writes</a:t>
            </a:r>
          </a:p>
          <a:p>
            <a:r>
              <a:rPr lang="en-US" b="0" dirty="0" smtClean="0"/>
              <a:t>10-20x original UNIX speeds</a:t>
            </a:r>
          </a:p>
          <a:p>
            <a:r>
              <a:rPr lang="en-US" b="0" dirty="0" smtClean="0"/>
              <a:t>Size: 3800 lines of code vs. 2700 in old system</a:t>
            </a:r>
          </a:p>
          <a:p>
            <a:r>
              <a:rPr lang="en-US" b="0" dirty="0" smtClean="0"/>
              <a:t>10% of total disk space overhead</a:t>
            </a:r>
          </a:p>
        </p:txBody>
      </p:sp>
    </p:spTree>
    <p:extLst>
      <p:ext uri="{BB962C8B-B14F-4D97-AF65-F5344CB8AC3E}">
        <p14:creationId xmlns:p14="http://schemas.microsoft.com/office/powerpoint/2010/main" val="38656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736600"/>
          </a:xfrm>
        </p:spPr>
        <p:txBody>
          <a:bodyPr/>
          <a:lstStyle/>
          <a:p>
            <a:pPr lvl="0"/>
            <a:r>
              <a:rPr lang="en-US" sz="4400" dirty="0" smtClean="0"/>
              <a:t>FFS System Interface Enhancements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0"/>
            <a:ext cx="8991600" cy="5664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Long </a:t>
            </a:r>
            <a:r>
              <a:rPr lang="en-US" dirty="0"/>
              <a:t>file names: from 14 to 255 characters 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Advisory file locks (shared exclusive):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Requested by the program: shared or exclusive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Effective only if all programs accessing the same file use them</a:t>
            </a:r>
            <a:endParaRPr lang="en-US" b="0" dirty="0" smtClean="0"/>
          </a:p>
          <a:p>
            <a:pPr lvl="1">
              <a:lnSpc>
                <a:spcPct val="120000"/>
              </a:lnSpc>
            </a:pPr>
            <a:r>
              <a:rPr lang="en-US" b="0" dirty="0" smtClean="0"/>
              <a:t>Process </a:t>
            </a:r>
            <a:r>
              <a:rPr lang="en-US" b="0" dirty="0"/>
              <a:t>id of holder stored with lock =&gt; can reclaim the lock if process is no longer </a:t>
            </a:r>
            <a:r>
              <a:rPr lang="en-US" b="0" dirty="0" smtClean="0"/>
              <a:t>around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Long file names: from 14 to 255 characters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Symbolic links (contrast to hard links)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Atomic rename capability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The </a:t>
            </a:r>
            <a:r>
              <a:rPr lang="en-US" b="0" dirty="0"/>
              <a:t>only atomic read-modify-write operation, before this there was </a:t>
            </a:r>
            <a:r>
              <a:rPr lang="en-US" b="0" dirty="0" smtClean="0"/>
              <a:t>none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Disk quotas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4648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031480" cy="736600"/>
          </a:xfrm>
        </p:spPr>
        <p:txBody>
          <a:bodyPr/>
          <a:lstStyle/>
          <a:p>
            <a:pPr lvl="0"/>
            <a:r>
              <a:rPr lang="en-US" dirty="0" smtClean="0"/>
              <a:t>FFS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0" dirty="0" smtClean="0"/>
              <a:t>3 key features:</a:t>
            </a:r>
          </a:p>
          <a:p>
            <a:pPr lvl="1">
              <a:lnSpc>
                <a:spcPct val="110000"/>
              </a:lnSpc>
            </a:pPr>
            <a:r>
              <a:rPr lang="en-US" b="0" dirty="0" smtClean="0"/>
              <a:t>Optimize FS implementation for hardware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M</a:t>
            </a:r>
            <a:r>
              <a:rPr lang="en-US" b="0" dirty="0" smtClean="0"/>
              <a:t>easurement-driven design decisions</a:t>
            </a:r>
          </a:p>
          <a:p>
            <a:pPr lvl="1">
              <a:lnSpc>
                <a:spcPct val="110000"/>
              </a:lnSpc>
            </a:pPr>
            <a:r>
              <a:rPr lang="en-US" b="0" dirty="0" smtClean="0"/>
              <a:t>Locality “wins”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Limitations</a:t>
            </a:r>
            <a:r>
              <a:rPr lang="en-US" b="0" dirty="0" smtClean="0"/>
              <a:t>: </a:t>
            </a:r>
            <a:endParaRPr lang="en-US" b="0" dirty="0"/>
          </a:p>
          <a:p>
            <a:pPr lvl="1">
              <a:lnSpc>
                <a:spcPct val="110000"/>
              </a:lnSpc>
            </a:pPr>
            <a:r>
              <a:rPr lang="en-US" b="0" dirty="0" smtClean="0"/>
              <a:t>Measurements derived from a single installation</a:t>
            </a:r>
          </a:p>
          <a:p>
            <a:pPr lvl="1">
              <a:lnSpc>
                <a:spcPct val="110000"/>
              </a:lnSpc>
            </a:pPr>
            <a:r>
              <a:rPr lang="en-US" b="0" dirty="0"/>
              <a:t>I</a:t>
            </a:r>
            <a:r>
              <a:rPr lang="en-US" b="0" dirty="0" smtClean="0"/>
              <a:t>gnored technology trends</a:t>
            </a:r>
          </a:p>
          <a:p>
            <a:pPr>
              <a:lnSpc>
                <a:spcPct val="110000"/>
              </a:lnSpc>
            </a:pPr>
            <a:r>
              <a:rPr lang="en-US" b="0" dirty="0" smtClean="0"/>
              <a:t>Lessons: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</a:t>
            </a:r>
            <a:r>
              <a:rPr lang="en-US" b="0" dirty="0" smtClean="0"/>
              <a:t>on’t ignore underlying hardware characteristics</a:t>
            </a:r>
          </a:p>
          <a:p>
            <a:pPr lvl="1">
              <a:lnSpc>
                <a:spcPct val="110000"/>
              </a:lnSpc>
            </a:pPr>
            <a:r>
              <a:rPr lang="en-US" b="0" dirty="0" smtClean="0"/>
              <a:t>Contrasting research approaches: improve what you’ve got vs. design something new (e.g., Log File Systems)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450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8229600" cy="3276600"/>
          </a:xfrm>
        </p:spPr>
        <p:txBody>
          <a:bodyPr/>
          <a:lstStyle/>
          <a:p>
            <a:r>
              <a:rPr lang="en-US" dirty="0" smtClean="0"/>
              <a:t>Log Structured &amp; </a:t>
            </a:r>
            <a:br>
              <a:rPr lang="en-US" dirty="0" smtClean="0"/>
            </a:br>
            <a:r>
              <a:rPr lang="en-US" dirty="0" smtClean="0"/>
              <a:t>Journaling </a:t>
            </a:r>
            <a:r>
              <a:rPr lang="en-US" smtClean="0"/>
              <a:t>File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30200"/>
            <a:ext cx="9677400" cy="736600"/>
          </a:xfrm>
        </p:spPr>
        <p:txBody>
          <a:bodyPr/>
          <a:lstStyle/>
          <a:p>
            <a:pPr lvl="0"/>
            <a:r>
              <a:rPr lang="en-US" sz="4000" dirty="0" smtClean="0"/>
              <a:t>Log-Structured/Journaling File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Radically different file system design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Technology motivations: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CPUs outpacing disks: I/O becoming more-and-more </a:t>
            </a:r>
            <a:r>
              <a:rPr lang="en-US" dirty="0"/>
              <a:t>a</a:t>
            </a:r>
            <a:r>
              <a:rPr lang="en-US" b="0" dirty="0" smtClean="0"/>
              <a:t> bottleneck</a:t>
            </a:r>
          </a:p>
          <a:p>
            <a:pPr lvl="1">
              <a:lnSpc>
                <a:spcPct val="120000"/>
              </a:lnSpc>
            </a:pPr>
            <a:r>
              <a:rPr lang="en-US" b="0" dirty="0" smtClean="0">
                <a:solidFill>
                  <a:schemeClr val="accent6">
                    <a:lumMod val="75000"/>
                  </a:schemeClr>
                </a:solidFill>
              </a:rPr>
              <a:t>Large RAM: file caches work well, making most disk traffic writes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Problems with (then) </a:t>
            </a:r>
            <a:r>
              <a:rPr lang="en-US" dirty="0" smtClean="0"/>
              <a:t>existing</a:t>
            </a:r>
            <a:r>
              <a:rPr lang="en-US" b="0" dirty="0" smtClean="0"/>
              <a:t> file systems: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Lots of little writes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Synchronous: wait for disk in too many places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5 seeks to create a new file (rough order):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 smtClean="0"/>
              <a:t>file </a:t>
            </a:r>
            <a:r>
              <a:rPr lang="en-US" b="0" dirty="0" err="1" smtClean="0"/>
              <a:t>i</a:t>
            </a:r>
            <a:r>
              <a:rPr lang="en-US" b="0" dirty="0" smtClean="0"/>
              <a:t>-node (create)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 smtClean="0"/>
              <a:t>file data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 smtClean="0"/>
              <a:t>directory entry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 smtClean="0"/>
              <a:t>file </a:t>
            </a:r>
            <a:r>
              <a:rPr lang="en-US" b="0" dirty="0" err="1" smtClean="0"/>
              <a:t>i</a:t>
            </a:r>
            <a:r>
              <a:rPr lang="en-US" b="0" dirty="0" smtClean="0"/>
              <a:t>-node (finalize)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0" dirty="0" smtClean="0"/>
              <a:t>directory </a:t>
            </a:r>
            <a:r>
              <a:rPr lang="en-US" b="0" dirty="0" err="1" smtClean="0"/>
              <a:t>i</a:t>
            </a:r>
            <a:r>
              <a:rPr lang="en-US" b="0" dirty="0" smtClean="0"/>
              <a:t>-node (modification time)</a:t>
            </a:r>
          </a:p>
        </p:txBody>
      </p:sp>
    </p:spTree>
    <p:extLst>
      <p:ext uri="{BB962C8B-B14F-4D97-AF65-F5344CB8AC3E}">
        <p14:creationId xmlns:p14="http://schemas.microsoft.com/office/powerpoint/2010/main" val="4524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LFS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Log all data and metadata with </a:t>
            </a:r>
            <a:r>
              <a:rPr lang="en-US" dirty="0" smtClean="0"/>
              <a:t>large</a:t>
            </a:r>
            <a:r>
              <a:rPr lang="en-US" dirty="0"/>
              <a:t>, sequential writes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Keep </a:t>
            </a:r>
            <a:r>
              <a:rPr lang="en-US" dirty="0"/>
              <a:t>an index on </a:t>
            </a:r>
            <a:r>
              <a:rPr lang="en-US" dirty="0" smtClean="0"/>
              <a:t>log’s </a:t>
            </a:r>
            <a:r>
              <a:rPr lang="en-US" dirty="0"/>
              <a:t>contents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large </a:t>
            </a:r>
            <a:r>
              <a:rPr lang="en-US" dirty="0"/>
              <a:t>memory to provide fast access through caching</a:t>
            </a:r>
          </a:p>
          <a:p>
            <a:pPr>
              <a:lnSpc>
                <a:spcPct val="120000"/>
              </a:lnSpc>
            </a:pPr>
            <a:r>
              <a:rPr lang="en-US" dirty="0"/>
              <a:t>Data layout on disk has “temporal locality” (good for writing), rather than “logical locality” (good for reading)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Why is this a </a:t>
            </a:r>
            <a:r>
              <a:rPr lang="en-US" dirty="0" smtClean="0"/>
              <a:t>good idea?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dirty="0"/>
              <a:t>Unix vs. System R</a:t>
            </a:r>
            <a:r>
              <a:rPr lang="en-US" dirty="0" smtClean="0"/>
              <a:t>: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Bottom</a:t>
            </a:r>
            <a:r>
              <a:rPr lang="en-US" dirty="0"/>
              <a:t>-Up (elegance of system) vs. Top-Down (elegance of semantics)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UNIX main function: </a:t>
            </a:r>
            <a:r>
              <a:rPr lang="en-US" i="1" dirty="0" smtClean="0"/>
              <a:t>present </a:t>
            </a:r>
            <a:r>
              <a:rPr lang="en-US" i="1" dirty="0"/>
              <a:t>hardware to computer </a:t>
            </a:r>
            <a:r>
              <a:rPr lang="en-US" i="1" dirty="0" smtClean="0"/>
              <a:t>programmers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small </a:t>
            </a:r>
            <a:r>
              <a:rPr lang="en-US" i="1" dirty="0"/>
              <a:t>elegant </a:t>
            </a:r>
            <a:r>
              <a:rPr lang="en-US" dirty="0"/>
              <a:t>set of mechanisms, </a:t>
            </a:r>
            <a:r>
              <a:rPr lang="en-US" dirty="0" smtClean="0"/>
              <a:t>and abstractions for developers (</a:t>
            </a:r>
            <a:r>
              <a:rPr lang="en-US" dirty="0"/>
              <a:t>i.e. C programmers)  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System R: </a:t>
            </a:r>
            <a:r>
              <a:rPr lang="en-US" i="1" dirty="0" smtClean="0"/>
              <a:t>manage </a:t>
            </a:r>
            <a:r>
              <a:rPr lang="en-US" i="1" dirty="0"/>
              <a:t>data for application programmer</a:t>
            </a:r>
            <a:r>
              <a:rPr lang="en-US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complete </a:t>
            </a:r>
            <a:r>
              <a:rPr lang="en-US" dirty="0"/>
              <a:t>system that insulated programmers (i.e. SQL + scripting) from the system, while guaranteeing clearly defined </a:t>
            </a:r>
            <a:r>
              <a:rPr lang="en-US" i="1" dirty="0"/>
              <a:t>semantics </a:t>
            </a:r>
            <a:r>
              <a:rPr lang="en-US" dirty="0"/>
              <a:t>of data and queries. 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7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Two 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0" dirty="0" smtClean="0"/>
              <a:t>Floating </a:t>
            </a:r>
            <a:r>
              <a:rPr lang="en-US" b="0" dirty="0" err="1" smtClean="0"/>
              <a:t>inodes</a:t>
            </a:r>
            <a:endParaRPr lang="en-US" b="0" dirty="0" smtClean="0"/>
          </a:p>
          <a:p>
            <a:pPr>
              <a:lnSpc>
                <a:spcPct val="110000"/>
              </a:lnSpc>
            </a:pPr>
            <a:r>
              <a:rPr lang="en-US" b="0" dirty="0" smtClean="0"/>
              <a:t>Wrap-around: what happens when running out of space?</a:t>
            </a:r>
          </a:p>
          <a:p>
            <a:pPr lvl="1">
              <a:lnSpc>
                <a:spcPct val="110000"/>
              </a:lnSpc>
            </a:pPr>
            <a:r>
              <a:rPr lang="en-US" b="0" dirty="0" smtClean="0"/>
              <a:t>No longer any big, empty runs available</a:t>
            </a:r>
          </a:p>
          <a:p>
            <a:pPr lvl="1">
              <a:lnSpc>
                <a:spcPct val="110000"/>
              </a:lnSpc>
            </a:pPr>
            <a:r>
              <a:rPr lang="en-US" b="0" dirty="0" smtClean="0"/>
              <a:t>How to prevent fragmentation?</a:t>
            </a:r>
          </a:p>
        </p:txBody>
      </p:sp>
    </p:spTree>
    <p:extLst>
      <p:ext uri="{BB962C8B-B14F-4D97-AF65-F5344CB8AC3E}">
        <p14:creationId xmlns:p14="http://schemas.microsoft.com/office/powerpoint/2010/main" val="268166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Floating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When </a:t>
            </a:r>
            <a:r>
              <a:rPr lang="en-US" dirty="0"/>
              <a:t>you create a small file (less than a block):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Write </a:t>
            </a:r>
            <a:r>
              <a:rPr lang="en-US" dirty="0"/>
              <a:t>data block to memory log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Write </a:t>
            </a:r>
            <a:r>
              <a:rPr lang="en-US" dirty="0"/>
              <a:t>file </a:t>
            </a:r>
            <a:r>
              <a:rPr lang="en-US" dirty="0" err="1"/>
              <a:t>inode</a:t>
            </a:r>
            <a:r>
              <a:rPr lang="en-US" dirty="0"/>
              <a:t> to memory log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Write </a:t>
            </a:r>
            <a:r>
              <a:rPr lang="en-US" dirty="0"/>
              <a:t>directory block to memory log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Write </a:t>
            </a:r>
            <a:r>
              <a:rPr lang="en-US" dirty="0"/>
              <a:t>directory </a:t>
            </a:r>
            <a:r>
              <a:rPr lang="en-US" dirty="0" err="1"/>
              <a:t>inode</a:t>
            </a:r>
            <a:r>
              <a:rPr lang="en-US" dirty="0"/>
              <a:t> to memory log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When </a:t>
            </a:r>
            <a:r>
              <a:rPr lang="en-US" dirty="0"/>
              <a:t>memory accumulates to say 1MB or </a:t>
            </a:r>
            <a:r>
              <a:rPr lang="en-US" dirty="0" smtClean="0"/>
              <a:t>30s have elapsed</a:t>
            </a:r>
            <a:r>
              <a:rPr lang="en-US" dirty="0"/>
              <a:t>, write log to disk as a single </a:t>
            </a:r>
            <a:r>
              <a:rPr lang="en-US" dirty="0" smtClean="0"/>
              <a:t>write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No seek for writes, but </a:t>
            </a:r>
            <a:r>
              <a:rPr lang="en-US" dirty="0" err="1" smtClean="0"/>
              <a:t>inodes</a:t>
            </a:r>
            <a:r>
              <a:rPr lang="en-US" dirty="0" smtClean="0"/>
              <a:t> are now </a:t>
            </a:r>
            <a:r>
              <a:rPr lang="en-US" dirty="0" smtClean="0">
                <a:solidFill>
                  <a:srgbClr val="FF6600"/>
                </a:solidFill>
              </a:rPr>
              <a:t>floating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dirty="0" smtClean="0"/>
              <a:t>Solving floating </a:t>
            </a:r>
            <a:r>
              <a:rPr lang="en-US" dirty="0" err="1" smtClean="0"/>
              <a:t>inode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90678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to keep track of current position of </a:t>
            </a:r>
            <a:r>
              <a:rPr lang="en-US" dirty="0" err="1"/>
              <a:t>inodes</a:t>
            </a:r>
            <a:endParaRPr lang="en-US" dirty="0"/>
          </a:p>
          <a:p>
            <a:pPr lvl="1"/>
            <a:r>
              <a:rPr lang="en-US" dirty="0" smtClean="0"/>
              <a:t>Solution: use </a:t>
            </a:r>
            <a:r>
              <a:rPr lang="en-US" dirty="0"/>
              <a:t>an </a:t>
            </a:r>
            <a:r>
              <a:rPr lang="en-US" dirty="0" smtClean="0"/>
              <a:t>“</a:t>
            </a:r>
            <a:r>
              <a:rPr lang="en-US" dirty="0" err="1" smtClean="0"/>
              <a:t>inode</a:t>
            </a:r>
            <a:r>
              <a:rPr lang="en-US" dirty="0"/>
              <a:t>-map</a:t>
            </a:r>
            <a:r>
              <a:rPr lang="en-US" dirty="0" smtClean="0"/>
              <a:t>”!</a:t>
            </a:r>
            <a:endParaRPr lang="en-US" dirty="0"/>
          </a:p>
          <a:p>
            <a:r>
              <a:rPr lang="en-US" dirty="0" err="1" smtClean="0"/>
              <a:t>inode</a:t>
            </a:r>
            <a:r>
              <a:rPr lang="en-US" dirty="0"/>
              <a:t>-map could be large </a:t>
            </a:r>
            <a:r>
              <a:rPr lang="en-US" dirty="0" smtClean="0"/>
              <a:t>(as </a:t>
            </a:r>
            <a:r>
              <a:rPr lang="en-US" dirty="0"/>
              <a:t>many entries as there </a:t>
            </a:r>
            <a:r>
              <a:rPr lang="en-US" dirty="0" smtClean="0"/>
              <a:t>are files </a:t>
            </a:r>
            <a:r>
              <a:rPr lang="en-US" dirty="0"/>
              <a:t>in the file system)</a:t>
            </a:r>
          </a:p>
          <a:p>
            <a:pPr lvl="1"/>
            <a:r>
              <a:rPr lang="en-US" dirty="0" smtClean="0"/>
              <a:t>Break </a:t>
            </a:r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/>
              <a:t>-map into chunks and cache them</a:t>
            </a:r>
          </a:p>
          <a:p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out on the log those chunks that have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But, how do do </a:t>
            </a:r>
            <a:r>
              <a:rPr lang="en-US" dirty="0"/>
              <a:t>you find </a:t>
            </a:r>
            <a:r>
              <a:rPr lang="en-US" dirty="0" smtClean="0"/>
              <a:t>the chunks </a:t>
            </a:r>
            <a:r>
              <a:rPr lang="en-US" dirty="0"/>
              <a:t>of </a:t>
            </a:r>
            <a:r>
              <a:rPr lang="en-US" dirty="0" err="1"/>
              <a:t>inode</a:t>
            </a:r>
            <a:r>
              <a:rPr lang="en-US" dirty="0"/>
              <a:t>-map?</a:t>
            </a:r>
          </a:p>
        </p:txBody>
      </p:sp>
    </p:spTree>
    <p:extLst>
      <p:ext uri="{BB962C8B-B14F-4D97-AF65-F5344CB8AC3E}">
        <p14:creationId xmlns:p14="http://schemas.microsoft.com/office/powerpoint/2010/main" val="33184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r>
              <a:rPr lang="en-US" dirty="0" smtClean="0"/>
              <a:t>Finding chunks of </a:t>
            </a:r>
            <a:r>
              <a:rPr lang="en-US" dirty="0" err="1" smtClean="0"/>
              <a:t>inode</a:t>
            </a:r>
            <a:r>
              <a:rPr lang="en-US" dirty="0" smtClean="0"/>
              <a:t>-map?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839200" cy="4572000"/>
          </a:xfrm>
        </p:spPr>
        <p:txBody>
          <a:bodyPr/>
          <a:lstStyle/>
          <a:p>
            <a:r>
              <a:rPr lang="en-US" dirty="0" smtClean="0"/>
              <a:t>Solution </a:t>
            </a:r>
            <a:r>
              <a:rPr lang="en-US" dirty="0" err="1" smtClean="0"/>
              <a:t>inode</a:t>
            </a:r>
            <a:r>
              <a:rPr lang="en-US" dirty="0"/>
              <a:t>-map-</a:t>
            </a:r>
            <a:r>
              <a:rPr lang="en-US" dirty="0" smtClean="0"/>
              <a:t>map: map of </a:t>
            </a:r>
            <a:r>
              <a:rPr lang="en-US" dirty="0" err="1" smtClean="0"/>
              <a:t>inode</a:t>
            </a:r>
            <a:r>
              <a:rPr lang="en-US" dirty="0"/>
              <a:t> </a:t>
            </a:r>
            <a:r>
              <a:rPr lang="en-US" dirty="0" smtClean="0"/>
              <a:t>map</a:t>
            </a:r>
            <a:endParaRPr lang="en-US" dirty="0"/>
          </a:p>
          <a:p>
            <a:r>
              <a:rPr lang="en-US" dirty="0" smtClean="0"/>
              <a:t>Have </a:t>
            </a:r>
            <a:r>
              <a:rPr lang="en-US" dirty="0"/>
              <a:t>we solved the problem now?</a:t>
            </a:r>
          </a:p>
          <a:p>
            <a:r>
              <a:rPr lang="en-US" dirty="0" smtClean="0"/>
              <a:t>Yes! 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/>
              <a:t>-map-map is small enough to be always cached 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small enough to be written to a fixed (and small position) </a:t>
            </a:r>
            <a:r>
              <a:rPr lang="en-US" dirty="0" smtClean="0"/>
              <a:t>on the </a:t>
            </a:r>
            <a:r>
              <a:rPr lang="en-US" dirty="0"/>
              <a:t>disk (checkpoint region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/>
              <a:t>-map-map when </a:t>
            </a:r>
            <a:r>
              <a:rPr lang="en-US" dirty="0" smtClean="0"/>
              <a:t>file system </a:t>
            </a:r>
            <a:r>
              <a:rPr lang="en-US" dirty="0"/>
              <a:t>is </a:t>
            </a:r>
            <a:r>
              <a:rPr lang="en-US" dirty="0" err="1"/>
              <a:t>unmounted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LFS Disk Wrap-Around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615680" cy="5664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Compact live info to open up large runs of free space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Problem: long-lived information gets copied over-and-over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Thread log through free spaces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Problem: disk fragments, causing I/O to become inefficient again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Solution: </a:t>
            </a:r>
            <a:r>
              <a:rPr lang="en-US" b="0" i="1" dirty="0" smtClean="0"/>
              <a:t>segmented log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Divide disk into large, fixed-size segments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Do compaction within a segment; thread between segments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When writing, use only clean segments (i.e. no live data)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Occasionally clean segments: read in several, write out live data in compacted form, leaving some fragments free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Collect long-lived info into segments that never need to be cleaned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No free list or bit map (as in FFS), only a list of clean segments</a:t>
            </a:r>
          </a:p>
        </p:txBody>
      </p:sp>
    </p:spTree>
    <p:extLst>
      <p:ext uri="{BB962C8B-B14F-4D97-AF65-F5344CB8AC3E}">
        <p14:creationId xmlns:p14="http://schemas.microsoft.com/office/powerpoint/2010/main" val="21599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940040" cy="73660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4400" dirty="0" smtClean="0"/>
              <a:t>Analysis and Evolution of Journaling File Systems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3200"/>
            <a:ext cx="8915400" cy="5080000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 smtClean="0"/>
              <a:t>Write-ahead logging: commit data by writing it to log, synchronously and sequentially</a:t>
            </a:r>
          </a:p>
          <a:p>
            <a:r>
              <a:rPr lang="en-US" b="0" dirty="0" smtClean="0"/>
              <a:t>Later move data to its normal (FFS-like) location</a:t>
            </a:r>
          </a:p>
          <a:p>
            <a:pPr lvl="1"/>
            <a:r>
              <a:rPr lang="en-US" b="0" dirty="0" smtClean="0"/>
              <a:t>called </a:t>
            </a:r>
            <a:r>
              <a:rPr lang="en-US" b="0" i="1" dirty="0" err="1" smtClean="0"/>
              <a:t>checkpointing</a:t>
            </a:r>
            <a:r>
              <a:rPr lang="en-US" b="0" dirty="0" smtClean="0"/>
              <a:t>; makes room in the (circular) journal</a:t>
            </a:r>
          </a:p>
          <a:p>
            <a:r>
              <a:rPr lang="en-US" b="0" dirty="0" smtClean="0"/>
              <a:t>Better for random writes, slightly worse for big sequential writes</a:t>
            </a:r>
          </a:p>
          <a:p>
            <a:r>
              <a:rPr lang="en-US" b="0" dirty="0" smtClean="0"/>
              <a:t>All reads go the the fixed location blocks, not the journal </a:t>
            </a:r>
          </a:p>
          <a:p>
            <a:pPr lvl="1"/>
            <a:r>
              <a:rPr lang="en-US" b="0" dirty="0" smtClean="0"/>
              <a:t>Journal only read for crash recovery and </a:t>
            </a:r>
            <a:r>
              <a:rPr lang="en-US" b="0" dirty="0" err="1" smtClean="0"/>
              <a:t>checkpointing</a:t>
            </a:r>
            <a:endParaRPr lang="en-US" b="0" dirty="0" smtClean="0"/>
          </a:p>
          <a:p>
            <a:r>
              <a:rPr lang="en-US" b="0" dirty="0" smtClean="0"/>
              <a:t>Much better than FFS (</a:t>
            </a:r>
            <a:r>
              <a:rPr lang="en-US" b="0" dirty="0" err="1" smtClean="0"/>
              <a:t>fsck</a:t>
            </a:r>
            <a:r>
              <a:rPr lang="en-US" b="0" dirty="0" smtClean="0"/>
              <a:t>) for crash recovery (Why?)</a:t>
            </a:r>
          </a:p>
          <a:p>
            <a:r>
              <a:rPr lang="en-US" b="0" dirty="0" smtClean="0"/>
              <a:t>Ext3/</a:t>
            </a:r>
            <a:r>
              <a:rPr lang="en-US" b="0" dirty="0" err="1" smtClean="0"/>
              <a:t>ReiserFS</a:t>
            </a:r>
            <a:r>
              <a:rPr lang="en-US" b="0" dirty="0" smtClean="0"/>
              <a:t>/Ext4 </a:t>
            </a:r>
            <a:r>
              <a:rPr lang="en-US" b="0" dirty="0" err="1" smtClean="0"/>
              <a:t>filesystem</a:t>
            </a:r>
            <a:r>
              <a:rPr lang="en-US" b="0" dirty="0" err="1"/>
              <a:t>s</a:t>
            </a:r>
            <a:r>
              <a:rPr lang="en-US" b="0" dirty="0" smtClean="0"/>
              <a:t> are the main ones in Linux</a:t>
            </a:r>
          </a:p>
        </p:txBody>
      </p:sp>
    </p:spTree>
    <p:extLst>
      <p:ext uri="{BB962C8B-B14F-4D97-AF65-F5344CB8AC3E}">
        <p14:creationId xmlns:p14="http://schemas.microsoft.com/office/powerpoint/2010/main" val="38803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commit data and metadata?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modes:</a:t>
            </a:r>
          </a:p>
          <a:p>
            <a:pPr lvl="1"/>
            <a:r>
              <a:rPr lang="en-US" dirty="0" err="1" smtClean="0"/>
              <a:t>Writeback</a:t>
            </a:r>
            <a:r>
              <a:rPr lang="en-US" dirty="0" smtClean="0"/>
              <a:t> mode</a:t>
            </a:r>
          </a:p>
          <a:p>
            <a:pPr lvl="1"/>
            <a:r>
              <a:rPr lang="en-US" dirty="0" smtClean="0"/>
              <a:t>Ordered mode</a:t>
            </a:r>
          </a:p>
          <a:p>
            <a:pPr lvl="1"/>
            <a:r>
              <a:rPr lang="en-US" dirty="0" smtClean="0"/>
              <a:t>Data journaling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0"/>
            <a:r>
              <a:rPr lang="en-US" dirty="0" err="1" smtClean="0"/>
              <a:t>Writeback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1162"/>
          </a:xfrm>
        </p:spPr>
        <p:txBody>
          <a:bodyPr/>
          <a:lstStyle/>
          <a:p>
            <a:r>
              <a:rPr lang="en-US" b="0" dirty="0" smtClean="0"/>
              <a:t>Journal only metadata</a:t>
            </a:r>
          </a:p>
          <a:p>
            <a:r>
              <a:rPr lang="en-US" b="0" dirty="0"/>
              <a:t>W</a:t>
            </a:r>
            <a:r>
              <a:rPr lang="en-US" b="0" dirty="0" smtClean="0"/>
              <a:t>rite back data and metadata independently</a:t>
            </a:r>
          </a:p>
          <a:p>
            <a:r>
              <a:rPr lang="en-US" b="0" dirty="0"/>
              <a:t>M</a:t>
            </a:r>
            <a:r>
              <a:rPr lang="en-US" b="0" dirty="0" smtClean="0"/>
              <a:t>etadata may have dangling references after a crash (if crash between metadata and data writes)</a:t>
            </a:r>
          </a:p>
        </p:txBody>
      </p:sp>
    </p:spTree>
    <p:extLst>
      <p:ext uri="{BB962C8B-B14F-4D97-AF65-F5344CB8AC3E}">
        <p14:creationId xmlns:p14="http://schemas.microsoft.com/office/powerpoint/2010/main" val="16036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Ordered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1162"/>
          </a:xfrm>
        </p:spPr>
        <p:txBody>
          <a:bodyPr/>
          <a:lstStyle/>
          <a:p>
            <a:r>
              <a:rPr lang="en-US" b="0" dirty="0" smtClean="0"/>
              <a:t>Journal only metadata, but always write data blocks before their referring metadata is </a:t>
            </a:r>
            <a:r>
              <a:rPr lang="en-US" b="0" dirty="0" err="1" smtClean="0"/>
              <a:t>journaled</a:t>
            </a:r>
            <a:endParaRPr lang="en-US" b="0" dirty="0" smtClean="0"/>
          </a:p>
          <a:p>
            <a:r>
              <a:rPr lang="en-US" b="0" dirty="0" smtClean="0"/>
              <a:t>This mode generally makes the most sense and is used by Windows NTFS and IBM’s JFS</a:t>
            </a:r>
          </a:p>
          <a:p>
            <a:pPr lvl="4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851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Data Journaling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4221162"/>
          </a:xfrm>
        </p:spPr>
        <p:txBody>
          <a:bodyPr/>
          <a:lstStyle/>
          <a:p>
            <a:r>
              <a:rPr lang="en-US" b="0" dirty="0" smtClean="0"/>
              <a:t>Write both data and metadata to the journal </a:t>
            </a:r>
          </a:p>
          <a:p>
            <a:r>
              <a:rPr lang="en-US" b="0" dirty="0" smtClean="0"/>
              <a:t>Huge increase in journal traffic; plus have to write most blocks twice, once to the journal and once for </a:t>
            </a:r>
            <a:r>
              <a:rPr lang="en-US" b="0" dirty="0" err="1" smtClean="0"/>
              <a:t>checkpointing</a:t>
            </a:r>
            <a:r>
              <a:rPr lang="en-US" b="0" dirty="0" smtClean="0"/>
              <a:t> (why not all?)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dirty="0"/>
              <a:t>Unix vs. System R: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/>
              <a:t>Bottom-Up (elegance of system) vs. Top-Down (elegance of semantics)</a:t>
            </a:r>
          </a:p>
          <a:p>
            <a:r>
              <a:rPr lang="en-US" dirty="0" smtClean="0"/>
              <a:t>Affects </a:t>
            </a:r>
            <a:r>
              <a:rPr lang="en-US" dirty="0"/>
              <a:t>where the complexity </a:t>
            </a:r>
            <a:r>
              <a:rPr lang="en-US" dirty="0" smtClean="0"/>
              <a:t>goes: to system</a:t>
            </a:r>
            <a:r>
              <a:rPr lang="en-US" dirty="0"/>
              <a:t>, or </a:t>
            </a:r>
            <a:r>
              <a:rPr lang="en-US" dirty="0" smtClean="0"/>
              <a:t>end</a:t>
            </a:r>
            <a:r>
              <a:rPr lang="en-US" dirty="0"/>
              <a:t>-programmer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hich one is </a:t>
            </a:r>
            <a:r>
              <a:rPr lang="en-US" dirty="0"/>
              <a:t>better?  </a:t>
            </a:r>
            <a:r>
              <a:rPr lang="en-US" dirty="0" smtClean="0"/>
              <a:t>In </a:t>
            </a:r>
            <a:r>
              <a:rPr lang="en-US" dirty="0"/>
              <a:t>what environments?</a:t>
            </a:r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JFS Crash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0800"/>
            <a:ext cx="85344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Load superblock to find tail/head of the log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Scan log to detect whole committed transactions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There is a commit record</a:t>
            </a:r>
            <a:endParaRPr lang="en-US" b="0" dirty="0"/>
          </a:p>
          <a:p>
            <a:pPr>
              <a:lnSpc>
                <a:spcPct val="120000"/>
              </a:lnSpc>
            </a:pPr>
            <a:r>
              <a:rPr lang="en-US" b="0" dirty="0" smtClean="0"/>
              <a:t>Replay log entries to bring in-memory data structures up to date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This is called “redo logging” and entries must be “idempotent”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Playback is oldest to newest; tail of the log is the place where </a:t>
            </a:r>
            <a:r>
              <a:rPr lang="en-US" b="0" dirty="0" err="1" smtClean="0"/>
              <a:t>checkpointing</a:t>
            </a:r>
            <a:r>
              <a:rPr lang="en-US" b="0" dirty="0" smtClean="0"/>
              <a:t> stopped</a:t>
            </a:r>
          </a:p>
        </p:txBody>
      </p:sp>
    </p:spTree>
    <p:extLst>
      <p:ext uri="{BB962C8B-B14F-4D97-AF65-F5344CB8AC3E}">
        <p14:creationId xmlns:p14="http://schemas.microsoft.com/office/powerpoint/2010/main" val="2687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76200"/>
            <a:ext cx="9296400" cy="1143000"/>
          </a:xfrm>
        </p:spPr>
        <p:txBody>
          <a:bodyPr/>
          <a:lstStyle/>
          <a:p>
            <a:pPr lvl="0"/>
            <a:r>
              <a:rPr lang="en-US" sz="4400" dirty="0"/>
              <a:t>Semantic Block-level Analysis (SBA)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</a:t>
            </a:r>
            <a:r>
              <a:rPr lang="en-US" b="0" dirty="0" smtClean="0"/>
              <a:t>dea: interpose special disk driver between the file system and real disk driver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Pros: 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captures ALL disk traffic 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can use with a black-box file system (no source code needed and can even use via </a:t>
            </a:r>
            <a:r>
              <a:rPr lang="en-US" b="0" dirty="0" err="1" smtClean="0"/>
              <a:t>VMWare</a:t>
            </a:r>
            <a:r>
              <a:rPr lang="en-US" b="0" dirty="0" smtClean="0"/>
              <a:t> for another OS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more insightful than just performance benchmark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Cons: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</a:t>
            </a:r>
            <a:r>
              <a:rPr lang="en-US" b="0" dirty="0" smtClean="0"/>
              <a:t>ust understand disk layout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</a:t>
            </a:r>
            <a:r>
              <a:rPr lang="en-US" b="0" dirty="0" smtClean="0"/>
              <a:t>eally only useful for writes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To use well, drive file system with smart applications that test certain features of the file system (to make the inference easier)</a:t>
            </a:r>
          </a:p>
        </p:txBody>
      </p:sp>
    </p:spTree>
    <p:extLst>
      <p:ext uri="{BB962C8B-B14F-4D97-AF65-F5344CB8AC3E}">
        <p14:creationId xmlns:p14="http://schemas.microsoft.com/office/powerpoint/2010/main" val="34654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lvl="0"/>
            <a:r>
              <a:rPr lang="en-US" dirty="0"/>
              <a:t>Semantic Trace Playback (STP)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248485"/>
            <a:ext cx="8776148" cy="5076115"/>
          </a:xfrm>
        </p:spPr>
        <p:txBody>
          <a:bodyPr>
            <a:normAutofit/>
          </a:bodyPr>
          <a:lstStyle/>
          <a:p>
            <a:r>
              <a:rPr lang="en-US" b="0" dirty="0" smtClean="0"/>
              <a:t>Uses two kinds of interposition:</a:t>
            </a:r>
          </a:p>
          <a:p>
            <a:pPr lvl="1"/>
            <a:r>
              <a:rPr lang="en-US" b="0" dirty="0" smtClean="0"/>
              <a:t>SBA driver that produces a trace, and </a:t>
            </a:r>
          </a:p>
          <a:p>
            <a:pPr lvl="1"/>
            <a:r>
              <a:rPr lang="en-US" b="0" dirty="0" smtClean="0"/>
              <a:t>user-level library between app and real file system</a:t>
            </a:r>
          </a:p>
          <a:p>
            <a:r>
              <a:rPr lang="en-US" b="0" dirty="0" smtClean="0"/>
              <a:t>User-level library traces dirty blocks and app calls to </a:t>
            </a:r>
            <a:r>
              <a:rPr lang="en-US" b="0" dirty="0" err="1" smtClean="0"/>
              <a:t>fsync</a:t>
            </a:r>
            <a:endParaRPr lang="en-US" b="0" dirty="0" smtClean="0"/>
          </a:p>
          <a:p>
            <a:r>
              <a:rPr lang="en-US" b="0" dirty="0" smtClean="0"/>
              <a:t>Playback:</a:t>
            </a:r>
          </a:p>
          <a:p>
            <a:pPr lvl="1"/>
            <a:r>
              <a:rPr lang="en-US" b="0" dirty="0"/>
              <a:t>G</a:t>
            </a:r>
            <a:r>
              <a:rPr lang="en-US" b="0" dirty="0" smtClean="0"/>
              <a:t>iven the two traces, STP generates a timed set of commands to the raw disk device – this sequence can be timed to understand performance implications</a:t>
            </a:r>
          </a:p>
        </p:txBody>
      </p:sp>
    </p:spTree>
    <p:extLst>
      <p:ext uri="{BB962C8B-B14F-4D97-AF65-F5344CB8AC3E}">
        <p14:creationId xmlns:p14="http://schemas.microsoft.com/office/powerpoint/2010/main" val="1635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lvl="0"/>
            <a:r>
              <a:rPr lang="en-US" dirty="0"/>
              <a:t>Semantic Trace Playback (STP)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371600"/>
            <a:ext cx="8776148" cy="5257800"/>
          </a:xfrm>
        </p:spPr>
        <p:txBody>
          <a:bodyPr>
            <a:normAutofit/>
          </a:bodyPr>
          <a:lstStyle/>
          <a:p>
            <a:r>
              <a:rPr lang="en-US" b="0" dirty="0" smtClean="0"/>
              <a:t>Claim: </a:t>
            </a:r>
          </a:p>
          <a:p>
            <a:pPr lvl="1"/>
            <a:r>
              <a:rPr lang="en-US" b="0" dirty="0"/>
              <a:t>F</a:t>
            </a:r>
            <a:r>
              <a:rPr lang="en-US" b="0" dirty="0" smtClean="0"/>
              <a:t>aster to modify the trace than to modify the file system and simpler and less error-prone than building a simulator</a:t>
            </a:r>
          </a:p>
          <a:p>
            <a:r>
              <a:rPr lang="en-US" b="0" dirty="0" smtClean="0"/>
              <a:t>Limited to simple FS changes</a:t>
            </a:r>
          </a:p>
          <a:p>
            <a:r>
              <a:rPr lang="en-US" b="0" dirty="0" smtClean="0"/>
              <a:t>Best example usage: </a:t>
            </a:r>
          </a:p>
          <a:p>
            <a:pPr lvl="1"/>
            <a:r>
              <a:rPr lang="en-US" b="0" dirty="0"/>
              <a:t>S</a:t>
            </a:r>
            <a:r>
              <a:rPr lang="en-US" b="0" dirty="0" smtClean="0"/>
              <a:t>howing that dynamically switching between ordered mode and data journaling mode actually gets the best overall performance (use data journaling for random writes)</a:t>
            </a:r>
          </a:p>
        </p:txBody>
      </p:sp>
    </p:spTree>
    <p:extLst>
      <p:ext uri="{BB962C8B-B14F-4D97-AF65-F5344CB8AC3E}">
        <p14:creationId xmlns:p14="http://schemas.microsoft.com/office/powerpoint/2010/main" val="36120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LFS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3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0" dirty="0" smtClean="0"/>
              <a:t>CPUs </a:t>
            </a:r>
            <a:r>
              <a:rPr lang="en-US" b="0" dirty="0"/>
              <a:t>outpacing disk speeds; implies that I/O is becoming more-and-more of a </a:t>
            </a:r>
            <a:r>
              <a:rPr lang="en-US" b="0" dirty="0" smtClean="0"/>
              <a:t>bottleneck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Write </a:t>
            </a:r>
            <a:r>
              <a:rPr lang="en-US" b="0" dirty="0"/>
              <a:t>FS information to a log and treat the log as the truth; rely on in-memory caching </a:t>
            </a:r>
            <a:r>
              <a:rPr lang="en-US" dirty="0" smtClean="0"/>
              <a:t>for</a:t>
            </a:r>
            <a:r>
              <a:rPr lang="en-US" b="0" dirty="0" smtClean="0"/>
              <a:t> speed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Hard </a:t>
            </a:r>
            <a:r>
              <a:rPr lang="en-US" b="0" dirty="0"/>
              <a:t>problem: finding/creating long runs of disk space to (sequentially) write log records </a:t>
            </a:r>
            <a:r>
              <a:rPr lang="en-US" b="0" dirty="0" smtClean="0"/>
              <a:t>to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Solution</a:t>
            </a:r>
            <a:r>
              <a:rPr lang="en-US" b="0" dirty="0"/>
              <a:t>: clean live data from segments, picking segments to clean based on a cost/benefit </a:t>
            </a:r>
            <a:r>
              <a:rPr lang="en-US" b="0" dirty="0" smtClean="0"/>
              <a:t>function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Limitations: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Assumes </a:t>
            </a:r>
            <a:r>
              <a:rPr lang="en-US" b="0" dirty="0"/>
              <a:t>that files get written in their entirety; else would get intra-file fragmentation in </a:t>
            </a:r>
            <a:r>
              <a:rPr lang="en-US" b="0" dirty="0" smtClean="0"/>
              <a:t>LFS</a:t>
            </a:r>
          </a:p>
          <a:p>
            <a:pPr lvl="1">
              <a:lnSpc>
                <a:spcPct val="120000"/>
              </a:lnSpc>
            </a:pPr>
            <a:r>
              <a:rPr lang="en-US" b="0" dirty="0" smtClean="0"/>
              <a:t>If </a:t>
            </a:r>
            <a:r>
              <a:rPr lang="en-US" b="0" dirty="0"/>
              <a:t>small files “get bigger” then how would LFS compare to UNIX</a:t>
            </a:r>
            <a:r>
              <a:rPr lang="en-US" b="0" dirty="0" smtClean="0"/>
              <a:t>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503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LFS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383"/>
            <a:ext cx="8229600" cy="4895417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b="0" dirty="0" smtClean="0"/>
              <a:t>nteresting point: </a:t>
            </a:r>
          </a:p>
          <a:p>
            <a:pPr lvl="1"/>
            <a:r>
              <a:rPr lang="en-US" b="0" dirty="0" smtClean="0"/>
              <a:t>LFS’ efficiency isn’t derived from knowing the details of disk geometry; implies it can survive changing disk technologies (such variable number of sectors/track) better</a:t>
            </a:r>
          </a:p>
          <a:p>
            <a:r>
              <a:rPr lang="en-US" b="0" dirty="0" smtClean="0"/>
              <a:t>Lessons: </a:t>
            </a:r>
          </a:p>
          <a:p>
            <a:pPr lvl="1"/>
            <a:r>
              <a:rPr lang="en-US" b="0" dirty="0" smtClean="0"/>
              <a:t>Rethink your basic assumptions about what’s primary and what’s secondary in a design</a:t>
            </a:r>
          </a:p>
          <a:p>
            <a:pPr lvl="1"/>
            <a:r>
              <a:rPr lang="en-US" b="0" dirty="0" smtClean="0"/>
              <a:t>In this case, they made the log become the truth instead of just a recovery aid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72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design differently file-system </a:t>
            </a:r>
            <a:r>
              <a:rPr lang="en-US" dirty="0"/>
              <a:t>for SSDs or </a:t>
            </a:r>
            <a:r>
              <a:rPr lang="en-US" dirty="0" smtClean="0"/>
              <a:t>3DXPoint?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LFS Segment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144000" cy="4876800"/>
          </a:xfrm>
        </p:spPr>
        <p:txBody>
          <a:bodyPr/>
          <a:lstStyle/>
          <a:p>
            <a:r>
              <a:rPr lang="en-US" b="0" dirty="0" smtClean="0"/>
              <a:t>How to clean a segment?</a:t>
            </a:r>
          </a:p>
          <a:p>
            <a:pPr lvl="1"/>
            <a:r>
              <a:rPr lang="en-US" b="0" dirty="0" smtClean="0"/>
              <a:t>Segment summary block contains map of the segment</a:t>
            </a:r>
          </a:p>
          <a:p>
            <a:pPr lvl="1"/>
            <a:r>
              <a:rPr lang="en-US" b="0" dirty="0" smtClean="0"/>
              <a:t>Must list every </a:t>
            </a:r>
            <a:r>
              <a:rPr lang="en-US" b="0" dirty="0" err="1" smtClean="0"/>
              <a:t>i</a:t>
            </a:r>
            <a:r>
              <a:rPr lang="en-US" b="0" dirty="0" smtClean="0"/>
              <a:t>-node and file block</a:t>
            </a:r>
          </a:p>
          <a:p>
            <a:pPr lvl="1"/>
            <a:r>
              <a:rPr lang="en-US" b="0" dirty="0" smtClean="0"/>
              <a:t>For file blocks you need {</a:t>
            </a:r>
            <a:r>
              <a:rPr lang="en-US" b="0" dirty="0" err="1" smtClean="0"/>
              <a:t>i</a:t>
            </a:r>
            <a:r>
              <a:rPr lang="en-US" b="0" dirty="0" smtClean="0"/>
              <a:t>-number, block #}</a:t>
            </a:r>
          </a:p>
        </p:txBody>
      </p:sp>
    </p:spTree>
    <p:extLst>
      <p:ext uri="{BB962C8B-B14F-4D97-AF65-F5344CB8AC3E}">
        <p14:creationId xmlns:p14="http://schemas.microsoft.com/office/powerpoint/2010/main" val="3586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Which segment to clean?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876800"/>
          </a:xfrm>
        </p:spPr>
        <p:txBody>
          <a:bodyPr>
            <a:normAutofit/>
          </a:bodyPr>
          <a:lstStyle/>
          <a:p>
            <a:r>
              <a:rPr lang="en-US" b="0" dirty="0" smtClean="0"/>
              <a:t>Keep </a:t>
            </a:r>
            <a:r>
              <a:rPr lang="en-US" b="0" dirty="0"/>
              <a:t>estimate of free space in each segment to help find segments with </a:t>
            </a:r>
            <a:r>
              <a:rPr lang="en-US" b="0" dirty="0" smtClean="0"/>
              <a:t>lowest utilization</a:t>
            </a:r>
          </a:p>
          <a:p>
            <a:r>
              <a:rPr lang="en-US" b="0" dirty="0" smtClean="0"/>
              <a:t>Always start by looking for segment with utilization=0…</a:t>
            </a:r>
          </a:p>
          <a:p>
            <a:r>
              <a:rPr lang="en-US" b="0" dirty="0" smtClean="0"/>
              <a:t>If utilization of segments being cleaned is U:</a:t>
            </a:r>
          </a:p>
          <a:p>
            <a:pPr lvl="1"/>
            <a:r>
              <a:rPr lang="en-US" b="0" dirty="0" smtClean="0"/>
              <a:t>write cost = (bytes read &amp; written)/(new bytes written) </a:t>
            </a:r>
            <a:br>
              <a:rPr lang="en-US" b="0" dirty="0" smtClean="0"/>
            </a:br>
            <a:r>
              <a:rPr lang="en-US" b="0" dirty="0" smtClean="0"/>
              <a:t>                = 2/(1 – U), if U &gt; 0</a:t>
            </a:r>
          </a:p>
          <a:p>
            <a:pPr lvl="1"/>
            <a:r>
              <a:rPr lang="en-US" b="0" dirty="0" smtClean="0"/>
              <a:t>write cost increases </a:t>
            </a:r>
            <a:r>
              <a:rPr lang="en-US" dirty="0" smtClean="0"/>
              <a:t>with</a:t>
            </a:r>
            <a:r>
              <a:rPr lang="en-US" b="0" dirty="0" smtClean="0"/>
              <a:t> U: U = .9 =&gt; cost = 20!</a:t>
            </a:r>
          </a:p>
          <a:p>
            <a:pPr lvl="1"/>
            <a:r>
              <a:rPr lang="en-US" dirty="0"/>
              <a:t>n</a:t>
            </a:r>
            <a:r>
              <a:rPr lang="en-US" b="0" dirty="0" smtClean="0"/>
              <a:t>eed a cost </a:t>
            </a:r>
            <a:r>
              <a:rPr lang="en-US" dirty="0" smtClean="0"/>
              <a:t>&lt;=</a:t>
            </a:r>
            <a:r>
              <a:rPr lang="en-US" b="0" dirty="0" smtClean="0"/>
              <a:t> 4; </a:t>
            </a:r>
            <a:r>
              <a:rPr lang="en-US" b="0" dirty="0" smtClean="0">
                <a:sym typeface="Wingdings"/>
              </a:rPr>
              <a:t></a:t>
            </a:r>
            <a:r>
              <a:rPr lang="en-US" b="0" dirty="0" smtClean="0"/>
              <a:t> U &lt;= .5</a:t>
            </a:r>
          </a:p>
        </p:txBody>
      </p:sp>
    </p:spTree>
    <p:extLst>
      <p:ext uri="{BB962C8B-B14F-4D97-AF65-F5344CB8AC3E}">
        <p14:creationId xmlns:p14="http://schemas.microsoft.com/office/powerpoint/2010/main" val="17241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databases related:</a:t>
            </a:r>
          </a:p>
          <a:p>
            <a:pPr lvl="1"/>
            <a:r>
              <a:rPr lang="en-US" sz="2400" dirty="0" smtClean="0"/>
              <a:t>1981</a:t>
            </a:r>
            <a:r>
              <a:rPr lang="en-US" sz="2400" dirty="0"/>
              <a:t>: Edgar </a:t>
            </a:r>
            <a:r>
              <a:rPr lang="en-US" sz="2400" dirty="0" err="1" smtClean="0"/>
              <a:t>Codd</a:t>
            </a:r>
            <a:endParaRPr lang="en-US" sz="2400" dirty="0" smtClean="0"/>
          </a:p>
          <a:p>
            <a:pPr lvl="1"/>
            <a:r>
              <a:rPr lang="en-US" sz="2400" dirty="0" smtClean="0"/>
              <a:t>1988</a:t>
            </a:r>
            <a:r>
              <a:rPr lang="en-US" sz="2400" dirty="0"/>
              <a:t>: Jim </a:t>
            </a:r>
            <a:r>
              <a:rPr lang="en-US" sz="2400" dirty="0" smtClean="0"/>
              <a:t>Gray</a:t>
            </a:r>
          </a:p>
          <a:p>
            <a:pPr lvl="1"/>
            <a:r>
              <a:rPr lang="en-US" sz="2400" dirty="0" smtClean="0"/>
              <a:t>2015</a:t>
            </a:r>
            <a:r>
              <a:rPr lang="en-US" sz="2400" dirty="0"/>
              <a:t>: Mike </a:t>
            </a:r>
            <a:r>
              <a:rPr lang="en-US" sz="2400" dirty="0" err="1" smtClean="0"/>
              <a:t>Stonebraker</a:t>
            </a:r>
            <a:endParaRPr lang="en-US" sz="2400" dirty="0" smtClean="0"/>
          </a:p>
          <a:p>
            <a:r>
              <a:rPr lang="en-US" sz="2900" dirty="0" smtClean="0"/>
              <a:t>Unix related</a:t>
            </a:r>
          </a:p>
          <a:p>
            <a:pPr lvl="1"/>
            <a:r>
              <a:rPr lang="en-US" sz="2400" dirty="0" smtClean="0"/>
              <a:t>1983: Ken Thomson and Dennis Ritchie</a:t>
            </a:r>
          </a:p>
          <a:p>
            <a:pPr lvl="1"/>
            <a:r>
              <a:rPr lang="en-US" sz="2400" dirty="0" smtClean="0"/>
              <a:t>1990: Fernando </a:t>
            </a:r>
            <a:r>
              <a:rPr lang="en-US" sz="2400" dirty="0" err="1" smtClean="0"/>
              <a:t>Corbato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>
                <a:hlinkClick r:id="rId2"/>
              </a:rPr>
              <a:t>A </a:t>
            </a:r>
            <a:r>
              <a:rPr lang="en-US" sz="1800" b="0" dirty="0">
                <a:hlinkClick r:id="rId2"/>
              </a:rPr>
              <a:t>Fast File System for UNIX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/>
              <a:t>Marshall Kirk </a:t>
            </a:r>
            <a:r>
              <a:rPr lang="en-US" sz="1800" b="0" dirty="0" err="1"/>
              <a:t>McKusick</a:t>
            </a:r>
            <a:r>
              <a:rPr lang="en-US" sz="1800" b="0" dirty="0"/>
              <a:t>, William N. Joy, Samuel J. </a:t>
            </a:r>
            <a:r>
              <a:rPr lang="en-US" sz="1800" b="0" dirty="0" err="1"/>
              <a:t>Leffler</a:t>
            </a:r>
            <a:r>
              <a:rPr lang="en-US" sz="1800" b="0" dirty="0"/>
              <a:t> and Robert S. </a:t>
            </a:r>
            <a:r>
              <a:rPr lang="en-US" sz="1800" b="0" dirty="0" err="1"/>
              <a:t>Fabry</a:t>
            </a:r>
            <a:r>
              <a:rPr lang="en-US" sz="1800" b="0" dirty="0"/>
              <a:t>. Appears in </a:t>
            </a:r>
            <a:r>
              <a:rPr lang="en-US" sz="1800" b="0" i="1" dirty="0"/>
              <a:t>ACM Transactions on Computer Systems </a:t>
            </a:r>
            <a:r>
              <a:rPr lang="en-US" sz="1800" b="0" dirty="0"/>
              <a:t>(TOCS), Vol. 2, No. 3, August 1984, </a:t>
            </a:r>
            <a:r>
              <a:rPr lang="en-US" sz="1800" b="0" dirty="0" err="1"/>
              <a:t>pp</a:t>
            </a:r>
            <a:r>
              <a:rPr lang="en-US" sz="1800" b="0" dirty="0"/>
              <a:t> 181-197</a:t>
            </a:r>
          </a:p>
          <a:p>
            <a:r>
              <a:rPr lang="en-US" sz="1800" b="0" dirty="0">
                <a:hlinkClick r:id="rId3"/>
              </a:rPr>
              <a:t>Analysis and Evolution of Journaling File Systems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err="1"/>
              <a:t>Vijayan</a:t>
            </a:r>
            <a:r>
              <a:rPr lang="en-US" sz="1800" b="0" dirty="0"/>
              <a:t> </a:t>
            </a:r>
            <a:r>
              <a:rPr lang="en-US" sz="1800" b="0" dirty="0" err="1"/>
              <a:t>Prabhakaran</a:t>
            </a:r>
            <a:r>
              <a:rPr lang="en-US" sz="1800" b="0" dirty="0"/>
              <a:t>, Andrea C. </a:t>
            </a:r>
            <a:r>
              <a:rPr lang="en-US" sz="1800" b="0" dirty="0" err="1"/>
              <a:t>Arpaci-Dusseau</a:t>
            </a:r>
            <a:r>
              <a:rPr lang="en-US" sz="1800" b="0" dirty="0"/>
              <a:t>, and </a:t>
            </a:r>
            <a:r>
              <a:rPr lang="en-US" sz="1800" b="0" dirty="0" err="1"/>
              <a:t>Remzi</a:t>
            </a:r>
            <a:r>
              <a:rPr lang="en-US" sz="1800" b="0" dirty="0"/>
              <a:t> H. </a:t>
            </a:r>
            <a:r>
              <a:rPr lang="en-US" sz="1800" b="0" dirty="0" err="1"/>
              <a:t>Arpaci-Dusseau</a:t>
            </a:r>
            <a:r>
              <a:rPr lang="en-US" sz="1800" b="0" dirty="0" smtClean="0"/>
              <a:t>, </a:t>
            </a:r>
            <a:r>
              <a:rPr lang="en-US" sz="1800" b="0" i="1" dirty="0" smtClean="0"/>
              <a:t>Proceedings </a:t>
            </a:r>
            <a:r>
              <a:rPr lang="en-US" sz="1800" b="0" i="1" dirty="0"/>
              <a:t>of </a:t>
            </a:r>
            <a:r>
              <a:rPr lang="en-US" sz="1800" b="0" i="1" dirty="0" smtClean="0"/>
              <a:t>the Annual Conference on USENIX </a:t>
            </a:r>
            <a:r>
              <a:rPr lang="en-US" sz="1800" b="0" i="1" dirty="0"/>
              <a:t>Annual </a:t>
            </a:r>
            <a:r>
              <a:rPr lang="en-US" sz="1800" b="0" i="1" dirty="0" smtClean="0"/>
              <a:t>Technical  Conference </a:t>
            </a:r>
            <a:r>
              <a:rPr lang="en-US" sz="1800" b="0" dirty="0"/>
              <a:t>(ATEC '05), </a:t>
            </a:r>
            <a:r>
              <a:rPr lang="en-US" sz="1800" b="0" dirty="0" smtClean="0"/>
              <a:t>2005</a:t>
            </a:r>
            <a:endParaRPr lang="en-US" b="0" dirty="0"/>
          </a:p>
          <a:p>
            <a:r>
              <a:rPr lang="en-US" b="0" dirty="0" smtClean="0"/>
              <a:t>System design paper and system analysis paper</a:t>
            </a:r>
          </a:p>
        </p:txBody>
      </p:sp>
    </p:spTree>
    <p:extLst>
      <p:ext uri="{BB962C8B-B14F-4D97-AF65-F5344CB8AC3E}">
        <p14:creationId xmlns:p14="http://schemas.microsoft.com/office/powerpoint/2010/main" val="36098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Today’s Papers?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068762"/>
          </a:xfrm>
        </p:spPr>
        <p:txBody>
          <a:bodyPr/>
          <a:lstStyle/>
          <a:p>
            <a:r>
              <a:rPr lang="en-US" dirty="0" smtClean="0"/>
              <a:t>After all SSDs are taking over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Today’s Papers?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096962"/>
          </a:xfrm>
        </p:spPr>
        <p:txBody>
          <a:bodyPr/>
          <a:lstStyle/>
          <a:p>
            <a:r>
              <a:rPr lang="en-US" dirty="0" smtClean="0"/>
              <a:t>HDDs still used to store very large data sets </a:t>
            </a:r>
            <a:r>
              <a:rPr lang="en-US" smtClean="0"/>
              <a:t>cost effectively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38400"/>
            <a:ext cx="4495800" cy="437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Today’s Papers?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68762"/>
          </a:xfrm>
        </p:spPr>
        <p:txBody>
          <a:bodyPr/>
          <a:lstStyle/>
          <a:p>
            <a:r>
              <a:rPr lang="en-US" dirty="0" smtClean="0"/>
              <a:t>HDDs still used to store very large data sets cost effectively</a:t>
            </a:r>
          </a:p>
          <a:p>
            <a:r>
              <a:rPr lang="en-US" dirty="0" smtClean="0"/>
              <a:t>More and more distributed storage systems</a:t>
            </a:r>
          </a:p>
          <a:p>
            <a:pPr lvl="1"/>
            <a:r>
              <a:rPr lang="en-US" dirty="0" smtClean="0"/>
              <a:t>Performance pattern resemble disks, e.g., </a:t>
            </a:r>
          </a:p>
          <a:p>
            <a:pPr lvl="2"/>
            <a:r>
              <a:rPr lang="en-US" dirty="0" smtClean="0"/>
              <a:t>Low throughput for random access, high throughput for sequential access</a:t>
            </a:r>
          </a:p>
          <a:p>
            <a:r>
              <a:rPr lang="en-US" dirty="0" smtClean="0"/>
              <a:t>Great examples of system engineering</a:t>
            </a:r>
          </a:p>
          <a:p>
            <a:pPr lvl="1"/>
            <a:r>
              <a:rPr lang="en-US" dirty="0" smtClean="0"/>
              <a:t>Valuable lessons for other application domains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118091</TotalTime>
  <Words>2255</Words>
  <Application>Microsoft Macintosh PowerPoint</Application>
  <PresentationFormat>On-screen Show (4:3)</PresentationFormat>
  <Paragraphs>344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Arial</vt:lpstr>
      <vt:lpstr>Ariel</vt:lpstr>
      <vt:lpstr>Calibri</vt:lpstr>
      <vt:lpstr>Corbel</vt:lpstr>
      <vt:lpstr>Georgia</vt:lpstr>
      <vt:lpstr>Gill Sans</vt:lpstr>
      <vt:lpstr>Gill Sans Light</vt:lpstr>
      <vt:lpstr>Helvetica Neue </vt:lpstr>
      <vt:lpstr>Helvetica Neue Light</vt:lpstr>
      <vt:lpstr>Lucida Grande</vt:lpstr>
      <vt:lpstr>ＭＳ Ｐゴシック</vt:lpstr>
      <vt:lpstr>Times New Roman</vt:lpstr>
      <vt:lpstr>Wingdings</vt:lpstr>
      <vt:lpstr>Office Theme</vt:lpstr>
      <vt:lpstr>Custom Design</vt:lpstr>
      <vt:lpstr>Fast File, Log and Journaling File Systems cs262a, Lecture 3</vt:lpstr>
      <vt:lpstr>From Last Lecture</vt:lpstr>
      <vt:lpstr>Unix vs. System R: Philosophy</vt:lpstr>
      <vt:lpstr>Unix vs. System R: Philosophy</vt:lpstr>
      <vt:lpstr>Turing Awards</vt:lpstr>
      <vt:lpstr>Today’s Papers</vt:lpstr>
      <vt:lpstr>Why Today’s Papers?</vt:lpstr>
      <vt:lpstr>Why Today’s Papers?</vt:lpstr>
      <vt:lpstr>Why Today’s Papers?</vt:lpstr>
      <vt:lpstr>Review: Magnetic Disks</vt:lpstr>
      <vt:lpstr>Review: Magnetic Disks</vt:lpstr>
      <vt:lpstr>Review: Magnetic Disks</vt:lpstr>
      <vt:lpstr>Review: Magnetic Disks</vt:lpstr>
      <vt:lpstr>Historical Perspective</vt:lpstr>
      <vt:lpstr>Recent: Western Digital Ultrastar</vt:lpstr>
      <vt:lpstr>HDD vs SSD Comparison</vt:lpstr>
      <vt:lpstr>Largest SSDs</vt:lpstr>
      <vt:lpstr>Review: Unix File Systems</vt:lpstr>
      <vt:lpstr>Original Unix File System</vt:lpstr>
      <vt:lpstr>Old File System</vt:lpstr>
      <vt:lpstr>FFS Changes</vt:lpstr>
      <vt:lpstr>Parametrized Model</vt:lpstr>
      <vt:lpstr>Layout</vt:lpstr>
      <vt:lpstr>FFS Results</vt:lpstr>
      <vt:lpstr>FFS System Interface Enhancements</vt:lpstr>
      <vt:lpstr>FFS Summary</vt:lpstr>
      <vt:lpstr>Log Structured &amp;  Journaling File Systems</vt:lpstr>
      <vt:lpstr>Log-Structured/Journaling File System</vt:lpstr>
      <vt:lpstr>LFS Basic Idea</vt:lpstr>
      <vt:lpstr>Two Potential Problems</vt:lpstr>
      <vt:lpstr>Floating inodes</vt:lpstr>
      <vt:lpstr>Solving floating inode problem</vt:lpstr>
      <vt:lpstr>Finding chunks of inode-map?</vt:lpstr>
      <vt:lpstr>LFS Disk Wrap-Around</vt:lpstr>
      <vt:lpstr>Analysis and Evolution of Journaling File Systems</vt:lpstr>
      <vt:lpstr>How do you commit data and metadata?</vt:lpstr>
      <vt:lpstr>Writeback Mode</vt:lpstr>
      <vt:lpstr>Ordered Mode</vt:lpstr>
      <vt:lpstr>Data Journaling Mode</vt:lpstr>
      <vt:lpstr>JFS Crash Recovery</vt:lpstr>
      <vt:lpstr>Semantic Block-level Analysis (SBA)</vt:lpstr>
      <vt:lpstr>Semantic Trace Playback (STP)</vt:lpstr>
      <vt:lpstr>Semantic Trace Playback (STP)</vt:lpstr>
      <vt:lpstr>LFS Summary</vt:lpstr>
      <vt:lpstr>LFS Observations</vt:lpstr>
      <vt:lpstr>Backup</vt:lpstr>
      <vt:lpstr>Exercise</vt:lpstr>
      <vt:lpstr>LFS Segment Cleaning</vt:lpstr>
      <vt:lpstr>Which segment to clean?</vt:lpstr>
    </vt:vector>
  </TitlesOfParts>
  <Company>UC Berkeley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Ion Stoica</cp:lastModifiedBy>
  <cp:revision>6145</cp:revision>
  <cp:lastPrinted>2016-08-31T21:29:52Z</cp:lastPrinted>
  <dcterms:created xsi:type="dcterms:W3CDTF">2014-07-08T05:33:47Z</dcterms:created>
  <dcterms:modified xsi:type="dcterms:W3CDTF">2018-01-25T02:31:45Z</dcterms:modified>
</cp:coreProperties>
</file>