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777" r:id="rId2"/>
    <p:sldId id="981" r:id="rId3"/>
    <p:sldId id="982" r:id="rId4"/>
    <p:sldId id="983" r:id="rId5"/>
    <p:sldId id="984" r:id="rId6"/>
    <p:sldId id="1027" r:id="rId7"/>
    <p:sldId id="985" r:id="rId8"/>
    <p:sldId id="986" r:id="rId9"/>
    <p:sldId id="987" r:id="rId10"/>
    <p:sldId id="988" r:id="rId11"/>
    <p:sldId id="989" r:id="rId12"/>
    <p:sldId id="990" r:id="rId13"/>
    <p:sldId id="991" r:id="rId14"/>
    <p:sldId id="992" r:id="rId15"/>
    <p:sldId id="993" r:id="rId16"/>
    <p:sldId id="994" r:id="rId17"/>
    <p:sldId id="995" r:id="rId18"/>
    <p:sldId id="996" r:id="rId19"/>
    <p:sldId id="997" r:id="rId20"/>
    <p:sldId id="998" r:id="rId21"/>
    <p:sldId id="999" r:id="rId22"/>
    <p:sldId id="1000" r:id="rId23"/>
    <p:sldId id="1001" r:id="rId24"/>
    <p:sldId id="1002" r:id="rId25"/>
    <p:sldId id="1003" r:id="rId26"/>
    <p:sldId id="1004" r:id="rId27"/>
    <p:sldId id="1005" r:id="rId28"/>
    <p:sldId id="1006" r:id="rId29"/>
    <p:sldId id="1007" r:id="rId30"/>
    <p:sldId id="1008" r:id="rId31"/>
    <p:sldId id="1012" r:id="rId32"/>
    <p:sldId id="1013" r:id="rId33"/>
    <p:sldId id="1014" r:id="rId34"/>
    <p:sldId id="1015" r:id="rId35"/>
    <p:sldId id="1016" r:id="rId36"/>
    <p:sldId id="1017" r:id="rId37"/>
    <p:sldId id="1018" r:id="rId38"/>
    <p:sldId id="1019" r:id="rId39"/>
    <p:sldId id="1020" r:id="rId40"/>
    <p:sldId id="1021" r:id="rId41"/>
    <p:sldId id="1023" r:id="rId42"/>
    <p:sldId id="1024" r:id="rId43"/>
    <p:sldId id="1025" r:id="rId44"/>
    <p:sldId id="1026" r:id="rId45"/>
    <p:sldId id="1032" r:id="rId46"/>
    <p:sldId id="1028" r:id="rId47"/>
    <p:sldId id="1029" r:id="rId48"/>
    <p:sldId id="1030" r:id="rId49"/>
    <p:sldId id="1031" r:id="rId5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n Stoic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4"/>
    <a:srgbClr val="FFE0B6"/>
    <a:srgbClr val="95CEE8"/>
    <a:srgbClr val="69CEE8"/>
    <a:srgbClr val="C9E5FF"/>
    <a:srgbClr val="FF8D00"/>
    <a:srgbClr val="FFA63C"/>
    <a:srgbClr val="FFD4E1"/>
    <a:srgbClr val="3D84C7"/>
    <a:srgbClr val="ADC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79876" autoAdjust="0"/>
  </p:normalViewPr>
  <p:slideViewPr>
    <p:cSldViewPr snapToGrid="0">
      <p:cViewPr>
        <p:scale>
          <a:sx n="100" d="100"/>
          <a:sy n="100" d="100"/>
        </p:scale>
        <p:origin x="1976" y="7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8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976391-CA72-415F-9630-5C942629CBBC}" type="datetimeFigureOut">
              <a:rPr lang="en-US" altLang="en-US"/>
              <a:pPr/>
              <a:t>2/11/18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27113-7185-43B9-8633-626C4872B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9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B14504-7E73-40B3-A4BE-FCEED13BF409}" type="datetimeFigureOut">
              <a:rPr lang="en-US" altLang="en-US"/>
              <a:pPr/>
              <a:t>2/11/18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B17D3-99E1-4420-81D7-8B4A93584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8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35259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B032A313-00D9-4574-92D6-DDF186C035C5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7776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79EAC991-3E35-4557-A4CC-6A572314D425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660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9CA59B9D-94D6-489A-9F45-2139D809249F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3070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0791EC9C-FD2D-4515-ABA2-BF828D377F08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2600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8B43C8A9-2D6F-4517-B319-29EC75093EC3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13904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9520A188-588D-4ECE-A24B-5388CB17FCAF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Master record: contains the pointer to the beginning</a:t>
            </a:r>
            <a:r>
              <a:rPr lang="en-US" baseline="0" dirty="0" smtClean="0"/>
              <a:t> of the </a:t>
            </a:r>
            <a:r>
              <a:rPr lang="en-US" dirty="0" err="1" smtClean="0"/>
              <a:t>chkpt</a:t>
            </a:r>
            <a:r>
              <a:rPr lang="en-US" dirty="0" smtClean="0"/>
              <a:t> record of the last complete checkpoint taken before site failure or shutdown.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83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62943453-F2C4-4181-B360-3730795C64A3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55381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5E3496E8-34E4-45E0-90E8-2EE2E42E123D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3271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DAE503AD-FA48-4D9E-A92A-857FEC6232FB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4217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BFC3BFED-368B-45FA-8748-227F5D3A4861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6157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191B41A5-F462-4E9C-80D6-CF723F0C4AA6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92253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2F3B2E08-52EB-4D7C-BB2A-7810BD085C96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4840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B7E87D45-A549-4D22-9E99-ED67214C55FF}" type="slidenum">
              <a:rPr lang="en-US" sz="1200"/>
              <a:pPr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4539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5293796E-FFDA-4505-8E9E-3895683BDD78}" type="slidenum">
              <a:rPr lang="en-US" sz="1200"/>
              <a:pPr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87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574E3FAB-8EB7-4982-9E7C-22D1D169DFDF}" type="slidenum">
              <a:rPr lang="en-US" sz="1200"/>
              <a:pPr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6617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BF77027A-0FA2-4815-8B13-F274F1EDEBE8}" type="slidenum">
              <a:rPr lang="en-US" sz="1200"/>
              <a:pPr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22848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B2E6B502-74C7-4A18-BAFF-09982B3D579E}" type="slidenum">
              <a:rPr lang="en-US" sz="1200"/>
              <a:pPr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13479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7400C6A9-BDE7-4F19-9090-3256CFC8B2E5}" type="slidenum">
              <a:rPr lang="en-US" sz="1200"/>
              <a:pPr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92649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4126C1A7-3C18-41C7-BE01-ABC2527C7515}" type="slidenum">
              <a:rPr lang="en-US" sz="1200"/>
              <a:pPr/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6241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38C5D34B-6F17-4E0A-8065-A03027BF1792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449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 operation login </a:t>
            </a:r>
            <a:r>
              <a:rPr lang="en-US" dirty="0" smtClean="0">
                <a:sym typeface="Wingdings"/>
              </a:rPr>
              <a:t> commutative</a:t>
            </a:r>
            <a:r>
              <a:rPr lang="en-US" baseline="0" dirty="0" smtClean="0">
                <a:sym typeface="Wingdings"/>
              </a:rPr>
              <a:t> operations</a:t>
            </a:r>
          </a:p>
          <a:p>
            <a:r>
              <a:rPr lang="en-US" baseline="0" dirty="0" smtClean="0">
                <a:sym typeface="Wingdings"/>
              </a:rPr>
              <a:t>3. Ability to do compaction moving data without locking</a:t>
            </a:r>
          </a:p>
          <a:p>
            <a:r>
              <a:rPr lang="en-US" baseline="0" dirty="0" smtClean="0">
                <a:sym typeface="Wingdings"/>
              </a:rPr>
              <a:t>4. Set </a:t>
            </a:r>
            <a:r>
              <a:rPr lang="en-US" baseline="0" dirty="0" err="1" smtClean="0">
                <a:sym typeface="Wingdings"/>
              </a:rPr>
              <a:t>savepoints</a:t>
            </a:r>
            <a:r>
              <a:rPr lang="en-US" baseline="0" dirty="0" smtClean="0">
                <a:sym typeface="Wingdings"/>
              </a:rPr>
              <a:t>, e.g., rollback only to save points</a:t>
            </a:r>
          </a:p>
          <a:p>
            <a:r>
              <a:rPr lang="en-US" baseline="0" dirty="0" smtClean="0">
                <a:sym typeface="Wingdings"/>
              </a:rPr>
              <a:t>5. Least restrictive assumption about buffer management, but take advantage of the policy</a:t>
            </a:r>
          </a:p>
          <a:p>
            <a:r>
              <a:rPr lang="en-US" baseline="0" dirty="0" smtClean="0">
                <a:sym typeface="Wingdings"/>
              </a:rPr>
              <a:t>6. Fine granularity recover; not at the level of the entire </a:t>
            </a:r>
            <a:r>
              <a:rPr lang="en-US" baseline="0" dirty="0" err="1" smtClean="0">
                <a:sym typeface="Wingdings"/>
              </a:rPr>
              <a:t>db</a:t>
            </a:r>
            <a:r>
              <a:rPr lang="en-US" baseline="0" dirty="0" smtClean="0">
                <a:sym typeface="Wingdings"/>
              </a:rPr>
              <a:t>!</a:t>
            </a:r>
          </a:p>
          <a:p>
            <a:r>
              <a:rPr lang="en-US" baseline="0" dirty="0" smtClean="0">
                <a:sym typeface="Wingdings"/>
              </a:rPr>
              <a:t>7. Affect a page that is different from the one modified initially by the transaction</a:t>
            </a:r>
          </a:p>
          <a:p>
            <a:r>
              <a:rPr lang="en-US" baseline="0" dirty="0" smtClean="0">
                <a:sym typeface="Wingdings"/>
              </a:rPr>
              <a:t>9. Minimize number of pages written to disk; CPU usage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1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3E96E20A-9D24-4971-99B3-492B2A36BC26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0415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8CE1ECE7-79C1-4BE9-A942-9B42FBEF6EDE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7707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B68D32F9-6A87-431E-BCB5-9547DDDBDAED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642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72DCC7DA-5A9A-4DE4-9511-D91EAF10552F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7008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fld id="{EE2A26C4-B603-4932-BFC0-BE0699BAB091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0169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56" y="1558774"/>
            <a:ext cx="8240889" cy="186317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46150" y="206375"/>
            <a:ext cx="7172325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Use this Chart to Start</a:t>
            </a:r>
            <a:endParaRPr lang="en-US" sz="4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3" name="Picture Placeholder 9"/>
          <p:cNvGraphicFramePr>
            <a:graphicFrameLocks/>
          </p:cNvGraphicFramePr>
          <p:nvPr/>
        </p:nvGraphicFramePr>
        <p:xfrm>
          <a:off x="1158875" y="1149350"/>
          <a:ext cx="7273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r:id="rId4" imgW="7271927" imgH="3492719" progId="Excel.Chart.8">
                  <p:embed/>
                </p:oleObj>
              </mc:Choice>
              <mc:Fallback>
                <p:oleObj r:id="rId4" imgW="7271927" imgH="34927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149350"/>
                        <a:ext cx="72739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78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798513" y="946150"/>
            <a:ext cx="8208962" cy="3709988"/>
            <a:chOff x="798513" y="946150"/>
            <a:chExt cx="8208962" cy="3709988"/>
          </a:xfrm>
        </p:grpSpPr>
        <p:pic>
          <p:nvPicPr>
            <p:cNvPr id="3" name="Picture 4" descr="01_FLASHLIGHT_exploratio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8" y="987425"/>
              <a:ext cx="10922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02_CLOUDCLUSTER_managedclusters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03_PIPELINES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04_THIRDPARTY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163" y="1006475"/>
              <a:ext cx="108267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05_UNIFIED_PLATFORM_knot.eps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946150"/>
              <a:ext cx="1144588" cy="11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06_COMMUNITY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065213"/>
              <a:ext cx="98742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07_LIBRARIES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688" y="1027113"/>
              <a:ext cx="1093787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08_LOGO_BUG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3424238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09_EXPLORE_LANGUAGE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2325688"/>
              <a:ext cx="10795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10_COLLABORAT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75" y="23383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11_CHART_visualize.pn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2392363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12_DASHBOARD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5" y="2381250"/>
              <a:ext cx="97313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13_CLUSTERS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3552825"/>
              <a:ext cx="1103313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14_WAND_PowerSpark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13" y="3554413"/>
              <a:ext cx="10477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15_IMPORT_CLOUD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25" y="3552825"/>
              <a:ext cx="103505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16_CALENDAR_schedul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200" y="2393950"/>
              <a:ext cx="973138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17_CHECKLIST_monitor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363" y="2392363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auto">
            <a:xfrm>
              <a:off x="1028700" y="1878013"/>
              <a:ext cx="76815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Exploration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auto">
            <a:xfrm>
              <a:off x="1958975" y="1878013"/>
              <a:ext cx="113043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Managed Clusters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auto">
            <a:xfrm>
              <a:off x="3311525" y="1878013"/>
              <a:ext cx="65274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Pipelines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 userDrawn="1"/>
          </p:nvSpPr>
          <p:spPr bwMode="auto">
            <a:xfrm>
              <a:off x="4221163" y="1878013"/>
              <a:ext cx="92525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r>
                <a:rPr lang="en-US" sz="900" baseline="300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rd</a:t>
              </a: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 Party Apps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 userDrawn="1"/>
          </p:nvSpPr>
          <p:spPr bwMode="auto">
            <a:xfrm>
              <a:off x="6950075" y="1878013"/>
              <a:ext cx="7777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Community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 userDrawn="1"/>
          </p:nvSpPr>
          <p:spPr bwMode="auto">
            <a:xfrm>
              <a:off x="1096963" y="4357688"/>
              <a:ext cx="6110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dirty="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Clusters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 userDrawn="1"/>
          </p:nvSpPr>
          <p:spPr bwMode="auto">
            <a:xfrm>
              <a:off x="6937375" y="3216275"/>
              <a:ext cx="99738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Monitor Results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 userDrawn="1"/>
          </p:nvSpPr>
          <p:spPr bwMode="auto">
            <a:xfrm>
              <a:off x="5607050" y="3216275"/>
              <a:ext cx="127631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 Workflows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 userDrawn="1"/>
          </p:nvSpPr>
          <p:spPr bwMode="auto">
            <a:xfrm>
              <a:off x="3259138" y="4354513"/>
              <a:ext cx="7986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Import Data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 userDrawn="1"/>
          </p:nvSpPr>
          <p:spPr bwMode="auto">
            <a:xfrm>
              <a:off x="2012950" y="4357688"/>
              <a:ext cx="9829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Power of Spark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 userDrawn="1"/>
          </p:nvSpPr>
          <p:spPr bwMode="auto">
            <a:xfrm>
              <a:off x="2057400" y="3205163"/>
              <a:ext cx="78258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Collaborate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 userDrawn="1"/>
          </p:nvSpPr>
          <p:spPr bwMode="auto">
            <a:xfrm>
              <a:off x="4364038" y="3205163"/>
              <a:ext cx="56618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Publish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 userDrawn="1"/>
          </p:nvSpPr>
          <p:spPr bwMode="auto">
            <a:xfrm>
              <a:off x="3336925" y="3205163"/>
              <a:ext cx="63511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Visualize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 userDrawn="1"/>
          </p:nvSpPr>
          <p:spPr bwMode="auto">
            <a:xfrm>
              <a:off x="1019175" y="3205163"/>
              <a:ext cx="69602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Language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 userDrawn="1"/>
          </p:nvSpPr>
          <p:spPr bwMode="auto">
            <a:xfrm>
              <a:off x="8204200" y="1878013"/>
              <a:ext cx="6286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Libraries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 userDrawn="1"/>
          </p:nvSpPr>
          <p:spPr bwMode="auto">
            <a:xfrm>
              <a:off x="5700713" y="1878013"/>
              <a:ext cx="10166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Unified Platform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 userDrawn="1"/>
          </p:nvSpPr>
          <p:spPr bwMode="auto">
            <a:xfrm>
              <a:off x="5875338" y="4302125"/>
              <a:ext cx="6864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Logo Bug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4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3111" y="15983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1" y="2717006"/>
            <a:ext cx="6349823" cy="6664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latin typeface="Tahoma"/>
                <a:cs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548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6375"/>
            <a:ext cx="8850312" cy="85725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850312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5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863" y="952049"/>
            <a:ext cx="8850311" cy="2440157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742" y="2965040"/>
            <a:ext cx="8749914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34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708369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313040"/>
            <a:ext cx="4231449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0768" y="1313040"/>
            <a:ext cx="439940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850311" cy="857250"/>
          </a:xfrm>
        </p:spPr>
        <p:txBody>
          <a:bodyPr/>
          <a:lstStyle>
            <a:lvl1pPr>
              <a:defRPr sz="3200" b="0" i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69864" y="1286171"/>
            <a:ext cx="42314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69864" y="1844616"/>
            <a:ext cx="4231448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344" y="1286171"/>
            <a:ext cx="436283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57344" y="1844616"/>
            <a:ext cx="4362831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9863" y="206663"/>
            <a:ext cx="8850312" cy="480131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>
              <a:lnSpc>
                <a:spcPct val="90000"/>
              </a:lnSpc>
              <a:defRPr sz="28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4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ricks_logoTM_rgb_TM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4787"/>
            <a:ext cx="3008313" cy="2000428"/>
          </a:xfrm>
        </p:spPr>
        <p:txBody>
          <a:bodyPr anchor="t">
            <a:noAutofit/>
          </a:bodyPr>
          <a:lstStyle>
            <a:lvl1pPr algn="l">
              <a:defRPr sz="40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489" y="204788"/>
            <a:ext cx="5506686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2621494"/>
            <a:ext cx="3008313" cy="197313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5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3600450"/>
            <a:ext cx="88400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863" y="459581"/>
            <a:ext cx="8840025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4025503"/>
            <a:ext cx="88400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9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24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46150" y="206375"/>
            <a:ext cx="7172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6150" y="1312863"/>
            <a:ext cx="7172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rgbClr val="404040"/>
          </a:solidFill>
          <a:latin typeface="Helvetica Neue" charset="0"/>
          <a:ea typeface="Helvetica Neue" charset="0"/>
          <a:cs typeface="Helvetica Neue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defRPr sz="24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0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089025" indent="-174625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Lucida Grande" charset="0"/>
        <a:buChar char="–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541463" indent="-169863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01838" indent="-173038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28.wmf"/><Relationship Id="rId10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266700"/>
            <a:ext cx="8520599" cy="24541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800" dirty="0" smtClean="0">
                <a:ea typeface="ＭＳ Ｐゴシック" charset="0"/>
              </a:rPr>
              <a:t>Aries</a:t>
            </a:r>
            <a:r>
              <a:rPr lang="en-US" sz="4800" dirty="0">
                <a:ea typeface="ＭＳ Ｐゴシック" charset="0"/>
              </a:rPr>
              <a:t/>
            </a:r>
            <a:br>
              <a:rPr lang="en-US" sz="4800" dirty="0">
                <a:ea typeface="ＭＳ Ｐゴシック" charset="0"/>
              </a:rPr>
            </a:br>
            <a:r>
              <a:rPr lang="en-US" sz="4800" dirty="0" smtClean="0">
                <a:ea typeface="ＭＳ Ｐゴシック" charset="0"/>
              </a:rPr>
              <a:t>(Lecture 6, </a:t>
            </a:r>
            <a:r>
              <a:rPr lang="en-US" sz="4400" dirty="0" smtClean="0">
                <a:ea typeface="ＭＳ Ｐゴシック" charset="0"/>
              </a:rPr>
              <a:t>cs262a) </a:t>
            </a:r>
            <a:endParaRPr lang="en-US" sz="48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0" y="3022599"/>
            <a:ext cx="9144000" cy="17389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Ali </a:t>
            </a:r>
            <a:r>
              <a:rPr lang="en-US" sz="2200" dirty="0" err="1" smtClean="0">
                <a:latin typeface="Helvetica Neue" charset="0"/>
                <a:ea typeface="Helvetica Neue" charset="0"/>
                <a:cs typeface="Helvetica Neue" charset="0"/>
              </a:rPr>
              <a:t>Ghodsi</a:t>
            </a: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 and Ion Stoica,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UC Berkeley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February 5, 2018</a:t>
            </a:r>
          </a:p>
          <a:p>
            <a:pPr lvl="0" rtl="0">
              <a:spcBef>
                <a:spcPts val="0"/>
              </a:spcBef>
              <a:buNone/>
            </a:pPr>
            <a:endParaRPr lang="en-US" sz="22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57175" indent="-257175" algn="l"/>
            <a:r>
              <a:rPr lang="en-US" sz="1800" dirty="0" smtClean="0">
                <a:latin typeface="Helvetica Neue"/>
                <a:ea typeface="ＭＳ Ｐゴシック" charset="0"/>
                <a:cs typeface="Helvetica Neue"/>
              </a:rPr>
              <a:t>  (</a:t>
            </a:r>
            <a:r>
              <a:rPr lang="en-US" sz="1800" dirty="0">
                <a:latin typeface="Helvetica Neue"/>
                <a:ea typeface="ＭＳ Ｐゴシック" charset="0"/>
                <a:cs typeface="Helvetica Neue"/>
              </a:rPr>
              <a:t>based on </a:t>
            </a:r>
            <a:r>
              <a:rPr lang="en-US" sz="1800" dirty="0" smtClean="0">
                <a:latin typeface="Helvetica Neue"/>
                <a:ea typeface="ＭＳ Ｐゴシック" charset="0"/>
                <a:cs typeface="Helvetica Neue"/>
              </a:rPr>
              <a:t>slide </a:t>
            </a:r>
            <a:r>
              <a:rPr lang="en-US" sz="1800" dirty="0">
                <a:latin typeface="Helvetica Neue"/>
                <a:ea typeface="ＭＳ Ｐゴシック" charset="0"/>
                <a:cs typeface="Helvetica Neue"/>
              </a:rPr>
              <a:t>from </a:t>
            </a:r>
            <a:r>
              <a:rPr lang="en-US" sz="1800" dirty="0"/>
              <a:t>Joe </a:t>
            </a:r>
            <a:r>
              <a:rPr lang="en-US" sz="1800" dirty="0" err="1" smtClean="0"/>
              <a:t>Hellerstein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Alan </a:t>
            </a:r>
            <a:r>
              <a:rPr lang="en-US" sz="1800" dirty="0" err="1" smtClean="0"/>
              <a:t>Fekete</a:t>
            </a:r>
            <a:r>
              <a:rPr lang="en-US" sz="1800" dirty="0" smtClean="0">
                <a:latin typeface="Helvetica Neue"/>
                <a:ea typeface="ＭＳ Ｐゴシック" charset="0"/>
                <a:cs typeface="Helvetica Neue"/>
              </a:rPr>
              <a:t>)</a:t>
            </a:r>
            <a:endParaRPr lang="en-US" sz="1800" dirty="0">
              <a:latin typeface="Helvetica Neue"/>
              <a:ea typeface="ＭＳ Ｐゴシック" charset="0"/>
              <a:cs typeface="Helvetica Neue"/>
            </a:endParaRPr>
          </a:p>
          <a:p>
            <a:pPr eaLnBrk="1" hangingPunct="1"/>
            <a:endParaRPr lang="en-US" sz="2000" dirty="0">
              <a:latin typeface="Helvetica Neue Light"/>
              <a:ea typeface="ＭＳ Ｐゴシック" charset="0"/>
              <a:cs typeface="Helvetica Neue Light"/>
            </a:endParaRPr>
          </a:p>
          <a:p>
            <a:pPr lvl="0" rtl="0">
              <a:spcBef>
                <a:spcPts val="0"/>
              </a:spcBef>
              <a:buNone/>
            </a:pPr>
            <a:endParaRPr lang="en-US" sz="2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709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Handling the Buffer Pool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1799" y="1207922"/>
            <a:ext cx="8588375" cy="3579978"/>
          </a:xfrm>
          <a:noFill/>
        </p:spPr>
        <p:txBody>
          <a:bodyPr/>
          <a:lstStyle/>
          <a:p>
            <a:r>
              <a:rPr lang="en-US" smtClean="0"/>
              <a:t>What is a simple </a:t>
            </a:r>
            <a:r>
              <a:rPr lang="en-US" dirty="0" smtClean="0"/>
              <a:t>scheme to guarantee Atomicity &amp; Durability?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Force</a:t>
            </a:r>
            <a:r>
              <a:rPr lang="en-US" dirty="0" smtClean="0"/>
              <a:t> write to disk at commit?</a:t>
            </a:r>
          </a:p>
          <a:p>
            <a:pPr lvl="1"/>
            <a:r>
              <a:rPr lang="en-US" dirty="0" smtClean="0"/>
              <a:t>Poor response time</a:t>
            </a:r>
          </a:p>
          <a:p>
            <a:pPr lvl="1"/>
            <a:r>
              <a:rPr lang="en-US" dirty="0" smtClean="0"/>
              <a:t>But provides durability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No Steal</a:t>
            </a:r>
            <a:r>
              <a:rPr lang="en-US" dirty="0" smtClean="0"/>
              <a:t> of buffer-pool frames from </a:t>
            </a:r>
            <a:br>
              <a:rPr lang="en-US" dirty="0" smtClean="0"/>
            </a:br>
            <a:r>
              <a:rPr lang="en-US" dirty="0" err="1" smtClean="0"/>
              <a:t>uncommited</a:t>
            </a:r>
            <a:r>
              <a:rPr lang="en-US" dirty="0" smtClean="0"/>
              <a:t> Transactions (“pin”)?</a:t>
            </a:r>
          </a:p>
          <a:p>
            <a:pPr lvl="1"/>
            <a:r>
              <a:rPr lang="en-US" dirty="0" smtClean="0"/>
              <a:t>Poor throughput</a:t>
            </a:r>
          </a:p>
          <a:p>
            <a:pPr lvl="1"/>
            <a:r>
              <a:rPr lang="en-US" dirty="0" smtClean="0"/>
              <a:t>But easily ensure atomicity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6607020" y="2510800"/>
            <a:ext cx="2105025" cy="17049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5959320" y="2758450"/>
            <a:ext cx="680122" cy="3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500" b="1">
                <a:solidFill>
                  <a:srgbClr val="3365FB"/>
                </a:solidFill>
                <a:latin typeface="Gill Sans Light"/>
                <a:cs typeface="Gill Sans Light"/>
              </a:rPr>
              <a:t>Force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5674760" y="3730000"/>
            <a:ext cx="1035988" cy="3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500" b="1">
                <a:solidFill>
                  <a:srgbClr val="3365FB"/>
                </a:solidFill>
                <a:latin typeface="Gill Sans Light"/>
                <a:cs typeface="Gill Sans Light"/>
              </a:rPr>
              <a:t>No Force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6645120" y="2245291"/>
            <a:ext cx="985846" cy="3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500" b="1" dirty="0">
                <a:solidFill>
                  <a:schemeClr val="accent1"/>
                </a:solidFill>
                <a:latin typeface="Gill Sans Light"/>
                <a:cs typeface="Gill Sans Light"/>
              </a:rPr>
              <a:t>No Steal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7902420" y="2246481"/>
            <a:ext cx="629980" cy="3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500" b="1">
                <a:solidFill>
                  <a:schemeClr val="accent1"/>
                </a:solidFill>
                <a:latin typeface="Gill Sans Light"/>
                <a:cs typeface="Gill Sans Light"/>
              </a:rPr>
              <a:t>Steal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6602257" y="3363287"/>
            <a:ext cx="21145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7688107" y="2506037"/>
            <a:ext cx="0" cy="1714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6760611" y="2779881"/>
            <a:ext cx="892744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Gill Sans Light"/>
                <a:cs typeface="Gill Sans Light"/>
              </a:rPr>
              <a:t>Trivial</a:t>
            </a:r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7694060" y="3368050"/>
            <a:ext cx="1019175" cy="847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6640" name="Rectangle 15"/>
          <p:cNvSpPr>
            <a:spLocks noChangeArrowheads="1"/>
          </p:cNvSpPr>
          <p:nvPr/>
        </p:nvSpPr>
        <p:spPr bwMode="auto">
          <a:xfrm>
            <a:off x="7732160" y="3637131"/>
            <a:ext cx="1038681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b="1">
                <a:solidFill>
                  <a:schemeClr val="tx2"/>
                </a:solidFill>
                <a:latin typeface="Gill Sans Light"/>
                <a:cs typeface="Gill Sans Light"/>
              </a:rPr>
              <a:t>Desired</a:t>
            </a:r>
          </a:p>
        </p:txBody>
      </p:sp>
    </p:spTree>
    <p:extLst>
      <p:ext uri="{BB962C8B-B14F-4D97-AF65-F5344CB8AC3E}">
        <p14:creationId xmlns:p14="http://schemas.microsoft.com/office/powerpoint/2010/main" val="1894798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  <p:bldP spid="26639" grpId="0" animBg="1"/>
      <p:bldP spid="266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More on Steal and Force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93800"/>
            <a:ext cx="9144000" cy="3057525"/>
          </a:xfrm>
          <a:noFill/>
        </p:spPr>
        <p:txBody>
          <a:bodyPr/>
          <a:lstStyle/>
          <a:p>
            <a:r>
              <a:rPr lang="en-US" u="sng" dirty="0">
                <a:solidFill>
                  <a:schemeClr val="accent2"/>
                </a:solidFill>
              </a:rPr>
              <a:t>STEAL </a:t>
            </a:r>
            <a:r>
              <a:rPr lang="en-US" dirty="0" smtClean="0"/>
              <a:t> (why enforcing Atomicity is hard)</a:t>
            </a:r>
          </a:p>
          <a:p>
            <a:pPr lvl="1"/>
            <a:r>
              <a:rPr lang="en-US" i="1" dirty="0" smtClean="0">
                <a:solidFill>
                  <a:schemeClr val="folHlink"/>
                </a:solidFill>
              </a:rPr>
              <a:t>To steal frame F:  </a:t>
            </a:r>
            <a:r>
              <a:rPr lang="en-US" dirty="0" smtClean="0"/>
              <a:t>Current page in F (say P) is written to disk; some Transaction holds lock on P</a:t>
            </a:r>
          </a:p>
          <a:p>
            <a:pPr lvl="2"/>
            <a:r>
              <a:rPr lang="en-US" dirty="0" smtClean="0"/>
              <a:t>What if the Transaction with the lock on P aborts?</a:t>
            </a:r>
          </a:p>
          <a:p>
            <a:pPr lvl="2"/>
            <a:r>
              <a:rPr lang="en-US" dirty="0" smtClean="0"/>
              <a:t>Must remember old value of P at steal time (to support </a:t>
            </a:r>
            <a:r>
              <a:rPr lang="en-US" dirty="0" err="1" smtClean="0">
                <a:solidFill>
                  <a:schemeClr val="accent2"/>
                </a:solidFill>
              </a:rPr>
              <a:t>UNDO</a:t>
            </a:r>
            <a:r>
              <a:rPr lang="en-US" dirty="0" err="1" smtClean="0"/>
              <a:t>ing</a:t>
            </a:r>
            <a:r>
              <a:rPr lang="en-US" dirty="0" smtClean="0"/>
              <a:t> the write to page P)</a:t>
            </a:r>
          </a:p>
          <a:p>
            <a:r>
              <a:rPr lang="en-US" u="sng" dirty="0">
                <a:solidFill>
                  <a:schemeClr val="accent2"/>
                </a:solidFill>
              </a:rPr>
              <a:t>NO FORCE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 smtClean="0"/>
              <a:t>(why enforcing Durability is hard)</a:t>
            </a:r>
          </a:p>
          <a:p>
            <a:pPr lvl="1"/>
            <a:r>
              <a:rPr lang="en-US" dirty="0" smtClean="0"/>
              <a:t>What if system crashes before a modified page is written to disk?</a:t>
            </a:r>
          </a:p>
          <a:p>
            <a:pPr lvl="1"/>
            <a:r>
              <a:rPr lang="en-US" dirty="0" smtClean="0"/>
              <a:t>Write as little as possible, in a convenient place, at commit time, to support </a:t>
            </a:r>
            <a:r>
              <a:rPr lang="en-US" dirty="0" err="1" smtClean="0">
                <a:solidFill>
                  <a:schemeClr val="accent2"/>
                </a:solidFill>
              </a:rPr>
              <a:t>REDO</a:t>
            </a:r>
            <a:r>
              <a:rPr lang="en-US" dirty="0" err="1" smtClean="0"/>
              <a:t>ing</a:t>
            </a:r>
            <a:r>
              <a:rPr lang="en-US" dirty="0" smtClean="0"/>
              <a:t> modifications</a:t>
            </a:r>
          </a:p>
        </p:txBody>
      </p:sp>
    </p:spTree>
    <p:extLst>
      <p:ext uri="{BB962C8B-B14F-4D97-AF65-F5344CB8AC3E}">
        <p14:creationId xmlns:p14="http://schemas.microsoft.com/office/powerpoint/2010/main" val="1014043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Basic Idea: Logging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9863" y="1230005"/>
            <a:ext cx="8974137" cy="3609886"/>
          </a:xfrm>
          <a:noFill/>
        </p:spPr>
        <p:txBody>
          <a:bodyPr/>
          <a:lstStyle/>
          <a:p>
            <a:r>
              <a:rPr lang="en-US" dirty="0" smtClean="0"/>
              <a:t>Record REDO and UNDO information, for every update, in a </a:t>
            </a:r>
            <a:r>
              <a:rPr lang="en-US" i="1" dirty="0" smtClean="0">
                <a:solidFill>
                  <a:schemeClr val="accent2"/>
                </a:solidFill>
              </a:rPr>
              <a:t>log</a:t>
            </a:r>
            <a:endParaRPr lang="en-US" dirty="0" smtClean="0"/>
          </a:p>
          <a:p>
            <a:pPr lvl="1"/>
            <a:r>
              <a:rPr lang="en-US" dirty="0" smtClean="0"/>
              <a:t>Sequential writes to log (put it on a separate disk)</a:t>
            </a:r>
          </a:p>
          <a:p>
            <a:pPr lvl="1"/>
            <a:r>
              <a:rPr lang="en-US" dirty="0" smtClean="0"/>
              <a:t>Minimal info (diff) written to log, so multiple updates fit in a single log page</a:t>
            </a:r>
          </a:p>
          <a:p>
            <a:pPr lvl="2"/>
            <a:endParaRPr lang="en-US" dirty="0" smtClean="0"/>
          </a:p>
          <a:p>
            <a:r>
              <a:rPr lang="en-US" u="sng" dirty="0" smtClean="0">
                <a:solidFill>
                  <a:schemeClr val="accent2"/>
                </a:solidFill>
              </a:rPr>
              <a:t>Log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An ordered list of REDO/UNDO actions</a:t>
            </a:r>
          </a:p>
          <a:p>
            <a:pPr lvl="1"/>
            <a:r>
              <a:rPr lang="en-US" dirty="0" smtClean="0"/>
              <a:t>Log record contains: 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&lt;XID, </a:t>
            </a:r>
            <a:r>
              <a:rPr lang="en-US" dirty="0" err="1">
                <a:solidFill>
                  <a:srgbClr val="0000FF"/>
                </a:solidFill>
              </a:rPr>
              <a:t>pageID</a:t>
            </a:r>
            <a:r>
              <a:rPr lang="en-US" dirty="0">
                <a:solidFill>
                  <a:srgbClr val="0000FF"/>
                </a:solidFill>
              </a:rPr>
              <a:t>, offset, length, old data, new data&gt; </a:t>
            </a:r>
          </a:p>
          <a:p>
            <a:pPr lvl="1"/>
            <a:r>
              <a:rPr lang="en-US" dirty="0" smtClean="0"/>
              <a:t>and additional control info (which we’ll see soon)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 abstract types, have operation(</a:t>
            </a:r>
            <a:r>
              <a:rPr lang="en-US" dirty="0" err="1" smtClean="0">
                <a:solidFill>
                  <a:srgbClr val="FF0000"/>
                </a:solidFill>
              </a:rPr>
              <a:t>args</a:t>
            </a:r>
            <a:r>
              <a:rPr lang="en-US" dirty="0" smtClean="0">
                <a:solidFill>
                  <a:srgbClr val="FF0000"/>
                </a:solidFill>
              </a:rPr>
              <a:t>) instead of old value new value</a:t>
            </a:r>
          </a:p>
        </p:txBody>
      </p:sp>
      <p:sp>
        <p:nvSpPr>
          <p:cNvPr id="30727" name="Rectangle 16" descr="Medium wood"/>
          <p:cNvSpPr>
            <a:spLocks noChangeArrowheads="1"/>
          </p:cNvSpPr>
          <p:nvPr/>
        </p:nvSpPr>
        <p:spPr bwMode="auto">
          <a:xfrm>
            <a:off x="6115050" y="685800"/>
            <a:ext cx="1085850" cy="4000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17" descr="Oak"/>
          <p:cNvSpPr>
            <a:spLocks noChangeArrowheads="1"/>
          </p:cNvSpPr>
          <p:nvPr/>
        </p:nvSpPr>
        <p:spPr bwMode="auto">
          <a:xfrm>
            <a:off x="5948363" y="690563"/>
            <a:ext cx="333375" cy="390525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18"/>
          <p:cNvSpPr>
            <a:spLocks noChangeShapeType="1"/>
          </p:cNvSpPr>
          <p:nvPr/>
        </p:nvSpPr>
        <p:spPr bwMode="auto">
          <a:xfrm>
            <a:off x="6115050" y="685800"/>
            <a:ext cx="1085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9"/>
          <p:cNvSpPr>
            <a:spLocks noChangeShapeType="1"/>
          </p:cNvSpPr>
          <p:nvPr/>
        </p:nvSpPr>
        <p:spPr bwMode="auto">
          <a:xfrm>
            <a:off x="6115050" y="1085850"/>
            <a:ext cx="1085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Arc 20" descr="Medium Wood"/>
          <p:cNvSpPr>
            <a:spLocks/>
          </p:cNvSpPr>
          <p:nvPr/>
        </p:nvSpPr>
        <p:spPr bwMode="auto">
          <a:xfrm>
            <a:off x="7167563" y="685800"/>
            <a:ext cx="114300" cy="400050"/>
          </a:xfrm>
          <a:custGeom>
            <a:avLst/>
            <a:gdLst>
              <a:gd name="T0" fmla="*/ 6343 w 21600"/>
              <a:gd name="T1" fmla="*/ 0 h 43181"/>
              <a:gd name="T2" fmla="*/ 0 w 21600"/>
              <a:gd name="T3" fmla="*/ 533400 h 43181"/>
              <a:gd name="T4" fmla="*/ 0 w 21600"/>
              <a:gd name="T5" fmla="*/ 266583 h 43181"/>
              <a:gd name="T6" fmla="*/ 0 60000 65536"/>
              <a:gd name="T7" fmla="*/ 0 60000 65536"/>
              <a:gd name="T8" fmla="*/ 0 60000 65536"/>
              <a:gd name="T9" fmla="*/ 0 w 21600"/>
              <a:gd name="T10" fmla="*/ 0 h 43181"/>
              <a:gd name="T11" fmla="*/ 21600 w 21600"/>
              <a:gd name="T12" fmla="*/ 43181 h 43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81" fill="none" extrusionOk="0">
                <a:moveTo>
                  <a:pt x="899" y="-1"/>
                </a:moveTo>
                <a:cubicBezTo>
                  <a:pt x="12468" y="481"/>
                  <a:pt x="21600" y="10001"/>
                  <a:pt x="21600" y="21581"/>
                </a:cubicBezTo>
                <a:cubicBezTo>
                  <a:pt x="21600" y="33510"/>
                  <a:pt x="11929" y="43180"/>
                  <a:pt x="0" y="43180"/>
                </a:cubicBezTo>
              </a:path>
              <a:path w="21600" h="43181" stroke="0" extrusionOk="0">
                <a:moveTo>
                  <a:pt x="899" y="-1"/>
                </a:moveTo>
                <a:cubicBezTo>
                  <a:pt x="12468" y="481"/>
                  <a:pt x="21600" y="10001"/>
                  <a:pt x="21600" y="21581"/>
                </a:cubicBezTo>
                <a:cubicBezTo>
                  <a:pt x="21600" y="33510"/>
                  <a:pt x="11929" y="43180"/>
                  <a:pt x="0" y="43180"/>
                </a:cubicBezTo>
                <a:lnTo>
                  <a:pt x="0" y="21581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21"/>
          <p:cNvSpPr>
            <a:spLocks noChangeArrowheads="1"/>
          </p:cNvSpPr>
          <p:nvPr/>
        </p:nvSpPr>
        <p:spPr bwMode="auto">
          <a:xfrm>
            <a:off x="6005513" y="747713"/>
            <a:ext cx="219075" cy="27622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Oval 22"/>
          <p:cNvSpPr>
            <a:spLocks noChangeArrowheads="1"/>
          </p:cNvSpPr>
          <p:nvPr/>
        </p:nvSpPr>
        <p:spPr bwMode="auto">
          <a:xfrm>
            <a:off x="6062663" y="804863"/>
            <a:ext cx="104775" cy="16192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0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Write-Ahead Logging (WAL)</a:t>
            </a:r>
          </a:p>
        </p:txBody>
      </p:sp>
      <p:sp>
        <p:nvSpPr>
          <p:cNvPr id="327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72500" cy="3320654"/>
          </a:xfrm>
          <a:noFill/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Write-Ahead Logging</a:t>
            </a:r>
            <a:r>
              <a:rPr lang="en-US" dirty="0" smtClean="0"/>
              <a:t> Protocol:</a:t>
            </a:r>
          </a:p>
          <a:p>
            <a:pPr marL="685800" lvl="1" indent="-342900">
              <a:buFontTx/>
              <a:buAutoNum type="arabicPeriod"/>
            </a:pPr>
            <a:r>
              <a:rPr lang="en-US" dirty="0" smtClean="0"/>
              <a:t>Must </a:t>
            </a:r>
            <a:r>
              <a:rPr lang="en-US" dirty="0" smtClean="0">
                <a:solidFill>
                  <a:schemeClr val="accent2"/>
                </a:solidFill>
              </a:rPr>
              <a:t>force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accent2"/>
                </a:solidFill>
              </a:rPr>
              <a:t>log record</a:t>
            </a:r>
            <a:r>
              <a:rPr lang="en-US" dirty="0" smtClean="0"/>
              <a:t> for an update </a:t>
            </a:r>
            <a:r>
              <a:rPr lang="en-US" i="1" u="sng" dirty="0" smtClean="0">
                <a:solidFill>
                  <a:schemeClr val="accent2"/>
                </a:solidFill>
              </a:rPr>
              <a:t>before</a:t>
            </a:r>
            <a:r>
              <a:rPr lang="en-US" dirty="0" smtClean="0"/>
              <a:t> the corresponding </a:t>
            </a:r>
            <a:r>
              <a:rPr lang="en-US" dirty="0" smtClean="0">
                <a:solidFill>
                  <a:schemeClr val="accent2"/>
                </a:solidFill>
              </a:rPr>
              <a:t>data page</a:t>
            </a:r>
            <a:r>
              <a:rPr lang="en-US" dirty="0" smtClean="0"/>
              <a:t> gets to disk</a:t>
            </a:r>
          </a:p>
          <a:p>
            <a:pPr marL="685800" lvl="1" indent="-342900">
              <a:buFont typeface="Wingdings" charset="2"/>
              <a:buAutoNum type="arabicPeriod"/>
            </a:pPr>
            <a:r>
              <a:rPr lang="en-US" dirty="0" smtClean="0"/>
              <a:t>Must </a:t>
            </a:r>
            <a:r>
              <a:rPr lang="en-US" dirty="0" smtClean="0">
                <a:solidFill>
                  <a:schemeClr val="accent2"/>
                </a:solidFill>
              </a:rPr>
              <a:t>write all log records</a:t>
            </a:r>
            <a:r>
              <a:rPr lang="en-US" dirty="0" smtClean="0"/>
              <a:t> for a Transaction </a:t>
            </a:r>
            <a:r>
              <a:rPr lang="en-US" i="1" u="sng" dirty="0" smtClean="0">
                <a:solidFill>
                  <a:schemeClr val="accent2"/>
                </a:solidFill>
              </a:rPr>
              <a:t>before</a:t>
            </a:r>
            <a:r>
              <a:rPr lang="en-US" u="sng" dirty="0" smtClean="0">
                <a:solidFill>
                  <a:schemeClr val="accent2"/>
                </a:solidFill>
              </a:rPr>
              <a:t> </a:t>
            </a:r>
            <a:r>
              <a:rPr lang="en-US" i="1" u="sng" dirty="0" smtClean="0">
                <a:solidFill>
                  <a:schemeClr val="accent2"/>
                </a:solidFill>
              </a:rPr>
              <a:t>commit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#1 (undo rule) allows system to have Atomicity</a:t>
            </a:r>
          </a:p>
          <a:p>
            <a:endParaRPr lang="en-US" dirty="0" smtClean="0"/>
          </a:p>
          <a:p>
            <a:r>
              <a:rPr lang="en-US" dirty="0" smtClean="0"/>
              <a:t>#2 (redo rule) allows system to have Durability</a:t>
            </a:r>
          </a:p>
        </p:txBody>
      </p:sp>
    </p:spTree>
    <p:extLst>
      <p:ext uri="{BB962C8B-B14F-4D97-AF65-F5344CB8AC3E}">
        <p14:creationId xmlns:p14="http://schemas.microsoft.com/office/powerpoint/2010/main" val="189401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Exactly how is logging (and recovery!) done?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Many approaches (traditional ones used in relational systems of 1980s)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ARIES algorithms developed by IBM used many of the same ideas, and some novelties that were quite radical at the time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Research report in 1989; conference paper on an extension in 1989; comprehensive journal publication in 1992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10 Year VLDB Award 1999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87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Key ideas of ARIES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every change (</a:t>
            </a:r>
            <a:r>
              <a:rPr lang="en-US" i="1" dirty="0" smtClean="0"/>
              <a:t>even UNDOs during Transaction abort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restart, </a:t>
            </a:r>
            <a:r>
              <a:rPr lang="en-US" i="1" dirty="0" smtClean="0"/>
              <a:t>first </a:t>
            </a:r>
            <a:r>
              <a:rPr lang="en-US" dirty="0" smtClean="0"/>
              <a:t>repeat history without backtracking</a:t>
            </a:r>
          </a:p>
          <a:p>
            <a:pPr lvl="1"/>
            <a:r>
              <a:rPr lang="en-US" i="1" dirty="0" smtClean="0"/>
              <a:t>Even REDO the actions of loser transactions</a:t>
            </a:r>
          </a:p>
          <a:p>
            <a:r>
              <a:rPr lang="en-US" i="1" dirty="0" smtClean="0"/>
              <a:t>Then</a:t>
            </a:r>
            <a:r>
              <a:rPr lang="en-US" dirty="0" smtClean="0"/>
              <a:t> UNDO actions of losers</a:t>
            </a:r>
          </a:p>
          <a:p>
            <a:endParaRPr lang="en-US" dirty="0" smtClean="0"/>
          </a:p>
          <a:p>
            <a:r>
              <a:rPr lang="en-US" dirty="0" smtClean="0"/>
              <a:t>LSNs in pages used to coordinate state between log, buffer, disk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820125" y="4551760"/>
            <a:ext cx="3168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r>
              <a:rPr lang="en-US" sz="1800" dirty="0">
                <a:latin typeface="Gill Sans"/>
                <a:cs typeface="Gill Sans"/>
              </a:rPr>
              <a:t>Novel features of ARIES </a:t>
            </a:r>
            <a:r>
              <a:rPr lang="en-US" sz="1800" i="1" dirty="0">
                <a:latin typeface="Gill Sans"/>
                <a:cs typeface="Gill Sans"/>
              </a:rPr>
              <a:t>in italics</a:t>
            </a:r>
          </a:p>
        </p:txBody>
      </p:sp>
    </p:spTree>
    <p:extLst>
      <p:ext uri="{BB962C8B-B14F-4D97-AF65-F5344CB8AC3E}">
        <p14:creationId xmlns:p14="http://schemas.microsoft.com/office/powerpoint/2010/main" val="8885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Gill Sans Light"/>
            </a:endParaRPr>
          </a:p>
          <a:p>
            <a:endParaRPr lang="en-US" sz="90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WAL &amp; the Log</a:t>
            </a:r>
          </a:p>
        </p:txBody>
      </p:sp>
      <p:sp>
        <p:nvSpPr>
          <p:cNvPr id="368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5988327" cy="3829050"/>
          </a:xfrm>
          <a:noFill/>
        </p:spPr>
        <p:txBody>
          <a:bodyPr/>
          <a:lstStyle/>
          <a:p>
            <a:r>
              <a:rPr lang="en-US" dirty="0" smtClean="0"/>
              <a:t>Each log record has a unique </a:t>
            </a:r>
            <a:r>
              <a:rPr lang="en-US" dirty="0" smtClean="0">
                <a:solidFill>
                  <a:schemeClr val="accent2"/>
                </a:solidFill>
              </a:rPr>
              <a:t>Log Sequence Number (LSN)</a:t>
            </a:r>
            <a:endParaRPr lang="en-US" dirty="0" smtClean="0"/>
          </a:p>
          <a:p>
            <a:pPr lvl="1"/>
            <a:r>
              <a:rPr lang="en-US" dirty="0" smtClean="0"/>
              <a:t>LSNs always increasing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Each </a:t>
            </a:r>
            <a:r>
              <a:rPr lang="en-US" i="1" u="sng" dirty="0" smtClean="0">
                <a:solidFill>
                  <a:schemeClr val="accent2"/>
                </a:solidFill>
              </a:rPr>
              <a:t>data page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contains 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pageLSN</a:t>
            </a:r>
            <a:endParaRPr lang="en-US" sz="1500" dirty="0"/>
          </a:p>
          <a:p>
            <a:pPr lvl="1"/>
            <a:r>
              <a:rPr lang="en-US" dirty="0" smtClean="0"/>
              <a:t>The LSN of the most recent </a:t>
            </a:r>
            <a:r>
              <a:rPr lang="en-US" i="1" dirty="0" smtClean="0"/>
              <a:t>log record                                             </a:t>
            </a:r>
            <a:r>
              <a:rPr lang="en-US" dirty="0" smtClean="0"/>
              <a:t>for an update to that page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System keeps track of </a:t>
            </a:r>
            <a:r>
              <a:rPr lang="en-US" dirty="0" err="1" smtClean="0">
                <a:solidFill>
                  <a:schemeClr val="accent2"/>
                </a:solidFill>
              </a:rPr>
              <a:t>flushedLSN</a:t>
            </a:r>
            <a:endParaRPr lang="en-US" dirty="0" smtClean="0"/>
          </a:p>
          <a:p>
            <a:pPr lvl="1"/>
            <a:r>
              <a:rPr lang="en-US" dirty="0" smtClean="0"/>
              <a:t>The max LSN flushed so far</a:t>
            </a:r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4672013" y="708422"/>
            <a:ext cx="535403" cy="3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500">
                <a:solidFill>
                  <a:schemeClr val="accent2"/>
                </a:solidFill>
                <a:latin typeface="Gill Sans Light"/>
                <a:cs typeface="Gill Sans Light"/>
              </a:rPr>
              <a:t>LSNs</a:t>
            </a:r>
          </a:p>
        </p:txBody>
      </p:sp>
      <p:sp>
        <p:nvSpPr>
          <p:cNvPr id="36873" name="Rectangle 14"/>
          <p:cNvSpPr>
            <a:spLocks noChangeArrowheads="1"/>
          </p:cNvSpPr>
          <p:nvPr/>
        </p:nvSpPr>
        <p:spPr bwMode="auto">
          <a:xfrm>
            <a:off x="5519738" y="708422"/>
            <a:ext cx="888064" cy="3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500" dirty="0" err="1">
                <a:solidFill>
                  <a:schemeClr val="accent2"/>
                </a:solidFill>
                <a:latin typeface="Gill Sans Light"/>
                <a:cs typeface="Gill Sans Light"/>
              </a:rPr>
              <a:t>pageLSNs</a:t>
            </a:r>
            <a:endParaRPr lang="en-US" sz="1500" dirty="0">
              <a:solidFill>
                <a:schemeClr val="accent2"/>
              </a:solidFill>
              <a:latin typeface="Gill Sans Light"/>
              <a:cs typeface="Gill Sans Light"/>
            </a:endParaRPr>
          </a:p>
        </p:txBody>
      </p:sp>
      <p:sp>
        <p:nvSpPr>
          <p:cNvPr id="36874" name="Rectangle 15"/>
          <p:cNvSpPr>
            <a:spLocks noChangeArrowheads="1"/>
          </p:cNvSpPr>
          <p:nvPr/>
        </p:nvSpPr>
        <p:spPr bwMode="auto">
          <a:xfrm>
            <a:off x="6894910" y="369094"/>
            <a:ext cx="528991" cy="3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500">
                <a:latin typeface="Gill Sans Light"/>
                <a:cs typeface="Gill Sans Light"/>
              </a:rPr>
              <a:t>RAM</a:t>
            </a:r>
          </a:p>
        </p:txBody>
      </p:sp>
      <p:grpSp>
        <p:nvGrpSpPr>
          <p:cNvPr id="36875" name="Group 38"/>
          <p:cNvGrpSpPr>
            <a:grpSpLocks/>
          </p:cNvGrpSpPr>
          <p:nvPr/>
        </p:nvGrpSpPr>
        <p:grpSpPr bwMode="auto">
          <a:xfrm>
            <a:off x="6742510" y="228600"/>
            <a:ext cx="972740" cy="514350"/>
            <a:chOff x="4703" y="192"/>
            <a:chExt cx="817" cy="432"/>
          </a:xfrm>
        </p:grpSpPr>
        <p:sp>
          <p:nvSpPr>
            <p:cNvPr id="36900" name="Rectangle 16"/>
            <p:cNvSpPr>
              <a:spLocks noChangeArrowheads="1"/>
            </p:cNvSpPr>
            <p:nvPr/>
          </p:nvSpPr>
          <p:spPr bwMode="auto">
            <a:xfrm>
              <a:off x="4707" y="227"/>
              <a:ext cx="787" cy="393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01" name="Line 17"/>
            <p:cNvSpPr>
              <a:spLocks noChangeShapeType="1"/>
            </p:cNvSpPr>
            <p:nvPr/>
          </p:nvSpPr>
          <p:spPr bwMode="auto">
            <a:xfrm flipV="1">
              <a:off x="4703" y="192"/>
              <a:ext cx="22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02" name="Line 18"/>
            <p:cNvSpPr>
              <a:spLocks noChangeShapeType="1"/>
            </p:cNvSpPr>
            <p:nvPr/>
          </p:nvSpPr>
          <p:spPr bwMode="auto">
            <a:xfrm flipV="1">
              <a:off x="4747" y="192"/>
              <a:ext cx="23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03" name="Line 19"/>
            <p:cNvSpPr>
              <a:spLocks noChangeShapeType="1"/>
            </p:cNvSpPr>
            <p:nvPr/>
          </p:nvSpPr>
          <p:spPr bwMode="auto">
            <a:xfrm flipH="1">
              <a:off x="4791" y="192"/>
              <a:ext cx="23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04" name="Line 20"/>
            <p:cNvSpPr>
              <a:spLocks noChangeShapeType="1"/>
            </p:cNvSpPr>
            <p:nvPr/>
          </p:nvSpPr>
          <p:spPr bwMode="auto">
            <a:xfrm flipH="1">
              <a:off x="4835" y="192"/>
              <a:ext cx="23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05" name="Line 21"/>
            <p:cNvSpPr>
              <a:spLocks noChangeShapeType="1"/>
            </p:cNvSpPr>
            <p:nvPr/>
          </p:nvSpPr>
          <p:spPr bwMode="auto">
            <a:xfrm flipV="1">
              <a:off x="4879" y="192"/>
              <a:ext cx="23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06" name="Line 22"/>
            <p:cNvSpPr>
              <a:spLocks noChangeShapeType="1"/>
            </p:cNvSpPr>
            <p:nvPr/>
          </p:nvSpPr>
          <p:spPr bwMode="auto">
            <a:xfrm flipV="1">
              <a:off x="4923" y="192"/>
              <a:ext cx="23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07" name="Line 23"/>
            <p:cNvSpPr>
              <a:spLocks noChangeShapeType="1"/>
            </p:cNvSpPr>
            <p:nvPr/>
          </p:nvSpPr>
          <p:spPr bwMode="auto">
            <a:xfrm flipH="1">
              <a:off x="4968" y="192"/>
              <a:ext cx="22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08" name="Line 24"/>
            <p:cNvSpPr>
              <a:spLocks noChangeShapeType="1"/>
            </p:cNvSpPr>
            <p:nvPr/>
          </p:nvSpPr>
          <p:spPr bwMode="auto">
            <a:xfrm flipH="1">
              <a:off x="5012" y="192"/>
              <a:ext cx="22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09" name="Line 25"/>
            <p:cNvSpPr>
              <a:spLocks noChangeShapeType="1"/>
            </p:cNvSpPr>
            <p:nvPr/>
          </p:nvSpPr>
          <p:spPr bwMode="auto">
            <a:xfrm flipV="1">
              <a:off x="5057" y="192"/>
              <a:ext cx="21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10" name="Line 26"/>
            <p:cNvSpPr>
              <a:spLocks noChangeShapeType="1"/>
            </p:cNvSpPr>
            <p:nvPr/>
          </p:nvSpPr>
          <p:spPr bwMode="auto">
            <a:xfrm flipV="1">
              <a:off x="5101" y="192"/>
              <a:ext cx="21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11" name="Line 27"/>
            <p:cNvSpPr>
              <a:spLocks noChangeShapeType="1"/>
            </p:cNvSpPr>
            <p:nvPr/>
          </p:nvSpPr>
          <p:spPr bwMode="auto">
            <a:xfrm flipH="1">
              <a:off x="5145" y="192"/>
              <a:ext cx="21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12" name="Line 28"/>
            <p:cNvSpPr>
              <a:spLocks noChangeShapeType="1"/>
            </p:cNvSpPr>
            <p:nvPr/>
          </p:nvSpPr>
          <p:spPr bwMode="auto">
            <a:xfrm flipH="1">
              <a:off x="5189" y="192"/>
              <a:ext cx="22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13" name="Line 29"/>
            <p:cNvSpPr>
              <a:spLocks noChangeShapeType="1"/>
            </p:cNvSpPr>
            <p:nvPr/>
          </p:nvSpPr>
          <p:spPr bwMode="auto">
            <a:xfrm flipV="1">
              <a:off x="5233" y="192"/>
              <a:ext cx="22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14" name="Line 30"/>
            <p:cNvSpPr>
              <a:spLocks noChangeShapeType="1"/>
            </p:cNvSpPr>
            <p:nvPr/>
          </p:nvSpPr>
          <p:spPr bwMode="auto">
            <a:xfrm flipV="1">
              <a:off x="5277" y="192"/>
              <a:ext cx="23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15" name="Line 31"/>
            <p:cNvSpPr>
              <a:spLocks noChangeShapeType="1"/>
            </p:cNvSpPr>
            <p:nvPr/>
          </p:nvSpPr>
          <p:spPr bwMode="auto">
            <a:xfrm flipH="1">
              <a:off x="5321" y="192"/>
              <a:ext cx="23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16" name="Line 32"/>
            <p:cNvSpPr>
              <a:spLocks noChangeShapeType="1"/>
            </p:cNvSpPr>
            <p:nvPr/>
          </p:nvSpPr>
          <p:spPr bwMode="auto">
            <a:xfrm flipH="1">
              <a:off x="5365" y="192"/>
              <a:ext cx="23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17" name="Line 33"/>
            <p:cNvSpPr>
              <a:spLocks noChangeShapeType="1"/>
            </p:cNvSpPr>
            <p:nvPr/>
          </p:nvSpPr>
          <p:spPr bwMode="auto">
            <a:xfrm flipV="1">
              <a:off x="5409" y="192"/>
              <a:ext cx="23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18" name="Line 34"/>
            <p:cNvSpPr>
              <a:spLocks noChangeShapeType="1"/>
            </p:cNvSpPr>
            <p:nvPr/>
          </p:nvSpPr>
          <p:spPr bwMode="auto">
            <a:xfrm flipH="1">
              <a:off x="5453" y="192"/>
              <a:ext cx="23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19" name="Line 35"/>
            <p:cNvSpPr>
              <a:spLocks noChangeShapeType="1"/>
            </p:cNvSpPr>
            <p:nvPr/>
          </p:nvSpPr>
          <p:spPr bwMode="auto">
            <a:xfrm flipH="1">
              <a:off x="5498" y="192"/>
              <a:ext cx="22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20" name="Line 36"/>
            <p:cNvSpPr>
              <a:spLocks noChangeShapeType="1"/>
            </p:cNvSpPr>
            <p:nvPr/>
          </p:nvSpPr>
          <p:spPr bwMode="auto">
            <a:xfrm flipH="1">
              <a:off x="5498" y="593"/>
              <a:ext cx="22" cy="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921" name="Rectangle 37"/>
            <p:cNvSpPr>
              <a:spLocks noChangeArrowheads="1"/>
            </p:cNvSpPr>
            <p:nvPr/>
          </p:nvSpPr>
          <p:spPr bwMode="auto">
            <a:xfrm>
              <a:off x="4729" y="257"/>
              <a:ext cx="743" cy="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36876" name="Rectangle 39"/>
          <p:cNvSpPr>
            <a:spLocks noChangeArrowheads="1"/>
          </p:cNvSpPr>
          <p:nvPr/>
        </p:nvSpPr>
        <p:spPr bwMode="auto">
          <a:xfrm>
            <a:off x="6662738" y="708422"/>
            <a:ext cx="997068" cy="3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500">
                <a:solidFill>
                  <a:schemeClr val="accent2"/>
                </a:solidFill>
                <a:latin typeface="Gill Sans Light"/>
                <a:cs typeface="Gill Sans Light"/>
              </a:rPr>
              <a:t>flushedLSN</a:t>
            </a:r>
          </a:p>
        </p:txBody>
      </p:sp>
      <p:sp>
        <p:nvSpPr>
          <p:cNvPr id="36877" name="Rectangle 40"/>
          <p:cNvSpPr>
            <a:spLocks noChangeArrowheads="1"/>
          </p:cNvSpPr>
          <p:nvPr/>
        </p:nvSpPr>
        <p:spPr bwMode="auto">
          <a:xfrm>
            <a:off x="4519613" y="119063"/>
            <a:ext cx="3362325" cy="9620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6878" name="Rectangle 50"/>
          <p:cNvSpPr>
            <a:spLocks noChangeArrowheads="1"/>
          </p:cNvSpPr>
          <p:nvPr/>
        </p:nvSpPr>
        <p:spPr bwMode="auto">
          <a:xfrm>
            <a:off x="7548563" y="1376363"/>
            <a:ext cx="276225" cy="1990725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6879" name="Rectangle 51"/>
          <p:cNvSpPr>
            <a:spLocks noChangeArrowheads="1"/>
          </p:cNvSpPr>
          <p:nvPr/>
        </p:nvSpPr>
        <p:spPr bwMode="auto">
          <a:xfrm>
            <a:off x="7548563" y="3376613"/>
            <a:ext cx="276225" cy="7905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36880" name="Group 54"/>
          <p:cNvGrpSpPr>
            <a:grpSpLocks/>
          </p:cNvGrpSpPr>
          <p:nvPr/>
        </p:nvGrpSpPr>
        <p:grpSpPr bwMode="auto">
          <a:xfrm>
            <a:off x="5817394" y="3599260"/>
            <a:ext cx="864394" cy="1253728"/>
            <a:chOff x="3926" y="3023"/>
            <a:chExt cx="726" cy="1053"/>
          </a:xfrm>
        </p:grpSpPr>
        <p:sp>
          <p:nvSpPr>
            <p:cNvPr id="36898" name="Rectangle 52"/>
            <p:cNvSpPr>
              <a:spLocks noChangeArrowheads="1"/>
            </p:cNvSpPr>
            <p:nvPr/>
          </p:nvSpPr>
          <p:spPr bwMode="auto">
            <a:xfrm>
              <a:off x="3940" y="3028"/>
              <a:ext cx="712" cy="1048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899" name="Rectangle 53"/>
            <p:cNvSpPr>
              <a:spLocks noChangeArrowheads="1"/>
            </p:cNvSpPr>
            <p:nvPr/>
          </p:nvSpPr>
          <p:spPr bwMode="auto">
            <a:xfrm>
              <a:off x="3926" y="3023"/>
              <a:ext cx="69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 sz="1200" b="1">
                  <a:latin typeface="Gill Sans Light"/>
                  <a:cs typeface="Gill Sans Light"/>
                </a:rPr>
                <a:t>pageLSN</a:t>
              </a:r>
            </a:p>
          </p:txBody>
        </p:sp>
      </p:grpSp>
      <p:sp>
        <p:nvSpPr>
          <p:cNvPr id="36881" name="Line 55"/>
          <p:cNvSpPr>
            <a:spLocks noChangeShapeType="1"/>
          </p:cNvSpPr>
          <p:nvPr/>
        </p:nvSpPr>
        <p:spPr bwMode="auto">
          <a:xfrm>
            <a:off x="6229350" y="3371850"/>
            <a:ext cx="12573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6882" name="Line 56"/>
          <p:cNvSpPr>
            <a:spLocks noChangeShapeType="1"/>
          </p:cNvSpPr>
          <p:nvPr/>
        </p:nvSpPr>
        <p:spPr bwMode="auto">
          <a:xfrm flipV="1">
            <a:off x="6572250" y="2971800"/>
            <a:ext cx="971550" cy="7429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6883" name="Rectangle 57"/>
          <p:cNvSpPr>
            <a:spLocks noChangeArrowheads="1"/>
          </p:cNvSpPr>
          <p:nvPr/>
        </p:nvSpPr>
        <p:spPr bwMode="auto">
          <a:xfrm>
            <a:off x="6216253" y="1582341"/>
            <a:ext cx="1425839" cy="4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350" b="1">
                <a:solidFill>
                  <a:srgbClr val="00B7A5"/>
                </a:solidFill>
                <a:latin typeface="Gill Sans Light"/>
                <a:cs typeface="Gill Sans Light"/>
              </a:rPr>
              <a:t>Log records</a:t>
            </a:r>
          </a:p>
          <a:p>
            <a:pPr algn="l"/>
            <a:r>
              <a:rPr lang="en-US" sz="1350" b="1">
                <a:solidFill>
                  <a:srgbClr val="00B7A5"/>
                </a:solidFill>
                <a:latin typeface="Gill Sans Light"/>
                <a:cs typeface="Gill Sans Light"/>
              </a:rPr>
              <a:t>flushed to disk</a:t>
            </a:r>
          </a:p>
        </p:txBody>
      </p:sp>
      <p:sp>
        <p:nvSpPr>
          <p:cNvPr id="36884" name="Rectangle 58"/>
          <p:cNvSpPr>
            <a:spLocks noChangeArrowheads="1"/>
          </p:cNvSpPr>
          <p:nvPr/>
        </p:nvSpPr>
        <p:spPr bwMode="auto">
          <a:xfrm>
            <a:off x="6674644" y="3639741"/>
            <a:ext cx="993092" cy="4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350" b="1">
                <a:solidFill>
                  <a:schemeClr val="accent2"/>
                </a:solidFill>
                <a:latin typeface="Gill Sans Light"/>
                <a:cs typeface="Gill Sans Light"/>
              </a:rPr>
              <a:t>“Log tail”</a:t>
            </a:r>
          </a:p>
          <a:p>
            <a:pPr algn="l"/>
            <a:r>
              <a:rPr lang="en-US" sz="1350" b="1">
                <a:solidFill>
                  <a:schemeClr val="accent2"/>
                </a:solidFill>
                <a:latin typeface="Gill Sans Light"/>
                <a:cs typeface="Gill Sans Light"/>
              </a:rPr>
              <a:t>  in RAM</a:t>
            </a:r>
          </a:p>
        </p:txBody>
      </p:sp>
      <p:sp>
        <p:nvSpPr>
          <p:cNvPr id="36885" name="AutoShape 59"/>
          <p:cNvSpPr>
            <a:spLocks noChangeArrowheads="1"/>
          </p:cNvSpPr>
          <p:nvPr/>
        </p:nvSpPr>
        <p:spPr bwMode="auto">
          <a:xfrm>
            <a:off x="5205413" y="4291013"/>
            <a:ext cx="504825" cy="5048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36886" name="Group 60"/>
          <p:cNvGrpSpPr>
            <a:grpSpLocks/>
          </p:cNvGrpSpPr>
          <p:nvPr/>
        </p:nvGrpSpPr>
        <p:grpSpPr bwMode="auto">
          <a:xfrm>
            <a:off x="4572000" y="400050"/>
            <a:ext cx="795338" cy="286941"/>
            <a:chOff x="2740" y="240"/>
            <a:chExt cx="668" cy="241"/>
          </a:xfrm>
        </p:grpSpPr>
        <p:sp>
          <p:nvSpPr>
            <p:cNvPr id="36891" name="Rectangle 61" descr="Medium Wood"/>
            <p:cNvSpPr>
              <a:spLocks noChangeArrowheads="1"/>
            </p:cNvSpPr>
            <p:nvPr/>
          </p:nvSpPr>
          <p:spPr bwMode="auto">
            <a:xfrm>
              <a:off x="2820" y="240"/>
              <a:ext cx="532" cy="24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892" name="Oval 62" descr="Oak"/>
            <p:cNvSpPr>
              <a:spLocks noChangeArrowheads="1"/>
            </p:cNvSpPr>
            <p:nvPr/>
          </p:nvSpPr>
          <p:spPr bwMode="auto">
            <a:xfrm>
              <a:off x="2740" y="244"/>
              <a:ext cx="160" cy="232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893" name="Line 63"/>
            <p:cNvSpPr>
              <a:spLocks noChangeShapeType="1"/>
            </p:cNvSpPr>
            <p:nvPr/>
          </p:nvSpPr>
          <p:spPr bwMode="auto">
            <a:xfrm>
              <a:off x="2820" y="240"/>
              <a:ext cx="5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894" name="Line 64"/>
            <p:cNvSpPr>
              <a:spLocks noChangeShapeType="1"/>
            </p:cNvSpPr>
            <p:nvPr/>
          </p:nvSpPr>
          <p:spPr bwMode="auto">
            <a:xfrm>
              <a:off x="2820" y="480"/>
              <a:ext cx="5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895" name="Arc 65" descr="Medium Wood"/>
            <p:cNvSpPr>
              <a:spLocks/>
            </p:cNvSpPr>
            <p:nvPr/>
          </p:nvSpPr>
          <p:spPr bwMode="auto">
            <a:xfrm>
              <a:off x="3352" y="241"/>
              <a:ext cx="56" cy="240"/>
            </a:xfrm>
            <a:custGeom>
              <a:avLst/>
              <a:gdLst>
                <a:gd name="T0" fmla="*/ 2 w 21600"/>
                <a:gd name="T1" fmla="*/ 0 h 43186"/>
                <a:gd name="T2" fmla="*/ 0 w 21600"/>
                <a:gd name="T3" fmla="*/ 240 h 43186"/>
                <a:gd name="T4" fmla="*/ 0 w 21600"/>
                <a:gd name="T5" fmla="*/ 120 h 431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6"/>
                <a:gd name="T11" fmla="*/ 21600 w 21600"/>
                <a:gd name="T12" fmla="*/ 43186 h 43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6" fill="none" extrusionOk="0">
                  <a:moveTo>
                    <a:pt x="771" y="-1"/>
                  </a:moveTo>
                  <a:cubicBezTo>
                    <a:pt x="12392" y="414"/>
                    <a:pt x="21600" y="9956"/>
                    <a:pt x="21600" y="21586"/>
                  </a:cubicBezTo>
                  <a:cubicBezTo>
                    <a:pt x="21600" y="33515"/>
                    <a:pt x="11929" y="43185"/>
                    <a:pt x="0" y="43185"/>
                  </a:cubicBezTo>
                </a:path>
                <a:path w="21600" h="43186" stroke="0" extrusionOk="0">
                  <a:moveTo>
                    <a:pt x="771" y="-1"/>
                  </a:moveTo>
                  <a:cubicBezTo>
                    <a:pt x="12392" y="414"/>
                    <a:pt x="21600" y="9956"/>
                    <a:pt x="21600" y="21586"/>
                  </a:cubicBezTo>
                  <a:cubicBezTo>
                    <a:pt x="21600" y="33515"/>
                    <a:pt x="11929" y="43185"/>
                    <a:pt x="0" y="43185"/>
                  </a:cubicBezTo>
                  <a:lnTo>
                    <a:pt x="0" y="2158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896" name="Oval 66"/>
            <p:cNvSpPr>
              <a:spLocks noChangeArrowheads="1"/>
            </p:cNvSpPr>
            <p:nvPr/>
          </p:nvSpPr>
          <p:spPr bwMode="auto">
            <a:xfrm>
              <a:off x="2768" y="278"/>
              <a:ext cx="104" cy="164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897" name="Oval 67"/>
            <p:cNvSpPr>
              <a:spLocks noChangeArrowheads="1"/>
            </p:cNvSpPr>
            <p:nvPr/>
          </p:nvSpPr>
          <p:spPr bwMode="auto">
            <a:xfrm>
              <a:off x="2796" y="312"/>
              <a:ext cx="48" cy="96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36887" name="Group 69"/>
          <p:cNvGrpSpPr>
            <a:grpSpLocks/>
          </p:cNvGrpSpPr>
          <p:nvPr/>
        </p:nvGrpSpPr>
        <p:grpSpPr bwMode="auto">
          <a:xfrm>
            <a:off x="5693569" y="160735"/>
            <a:ext cx="467916" cy="571500"/>
            <a:chOff x="3794" y="2614"/>
            <a:chExt cx="1966" cy="1706"/>
          </a:xfrm>
        </p:grpSpPr>
        <p:sp>
          <p:nvSpPr>
            <p:cNvPr id="36889" name="Oval 70"/>
            <p:cNvSpPr>
              <a:spLocks noChangeArrowheads="1"/>
            </p:cNvSpPr>
            <p:nvPr/>
          </p:nvSpPr>
          <p:spPr bwMode="auto">
            <a:xfrm>
              <a:off x="3794" y="3840"/>
              <a:ext cx="1966" cy="480"/>
            </a:xfrm>
            <a:prstGeom prst="ellipse">
              <a:avLst/>
            </a:prstGeom>
            <a:gradFill rotWithShape="0">
              <a:gsLst>
                <a:gs pos="0">
                  <a:srgbClr val="2F2F18"/>
                </a:gs>
                <a:gs pos="50000">
                  <a:srgbClr val="666633"/>
                </a:gs>
                <a:gs pos="100000">
                  <a:srgbClr val="2F2F18"/>
                </a:gs>
              </a:gsLst>
              <a:lin ang="0" scaled="1"/>
            </a:gra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6890" name="Rectangle 71"/>
            <p:cNvSpPr>
              <a:spLocks noChangeArrowheads="1"/>
            </p:cNvSpPr>
            <p:nvPr/>
          </p:nvSpPr>
          <p:spPr bwMode="auto">
            <a:xfrm>
              <a:off x="3794" y="2879"/>
              <a:ext cx="1966" cy="1200"/>
            </a:xfrm>
            <a:prstGeom prst="rect">
              <a:avLst/>
            </a:prstGeom>
            <a:gradFill rotWithShape="0">
              <a:gsLst>
                <a:gs pos="0">
                  <a:srgbClr val="2F2F18"/>
                </a:gs>
                <a:gs pos="50000">
                  <a:srgbClr val="666633"/>
                </a:gs>
                <a:gs pos="100000">
                  <a:srgbClr val="2F2F1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aphicFrame>
          <p:nvGraphicFramePr>
            <p:cNvPr id="36866" name="Object 2"/>
            <p:cNvGraphicFramePr>
              <a:graphicFrameLocks noChangeAspect="1"/>
            </p:cNvGraphicFramePr>
            <p:nvPr/>
          </p:nvGraphicFramePr>
          <p:xfrm>
            <a:off x="3794" y="2614"/>
            <a:ext cx="1966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Clip" r:id="rId6" imgW="1663920" imgH="1666440" progId="MS_ClipArt_Gallery.2">
                    <p:embed/>
                  </p:oleObj>
                </mc:Choice>
                <mc:Fallback>
                  <p:oleObj name="Clip" r:id="rId6" imgW="1663920" imgH="16664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" y="2614"/>
                          <a:ext cx="1966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888" name="Rectangle 73"/>
          <p:cNvSpPr>
            <a:spLocks noChangeArrowheads="1"/>
          </p:cNvSpPr>
          <p:nvPr/>
        </p:nvSpPr>
        <p:spPr bwMode="auto">
          <a:xfrm>
            <a:off x="5753101" y="403622"/>
            <a:ext cx="411971" cy="27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350" b="1">
                <a:solidFill>
                  <a:srgbClr val="FAFD00"/>
                </a:solidFill>
                <a:latin typeface="Gill Sans Light"/>
                <a:cs typeface="Gill Sans Light"/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870612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 constraints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Before</a:t>
            </a:r>
            <a:r>
              <a:rPr lang="en-US" dirty="0" smtClean="0"/>
              <a:t> a page is written,</a:t>
            </a:r>
          </a:p>
          <a:p>
            <a:pPr lvl="1"/>
            <a:r>
              <a:rPr lang="en-US" dirty="0" err="1" smtClean="0">
                <a:solidFill>
                  <a:schemeClr val="folHlink"/>
                </a:solidFill>
              </a:rPr>
              <a:t>pageLSN</a:t>
            </a:r>
            <a:r>
              <a:rPr lang="en-US" dirty="0" smtClean="0">
                <a:solidFill>
                  <a:schemeClr val="folHlink"/>
                </a:solidFill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Symbol" charset="2"/>
              </a:rPr>
              <a:t>£ </a:t>
            </a:r>
            <a:r>
              <a:rPr lang="en-US" dirty="0" err="1" smtClean="0">
                <a:solidFill>
                  <a:schemeClr val="folHlink"/>
                </a:solidFill>
              </a:rPr>
              <a:t>flushedLSN</a:t>
            </a:r>
            <a:endParaRPr lang="en-US" dirty="0" smtClean="0">
              <a:solidFill>
                <a:schemeClr val="folHlink"/>
              </a:solidFill>
            </a:endParaRPr>
          </a:p>
          <a:p>
            <a:pPr lvl="1"/>
            <a:endParaRPr lang="en-US" dirty="0" smtClean="0">
              <a:solidFill>
                <a:schemeClr val="folHlink"/>
              </a:solidFill>
            </a:endParaRPr>
          </a:p>
          <a:p>
            <a:r>
              <a:rPr lang="en-US" dirty="0" smtClean="0">
                <a:solidFill>
                  <a:schemeClr val="folHlink"/>
                </a:solidFill>
              </a:rPr>
              <a:t>Commit record included in log; all related update log records precede it in log</a:t>
            </a:r>
          </a:p>
          <a:p>
            <a:endParaRPr lang="en-US" dirty="0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814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Gill Sans Light"/>
            </a:endParaRPr>
          </a:p>
          <a:p>
            <a:endParaRPr lang="en-US" sz="90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9207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27495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Log Records</a:t>
            </a:r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35400" y="1143000"/>
            <a:ext cx="5041900" cy="328612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Possible log record types:</a:t>
            </a:r>
          </a:p>
          <a:p>
            <a:r>
              <a:rPr lang="en-US" b="0" dirty="0" smtClean="0">
                <a:solidFill>
                  <a:schemeClr val="accent1"/>
                </a:solidFill>
              </a:rPr>
              <a:t>Update</a:t>
            </a:r>
          </a:p>
          <a:p>
            <a:r>
              <a:rPr lang="en-US" b="0" dirty="0" smtClean="0">
                <a:solidFill>
                  <a:schemeClr val="accent1"/>
                </a:solidFill>
              </a:rPr>
              <a:t>Commit</a:t>
            </a:r>
          </a:p>
          <a:p>
            <a:r>
              <a:rPr lang="en-US" b="0" dirty="0" smtClean="0">
                <a:solidFill>
                  <a:schemeClr val="accent1"/>
                </a:solidFill>
              </a:rPr>
              <a:t>Abort</a:t>
            </a:r>
          </a:p>
          <a:p>
            <a:r>
              <a:rPr lang="en-US" b="0" dirty="0" smtClean="0">
                <a:solidFill>
                  <a:schemeClr val="accent1"/>
                </a:solidFill>
              </a:rPr>
              <a:t>End </a:t>
            </a:r>
            <a:r>
              <a:rPr lang="en-US" b="0" dirty="0" smtClean="0"/>
              <a:t>(signifies end of commit or abort)</a:t>
            </a:r>
          </a:p>
          <a:p>
            <a:r>
              <a:rPr lang="en-US" b="0" dirty="0" smtClean="0">
                <a:solidFill>
                  <a:schemeClr val="accent2"/>
                </a:solidFill>
              </a:rPr>
              <a:t>Compensation Log Records (CLRs)</a:t>
            </a:r>
            <a:r>
              <a:rPr lang="en-US" b="0" dirty="0" smtClean="0"/>
              <a:t> </a:t>
            </a:r>
          </a:p>
          <a:p>
            <a:pPr lvl="1"/>
            <a:r>
              <a:rPr lang="en-US" dirty="0" smtClean="0"/>
              <a:t>for UNDO actions</a:t>
            </a:r>
          </a:p>
          <a:p>
            <a:pPr lvl="1"/>
            <a:r>
              <a:rPr lang="en-US" dirty="0" smtClean="0"/>
              <a:t>(and some other tricks!)</a:t>
            </a:r>
          </a:p>
        </p:txBody>
      </p:sp>
      <p:grpSp>
        <p:nvGrpSpPr>
          <p:cNvPr id="39943" name="Group 14"/>
          <p:cNvGrpSpPr>
            <a:grpSpLocks/>
          </p:cNvGrpSpPr>
          <p:nvPr/>
        </p:nvGrpSpPr>
        <p:grpSpPr bwMode="auto">
          <a:xfrm>
            <a:off x="1935163" y="1888332"/>
            <a:ext cx="1335881" cy="2351485"/>
            <a:chOff x="1284" y="1586"/>
            <a:chExt cx="1122" cy="1975"/>
          </a:xfrm>
        </p:grpSpPr>
        <p:sp>
          <p:nvSpPr>
            <p:cNvPr id="39952" name="Rectangle 6"/>
            <p:cNvSpPr>
              <a:spLocks noChangeArrowheads="1"/>
            </p:cNvSpPr>
            <p:nvPr/>
          </p:nvSpPr>
          <p:spPr bwMode="auto">
            <a:xfrm>
              <a:off x="1284" y="1586"/>
              <a:ext cx="7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prevLSN</a:t>
              </a:r>
            </a:p>
          </p:txBody>
        </p:sp>
        <p:sp>
          <p:nvSpPr>
            <p:cNvPr id="39953" name="Rectangle 7"/>
            <p:cNvSpPr>
              <a:spLocks noChangeArrowheads="1"/>
            </p:cNvSpPr>
            <p:nvPr/>
          </p:nvSpPr>
          <p:spPr bwMode="auto">
            <a:xfrm>
              <a:off x="1284" y="1827"/>
              <a:ext cx="4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XID</a:t>
              </a:r>
            </a:p>
          </p:txBody>
        </p:sp>
        <p:sp>
          <p:nvSpPr>
            <p:cNvPr id="39954" name="Rectangle 8"/>
            <p:cNvSpPr>
              <a:spLocks noChangeArrowheads="1"/>
            </p:cNvSpPr>
            <p:nvPr/>
          </p:nvSpPr>
          <p:spPr bwMode="auto">
            <a:xfrm>
              <a:off x="1285" y="2067"/>
              <a:ext cx="4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type</a:t>
              </a:r>
            </a:p>
          </p:txBody>
        </p:sp>
        <p:sp>
          <p:nvSpPr>
            <p:cNvPr id="39955" name="Rectangle 9"/>
            <p:cNvSpPr>
              <a:spLocks noChangeArrowheads="1"/>
            </p:cNvSpPr>
            <p:nvPr/>
          </p:nvSpPr>
          <p:spPr bwMode="auto">
            <a:xfrm>
              <a:off x="1285" y="2547"/>
              <a:ext cx="5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length</a:t>
              </a:r>
            </a:p>
          </p:txBody>
        </p:sp>
        <p:sp>
          <p:nvSpPr>
            <p:cNvPr id="39956" name="Rectangle 10"/>
            <p:cNvSpPr>
              <a:spLocks noChangeArrowheads="1"/>
            </p:cNvSpPr>
            <p:nvPr/>
          </p:nvSpPr>
          <p:spPr bwMode="auto">
            <a:xfrm>
              <a:off x="1285" y="2307"/>
              <a:ext cx="6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pageID</a:t>
              </a:r>
            </a:p>
          </p:txBody>
        </p:sp>
        <p:sp>
          <p:nvSpPr>
            <p:cNvPr id="39957" name="Rectangle 11"/>
            <p:cNvSpPr>
              <a:spLocks noChangeArrowheads="1"/>
            </p:cNvSpPr>
            <p:nvPr/>
          </p:nvSpPr>
          <p:spPr bwMode="auto">
            <a:xfrm>
              <a:off x="1285" y="2788"/>
              <a:ext cx="5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offset</a:t>
              </a:r>
            </a:p>
          </p:txBody>
        </p:sp>
        <p:sp>
          <p:nvSpPr>
            <p:cNvPr id="39958" name="Rectangle 12"/>
            <p:cNvSpPr>
              <a:spLocks noChangeArrowheads="1"/>
            </p:cNvSpPr>
            <p:nvPr/>
          </p:nvSpPr>
          <p:spPr bwMode="auto">
            <a:xfrm>
              <a:off x="1285" y="3028"/>
              <a:ext cx="11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before-image</a:t>
              </a:r>
            </a:p>
          </p:txBody>
        </p:sp>
        <p:sp>
          <p:nvSpPr>
            <p:cNvPr id="39959" name="Rectangle 13"/>
            <p:cNvSpPr>
              <a:spLocks noChangeArrowheads="1"/>
            </p:cNvSpPr>
            <p:nvPr/>
          </p:nvSpPr>
          <p:spPr bwMode="auto">
            <a:xfrm>
              <a:off x="1285" y="3270"/>
              <a:ext cx="9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after-image</a:t>
              </a:r>
            </a:p>
          </p:txBody>
        </p:sp>
      </p:grp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849313" y="1487091"/>
            <a:ext cx="2477601" cy="3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2100" b="1">
                <a:solidFill>
                  <a:srgbClr val="0000FF"/>
                </a:solidFill>
                <a:latin typeface="Gill Sans Light"/>
                <a:cs typeface="Gill Sans Light"/>
              </a:rPr>
              <a:t>LogRecord fields:</a:t>
            </a:r>
          </a:p>
        </p:txBody>
      </p:sp>
      <p:sp>
        <p:nvSpPr>
          <p:cNvPr id="39945" name="Line 16"/>
          <p:cNvSpPr>
            <a:spLocks noChangeShapeType="1"/>
          </p:cNvSpPr>
          <p:nvPr/>
        </p:nvSpPr>
        <p:spPr bwMode="auto">
          <a:xfrm>
            <a:off x="1778000" y="3040856"/>
            <a:ext cx="0" cy="4000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9946" name="Line 17"/>
          <p:cNvSpPr>
            <a:spLocks noChangeShapeType="1"/>
          </p:cNvSpPr>
          <p:nvPr/>
        </p:nvSpPr>
        <p:spPr bwMode="auto">
          <a:xfrm>
            <a:off x="1778000" y="3555206"/>
            <a:ext cx="0" cy="4000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9947" name="Line 18"/>
          <p:cNvSpPr>
            <a:spLocks noChangeShapeType="1"/>
          </p:cNvSpPr>
          <p:nvPr/>
        </p:nvSpPr>
        <p:spPr bwMode="auto">
          <a:xfrm flipH="1" flipV="1">
            <a:off x="1720850" y="3498056"/>
            <a:ext cx="57150" cy="57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9948" name="Line 19"/>
          <p:cNvSpPr>
            <a:spLocks noChangeShapeType="1"/>
          </p:cNvSpPr>
          <p:nvPr/>
        </p:nvSpPr>
        <p:spPr bwMode="auto">
          <a:xfrm flipV="1">
            <a:off x="1720850" y="3440906"/>
            <a:ext cx="57150" cy="57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9949" name="Line 20"/>
          <p:cNvSpPr>
            <a:spLocks noChangeShapeType="1"/>
          </p:cNvSpPr>
          <p:nvPr/>
        </p:nvSpPr>
        <p:spPr bwMode="auto">
          <a:xfrm flipV="1">
            <a:off x="1778000" y="2869406"/>
            <a:ext cx="171450" cy="171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9950" name="Line 21"/>
          <p:cNvSpPr>
            <a:spLocks noChangeShapeType="1"/>
          </p:cNvSpPr>
          <p:nvPr/>
        </p:nvSpPr>
        <p:spPr bwMode="auto">
          <a:xfrm flipH="1" flipV="1">
            <a:off x="1778000" y="3955256"/>
            <a:ext cx="171450" cy="171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9951" name="Rectangle 22"/>
          <p:cNvSpPr>
            <a:spLocks noChangeArrowheads="1"/>
          </p:cNvSpPr>
          <p:nvPr/>
        </p:nvSpPr>
        <p:spPr bwMode="auto">
          <a:xfrm>
            <a:off x="851694" y="3087292"/>
            <a:ext cx="960198" cy="9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b="1">
                <a:solidFill>
                  <a:schemeClr val="accent1"/>
                </a:solidFill>
                <a:latin typeface="Gill Sans Light"/>
                <a:cs typeface="Gill Sans Light"/>
              </a:rPr>
              <a:t>update</a:t>
            </a:r>
            <a:endParaRPr lang="en-US">
              <a:solidFill>
                <a:srgbClr val="0000FF"/>
              </a:solidFill>
              <a:latin typeface="Gill Sans Light"/>
              <a:cs typeface="Gill Sans Light"/>
            </a:endParaRPr>
          </a:p>
          <a:p>
            <a:pPr algn="l"/>
            <a:r>
              <a:rPr lang="en-US">
                <a:solidFill>
                  <a:srgbClr val="0000FF"/>
                </a:solidFill>
                <a:latin typeface="Gill Sans Light"/>
                <a:cs typeface="Gill Sans Light"/>
              </a:rPr>
              <a:t>records</a:t>
            </a:r>
          </a:p>
          <a:p>
            <a:pPr algn="l"/>
            <a:r>
              <a:rPr lang="en-US">
                <a:solidFill>
                  <a:srgbClr val="0000FF"/>
                </a:solidFill>
                <a:latin typeface="Gill Sans Light"/>
                <a:cs typeface="Gill Sans Light"/>
              </a:rPr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1983813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Other Log-Related State</a:t>
            </a:r>
          </a:p>
        </p:txBody>
      </p:sp>
      <p:sp>
        <p:nvSpPr>
          <p:cNvPr id="4199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799" y="1217216"/>
            <a:ext cx="8715375" cy="3326209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Transaction Table:</a:t>
            </a:r>
          </a:p>
          <a:p>
            <a:pPr lvl="1"/>
            <a:r>
              <a:rPr lang="en-US" dirty="0" smtClean="0"/>
              <a:t>One entry per active Transaction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 smtClean="0">
                <a:solidFill>
                  <a:schemeClr val="accent2"/>
                </a:solidFill>
              </a:rPr>
              <a:t>XID, status </a:t>
            </a:r>
            <a:r>
              <a:rPr lang="en-US" dirty="0" smtClean="0"/>
              <a:t>(running/</a:t>
            </a:r>
            <a:r>
              <a:rPr lang="en-US" dirty="0" err="1" smtClean="0"/>
              <a:t>commited</a:t>
            </a:r>
            <a:r>
              <a:rPr lang="en-US" dirty="0" smtClean="0"/>
              <a:t>/aborted), and </a:t>
            </a:r>
            <a:r>
              <a:rPr lang="en-US" dirty="0" err="1" smtClean="0">
                <a:solidFill>
                  <a:schemeClr val="accent2"/>
                </a:solidFill>
              </a:rPr>
              <a:t>lastLSN</a:t>
            </a:r>
            <a:endParaRPr lang="en-US" dirty="0" smtClean="0">
              <a:solidFill>
                <a:schemeClr val="accent2"/>
              </a:solidFill>
            </a:endParaRPr>
          </a:p>
          <a:p>
            <a:pPr lvl="2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Dirty Page Table:</a:t>
            </a:r>
          </a:p>
          <a:p>
            <a:pPr lvl="1"/>
            <a:r>
              <a:rPr lang="en-US" dirty="0" smtClean="0"/>
              <a:t>One entry per dirty page in buffer pool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 err="1" smtClean="0">
                <a:solidFill>
                  <a:schemeClr val="accent2"/>
                </a:solidFill>
              </a:rPr>
              <a:t>recLSN</a:t>
            </a:r>
            <a:r>
              <a:rPr lang="en-US" dirty="0" smtClean="0"/>
              <a:t> – the LSN of the log record which </a:t>
            </a:r>
            <a:r>
              <a:rPr lang="en-US" i="1" u="sng" dirty="0" smtClean="0"/>
              <a:t>first</a:t>
            </a:r>
            <a:r>
              <a:rPr lang="en-US" i="1" dirty="0" smtClean="0"/>
              <a:t> </a:t>
            </a:r>
            <a:r>
              <a:rPr lang="en-US" dirty="0" smtClean="0"/>
              <a:t>caused the page to be dirty</a:t>
            </a:r>
          </a:p>
        </p:txBody>
      </p:sp>
    </p:spTree>
    <p:extLst>
      <p:ext uri="{BB962C8B-B14F-4D97-AF65-F5344CB8AC3E}">
        <p14:creationId xmlns:p14="http://schemas.microsoft.com/office/powerpoint/2010/main" val="1351956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272" y="1476375"/>
            <a:ext cx="6280703" cy="3086100"/>
          </a:xfrm>
        </p:spPr>
        <p:txBody>
          <a:bodyPr>
            <a:normAutofit fontScale="92500" lnSpcReduction="10000"/>
          </a:bodyPr>
          <a:lstStyle/>
          <a:p>
            <a:r>
              <a:rPr lang="en-US" b="0" u="sng" dirty="0" smtClean="0">
                <a:solidFill>
                  <a:srgbClr val="FF0000"/>
                </a:solidFill>
              </a:rPr>
              <a:t>ARIES</a:t>
            </a:r>
            <a:r>
              <a:rPr lang="en-US" b="0" u="sng" dirty="0">
                <a:solidFill>
                  <a:srgbClr val="FF0000"/>
                </a:solidFill>
              </a:rPr>
              <a:t>: A Transaction Recovery Method Supporting Fine-Granularity Locking and Partial Rollbacks Using Write-ahead </a:t>
            </a:r>
            <a:r>
              <a:rPr lang="en-US" b="0" u="sng" dirty="0" smtClean="0">
                <a:solidFill>
                  <a:srgbClr val="FF0000"/>
                </a:solidFill>
              </a:rPr>
              <a:t>Logging</a:t>
            </a:r>
            <a:r>
              <a:rPr lang="en-US" b="0" dirty="0" smtClean="0"/>
              <a:t>, </a:t>
            </a:r>
            <a:br>
              <a:rPr lang="en-US" b="0" dirty="0" smtClean="0"/>
            </a:br>
            <a:r>
              <a:rPr lang="en-US" b="0" dirty="0" smtClean="0"/>
              <a:t>C</a:t>
            </a:r>
            <a:r>
              <a:rPr lang="en-US" b="0" dirty="0"/>
              <a:t>. Mohan, Don </a:t>
            </a:r>
            <a:r>
              <a:rPr lang="en-US" b="0" dirty="0" err="1"/>
              <a:t>Haderle</a:t>
            </a:r>
            <a:r>
              <a:rPr lang="en-US" b="0" dirty="0"/>
              <a:t>, Bruce Lindsay, Hamid </a:t>
            </a:r>
            <a:r>
              <a:rPr lang="en-US" b="0" dirty="0" err="1"/>
              <a:t>Pirahesh</a:t>
            </a:r>
            <a:r>
              <a:rPr lang="en-US" b="0" dirty="0"/>
              <a:t> and Peter Schwarz. Appears in Transactions on Database Systems, </a:t>
            </a:r>
            <a:r>
              <a:rPr lang="en-US" b="0" dirty="0" err="1"/>
              <a:t>Vol</a:t>
            </a:r>
            <a:r>
              <a:rPr lang="en-US" b="0" dirty="0"/>
              <a:t> 17, No. 1, March 1992, Pages 94-162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dirty="0"/>
              <a:t>Thoughts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Normal Execution of a Transaction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9863" y="1346200"/>
            <a:ext cx="8850312" cy="3057525"/>
          </a:xfrm>
          <a:noFill/>
        </p:spPr>
        <p:txBody>
          <a:bodyPr/>
          <a:lstStyle/>
          <a:p>
            <a:r>
              <a:rPr lang="en-US" dirty="0" smtClean="0"/>
              <a:t>Series of </a:t>
            </a:r>
            <a:r>
              <a:rPr lang="en-US" dirty="0" smtClean="0">
                <a:solidFill>
                  <a:schemeClr val="accent2"/>
                </a:solidFill>
              </a:rPr>
              <a:t>reads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chemeClr val="accent2"/>
                </a:solidFill>
              </a:rPr>
              <a:t>writes</a:t>
            </a:r>
            <a:r>
              <a:rPr lang="en-US" dirty="0" smtClean="0"/>
              <a:t>, followed by </a:t>
            </a:r>
            <a:r>
              <a:rPr lang="en-US" dirty="0" smtClean="0">
                <a:solidFill>
                  <a:schemeClr val="accent2"/>
                </a:solidFill>
              </a:rPr>
              <a:t>commit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2"/>
                </a:solidFill>
              </a:rPr>
              <a:t>abort</a:t>
            </a:r>
            <a:endParaRPr lang="en-US" dirty="0" smtClean="0"/>
          </a:p>
          <a:p>
            <a:pPr lvl="1"/>
            <a:r>
              <a:rPr lang="en-US" dirty="0" smtClean="0"/>
              <a:t>We will assume that page write is atomic on disk</a:t>
            </a:r>
          </a:p>
          <a:p>
            <a:pPr lvl="2"/>
            <a:r>
              <a:rPr lang="en-US" dirty="0" smtClean="0"/>
              <a:t>In practice, additional details to deal with non-atomic writes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Strict 2PL (at least for writes)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STEAL</a:t>
            </a:r>
            <a:r>
              <a:rPr lang="en-US" dirty="0"/>
              <a:t>, NO-FORCE </a:t>
            </a:r>
            <a:r>
              <a:rPr lang="en-US" dirty="0" smtClean="0"/>
              <a:t>buffer management, with </a:t>
            </a:r>
            <a:r>
              <a:rPr lang="en-US" dirty="0" smtClean="0">
                <a:solidFill>
                  <a:schemeClr val="accent2"/>
                </a:solidFill>
              </a:rPr>
              <a:t>Write-Ahead Logging</a:t>
            </a:r>
          </a:p>
        </p:txBody>
      </p:sp>
    </p:spTree>
    <p:extLst>
      <p:ext uri="{BB962C8B-B14F-4D97-AF65-F5344CB8AC3E}">
        <p14:creationId xmlns:p14="http://schemas.microsoft.com/office/powerpoint/2010/main" val="1526590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>
          <a:xfrm>
            <a:off x="169863" y="-136525"/>
            <a:ext cx="8850312" cy="857250"/>
          </a:xfrm>
          <a:noFill/>
        </p:spPr>
        <p:txBody>
          <a:bodyPr/>
          <a:lstStyle/>
          <a:p>
            <a:r>
              <a:rPr lang="en-US" smtClean="0"/>
              <a:t>Checkpointing</a:t>
            </a:r>
          </a:p>
        </p:txBody>
      </p:sp>
      <p:sp>
        <p:nvSpPr>
          <p:cNvPr id="460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49300"/>
            <a:ext cx="9020175" cy="3637722"/>
          </a:xfrm>
          <a:noFill/>
        </p:spPr>
        <p:txBody>
          <a:bodyPr/>
          <a:lstStyle/>
          <a:p>
            <a:r>
              <a:rPr lang="en-US" dirty="0" smtClean="0"/>
              <a:t>Periodically, the DBMS creates a </a:t>
            </a:r>
            <a:r>
              <a:rPr lang="en-US" u="sng" dirty="0" smtClean="0">
                <a:solidFill>
                  <a:schemeClr val="accent2"/>
                </a:solidFill>
              </a:rPr>
              <a:t>checkpoint</a:t>
            </a:r>
            <a:r>
              <a:rPr lang="en-US" dirty="0" smtClean="0"/>
              <a:t>, in order to minimize the time taken to recover in the event of a system crash.  Write to log: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begin_checkpoint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record:  Indicates when </a:t>
            </a:r>
            <a:r>
              <a:rPr lang="en-US" dirty="0" err="1" smtClean="0"/>
              <a:t>chkpt</a:t>
            </a:r>
            <a:r>
              <a:rPr lang="en-US" dirty="0" smtClean="0"/>
              <a:t> began.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end_checkpoint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record:  Contains current </a:t>
            </a:r>
            <a:r>
              <a:rPr lang="en-US" i="1" dirty="0" smtClean="0"/>
              <a:t>Transaction table </a:t>
            </a:r>
            <a:r>
              <a:rPr lang="en-US" dirty="0" smtClean="0"/>
              <a:t>and </a:t>
            </a:r>
            <a:r>
              <a:rPr lang="en-US" i="1" dirty="0" smtClean="0"/>
              <a:t>dirty page table</a:t>
            </a:r>
            <a:r>
              <a:rPr lang="en-US" dirty="0" smtClean="0"/>
              <a:t>.  This is a </a:t>
            </a:r>
            <a:r>
              <a:rPr lang="en-US" dirty="0" smtClean="0">
                <a:solidFill>
                  <a:schemeClr val="accent2"/>
                </a:solidFill>
              </a:rPr>
              <a:t>`fuzzy checkpoint’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Other Transactions continue to run; so these tables only known to reflect some mix of state </a:t>
            </a:r>
            <a:r>
              <a:rPr lang="en-US" i="1" dirty="0" smtClean="0"/>
              <a:t>after the time of the </a:t>
            </a:r>
            <a:r>
              <a:rPr lang="en-US" i="1" dirty="0" err="1" smtClean="0">
                <a:solidFill>
                  <a:schemeClr val="accent2"/>
                </a:solidFill>
              </a:rPr>
              <a:t>begin_checkpoint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/>
              <a:t>record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No attempt to force dirty pages to disk; effectiveness of checkpoint limited by oldest unwritten change to a dirty page. (So it’s a good idea to periodically flush dirty pages to disk!)</a:t>
            </a:r>
          </a:p>
          <a:p>
            <a:pPr lvl="1"/>
            <a:r>
              <a:rPr lang="en-US" dirty="0" smtClean="0"/>
              <a:t>Store LSN of </a:t>
            </a:r>
            <a:r>
              <a:rPr lang="en-US" dirty="0" err="1" smtClean="0"/>
              <a:t>chkpt</a:t>
            </a:r>
            <a:r>
              <a:rPr lang="en-US" dirty="0" smtClean="0"/>
              <a:t> record in a safe place (</a:t>
            </a:r>
            <a:r>
              <a:rPr lang="en-US" i="1" dirty="0" smtClean="0">
                <a:solidFill>
                  <a:schemeClr val="accent2"/>
                </a:solidFill>
              </a:rPr>
              <a:t>master </a:t>
            </a:r>
            <a:r>
              <a:rPr lang="en-US" dirty="0" smtClean="0"/>
              <a:t>record)</a:t>
            </a:r>
          </a:p>
        </p:txBody>
      </p:sp>
    </p:spTree>
    <p:extLst>
      <p:ext uri="{BB962C8B-B14F-4D97-AF65-F5344CB8AC3E}">
        <p14:creationId xmlns:p14="http://schemas.microsoft.com/office/powerpoint/2010/main" val="997980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Gill Sans Light"/>
            </a:endParaRPr>
          </a:p>
          <a:p>
            <a:endParaRPr lang="en-US" sz="90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48140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48141" name="Rectangle 4"/>
          <p:cNvSpPr>
            <a:spLocks noGrp="1" noChangeArrowheads="1"/>
          </p:cNvSpPr>
          <p:nvPr>
            <p:ph type="title"/>
          </p:nvPr>
        </p:nvSpPr>
        <p:spPr>
          <a:xfrm>
            <a:off x="520700" y="322607"/>
            <a:ext cx="7988300" cy="828675"/>
          </a:xfrm>
          <a:noFill/>
        </p:spPr>
        <p:txBody>
          <a:bodyPr/>
          <a:lstStyle/>
          <a:p>
            <a:r>
              <a:rPr lang="en-US" dirty="0" smtClean="0"/>
              <a:t>The Big Picture:  What’s Stored Where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4963" y="1371600"/>
            <a:ext cx="1772843" cy="3657600"/>
            <a:chOff x="615950" y="1828800"/>
            <a:chExt cx="2363790" cy="4876800"/>
          </a:xfrm>
        </p:grpSpPr>
        <p:sp>
          <p:nvSpPr>
            <p:cNvPr id="48132" name="Rectangle 62" descr="Medium Wood"/>
            <p:cNvSpPr>
              <a:spLocks noChangeArrowheads="1"/>
            </p:cNvSpPr>
            <p:nvPr/>
          </p:nvSpPr>
          <p:spPr bwMode="auto">
            <a:xfrm>
              <a:off x="866775" y="1828800"/>
              <a:ext cx="1628775" cy="6858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33" name="Oval 63" descr="Oak"/>
            <p:cNvSpPr>
              <a:spLocks noChangeArrowheads="1"/>
            </p:cNvSpPr>
            <p:nvPr/>
          </p:nvSpPr>
          <p:spPr bwMode="auto">
            <a:xfrm>
              <a:off x="615950" y="1835150"/>
              <a:ext cx="501650" cy="673100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34" name="Line 64"/>
            <p:cNvSpPr>
              <a:spLocks noChangeShapeType="1"/>
            </p:cNvSpPr>
            <p:nvPr/>
          </p:nvSpPr>
          <p:spPr bwMode="auto">
            <a:xfrm>
              <a:off x="866775" y="1828800"/>
              <a:ext cx="162877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35" name="Line 65"/>
            <p:cNvSpPr>
              <a:spLocks noChangeShapeType="1"/>
            </p:cNvSpPr>
            <p:nvPr/>
          </p:nvSpPr>
          <p:spPr bwMode="auto">
            <a:xfrm>
              <a:off x="866775" y="2514600"/>
              <a:ext cx="162877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36" name="Arc 66" descr="Medium Wood"/>
            <p:cNvSpPr>
              <a:spLocks/>
            </p:cNvSpPr>
            <p:nvPr/>
          </p:nvSpPr>
          <p:spPr bwMode="auto">
            <a:xfrm>
              <a:off x="2487613" y="1830388"/>
              <a:ext cx="171450" cy="685800"/>
            </a:xfrm>
            <a:custGeom>
              <a:avLst/>
              <a:gdLst>
                <a:gd name="T0" fmla="*/ 7930 w 21600"/>
                <a:gd name="T1" fmla="*/ 0 h 43177"/>
                <a:gd name="T2" fmla="*/ 0 w 21600"/>
                <a:gd name="T3" fmla="*/ 685800 h 43177"/>
                <a:gd name="T4" fmla="*/ 0 w 21600"/>
                <a:gd name="T5" fmla="*/ 342717 h 431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7"/>
                <a:gd name="T11" fmla="*/ 21600 w 21600"/>
                <a:gd name="T12" fmla="*/ 43177 h 43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7" fill="none" extrusionOk="0">
                  <a:moveTo>
                    <a:pt x="998" y="0"/>
                  </a:moveTo>
                  <a:cubicBezTo>
                    <a:pt x="12527" y="533"/>
                    <a:pt x="21600" y="10036"/>
                    <a:pt x="21600" y="21577"/>
                  </a:cubicBezTo>
                  <a:cubicBezTo>
                    <a:pt x="21600" y="33506"/>
                    <a:pt x="11929" y="43177"/>
                    <a:pt x="-1" y="43177"/>
                  </a:cubicBezTo>
                </a:path>
                <a:path w="21600" h="43177" stroke="0" extrusionOk="0">
                  <a:moveTo>
                    <a:pt x="998" y="0"/>
                  </a:moveTo>
                  <a:cubicBezTo>
                    <a:pt x="12527" y="533"/>
                    <a:pt x="21600" y="10036"/>
                    <a:pt x="21600" y="21577"/>
                  </a:cubicBezTo>
                  <a:cubicBezTo>
                    <a:pt x="21600" y="33506"/>
                    <a:pt x="11929" y="43177"/>
                    <a:pt x="-1" y="43177"/>
                  </a:cubicBezTo>
                  <a:lnTo>
                    <a:pt x="0" y="2157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37" name="Oval 67"/>
            <p:cNvSpPr>
              <a:spLocks noChangeArrowheads="1"/>
            </p:cNvSpPr>
            <p:nvPr/>
          </p:nvSpPr>
          <p:spPr bwMode="auto">
            <a:xfrm>
              <a:off x="701675" y="1933575"/>
              <a:ext cx="330200" cy="476250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38" name="Oval 68"/>
            <p:cNvSpPr>
              <a:spLocks noChangeArrowheads="1"/>
            </p:cNvSpPr>
            <p:nvPr/>
          </p:nvSpPr>
          <p:spPr bwMode="auto">
            <a:xfrm>
              <a:off x="787400" y="2030413"/>
              <a:ext cx="158750" cy="282575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39" name="Rectangle 2"/>
            <p:cNvSpPr>
              <a:spLocks noChangeArrowheads="1"/>
            </p:cNvSpPr>
            <p:nvPr/>
          </p:nvSpPr>
          <p:spPr bwMode="auto">
            <a:xfrm>
              <a:off x="685800" y="6248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48167" name="Group 43"/>
            <p:cNvGrpSpPr>
              <a:grpSpLocks/>
            </p:cNvGrpSpPr>
            <p:nvPr/>
          </p:nvGrpSpPr>
          <p:grpSpPr bwMode="auto">
            <a:xfrm>
              <a:off x="1465264" y="3170238"/>
              <a:ext cx="1514476" cy="2571750"/>
              <a:chOff x="923" y="1997"/>
              <a:chExt cx="954" cy="1620"/>
            </a:xfrm>
          </p:grpSpPr>
          <p:sp>
            <p:nvSpPr>
              <p:cNvPr id="48177" name="Rectangle 35"/>
              <p:cNvSpPr>
                <a:spLocks noChangeArrowheads="1"/>
              </p:cNvSpPr>
              <p:nvPr/>
            </p:nvSpPr>
            <p:spPr bwMode="auto">
              <a:xfrm>
                <a:off x="923" y="1997"/>
                <a:ext cx="67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/>
              <a:p>
                <a:pPr algn="l"/>
                <a:r>
                  <a:rPr lang="en-US" sz="1500">
                    <a:solidFill>
                      <a:schemeClr val="tx2"/>
                    </a:solidFill>
                    <a:latin typeface="Gill Sans Light"/>
                    <a:cs typeface="Gill Sans Light"/>
                  </a:rPr>
                  <a:t>prevLSN</a:t>
                </a:r>
              </a:p>
            </p:txBody>
          </p:sp>
          <p:sp>
            <p:nvSpPr>
              <p:cNvPr id="48178" name="Rectangle 36"/>
              <p:cNvSpPr>
                <a:spLocks noChangeArrowheads="1"/>
              </p:cNvSpPr>
              <p:nvPr/>
            </p:nvSpPr>
            <p:spPr bwMode="auto">
              <a:xfrm>
                <a:off x="924" y="2193"/>
                <a:ext cx="38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/>
              <a:p>
                <a:pPr algn="l"/>
                <a:r>
                  <a:rPr lang="en-US" sz="1500" dirty="0">
                    <a:solidFill>
                      <a:schemeClr val="tx2"/>
                    </a:solidFill>
                    <a:latin typeface="Gill Sans Light"/>
                    <a:cs typeface="Gill Sans Light"/>
                  </a:rPr>
                  <a:t>XID</a:t>
                </a:r>
              </a:p>
            </p:txBody>
          </p:sp>
          <p:sp>
            <p:nvSpPr>
              <p:cNvPr id="48179" name="Rectangle 37"/>
              <p:cNvSpPr>
                <a:spLocks noChangeArrowheads="1"/>
              </p:cNvSpPr>
              <p:nvPr/>
            </p:nvSpPr>
            <p:spPr bwMode="auto">
              <a:xfrm>
                <a:off x="924" y="2389"/>
                <a:ext cx="3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/>
              <a:p>
                <a:pPr algn="l"/>
                <a:r>
                  <a:rPr lang="en-US" sz="1500">
                    <a:solidFill>
                      <a:schemeClr val="tx2"/>
                    </a:solidFill>
                    <a:latin typeface="Gill Sans Light"/>
                    <a:cs typeface="Gill Sans Light"/>
                  </a:rPr>
                  <a:t>type</a:t>
                </a:r>
              </a:p>
            </p:txBody>
          </p:sp>
          <p:sp>
            <p:nvSpPr>
              <p:cNvPr id="48180" name="Rectangle 38"/>
              <p:cNvSpPr>
                <a:spLocks noChangeArrowheads="1"/>
              </p:cNvSpPr>
              <p:nvPr/>
            </p:nvSpPr>
            <p:spPr bwMode="auto">
              <a:xfrm>
                <a:off x="924" y="2778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/>
              <a:p>
                <a:pPr algn="l"/>
                <a:r>
                  <a:rPr lang="en-US" sz="1500">
                    <a:solidFill>
                      <a:schemeClr val="tx2"/>
                    </a:solidFill>
                    <a:latin typeface="Gill Sans Light"/>
                    <a:cs typeface="Gill Sans Light"/>
                  </a:rPr>
                  <a:t>length</a:t>
                </a:r>
              </a:p>
            </p:txBody>
          </p:sp>
          <p:sp>
            <p:nvSpPr>
              <p:cNvPr id="48181" name="Rectangle 39"/>
              <p:cNvSpPr>
                <a:spLocks noChangeArrowheads="1"/>
              </p:cNvSpPr>
              <p:nvPr/>
            </p:nvSpPr>
            <p:spPr bwMode="auto">
              <a:xfrm>
                <a:off x="924" y="2582"/>
                <a:ext cx="56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/>
              <a:p>
                <a:pPr algn="l"/>
                <a:r>
                  <a:rPr lang="en-US" sz="1500" dirty="0" err="1">
                    <a:solidFill>
                      <a:schemeClr val="tx2"/>
                    </a:solidFill>
                    <a:latin typeface="Gill Sans Light"/>
                    <a:cs typeface="Gill Sans Light"/>
                  </a:rPr>
                  <a:t>pageID</a:t>
                </a:r>
                <a:endParaRPr lang="en-US" sz="1500" dirty="0">
                  <a:solidFill>
                    <a:schemeClr val="tx2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48182" name="Rectangle 40"/>
              <p:cNvSpPr>
                <a:spLocks noChangeArrowheads="1"/>
              </p:cNvSpPr>
              <p:nvPr/>
            </p:nvSpPr>
            <p:spPr bwMode="auto">
              <a:xfrm>
                <a:off x="924" y="2973"/>
                <a:ext cx="46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/>
              <a:p>
                <a:pPr algn="l"/>
                <a:r>
                  <a:rPr lang="en-US" sz="1500">
                    <a:solidFill>
                      <a:schemeClr val="tx2"/>
                    </a:solidFill>
                    <a:latin typeface="Gill Sans Light"/>
                    <a:cs typeface="Gill Sans Light"/>
                  </a:rPr>
                  <a:t>offset</a:t>
                </a:r>
              </a:p>
            </p:txBody>
          </p:sp>
          <p:sp>
            <p:nvSpPr>
              <p:cNvPr id="48183" name="Rectangle 41"/>
              <p:cNvSpPr>
                <a:spLocks noChangeArrowheads="1"/>
              </p:cNvSpPr>
              <p:nvPr/>
            </p:nvSpPr>
            <p:spPr bwMode="auto">
              <a:xfrm>
                <a:off x="924" y="3167"/>
                <a:ext cx="9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/>
              <a:p>
                <a:pPr algn="l"/>
                <a:r>
                  <a:rPr lang="en-US" sz="1500" dirty="0">
                    <a:solidFill>
                      <a:schemeClr val="tx2"/>
                    </a:solidFill>
                    <a:latin typeface="Gill Sans Light"/>
                    <a:cs typeface="Gill Sans Light"/>
                  </a:rPr>
                  <a:t>before-image</a:t>
                </a:r>
              </a:p>
            </p:txBody>
          </p:sp>
          <p:sp>
            <p:nvSpPr>
              <p:cNvPr id="48184" name="Rectangle 42"/>
              <p:cNvSpPr>
                <a:spLocks noChangeArrowheads="1"/>
              </p:cNvSpPr>
              <p:nvPr/>
            </p:nvSpPr>
            <p:spPr bwMode="auto">
              <a:xfrm>
                <a:off x="924" y="3365"/>
                <a:ext cx="81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/>
              <a:p>
                <a:pPr algn="l"/>
                <a:r>
                  <a:rPr lang="en-US" sz="1500" dirty="0">
                    <a:solidFill>
                      <a:schemeClr val="tx2"/>
                    </a:solidFill>
                    <a:latin typeface="Gill Sans Light"/>
                    <a:cs typeface="Gill Sans Light"/>
                  </a:rPr>
                  <a:t>after-image</a:t>
                </a:r>
              </a:p>
            </p:txBody>
          </p:sp>
        </p:grpSp>
        <p:sp>
          <p:nvSpPr>
            <p:cNvPr id="48168" name="Rectangle 44"/>
            <p:cNvSpPr>
              <a:spLocks noChangeArrowheads="1"/>
            </p:cNvSpPr>
            <p:nvPr/>
          </p:nvSpPr>
          <p:spPr bwMode="auto">
            <a:xfrm>
              <a:off x="973138" y="2798763"/>
              <a:ext cx="2000461" cy="46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 b="1" dirty="0" err="1">
                  <a:solidFill>
                    <a:schemeClr val="accent1"/>
                  </a:solidFill>
                  <a:latin typeface="Gill Sans Light"/>
                  <a:cs typeface="Gill Sans Light"/>
                </a:rPr>
                <a:t>LogRecords</a:t>
              </a:r>
              <a:endParaRPr lang="en-US" b="1" dirty="0">
                <a:solidFill>
                  <a:schemeClr val="accent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48169" name="Line 45"/>
            <p:cNvSpPr>
              <a:spLocks noChangeShapeType="1"/>
            </p:cNvSpPr>
            <p:nvPr/>
          </p:nvSpPr>
          <p:spPr bwMode="auto">
            <a:xfrm>
              <a:off x="1298575" y="4352925"/>
              <a:ext cx="0" cy="4365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70" name="Line 46"/>
            <p:cNvSpPr>
              <a:spLocks noChangeShapeType="1"/>
            </p:cNvSpPr>
            <p:nvPr/>
          </p:nvSpPr>
          <p:spPr bwMode="auto">
            <a:xfrm flipV="1">
              <a:off x="1298575" y="4168775"/>
              <a:ext cx="185738" cy="184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71" name="Line 47"/>
            <p:cNvSpPr>
              <a:spLocks noChangeShapeType="1"/>
            </p:cNvSpPr>
            <p:nvPr/>
          </p:nvSpPr>
          <p:spPr bwMode="auto">
            <a:xfrm flipH="1" flipV="1">
              <a:off x="1298575" y="5343525"/>
              <a:ext cx="185738" cy="1873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73" name="Rectangle 57"/>
            <p:cNvSpPr>
              <a:spLocks noChangeArrowheads="1"/>
            </p:cNvSpPr>
            <p:nvPr/>
          </p:nvSpPr>
          <p:spPr bwMode="auto">
            <a:xfrm>
              <a:off x="1506538" y="2043113"/>
              <a:ext cx="805108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rgbClr val="FAFD00"/>
                  </a:solidFill>
                  <a:latin typeface="Gill Sans Light"/>
                  <a:cs typeface="Gill Sans Light"/>
                </a:rPr>
                <a:t>LOG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43300" y="1028700"/>
            <a:ext cx="1948379" cy="3714750"/>
            <a:chOff x="3200400" y="1371600"/>
            <a:chExt cx="2597839" cy="4953000"/>
          </a:xfrm>
        </p:grpSpPr>
        <p:grpSp>
          <p:nvGrpSpPr>
            <p:cNvPr id="48142" name="Group 77"/>
            <p:cNvGrpSpPr>
              <a:grpSpLocks/>
            </p:cNvGrpSpPr>
            <p:nvPr/>
          </p:nvGrpSpPr>
          <p:grpSpPr bwMode="auto">
            <a:xfrm>
              <a:off x="3609975" y="1624013"/>
              <a:ext cx="1638300" cy="1390650"/>
              <a:chOff x="2274" y="1023"/>
              <a:chExt cx="1032" cy="876"/>
            </a:xfrm>
          </p:grpSpPr>
          <p:grpSp>
            <p:nvGrpSpPr>
              <p:cNvPr id="48185" name="Group 73"/>
              <p:cNvGrpSpPr>
                <a:grpSpLocks/>
              </p:cNvGrpSpPr>
              <p:nvPr/>
            </p:nvGrpSpPr>
            <p:grpSpPr bwMode="auto">
              <a:xfrm>
                <a:off x="2274" y="1023"/>
                <a:ext cx="1032" cy="876"/>
                <a:chOff x="3794" y="2614"/>
                <a:chExt cx="1966" cy="1706"/>
              </a:xfrm>
            </p:grpSpPr>
            <p:sp>
              <p:nvSpPr>
                <p:cNvPr id="48187" name="Oval 74"/>
                <p:cNvSpPr>
                  <a:spLocks noChangeArrowheads="1"/>
                </p:cNvSpPr>
                <p:nvPr/>
              </p:nvSpPr>
              <p:spPr bwMode="auto">
                <a:xfrm>
                  <a:off x="3794" y="3840"/>
                  <a:ext cx="1966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2F2F18"/>
                    </a:gs>
                    <a:gs pos="50000">
                      <a:srgbClr val="666633"/>
                    </a:gs>
                    <a:gs pos="100000">
                      <a:srgbClr val="2F2F18"/>
                    </a:gs>
                  </a:gsLst>
                  <a:lin ang="0" scaled="1"/>
                </a:gra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48188" name="Rectangle 75"/>
                <p:cNvSpPr>
                  <a:spLocks noChangeArrowheads="1"/>
                </p:cNvSpPr>
                <p:nvPr/>
              </p:nvSpPr>
              <p:spPr bwMode="auto">
                <a:xfrm>
                  <a:off x="3794" y="2879"/>
                  <a:ext cx="1966" cy="1200"/>
                </a:xfrm>
                <a:prstGeom prst="rect">
                  <a:avLst/>
                </a:prstGeom>
                <a:gradFill rotWithShape="0">
                  <a:gsLst>
                    <a:gs pos="0">
                      <a:srgbClr val="2F2F18"/>
                    </a:gs>
                    <a:gs pos="50000">
                      <a:srgbClr val="666633"/>
                    </a:gs>
                    <a:gs pos="100000">
                      <a:srgbClr val="2F2F1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graphicFrame>
              <p:nvGraphicFramePr>
                <p:cNvPr id="48130" name="Object 2"/>
                <p:cNvGraphicFramePr>
                  <a:graphicFrameLocks noChangeAspect="1"/>
                </p:cNvGraphicFramePr>
                <p:nvPr/>
              </p:nvGraphicFramePr>
              <p:xfrm>
                <a:off x="3794" y="2614"/>
                <a:ext cx="1966" cy="4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0" name="Clip" r:id="rId6" imgW="1663920" imgH="1666440" progId="MS_ClipArt_Gallery.2">
                        <p:embed/>
                      </p:oleObj>
                    </mc:Choice>
                    <mc:Fallback>
                      <p:oleObj name="Clip" r:id="rId6" imgW="1663920" imgH="16664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94" y="2614"/>
                              <a:ext cx="1966" cy="48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8186" name="Rectangle 10"/>
              <p:cNvSpPr>
                <a:spLocks noChangeArrowheads="1"/>
              </p:cNvSpPr>
              <p:nvPr/>
            </p:nvSpPr>
            <p:spPr bwMode="auto">
              <a:xfrm>
                <a:off x="2617" y="1396"/>
                <a:ext cx="4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056" tIns="34529" rIns="69056" bIns="34529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FAFD00"/>
                    </a:solidFill>
                    <a:latin typeface="Gill Sans Light"/>
                    <a:cs typeface="Gill Sans Light"/>
                  </a:rPr>
                  <a:t>DB</a:t>
                </a:r>
              </a:p>
            </p:txBody>
          </p:sp>
        </p:grpSp>
        <p:sp>
          <p:nvSpPr>
            <p:cNvPr id="48143" name="Rectangle 11"/>
            <p:cNvSpPr>
              <a:spLocks noChangeArrowheads="1"/>
            </p:cNvSpPr>
            <p:nvPr/>
          </p:nvSpPr>
          <p:spPr bwMode="auto">
            <a:xfrm>
              <a:off x="3335339" y="3308351"/>
              <a:ext cx="1908641" cy="15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2"/>
                  </a:solidFill>
                  <a:latin typeface="Gill Sans Light"/>
                  <a:cs typeface="Gill Sans Light"/>
                </a:rPr>
                <a:t>Data pages</a:t>
              </a:r>
              <a:endParaRPr lang="en-US" sz="1500" dirty="0">
                <a:solidFill>
                  <a:schemeClr val="accent2"/>
                </a:solidFill>
                <a:latin typeface="Gill Sans Light"/>
                <a:cs typeface="Gill Sans Light"/>
              </a:endParaRPr>
            </a:p>
            <a:p>
              <a:pPr algn="l"/>
              <a:r>
                <a:rPr lang="en-US" sz="1500" dirty="0">
                  <a:solidFill>
                    <a:schemeClr val="accent2"/>
                  </a:solidFill>
                  <a:latin typeface="Gill Sans Light"/>
                  <a:cs typeface="Gill Sans Light"/>
                </a:rPr>
                <a:t>	</a:t>
              </a:r>
              <a:r>
                <a:rPr lang="en-US" dirty="0">
                  <a:latin typeface="Gill Sans Light"/>
                  <a:cs typeface="Gill Sans Light"/>
                </a:rPr>
                <a:t>each</a:t>
              </a:r>
            </a:p>
            <a:p>
              <a:pPr algn="l"/>
              <a:r>
                <a:rPr lang="en-US" dirty="0">
                  <a:latin typeface="Gill Sans Light"/>
                  <a:cs typeface="Gill Sans Light"/>
                </a:rPr>
                <a:t>	with a</a:t>
              </a:r>
            </a:p>
            <a:p>
              <a:pPr algn="l"/>
              <a:r>
                <a:rPr lang="en-US" dirty="0">
                  <a:latin typeface="Gill Sans Light"/>
                  <a:cs typeface="Gill Sans Light"/>
                </a:rPr>
                <a:t>	</a:t>
              </a:r>
              <a:r>
                <a:rPr lang="en-US" dirty="0" err="1">
                  <a:latin typeface="Gill Sans Light"/>
                  <a:cs typeface="Gill Sans Light"/>
                </a:rPr>
                <a:t>pageLSN</a:t>
              </a:r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48174" name="Rectangle 58"/>
            <p:cNvSpPr>
              <a:spLocks noChangeArrowheads="1"/>
            </p:cNvSpPr>
            <p:nvPr/>
          </p:nvSpPr>
          <p:spPr bwMode="auto">
            <a:xfrm>
              <a:off x="3396043" y="4964113"/>
              <a:ext cx="2402196" cy="46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Gill Sans Light"/>
                  <a:cs typeface="Gill Sans Light"/>
                </a:rPr>
                <a:t>master record</a:t>
              </a:r>
            </a:p>
          </p:txBody>
        </p:sp>
        <p:sp>
          <p:nvSpPr>
            <p:cNvPr id="48175" name="Line 59"/>
            <p:cNvSpPr>
              <a:spLocks noChangeShapeType="1"/>
            </p:cNvSpPr>
            <p:nvPr/>
          </p:nvSpPr>
          <p:spPr bwMode="auto">
            <a:xfrm>
              <a:off x="3200400" y="1371600"/>
              <a:ext cx="0" cy="495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43549" y="1028700"/>
            <a:ext cx="2489676" cy="3714750"/>
            <a:chOff x="5867400" y="1371600"/>
            <a:chExt cx="3319568" cy="4953000"/>
          </a:xfrm>
        </p:grpSpPr>
        <p:sp>
          <p:nvSpPr>
            <p:cNvPr id="48144" name="Rectangle 12"/>
            <p:cNvSpPr>
              <a:spLocks noChangeArrowheads="1"/>
            </p:cNvSpPr>
            <p:nvPr/>
          </p:nvSpPr>
          <p:spPr bwMode="auto">
            <a:xfrm>
              <a:off x="6171699" y="3001963"/>
              <a:ext cx="3015269" cy="304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r>
                <a:rPr lang="en-US" b="1" dirty="0" smtClean="0">
                  <a:solidFill>
                    <a:srgbClr val="AD6900"/>
                  </a:solidFill>
                  <a:latin typeface="Gill Sans Light"/>
                  <a:cs typeface="Gill Sans Light"/>
                </a:rPr>
                <a:t>Transaction Table</a:t>
              </a:r>
              <a:endParaRPr lang="en-US" sz="1500" dirty="0">
                <a:solidFill>
                  <a:srgbClr val="AD6900"/>
                </a:solidFill>
                <a:latin typeface="Gill Sans Light"/>
                <a:cs typeface="Gill Sans Light"/>
              </a:endParaRPr>
            </a:p>
            <a:p>
              <a:r>
                <a:rPr lang="en-US" sz="1500" dirty="0">
                  <a:solidFill>
                    <a:schemeClr val="tx2"/>
                  </a:solidFill>
                  <a:latin typeface="Gill Sans Light"/>
                  <a:cs typeface="Gill Sans Light"/>
                </a:rPr>
                <a:t>	</a:t>
              </a:r>
              <a:r>
                <a:rPr lang="en-US" sz="1500" dirty="0" err="1">
                  <a:solidFill>
                    <a:schemeClr val="tx2"/>
                  </a:solidFill>
                  <a:latin typeface="Gill Sans Light"/>
                  <a:cs typeface="Gill Sans Light"/>
                </a:rPr>
                <a:t>lastLSN</a:t>
              </a:r>
              <a:endParaRPr lang="en-US" sz="1500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  <a:p>
              <a:r>
                <a:rPr lang="en-US" sz="1500" dirty="0">
                  <a:solidFill>
                    <a:schemeClr val="tx2"/>
                  </a:solidFill>
                  <a:latin typeface="Gill Sans Light"/>
                  <a:cs typeface="Gill Sans Light"/>
                </a:rPr>
                <a:t>	status</a:t>
              </a:r>
            </a:p>
            <a:p>
              <a:endParaRPr lang="en-US" sz="1500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  <a:p>
              <a:r>
                <a:rPr lang="en-US" b="1" dirty="0">
                  <a:solidFill>
                    <a:srgbClr val="AD6900"/>
                  </a:solidFill>
                  <a:latin typeface="Gill Sans Light"/>
                  <a:cs typeface="Gill Sans Light"/>
                </a:rPr>
                <a:t>Dirty Page Table</a:t>
              </a:r>
              <a:endParaRPr lang="en-US" sz="1500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  <a:p>
              <a:r>
                <a:rPr lang="en-US" sz="1500" dirty="0">
                  <a:solidFill>
                    <a:schemeClr val="tx2"/>
                  </a:solidFill>
                  <a:latin typeface="Gill Sans Light"/>
                  <a:cs typeface="Gill Sans Light"/>
                </a:rPr>
                <a:t>	</a:t>
              </a:r>
              <a:r>
                <a:rPr lang="en-US" sz="1500" dirty="0" err="1">
                  <a:solidFill>
                    <a:schemeClr val="tx2"/>
                  </a:solidFill>
                  <a:latin typeface="Gill Sans Light"/>
                  <a:cs typeface="Gill Sans Light"/>
                </a:rPr>
                <a:t>recLSN</a:t>
              </a:r>
              <a:endParaRPr lang="en-US" sz="1500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  <a:p>
              <a:endParaRPr lang="en-US" sz="1500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  <a:p>
              <a:r>
                <a:rPr lang="en-US" b="1" dirty="0" err="1">
                  <a:solidFill>
                    <a:srgbClr val="AD6900"/>
                  </a:solidFill>
                  <a:latin typeface="Gill Sans Light"/>
                  <a:cs typeface="Gill Sans Light"/>
                </a:rPr>
                <a:t>flushedLSN</a:t>
              </a:r>
              <a:endParaRPr lang="en-US" sz="1500" dirty="0">
                <a:solidFill>
                  <a:srgbClr val="AD6900"/>
                </a:solidFill>
                <a:latin typeface="Gill Sans Light"/>
                <a:cs typeface="Gill Sans Light"/>
              </a:endParaRPr>
            </a:p>
            <a:p>
              <a:endParaRPr lang="en-US" sz="1500" dirty="0">
                <a:solidFill>
                  <a:srgbClr val="AD69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48145" name="Rectangle 13"/>
            <p:cNvSpPr>
              <a:spLocks noChangeArrowheads="1"/>
            </p:cNvSpPr>
            <p:nvPr/>
          </p:nvSpPr>
          <p:spPr bwMode="auto">
            <a:xfrm>
              <a:off x="6254750" y="1900238"/>
              <a:ext cx="1617663" cy="836612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46" name="Line 14"/>
            <p:cNvSpPr>
              <a:spLocks noChangeShapeType="1"/>
            </p:cNvSpPr>
            <p:nvPr/>
          </p:nvSpPr>
          <p:spPr bwMode="auto">
            <a:xfrm flipV="1">
              <a:off x="6248400" y="1828800"/>
              <a:ext cx="46038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47" name="Line 15"/>
            <p:cNvSpPr>
              <a:spLocks noChangeShapeType="1"/>
            </p:cNvSpPr>
            <p:nvPr/>
          </p:nvSpPr>
          <p:spPr bwMode="auto">
            <a:xfrm flipV="1">
              <a:off x="6338888" y="1828800"/>
              <a:ext cx="46037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48" name="Line 16"/>
            <p:cNvSpPr>
              <a:spLocks noChangeShapeType="1"/>
            </p:cNvSpPr>
            <p:nvPr/>
          </p:nvSpPr>
          <p:spPr bwMode="auto">
            <a:xfrm flipH="1">
              <a:off x="6429375" y="1828800"/>
              <a:ext cx="46038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49" name="Rectangle 17"/>
            <p:cNvSpPr>
              <a:spLocks noChangeArrowheads="1"/>
            </p:cNvSpPr>
            <p:nvPr/>
          </p:nvSpPr>
          <p:spPr bwMode="auto">
            <a:xfrm>
              <a:off x="6610350" y="2119313"/>
              <a:ext cx="807964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Gill Sans Light"/>
                  <a:cs typeface="Gill Sans Light"/>
                </a:rPr>
                <a:t>RAM</a:t>
              </a:r>
            </a:p>
          </p:txBody>
        </p:sp>
        <p:sp>
          <p:nvSpPr>
            <p:cNvPr id="48150" name="Line 18"/>
            <p:cNvSpPr>
              <a:spLocks noChangeShapeType="1"/>
            </p:cNvSpPr>
            <p:nvPr/>
          </p:nvSpPr>
          <p:spPr bwMode="auto">
            <a:xfrm flipH="1">
              <a:off x="6519863" y="1828800"/>
              <a:ext cx="46037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51" name="Line 19"/>
            <p:cNvSpPr>
              <a:spLocks noChangeShapeType="1"/>
            </p:cNvSpPr>
            <p:nvPr/>
          </p:nvSpPr>
          <p:spPr bwMode="auto">
            <a:xfrm flipV="1">
              <a:off x="6610350" y="1828800"/>
              <a:ext cx="46038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52" name="Line 20"/>
            <p:cNvSpPr>
              <a:spLocks noChangeShapeType="1"/>
            </p:cNvSpPr>
            <p:nvPr/>
          </p:nvSpPr>
          <p:spPr bwMode="auto">
            <a:xfrm flipV="1">
              <a:off x="6700838" y="1828800"/>
              <a:ext cx="46037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53" name="Line 21"/>
            <p:cNvSpPr>
              <a:spLocks noChangeShapeType="1"/>
            </p:cNvSpPr>
            <p:nvPr/>
          </p:nvSpPr>
          <p:spPr bwMode="auto">
            <a:xfrm flipH="1">
              <a:off x="6791325" y="1828800"/>
              <a:ext cx="46038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54" name="Line 22"/>
            <p:cNvSpPr>
              <a:spLocks noChangeShapeType="1"/>
            </p:cNvSpPr>
            <p:nvPr/>
          </p:nvSpPr>
          <p:spPr bwMode="auto">
            <a:xfrm flipH="1">
              <a:off x="6883400" y="1828800"/>
              <a:ext cx="44450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55" name="Line 23"/>
            <p:cNvSpPr>
              <a:spLocks noChangeShapeType="1"/>
            </p:cNvSpPr>
            <p:nvPr/>
          </p:nvSpPr>
          <p:spPr bwMode="auto">
            <a:xfrm flipV="1">
              <a:off x="6973888" y="1828800"/>
              <a:ext cx="44450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56" name="Line 24"/>
            <p:cNvSpPr>
              <a:spLocks noChangeShapeType="1"/>
            </p:cNvSpPr>
            <p:nvPr/>
          </p:nvSpPr>
          <p:spPr bwMode="auto">
            <a:xfrm flipV="1">
              <a:off x="7064375" y="1828800"/>
              <a:ext cx="44450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57" name="Line 25"/>
            <p:cNvSpPr>
              <a:spLocks noChangeShapeType="1"/>
            </p:cNvSpPr>
            <p:nvPr/>
          </p:nvSpPr>
          <p:spPr bwMode="auto">
            <a:xfrm flipH="1">
              <a:off x="7154863" y="1828800"/>
              <a:ext cx="44450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58" name="Line 26"/>
            <p:cNvSpPr>
              <a:spLocks noChangeShapeType="1"/>
            </p:cNvSpPr>
            <p:nvPr/>
          </p:nvSpPr>
          <p:spPr bwMode="auto">
            <a:xfrm flipH="1">
              <a:off x="7245350" y="1828800"/>
              <a:ext cx="44450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59" name="Line 27"/>
            <p:cNvSpPr>
              <a:spLocks noChangeShapeType="1"/>
            </p:cNvSpPr>
            <p:nvPr/>
          </p:nvSpPr>
          <p:spPr bwMode="auto">
            <a:xfrm flipV="1">
              <a:off x="7335838" y="1828800"/>
              <a:ext cx="46037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60" name="Line 28"/>
            <p:cNvSpPr>
              <a:spLocks noChangeShapeType="1"/>
            </p:cNvSpPr>
            <p:nvPr/>
          </p:nvSpPr>
          <p:spPr bwMode="auto">
            <a:xfrm flipV="1">
              <a:off x="7426325" y="1828800"/>
              <a:ext cx="46038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61" name="Line 29"/>
            <p:cNvSpPr>
              <a:spLocks noChangeShapeType="1"/>
            </p:cNvSpPr>
            <p:nvPr/>
          </p:nvSpPr>
          <p:spPr bwMode="auto">
            <a:xfrm flipH="1">
              <a:off x="7516813" y="1828800"/>
              <a:ext cx="46037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62" name="Line 30"/>
            <p:cNvSpPr>
              <a:spLocks noChangeShapeType="1"/>
            </p:cNvSpPr>
            <p:nvPr/>
          </p:nvSpPr>
          <p:spPr bwMode="auto">
            <a:xfrm flipH="1">
              <a:off x="7607300" y="1828800"/>
              <a:ext cx="46038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63" name="Line 31"/>
            <p:cNvSpPr>
              <a:spLocks noChangeShapeType="1"/>
            </p:cNvSpPr>
            <p:nvPr/>
          </p:nvSpPr>
          <p:spPr bwMode="auto">
            <a:xfrm flipV="1">
              <a:off x="7697788" y="1828800"/>
              <a:ext cx="46037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64" name="Line 32"/>
            <p:cNvSpPr>
              <a:spLocks noChangeShapeType="1"/>
            </p:cNvSpPr>
            <p:nvPr/>
          </p:nvSpPr>
          <p:spPr bwMode="auto">
            <a:xfrm flipH="1">
              <a:off x="7788275" y="1828800"/>
              <a:ext cx="46038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65" name="Line 33"/>
            <p:cNvSpPr>
              <a:spLocks noChangeShapeType="1"/>
            </p:cNvSpPr>
            <p:nvPr/>
          </p:nvSpPr>
          <p:spPr bwMode="auto">
            <a:xfrm flipH="1">
              <a:off x="7878763" y="1828800"/>
              <a:ext cx="46037" cy="65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66" name="Line 34"/>
            <p:cNvSpPr>
              <a:spLocks noChangeShapeType="1"/>
            </p:cNvSpPr>
            <p:nvPr/>
          </p:nvSpPr>
          <p:spPr bwMode="auto">
            <a:xfrm flipH="1">
              <a:off x="7878763" y="2678113"/>
              <a:ext cx="46037" cy="650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72" name="Rectangle 56"/>
            <p:cNvSpPr>
              <a:spLocks noChangeArrowheads="1"/>
            </p:cNvSpPr>
            <p:nvPr/>
          </p:nvSpPr>
          <p:spPr bwMode="auto">
            <a:xfrm>
              <a:off x="6300788" y="1965325"/>
              <a:ext cx="1527175" cy="70643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176" name="Line 60"/>
            <p:cNvSpPr>
              <a:spLocks noChangeShapeType="1"/>
            </p:cNvSpPr>
            <p:nvPr/>
          </p:nvSpPr>
          <p:spPr bwMode="auto">
            <a:xfrm>
              <a:off x="5867400" y="1371600"/>
              <a:ext cx="0" cy="495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13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Simple Transaction Abort</a:t>
            </a:r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9863" y="1428750"/>
            <a:ext cx="8745537" cy="30575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now, consider an explicit abort of a Transaction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crash involved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We want to “play back” the log in reverse order, </a:t>
            </a:r>
            <a:r>
              <a:rPr lang="en-US" sz="2000" dirty="0" err="1"/>
              <a:t>UNDO</a:t>
            </a:r>
            <a:r>
              <a:rPr lang="en-US" dirty="0" err="1" smtClean="0"/>
              <a:t>ing</a:t>
            </a:r>
            <a:r>
              <a:rPr lang="en-US" dirty="0" smtClean="0"/>
              <a:t> updates.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Get </a:t>
            </a:r>
            <a:r>
              <a:rPr lang="en-US" dirty="0" err="1" smtClean="0">
                <a:solidFill>
                  <a:schemeClr val="accent2"/>
                </a:solidFill>
              </a:rPr>
              <a:t>lastLSN</a:t>
            </a:r>
            <a:r>
              <a:rPr lang="en-US" dirty="0" smtClean="0"/>
              <a:t> of Transaction from Transaction table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Can follow chain of log records backward via the </a:t>
            </a:r>
            <a:r>
              <a:rPr lang="en-US" dirty="0" err="1" smtClean="0">
                <a:solidFill>
                  <a:schemeClr val="accent2"/>
                </a:solidFill>
              </a:rPr>
              <a:t>prevLSN</a:t>
            </a:r>
            <a:r>
              <a:rPr lang="en-US" dirty="0" smtClean="0"/>
              <a:t> field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Note: before starting UNDO, could write an </a:t>
            </a:r>
            <a:r>
              <a:rPr lang="en-US" i="1" dirty="0" smtClean="0">
                <a:solidFill>
                  <a:schemeClr val="accent2"/>
                </a:solidFill>
              </a:rPr>
              <a:t>Abort </a:t>
            </a:r>
            <a:r>
              <a:rPr lang="en-US" dirty="0" smtClean="0">
                <a:solidFill>
                  <a:schemeClr val="accent2"/>
                </a:solidFill>
              </a:rPr>
              <a:t>log record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Why bother?</a:t>
            </a:r>
          </a:p>
        </p:txBody>
      </p:sp>
    </p:spTree>
    <p:extLst>
      <p:ext uri="{BB962C8B-B14F-4D97-AF65-F5344CB8AC3E}">
        <p14:creationId xmlns:p14="http://schemas.microsoft.com/office/powerpoint/2010/main" val="1690397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Gill Sans Light"/>
            </a:endParaRPr>
          </a:p>
          <a:p>
            <a:endParaRPr lang="en-US" sz="90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52230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31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Abort, </a:t>
            </a:r>
            <a:r>
              <a:rPr lang="en-US" dirty="0" err="1" smtClean="0"/>
              <a:t>cont</a:t>
            </a:r>
            <a:endParaRPr lang="en-US" dirty="0" smtClean="0"/>
          </a:p>
        </p:txBody>
      </p:sp>
      <p:sp>
        <p:nvSpPr>
          <p:cNvPr id="522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4931" y="1206103"/>
            <a:ext cx="8974137" cy="381793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To perform UNDO, must have a lock on data!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problem!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Before restoring old value of a page, write a </a:t>
            </a:r>
            <a:r>
              <a:rPr lang="en-US" sz="2000" dirty="0" smtClean="0"/>
              <a:t>compensation log record (CLR):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You continue logging while you UNDO!!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CLR has one extra field: </a:t>
            </a:r>
            <a:r>
              <a:rPr lang="en-US" sz="1800" dirty="0" err="1">
                <a:solidFill>
                  <a:schemeClr val="accent2"/>
                </a:solidFill>
              </a:rPr>
              <a:t>undonextLSN</a:t>
            </a:r>
            <a:endParaRPr lang="en-US" sz="1800" dirty="0">
              <a:solidFill>
                <a:schemeClr val="accent2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Points to </a:t>
            </a:r>
            <a:r>
              <a:rPr lang="en-US" dirty="0" smtClean="0"/>
              <a:t>next </a:t>
            </a:r>
            <a:r>
              <a:rPr lang="en-US" dirty="0"/>
              <a:t>LSN to undo (i.e. </a:t>
            </a:r>
            <a:r>
              <a:rPr lang="en-US" dirty="0" smtClean="0"/>
              <a:t> </a:t>
            </a:r>
            <a:r>
              <a:rPr lang="en-US" dirty="0" err="1"/>
              <a:t>prevLSN</a:t>
            </a:r>
            <a:r>
              <a:rPr lang="en-US" dirty="0"/>
              <a:t> of the record we’re currently undoing)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CLR contains REDO info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CLRs </a:t>
            </a:r>
            <a:r>
              <a:rPr lang="en-US" sz="1800" i="1" dirty="0">
                <a:solidFill>
                  <a:schemeClr val="accent2"/>
                </a:solidFill>
              </a:rPr>
              <a:t>never</a:t>
            </a:r>
            <a:r>
              <a:rPr lang="en-US" sz="1800" dirty="0"/>
              <a:t> Undone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Undo needn’t be idempotent (&gt;1 UNDO won’t happen)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they might be Redone when repeating history (=1 UNDO guaranteed)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At end of all UNDOs, write an “end” log record</a:t>
            </a:r>
          </a:p>
        </p:txBody>
      </p:sp>
      <p:graphicFrame>
        <p:nvGraphicFramePr>
          <p:cNvPr id="522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499917"/>
              </p:ext>
            </p:extLst>
          </p:nvPr>
        </p:nvGraphicFramePr>
        <p:xfrm>
          <a:off x="6443662" y="296465"/>
          <a:ext cx="10096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WordArt 2.0" r:id="rId4" imgW="6094080" imgH="4062240" progId="MSWordArt.2">
                  <p:embed/>
                </p:oleObj>
              </mc:Choice>
              <mc:Fallback>
                <p:oleObj name="WordArt 2.0" r:id="rId4" imgW="6094080" imgH="4062240" progId="MSWordArt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2" y="296465"/>
                        <a:ext cx="10096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918974"/>
              </p:ext>
            </p:extLst>
          </p:nvPr>
        </p:nvGraphicFramePr>
        <p:xfrm>
          <a:off x="8010525" y="353615"/>
          <a:ext cx="10096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WordArt 2.0" r:id="rId6" imgW="6094080" imgH="4062240" progId="MSWordArt.2">
                  <p:embed/>
                </p:oleObj>
              </mc:Choice>
              <mc:Fallback>
                <p:oleObj name="WordArt 2.0" r:id="rId6" imgW="6094080" imgH="4062240" progId="MSWordArt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0525" y="353615"/>
                        <a:ext cx="10096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994255"/>
              </p:ext>
            </p:extLst>
          </p:nvPr>
        </p:nvGraphicFramePr>
        <p:xfrm>
          <a:off x="6615113" y="621506"/>
          <a:ext cx="806053" cy="837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WordArt 2.0" r:id="rId8" imgW="6094080" imgH="4062240" progId="MSWordArt.2">
                  <p:embed/>
                </p:oleObj>
              </mc:Choice>
              <mc:Fallback>
                <p:oleObj name="WordArt 2.0" r:id="rId8" imgW="6094080" imgH="4062240" progId="MSWordArt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113" y="621506"/>
                        <a:ext cx="806053" cy="837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Line 13"/>
          <p:cNvSpPr>
            <a:spLocks noChangeShapeType="1"/>
          </p:cNvSpPr>
          <p:nvPr/>
        </p:nvSpPr>
        <p:spPr bwMode="auto">
          <a:xfrm flipV="1">
            <a:off x="8164115" y="1610915"/>
            <a:ext cx="0" cy="2857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35" name="Line 20"/>
          <p:cNvSpPr>
            <a:spLocks noChangeShapeType="1"/>
          </p:cNvSpPr>
          <p:nvPr/>
        </p:nvSpPr>
        <p:spPr bwMode="auto">
          <a:xfrm flipV="1">
            <a:off x="6392465" y="1610915"/>
            <a:ext cx="0" cy="2857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36" name="Freeform 24" descr="Sand"/>
          <p:cNvSpPr>
            <a:spLocks/>
          </p:cNvSpPr>
          <p:nvPr/>
        </p:nvSpPr>
        <p:spPr bwMode="auto">
          <a:xfrm>
            <a:off x="8148638" y="1544240"/>
            <a:ext cx="172640" cy="115491"/>
          </a:xfrm>
          <a:custGeom>
            <a:avLst/>
            <a:gdLst>
              <a:gd name="T0" fmla="*/ 0 w 145"/>
              <a:gd name="T1" fmla="*/ 0 h 97"/>
              <a:gd name="T2" fmla="*/ 0 w 145"/>
              <a:gd name="T3" fmla="*/ 96 h 97"/>
              <a:gd name="T4" fmla="*/ 144 w 145"/>
              <a:gd name="T5" fmla="*/ 0 h 97"/>
              <a:gd name="T6" fmla="*/ 0 w 145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97"/>
              <a:gd name="T14" fmla="*/ 145 w 145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97">
                <a:moveTo>
                  <a:pt x="0" y="0"/>
                </a:moveTo>
                <a:lnTo>
                  <a:pt x="0" y="96"/>
                </a:lnTo>
                <a:lnTo>
                  <a:pt x="144" y="0"/>
                </a:lnTo>
                <a:lnTo>
                  <a:pt x="0" y="0"/>
                </a:lnTo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37" name="Rectangle 25" descr="Sand"/>
          <p:cNvSpPr>
            <a:spLocks noChangeArrowheads="1"/>
          </p:cNvSpPr>
          <p:nvPr/>
        </p:nvSpPr>
        <p:spPr bwMode="auto">
          <a:xfrm>
            <a:off x="5582840" y="1544240"/>
            <a:ext cx="2571750" cy="114300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38" name="Line 26"/>
          <p:cNvSpPr>
            <a:spLocks noChangeShapeType="1"/>
          </p:cNvSpPr>
          <p:nvPr/>
        </p:nvSpPr>
        <p:spPr bwMode="auto">
          <a:xfrm>
            <a:off x="5525690" y="1658540"/>
            <a:ext cx="26289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39" name="Oval 27" descr="Oak"/>
          <p:cNvSpPr>
            <a:spLocks noChangeArrowheads="1"/>
          </p:cNvSpPr>
          <p:nvPr/>
        </p:nvSpPr>
        <p:spPr bwMode="auto">
          <a:xfrm>
            <a:off x="5192315" y="982265"/>
            <a:ext cx="666750" cy="666750"/>
          </a:xfrm>
          <a:prstGeom prst="ellipse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40" name="Line 28"/>
          <p:cNvSpPr>
            <a:spLocks noChangeShapeType="1"/>
          </p:cNvSpPr>
          <p:nvPr/>
        </p:nvSpPr>
        <p:spPr bwMode="auto">
          <a:xfrm>
            <a:off x="5754290" y="1544240"/>
            <a:ext cx="25717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41" name="Line 29"/>
          <p:cNvSpPr>
            <a:spLocks noChangeShapeType="1"/>
          </p:cNvSpPr>
          <p:nvPr/>
        </p:nvSpPr>
        <p:spPr bwMode="auto">
          <a:xfrm flipV="1">
            <a:off x="8154590" y="1544240"/>
            <a:ext cx="171450" cy="114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42" name="Line 30"/>
          <p:cNvSpPr>
            <a:spLocks noChangeShapeType="1"/>
          </p:cNvSpPr>
          <p:nvPr/>
        </p:nvSpPr>
        <p:spPr bwMode="auto">
          <a:xfrm flipV="1">
            <a:off x="6382940" y="1544240"/>
            <a:ext cx="114300" cy="114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43" name="Line 31"/>
          <p:cNvSpPr>
            <a:spLocks noChangeShapeType="1"/>
          </p:cNvSpPr>
          <p:nvPr/>
        </p:nvSpPr>
        <p:spPr bwMode="auto">
          <a:xfrm flipV="1">
            <a:off x="8097440" y="1544240"/>
            <a:ext cx="171450" cy="114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44" name="Oval 32"/>
          <p:cNvSpPr>
            <a:spLocks noChangeArrowheads="1"/>
          </p:cNvSpPr>
          <p:nvPr/>
        </p:nvSpPr>
        <p:spPr bwMode="auto">
          <a:xfrm>
            <a:off x="5301853" y="1091803"/>
            <a:ext cx="447675" cy="4476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245" name="Oval 33"/>
          <p:cNvSpPr>
            <a:spLocks noChangeArrowheads="1"/>
          </p:cNvSpPr>
          <p:nvPr/>
        </p:nvSpPr>
        <p:spPr bwMode="auto">
          <a:xfrm>
            <a:off x="5416153" y="1206103"/>
            <a:ext cx="219075" cy="2190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52047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Transaction Commit</a:t>
            </a:r>
          </a:p>
        </p:txBody>
      </p:sp>
      <p:sp>
        <p:nvSpPr>
          <p:cNvPr id="54278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>
                <a:solidFill>
                  <a:schemeClr val="accent2"/>
                </a:solidFill>
              </a:rPr>
              <a:t>commit</a:t>
            </a:r>
            <a:r>
              <a:rPr lang="en-US" dirty="0" smtClean="0"/>
              <a:t> record to log</a:t>
            </a:r>
          </a:p>
          <a:p>
            <a:r>
              <a:rPr lang="en-US" dirty="0" smtClean="0"/>
              <a:t>All log records up to Transaction’s </a:t>
            </a:r>
            <a:r>
              <a:rPr lang="en-US" dirty="0" err="1" smtClean="0">
                <a:solidFill>
                  <a:schemeClr val="accent2"/>
                </a:solidFill>
              </a:rPr>
              <a:t>lastLSN</a:t>
            </a:r>
            <a:r>
              <a:rPr lang="en-US" dirty="0" smtClean="0"/>
              <a:t> are flushed</a:t>
            </a:r>
          </a:p>
          <a:p>
            <a:pPr lvl="1"/>
            <a:r>
              <a:rPr lang="en-US" dirty="0" smtClean="0"/>
              <a:t>Guarantees that </a:t>
            </a:r>
            <a:r>
              <a:rPr lang="en-US" dirty="0" err="1" smtClean="0">
                <a:solidFill>
                  <a:schemeClr val="accent2"/>
                </a:solidFill>
              </a:rPr>
              <a:t>flushedLSN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³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lastLSN</a:t>
            </a:r>
            <a:endParaRPr lang="en-US" dirty="0" smtClean="0"/>
          </a:p>
          <a:p>
            <a:pPr lvl="1"/>
            <a:r>
              <a:rPr lang="en-US" dirty="0" smtClean="0"/>
              <a:t>Note that log flushes are sequential, synchronous writes to disk</a:t>
            </a:r>
          </a:p>
          <a:p>
            <a:pPr lvl="1"/>
            <a:r>
              <a:rPr lang="en-US" dirty="0" smtClean="0"/>
              <a:t>Many log records per log page</a:t>
            </a:r>
          </a:p>
          <a:p>
            <a:r>
              <a:rPr lang="en-US" dirty="0" smtClean="0"/>
              <a:t>Make transaction visible</a:t>
            </a:r>
          </a:p>
          <a:p>
            <a:pPr lvl="1"/>
            <a:r>
              <a:rPr lang="en-US" dirty="0" smtClean="0"/>
              <a:t>Commit() returns, locks dropped, etc.</a:t>
            </a:r>
          </a:p>
          <a:p>
            <a:r>
              <a:rPr lang="en-US" dirty="0" smtClean="0"/>
              <a:t>Write </a:t>
            </a:r>
            <a:r>
              <a:rPr lang="en-US" dirty="0" smtClean="0">
                <a:solidFill>
                  <a:schemeClr val="accent2"/>
                </a:solidFill>
              </a:rPr>
              <a:t>end </a:t>
            </a:r>
            <a:r>
              <a:rPr lang="en-US" dirty="0" smtClean="0"/>
              <a:t>record to log</a:t>
            </a:r>
          </a:p>
        </p:txBody>
      </p:sp>
    </p:spTree>
    <p:extLst>
      <p:ext uri="{BB962C8B-B14F-4D97-AF65-F5344CB8AC3E}">
        <p14:creationId xmlns:p14="http://schemas.microsoft.com/office/powerpoint/2010/main" val="1492638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Gill Sans Light"/>
            </a:endParaRPr>
          </a:p>
          <a:p>
            <a:endParaRPr lang="en-US" sz="90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Crash Recovery: Big Picture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3942160" y="1485900"/>
            <a:ext cx="40576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sz="2100" dirty="0">
                <a:latin typeface="Gill Sans Light"/>
                <a:cs typeface="Gill Sans Light"/>
              </a:rPr>
              <a:t>Start from a </a:t>
            </a:r>
            <a:r>
              <a:rPr lang="en-US" sz="2100" dirty="0">
                <a:solidFill>
                  <a:schemeClr val="accent2"/>
                </a:solidFill>
                <a:latin typeface="Gill Sans Light"/>
                <a:cs typeface="Gill Sans Light"/>
              </a:rPr>
              <a:t>checkpoint</a:t>
            </a:r>
            <a:r>
              <a:rPr lang="en-US" sz="2100" dirty="0">
                <a:latin typeface="Gill Sans Light"/>
                <a:cs typeface="Gill Sans Light"/>
              </a:rPr>
              <a:t> (found via </a:t>
            </a:r>
            <a:r>
              <a:rPr lang="en-US" sz="2100" dirty="0">
                <a:solidFill>
                  <a:schemeClr val="accent2"/>
                </a:solidFill>
                <a:latin typeface="Gill Sans Light"/>
                <a:cs typeface="Gill Sans Light"/>
              </a:rPr>
              <a:t>master</a:t>
            </a:r>
            <a:r>
              <a:rPr lang="en-US" sz="2100" dirty="0">
                <a:latin typeface="Gill Sans Light"/>
                <a:cs typeface="Gill Sans Light"/>
              </a:rPr>
              <a:t> record)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sz="2100" dirty="0">
                <a:latin typeface="Gill Sans Light"/>
                <a:cs typeface="Gill Sans Light"/>
              </a:rPr>
              <a:t>Three phases.  Need to:</a:t>
            </a:r>
          </a:p>
          <a:p>
            <a:pPr marL="557213" lvl="1" indent="-214313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dirty="0">
                <a:solidFill>
                  <a:schemeClr val="tx1"/>
                </a:solidFill>
                <a:latin typeface="Gill Sans Light"/>
                <a:cs typeface="Gill Sans Light"/>
              </a:rPr>
              <a:t>Figure out which </a:t>
            </a:r>
            <a:r>
              <a:rPr lang="en-US" dirty="0" err="1">
                <a:solidFill>
                  <a:schemeClr val="tx1"/>
                </a:solidFill>
                <a:latin typeface="Gill Sans Light"/>
                <a:cs typeface="Gill Sans Light"/>
              </a:rPr>
              <a:t>Xacts</a:t>
            </a:r>
            <a:r>
              <a:rPr lang="en-US" dirty="0">
                <a:solidFill>
                  <a:schemeClr val="tx1"/>
                </a:solidFill>
                <a:latin typeface="Gill Sans Light"/>
                <a:cs typeface="Gill Sans Light"/>
              </a:rPr>
              <a:t> committed since checkpoint, which failed (</a:t>
            </a:r>
            <a:r>
              <a:rPr lang="en-US" dirty="0">
                <a:solidFill>
                  <a:srgbClr val="0000FF"/>
                </a:solidFill>
                <a:latin typeface="Gill Sans Light"/>
                <a:cs typeface="Gill Sans Light"/>
              </a:rPr>
              <a:t>Analysis</a:t>
            </a:r>
            <a:r>
              <a:rPr lang="en-US" dirty="0" smtClean="0">
                <a:solidFill>
                  <a:schemeClr val="tx1"/>
                </a:solidFill>
                <a:latin typeface="Gill Sans Light"/>
                <a:cs typeface="Gill Sans Light"/>
              </a:rPr>
              <a:t>)</a:t>
            </a:r>
            <a:endParaRPr lang="en-US" dirty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 marL="557213" lvl="1" indent="-214313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dirty="0">
                <a:solidFill>
                  <a:schemeClr val="accent2"/>
                </a:solidFill>
                <a:latin typeface="Gill Sans Light"/>
                <a:cs typeface="Gill Sans Light"/>
              </a:rPr>
              <a:t>REDO</a:t>
            </a:r>
            <a:r>
              <a:rPr lang="en-US" dirty="0">
                <a:solidFill>
                  <a:schemeClr val="tx1"/>
                </a:solidFill>
                <a:latin typeface="Gill Sans Light"/>
                <a:cs typeface="Gill Sans Light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Gill Sans Light"/>
                <a:cs typeface="Gill Sans Light"/>
              </a:rPr>
              <a:t>all</a:t>
            </a:r>
            <a:r>
              <a:rPr lang="en-US" dirty="0">
                <a:solidFill>
                  <a:schemeClr val="tx1"/>
                </a:solidFill>
                <a:latin typeface="Gill Sans Light"/>
                <a:cs typeface="Gill Sans Ligh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Gill Sans Light"/>
                <a:cs typeface="Gill Sans Light"/>
              </a:rPr>
              <a:t>actions</a:t>
            </a:r>
            <a:endParaRPr lang="en-US" dirty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 marL="971550" lvl="2" indent="-285750">
              <a:spcBef>
                <a:spcPct val="20000"/>
              </a:spcBef>
              <a:buClr>
                <a:schemeClr val="tx1"/>
              </a:buClr>
              <a:buSzPct val="65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 Light"/>
                <a:cs typeface="Gill Sans Light"/>
              </a:rPr>
              <a:t>(repeat history)</a:t>
            </a:r>
          </a:p>
          <a:p>
            <a:pPr marL="557213" lvl="1" indent="-214313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dirty="0">
                <a:solidFill>
                  <a:srgbClr val="009900"/>
                </a:solidFill>
                <a:latin typeface="Gill Sans Light"/>
                <a:cs typeface="Gill Sans Light"/>
              </a:rPr>
              <a:t>UNDO</a:t>
            </a:r>
            <a:r>
              <a:rPr lang="en-US" dirty="0">
                <a:solidFill>
                  <a:schemeClr val="tx1"/>
                </a:solidFill>
                <a:latin typeface="Gill Sans Light"/>
                <a:cs typeface="Gill Sans Light"/>
              </a:rPr>
              <a:t> effects of failed </a:t>
            </a:r>
            <a:r>
              <a:rPr lang="en-US" dirty="0" err="1">
                <a:solidFill>
                  <a:schemeClr val="tx1"/>
                </a:solidFill>
                <a:latin typeface="Gill Sans Light"/>
                <a:cs typeface="Gill Sans Light"/>
              </a:rPr>
              <a:t>Xacts</a:t>
            </a:r>
            <a:r>
              <a:rPr lang="en-US" dirty="0">
                <a:solidFill>
                  <a:schemeClr val="tx1"/>
                </a:solidFill>
                <a:latin typeface="Gill Sans Light"/>
                <a:cs typeface="Gill Sans Light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69219" y="1302544"/>
            <a:ext cx="1431131" cy="2022878"/>
            <a:chOff x="301625" y="1736725"/>
            <a:chExt cx="1908175" cy="2697171"/>
          </a:xfrm>
        </p:grpSpPr>
        <p:sp>
          <p:nvSpPr>
            <p:cNvPr id="56328" name="Rectangle 7"/>
            <p:cNvSpPr>
              <a:spLocks noChangeArrowheads="1"/>
            </p:cNvSpPr>
            <p:nvPr/>
          </p:nvSpPr>
          <p:spPr bwMode="auto">
            <a:xfrm>
              <a:off x="303213" y="1736725"/>
              <a:ext cx="1674812" cy="12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056" tIns="34529" rIns="69056" bIns="34529">
              <a:spAutoFit/>
            </a:bodyPr>
            <a:lstStyle/>
            <a:p>
              <a:pPr algn="l"/>
              <a:r>
                <a:rPr lang="en-US" sz="1350" b="1" dirty="0">
                  <a:latin typeface="Gill Sans Light"/>
                  <a:cs typeface="Gill Sans Light"/>
                </a:rPr>
                <a:t>Oldest log rec. of </a:t>
              </a:r>
              <a:r>
                <a:rPr lang="en-US" sz="1350" b="1" dirty="0" err="1">
                  <a:latin typeface="Gill Sans Light"/>
                  <a:cs typeface="Gill Sans Light"/>
                </a:rPr>
                <a:t>Xact</a:t>
              </a:r>
              <a:r>
                <a:rPr lang="en-US" sz="1350" b="1" dirty="0">
                  <a:latin typeface="Gill Sans Light"/>
                  <a:cs typeface="Gill Sans Light"/>
                </a:rPr>
                <a:t> active at crash</a:t>
              </a:r>
            </a:p>
          </p:txBody>
        </p:sp>
        <p:sp>
          <p:nvSpPr>
            <p:cNvPr id="56329" name="Rectangle 8"/>
            <p:cNvSpPr>
              <a:spLocks noChangeArrowheads="1"/>
            </p:cNvSpPr>
            <p:nvPr/>
          </p:nvSpPr>
          <p:spPr bwMode="auto">
            <a:xfrm>
              <a:off x="301625" y="2955925"/>
              <a:ext cx="1674814" cy="1477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056" tIns="34529" rIns="69056" bIns="34529">
              <a:spAutoFit/>
            </a:bodyPr>
            <a:lstStyle/>
            <a:p>
              <a:pPr algn="l"/>
              <a:r>
                <a:rPr lang="en-US" sz="1350" b="1">
                  <a:latin typeface="Gill Sans Light"/>
                  <a:cs typeface="Gill Sans Light"/>
                </a:rPr>
                <a:t>Smallest recLSN in dirty page table after Analysis</a:t>
              </a:r>
            </a:p>
          </p:txBody>
        </p:sp>
        <p:sp>
          <p:nvSpPr>
            <p:cNvPr id="56332" name="Line 11"/>
            <p:cNvSpPr>
              <a:spLocks noChangeShapeType="1"/>
            </p:cNvSpPr>
            <p:nvPr/>
          </p:nvSpPr>
          <p:spPr bwMode="auto">
            <a:xfrm>
              <a:off x="1905000" y="2286000"/>
              <a:ext cx="3048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333" name="Line 12"/>
            <p:cNvSpPr>
              <a:spLocks noChangeShapeType="1"/>
            </p:cNvSpPr>
            <p:nvPr/>
          </p:nvSpPr>
          <p:spPr bwMode="auto">
            <a:xfrm>
              <a:off x="1905000" y="3657600"/>
              <a:ext cx="3048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68028" y="1314450"/>
            <a:ext cx="1432322" cy="3294526"/>
            <a:chOff x="300038" y="1752600"/>
            <a:chExt cx="1909762" cy="4392701"/>
          </a:xfrm>
        </p:grpSpPr>
        <p:sp>
          <p:nvSpPr>
            <p:cNvPr id="56330" name="Rectangle 9"/>
            <p:cNvSpPr>
              <a:spLocks noChangeArrowheads="1"/>
            </p:cNvSpPr>
            <p:nvPr/>
          </p:nvSpPr>
          <p:spPr bwMode="auto">
            <a:xfrm>
              <a:off x="300038" y="5089525"/>
              <a:ext cx="1674811" cy="36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056" tIns="34529" rIns="69056" bIns="34529">
              <a:spAutoFit/>
            </a:bodyPr>
            <a:lstStyle/>
            <a:p>
              <a:pPr algn="l"/>
              <a:r>
                <a:rPr lang="en-US" sz="1350" b="1">
                  <a:latin typeface="Gill Sans Light"/>
                  <a:cs typeface="Gill Sans Light"/>
                </a:rPr>
                <a:t>Last chkpt</a:t>
              </a:r>
            </a:p>
          </p:txBody>
        </p:sp>
        <p:sp>
          <p:nvSpPr>
            <p:cNvPr id="56334" name="Line 13"/>
            <p:cNvSpPr>
              <a:spLocks noChangeShapeType="1"/>
            </p:cNvSpPr>
            <p:nvPr/>
          </p:nvSpPr>
          <p:spPr bwMode="auto">
            <a:xfrm>
              <a:off x="1905000" y="5257800"/>
              <a:ext cx="3048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76238" y="1752600"/>
              <a:ext cx="1833562" cy="4392701"/>
              <a:chOff x="376238" y="1752600"/>
              <a:chExt cx="1833562" cy="4392701"/>
            </a:xfrm>
          </p:grpSpPr>
          <p:sp>
            <p:nvSpPr>
              <p:cNvPr id="56327" name="Line 6"/>
              <p:cNvSpPr>
                <a:spLocks noChangeShapeType="1"/>
              </p:cNvSpPr>
              <p:nvPr/>
            </p:nvSpPr>
            <p:spPr bwMode="auto">
              <a:xfrm>
                <a:off x="2057400" y="1752600"/>
                <a:ext cx="0" cy="419100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6331" name="Rectangle 10"/>
              <p:cNvSpPr>
                <a:spLocks noChangeArrowheads="1"/>
              </p:cNvSpPr>
              <p:nvPr/>
            </p:nvSpPr>
            <p:spPr bwMode="auto">
              <a:xfrm>
                <a:off x="376238" y="5775325"/>
                <a:ext cx="1674811" cy="369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056" tIns="34529" rIns="69056" bIns="34529">
                <a:spAutoFit/>
              </a:bodyPr>
              <a:lstStyle/>
              <a:p>
                <a:pPr algn="l"/>
                <a:r>
                  <a:rPr lang="en-US" sz="1350" b="1">
                    <a:latin typeface="Gill Sans Light"/>
                    <a:cs typeface="Gill Sans Light"/>
                  </a:rPr>
                  <a:t>CRASH</a:t>
                </a:r>
              </a:p>
            </p:txBody>
          </p:sp>
          <p:sp>
            <p:nvSpPr>
              <p:cNvPr id="56335" name="Line 14"/>
              <p:cNvSpPr>
                <a:spLocks noChangeShapeType="1"/>
              </p:cNvSpPr>
              <p:nvPr/>
            </p:nvSpPr>
            <p:spPr bwMode="auto">
              <a:xfrm>
                <a:off x="1905000" y="6019800"/>
                <a:ext cx="30480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844404" y="3943350"/>
            <a:ext cx="293425" cy="1021815"/>
            <a:chOff x="2268538" y="5257800"/>
            <a:chExt cx="391233" cy="1362420"/>
          </a:xfrm>
        </p:grpSpPr>
        <p:sp>
          <p:nvSpPr>
            <p:cNvPr id="56336" name="Line 15"/>
            <p:cNvSpPr>
              <a:spLocks noChangeShapeType="1"/>
            </p:cNvSpPr>
            <p:nvPr/>
          </p:nvSpPr>
          <p:spPr bwMode="auto">
            <a:xfrm>
              <a:off x="2438400" y="5257800"/>
              <a:ext cx="0" cy="7620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339" name="Rectangle 18"/>
            <p:cNvSpPr>
              <a:spLocks noChangeArrowheads="1"/>
            </p:cNvSpPr>
            <p:nvPr/>
          </p:nvSpPr>
          <p:spPr bwMode="auto">
            <a:xfrm>
              <a:off x="2268538" y="6157913"/>
              <a:ext cx="391233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 dirty="0">
                  <a:solidFill>
                    <a:srgbClr val="0000FF"/>
                  </a:solidFill>
                  <a:latin typeface="Gill Sans Light"/>
                  <a:cs typeface="Gill Sans Light"/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87306" y="2743201"/>
            <a:ext cx="272510" cy="2223156"/>
            <a:chOff x="2725738" y="3657600"/>
            <a:chExt cx="363346" cy="2964208"/>
          </a:xfrm>
        </p:grpSpPr>
        <p:sp>
          <p:nvSpPr>
            <p:cNvPr id="56337" name="Line 16"/>
            <p:cNvSpPr>
              <a:spLocks noChangeShapeType="1"/>
            </p:cNvSpPr>
            <p:nvPr/>
          </p:nvSpPr>
          <p:spPr bwMode="auto">
            <a:xfrm>
              <a:off x="2895600" y="3657600"/>
              <a:ext cx="0" cy="236220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340" name="Rectangle 19"/>
            <p:cNvSpPr>
              <a:spLocks noChangeArrowheads="1"/>
            </p:cNvSpPr>
            <p:nvPr/>
          </p:nvSpPr>
          <p:spPr bwMode="auto">
            <a:xfrm>
              <a:off x="2725738" y="6159500"/>
              <a:ext cx="363346" cy="46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accent2"/>
                  </a:solidFill>
                  <a:latin typeface="Gill Sans Light"/>
                  <a:cs typeface="Gill Sans Light"/>
                </a:rPr>
                <a:t>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30204" y="1714501"/>
            <a:ext cx="300638" cy="3251855"/>
            <a:chOff x="3182938" y="2286000"/>
            <a:chExt cx="400851" cy="4335807"/>
          </a:xfrm>
        </p:grpSpPr>
        <p:sp>
          <p:nvSpPr>
            <p:cNvPr id="56338" name="Line 17"/>
            <p:cNvSpPr>
              <a:spLocks noChangeShapeType="1"/>
            </p:cNvSpPr>
            <p:nvPr/>
          </p:nvSpPr>
          <p:spPr bwMode="auto">
            <a:xfrm>
              <a:off x="3352800" y="2286000"/>
              <a:ext cx="0" cy="373380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341" name="Rectangle 20"/>
            <p:cNvSpPr>
              <a:spLocks noChangeArrowheads="1"/>
            </p:cNvSpPr>
            <p:nvPr/>
          </p:nvSpPr>
          <p:spPr bwMode="auto">
            <a:xfrm>
              <a:off x="3182938" y="6159500"/>
              <a:ext cx="400851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rgbClr val="009900"/>
                  </a:solidFill>
                  <a:latin typeface="Gill Sans Light"/>
                  <a:cs typeface="Gill Sans Light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494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Recovery: The Analysis Phase</a:t>
            </a:r>
          </a:p>
        </p:txBody>
      </p:sp>
      <p:sp>
        <p:nvSpPr>
          <p:cNvPr id="583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9863" y="1063625"/>
            <a:ext cx="8850312" cy="3394075"/>
          </a:xfrm>
          <a:noFill/>
        </p:spPr>
        <p:txBody>
          <a:bodyPr/>
          <a:lstStyle/>
          <a:p>
            <a:r>
              <a:rPr lang="en-US" dirty="0" smtClean="0"/>
              <a:t>Reconstruct state at checkpoint</a:t>
            </a:r>
          </a:p>
          <a:p>
            <a:pPr lvl="1"/>
            <a:r>
              <a:rPr lang="en-US" dirty="0" smtClean="0"/>
              <a:t>via </a:t>
            </a:r>
            <a:r>
              <a:rPr lang="en-US" dirty="0" err="1" smtClean="0">
                <a:solidFill>
                  <a:schemeClr val="accent2"/>
                </a:solidFill>
              </a:rPr>
              <a:t>end_checkpoint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record</a:t>
            </a:r>
          </a:p>
          <a:p>
            <a:r>
              <a:rPr lang="en-US" dirty="0" smtClean="0"/>
              <a:t>Scan log forward from </a:t>
            </a:r>
            <a:r>
              <a:rPr lang="en-US" dirty="0" err="1" smtClean="0"/>
              <a:t>begin_checkpoint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End</a:t>
            </a:r>
            <a:r>
              <a:rPr lang="en-US" dirty="0" smtClean="0"/>
              <a:t> record: Remove </a:t>
            </a:r>
            <a:r>
              <a:rPr lang="en-US" dirty="0" err="1" smtClean="0"/>
              <a:t>Xact</a:t>
            </a:r>
            <a:r>
              <a:rPr lang="en-US" dirty="0" smtClean="0"/>
              <a:t> from </a:t>
            </a:r>
            <a:r>
              <a:rPr lang="en-US" dirty="0" err="1" smtClean="0"/>
              <a:t>Xact</a:t>
            </a:r>
            <a:r>
              <a:rPr lang="en-US" dirty="0" smtClean="0"/>
              <a:t> table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Other records: </a:t>
            </a:r>
            <a:r>
              <a:rPr lang="en-US" dirty="0" smtClean="0"/>
              <a:t>Add </a:t>
            </a:r>
            <a:r>
              <a:rPr lang="en-US" dirty="0" err="1" smtClean="0"/>
              <a:t>Xact</a:t>
            </a:r>
            <a:r>
              <a:rPr lang="en-US" dirty="0" smtClean="0"/>
              <a:t> to </a:t>
            </a:r>
            <a:r>
              <a:rPr lang="en-US" dirty="0" err="1" smtClean="0"/>
              <a:t>Xact</a:t>
            </a:r>
            <a:r>
              <a:rPr lang="en-US" dirty="0" smtClean="0"/>
              <a:t> table, set </a:t>
            </a:r>
            <a:r>
              <a:rPr lang="en-US" dirty="0" err="1" smtClean="0">
                <a:solidFill>
                  <a:schemeClr val="accent2"/>
                </a:solidFill>
              </a:rPr>
              <a:t>lastLSN</a:t>
            </a:r>
            <a:r>
              <a:rPr lang="en-US" dirty="0" smtClean="0">
                <a:solidFill>
                  <a:schemeClr val="accent2"/>
                </a:solidFill>
              </a:rPr>
              <a:t>=LSN</a:t>
            </a:r>
            <a:r>
              <a:rPr lang="en-US" dirty="0" smtClean="0"/>
              <a:t>, change </a:t>
            </a:r>
            <a:r>
              <a:rPr lang="en-US" dirty="0" err="1" smtClean="0"/>
              <a:t>Xact</a:t>
            </a:r>
            <a:r>
              <a:rPr lang="en-US" dirty="0" smtClean="0"/>
              <a:t> status on </a:t>
            </a:r>
            <a:r>
              <a:rPr lang="en-US" dirty="0" smtClean="0">
                <a:solidFill>
                  <a:schemeClr val="accent2"/>
                </a:solidFill>
              </a:rPr>
              <a:t>commit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Update</a:t>
            </a:r>
            <a:r>
              <a:rPr lang="en-US" dirty="0" smtClean="0"/>
              <a:t> record: If P not in Dirty Page Table (DPT)</a:t>
            </a:r>
          </a:p>
          <a:p>
            <a:pPr lvl="2"/>
            <a:r>
              <a:rPr lang="en-US" dirty="0"/>
              <a:t>Add P to </a:t>
            </a:r>
            <a:r>
              <a:rPr lang="en-US" dirty="0" smtClean="0"/>
              <a:t>DPT</a:t>
            </a:r>
            <a:r>
              <a:rPr lang="en-US" dirty="0"/>
              <a:t>., set its </a:t>
            </a:r>
            <a:r>
              <a:rPr lang="en-US" dirty="0" err="1">
                <a:solidFill>
                  <a:schemeClr val="accent2"/>
                </a:solidFill>
              </a:rPr>
              <a:t>recLSN</a:t>
            </a:r>
            <a:r>
              <a:rPr lang="en-US" dirty="0">
                <a:solidFill>
                  <a:schemeClr val="accent2"/>
                </a:solidFill>
              </a:rPr>
              <a:t>=LSN</a:t>
            </a:r>
          </a:p>
        </p:txBody>
      </p:sp>
      <p:sp>
        <p:nvSpPr>
          <p:cNvPr id="58375" name="TextBox 6"/>
          <p:cNvSpPr txBox="1">
            <a:spLocks noChangeArrowheads="1"/>
          </p:cNvSpPr>
          <p:nvPr/>
        </p:nvSpPr>
        <p:spPr bwMode="auto">
          <a:xfrm>
            <a:off x="1443334" y="4198203"/>
            <a:ext cx="7059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r>
              <a:rPr lang="en-US" dirty="0">
                <a:latin typeface="Gill Sans"/>
                <a:cs typeface="Gill Sans"/>
              </a:rPr>
              <a:t>This phase could be skipped;</a:t>
            </a:r>
          </a:p>
          <a:p>
            <a:r>
              <a:rPr lang="en-US" dirty="0">
                <a:latin typeface="Gill Sans"/>
                <a:cs typeface="Gill Sans"/>
              </a:rPr>
              <a:t> information can be regained in subsequent REDO pass</a:t>
            </a:r>
          </a:p>
        </p:txBody>
      </p:sp>
    </p:spTree>
    <p:extLst>
      <p:ext uri="{BB962C8B-B14F-4D97-AF65-F5344CB8AC3E}">
        <p14:creationId xmlns:p14="http://schemas.microsoft.com/office/powerpoint/2010/main" val="178267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169863" y="41275"/>
            <a:ext cx="8850312" cy="857250"/>
          </a:xfrm>
          <a:noFill/>
        </p:spPr>
        <p:txBody>
          <a:bodyPr/>
          <a:lstStyle/>
          <a:p>
            <a:r>
              <a:rPr lang="en-US" smtClean="0"/>
              <a:t>Recovery: The REDO Phase</a:t>
            </a:r>
          </a:p>
        </p:txBody>
      </p:sp>
      <p:sp>
        <p:nvSpPr>
          <p:cNvPr id="604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55923"/>
            <a:ext cx="8928100" cy="4158977"/>
          </a:xfrm>
          <a:noFill/>
        </p:spPr>
        <p:txBody>
          <a:bodyPr/>
          <a:lstStyle/>
          <a:p>
            <a:r>
              <a:rPr lang="en-US" dirty="0" smtClean="0"/>
              <a:t>We</a:t>
            </a:r>
            <a:r>
              <a:rPr lang="en-US" i="1" dirty="0" smtClean="0">
                <a:solidFill>
                  <a:schemeClr val="accent2"/>
                </a:solidFill>
              </a:rPr>
              <a:t> repeat History</a:t>
            </a:r>
            <a:r>
              <a:rPr lang="en-US" dirty="0" smtClean="0"/>
              <a:t> to reconstruct state at crash:</a:t>
            </a:r>
          </a:p>
          <a:p>
            <a:pPr lvl="1"/>
            <a:r>
              <a:rPr lang="en-US" dirty="0" smtClean="0"/>
              <a:t>Reapply </a:t>
            </a:r>
            <a:r>
              <a:rPr lang="en-US" i="1" dirty="0" smtClean="0">
                <a:solidFill>
                  <a:schemeClr val="accent2"/>
                </a:solidFill>
              </a:rPr>
              <a:t>all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updates (even of aborted </a:t>
            </a:r>
            <a:r>
              <a:rPr lang="en-US" dirty="0" err="1" smtClean="0"/>
              <a:t>Xacts</a:t>
            </a:r>
            <a:r>
              <a:rPr lang="en-US" dirty="0" smtClean="0"/>
              <a:t>!), redo CLRs</a:t>
            </a:r>
          </a:p>
          <a:p>
            <a:r>
              <a:rPr lang="en-US" dirty="0" smtClean="0"/>
              <a:t>Scan forward from log rec containing smallest </a:t>
            </a:r>
            <a:r>
              <a:rPr lang="en-US" dirty="0" err="1" smtClean="0">
                <a:solidFill>
                  <a:schemeClr val="accent2"/>
                </a:solidFill>
              </a:rPr>
              <a:t>recLSN</a:t>
            </a:r>
            <a:r>
              <a:rPr lang="en-US" dirty="0" smtClean="0"/>
              <a:t> in DPT. For each </a:t>
            </a:r>
            <a:r>
              <a:rPr lang="en-US" sz="1500" dirty="0"/>
              <a:t>CLR</a:t>
            </a:r>
            <a:r>
              <a:rPr lang="en-US" dirty="0" smtClean="0"/>
              <a:t> or update log rec </a:t>
            </a:r>
            <a:r>
              <a:rPr lang="en-US" dirty="0" smtClean="0">
                <a:solidFill>
                  <a:schemeClr val="accent2"/>
                </a:solidFill>
              </a:rPr>
              <a:t>LSN</a:t>
            </a:r>
            <a:r>
              <a:rPr lang="en-US" dirty="0" smtClean="0"/>
              <a:t>, </a:t>
            </a:r>
            <a:r>
              <a:rPr lang="en-US" sz="1500" dirty="0"/>
              <a:t>REDO</a:t>
            </a:r>
            <a:r>
              <a:rPr lang="en-US" dirty="0" smtClean="0"/>
              <a:t> the action unless page is already more up-to-date than this record:  </a:t>
            </a:r>
          </a:p>
          <a:p>
            <a:pPr lvl="1"/>
            <a:r>
              <a:rPr lang="en-US" dirty="0" smtClean="0"/>
              <a:t>REDO when Affected page is in D.P.T., and has </a:t>
            </a:r>
            <a:r>
              <a:rPr lang="en-US" dirty="0" err="1" smtClean="0">
                <a:solidFill>
                  <a:schemeClr val="accent2"/>
                </a:solidFill>
              </a:rPr>
              <a:t>pageLSN</a:t>
            </a:r>
            <a:r>
              <a:rPr lang="en-US" dirty="0" smtClean="0"/>
              <a:t> (in DB) &lt;</a:t>
            </a:r>
            <a:r>
              <a:rPr lang="en-US" dirty="0" smtClean="0">
                <a:latin typeface="Symbol" charset="2"/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LSN. </a:t>
            </a:r>
            <a:r>
              <a:rPr lang="en-US" dirty="0"/>
              <a:t>(</a:t>
            </a:r>
            <a:r>
              <a:rPr lang="en-US" dirty="0" smtClean="0"/>
              <a:t>if page has </a:t>
            </a:r>
            <a:r>
              <a:rPr lang="en-US" dirty="0" err="1" smtClean="0">
                <a:solidFill>
                  <a:schemeClr val="accent2"/>
                </a:solidFill>
              </a:rPr>
              <a:t>recLSN</a:t>
            </a:r>
            <a:r>
              <a:rPr lang="en-US" dirty="0" smtClean="0">
                <a:solidFill>
                  <a:schemeClr val="accent2"/>
                </a:solidFill>
              </a:rPr>
              <a:t> &gt; LSN </a:t>
            </a:r>
            <a:r>
              <a:rPr lang="en-US" dirty="0" smtClean="0"/>
              <a:t>no need to read page in from disk to check </a:t>
            </a:r>
            <a:r>
              <a:rPr lang="en-US" dirty="0" err="1" smtClean="0"/>
              <a:t>pageLSN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</a:t>
            </a:r>
            <a:r>
              <a:rPr lang="en-US" sz="1500" dirty="0" smtClean="0">
                <a:solidFill>
                  <a:schemeClr val="accent2"/>
                </a:solidFill>
              </a:rPr>
              <a:t>REDO</a:t>
            </a:r>
            <a:r>
              <a:rPr lang="en-US" dirty="0" smtClean="0"/>
              <a:t> an action:</a:t>
            </a:r>
          </a:p>
          <a:p>
            <a:pPr lvl="1"/>
            <a:r>
              <a:rPr lang="en-US" dirty="0" smtClean="0"/>
              <a:t>Reapply logged action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>
                <a:solidFill>
                  <a:schemeClr val="accent2"/>
                </a:solidFill>
              </a:rPr>
              <a:t>pageLSN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2"/>
                </a:solidFill>
              </a:rPr>
              <a:t>LSN</a:t>
            </a:r>
            <a:r>
              <a:rPr lang="en-US" dirty="0" smtClean="0"/>
              <a:t>.  No additional logging!</a:t>
            </a:r>
          </a:p>
        </p:txBody>
      </p:sp>
    </p:spTree>
    <p:extLst>
      <p:ext uri="{BB962C8B-B14F-4D97-AF65-F5344CB8AC3E}">
        <p14:creationId xmlns:p14="http://schemas.microsoft.com/office/powerpoint/2010/main" val="356049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Invariant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of page P is the outcome of all changes of relevant log records whose LSN is &lt;= </a:t>
            </a:r>
            <a:r>
              <a:rPr lang="en-US" dirty="0" err="1" smtClean="0"/>
              <a:t>P.pageLSN</a:t>
            </a:r>
            <a:endParaRPr lang="en-US" dirty="0" smtClean="0"/>
          </a:p>
          <a:p>
            <a:r>
              <a:rPr lang="en-US" dirty="0" smtClean="0"/>
              <a:t>During redo phase, every page P has </a:t>
            </a:r>
            <a:r>
              <a:rPr lang="en-US" dirty="0" err="1" smtClean="0"/>
              <a:t>P.pageLSN</a:t>
            </a:r>
            <a:r>
              <a:rPr lang="en-US" dirty="0" smtClean="0"/>
              <a:t> &gt;= currently-redoing-LSN</a:t>
            </a:r>
          </a:p>
          <a:p>
            <a:endParaRPr lang="en-US" dirty="0" smtClean="0"/>
          </a:p>
          <a:p>
            <a:r>
              <a:rPr lang="en-US" dirty="0" smtClean="0"/>
              <a:t>Thus at end of redo pass, the database has a state that reflects exactly everything on the (stable) log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Review: The ACID properties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9864" y="1371600"/>
            <a:ext cx="8850312" cy="34861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A</a:t>
            </a:r>
            <a:r>
              <a:rPr lang="en-US" dirty="0" smtClean="0">
                <a:solidFill>
                  <a:schemeClr val="accent2"/>
                </a:solidFill>
                <a:ea typeface="+mn-ea"/>
              </a:rPr>
              <a:t>tomicity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: </a:t>
            </a:r>
            <a:r>
              <a:rPr lang="en-US" dirty="0">
                <a:ea typeface="+mn-ea"/>
              </a:rPr>
              <a:t> All actions in the </a:t>
            </a:r>
            <a:r>
              <a:rPr lang="en-US" dirty="0" smtClean="0">
                <a:ea typeface="+mn-ea"/>
              </a:rPr>
              <a:t>Transaction happen</a:t>
            </a:r>
            <a:r>
              <a:rPr lang="en-US" dirty="0">
                <a:ea typeface="+mn-ea"/>
              </a:rPr>
              <a:t>, or none </a:t>
            </a:r>
            <a:r>
              <a:rPr lang="en-US" dirty="0" smtClean="0">
                <a:ea typeface="+mn-ea"/>
              </a:rPr>
              <a:t>happen</a:t>
            </a: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C</a:t>
            </a:r>
            <a:r>
              <a:rPr lang="en-US" dirty="0" smtClean="0">
                <a:solidFill>
                  <a:schemeClr val="accent2"/>
                </a:solidFill>
                <a:ea typeface="+mn-ea"/>
              </a:rPr>
              <a:t>onsistency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: </a:t>
            </a:r>
            <a:r>
              <a:rPr lang="en-US" dirty="0">
                <a:ea typeface="+mn-ea"/>
              </a:rPr>
              <a:t> If each </a:t>
            </a:r>
            <a:r>
              <a:rPr lang="en-US" dirty="0"/>
              <a:t>Transaction </a:t>
            </a:r>
            <a:r>
              <a:rPr lang="en-US" dirty="0" smtClean="0">
                <a:ea typeface="+mn-ea"/>
              </a:rPr>
              <a:t>is </a:t>
            </a:r>
            <a:r>
              <a:rPr lang="en-US" dirty="0">
                <a:ea typeface="+mn-ea"/>
              </a:rPr>
              <a:t>consistent, and the DB starts consistent, it ends up </a:t>
            </a:r>
            <a:r>
              <a:rPr lang="en-US" dirty="0" smtClean="0">
                <a:ea typeface="+mn-ea"/>
              </a:rPr>
              <a:t>consistent</a:t>
            </a:r>
            <a:endParaRPr lang="en-US" sz="2100" dirty="0">
              <a:ea typeface="+mn-ea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I</a:t>
            </a:r>
            <a:r>
              <a:rPr lang="en-US" dirty="0" smtClean="0">
                <a:solidFill>
                  <a:schemeClr val="accent2"/>
                </a:solidFill>
                <a:ea typeface="+mn-ea"/>
              </a:rPr>
              <a:t>solation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: </a:t>
            </a:r>
            <a:r>
              <a:rPr lang="en-US" dirty="0">
                <a:ea typeface="+mn-ea"/>
              </a:rPr>
              <a:t> Execution of one </a:t>
            </a:r>
            <a:r>
              <a:rPr lang="en-US" dirty="0"/>
              <a:t>Transaction </a:t>
            </a:r>
            <a:r>
              <a:rPr lang="en-US" dirty="0" smtClean="0">
                <a:ea typeface="+mn-ea"/>
              </a:rPr>
              <a:t>is </a:t>
            </a:r>
            <a:r>
              <a:rPr lang="en-US" dirty="0">
                <a:ea typeface="+mn-ea"/>
              </a:rPr>
              <a:t>isolated from that of other </a:t>
            </a:r>
            <a:r>
              <a:rPr lang="en-US" dirty="0" smtClean="0"/>
              <a:t>Transactions </a:t>
            </a:r>
            <a:endParaRPr lang="en-US" sz="2100" dirty="0">
              <a:ea typeface="+mn-ea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D</a:t>
            </a:r>
            <a:r>
              <a:rPr lang="en-US" dirty="0" smtClean="0">
                <a:solidFill>
                  <a:schemeClr val="accent2"/>
                </a:solidFill>
                <a:ea typeface="+mn-ea"/>
              </a:rPr>
              <a:t>urability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: </a:t>
            </a:r>
            <a:r>
              <a:rPr lang="en-US" dirty="0">
                <a:ea typeface="+mn-ea"/>
              </a:rPr>
              <a:t> If a </a:t>
            </a:r>
            <a:r>
              <a:rPr lang="en-US" dirty="0"/>
              <a:t>Transaction </a:t>
            </a:r>
            <a:r>
              <a:rPr lang="en-US" dirty="0" smtClean="0">
                <a:ea typeface="+mn-ea"/>
              </a:rPr>
              <a:t>commits</a:t>
            </a:r>
            <a:r>
              <a:rPr lang="en-US" dirty="0">
                <a:ea typeface="+mn-ea"/>
              </a:rPr>
              <a:t>, its effects </a:t>
            </a:r>
            <a:r>
              <a:rPr lang="en-US" dirty="0" smtClean="0">
                <a:ea typeface="+mn-ea"/>
              </a:rPr>
              <a:t>persist</a:t>
            </a:r>
            <a:endParaRPr lang="en-US" dirty="0">
              <a:ea typeface="+mn-ea"/>
            </a:endParaRPr>
          </a:p>
          <a:p>
            <a:pPr>
              <a:buFontTx/>
              <a:buNone/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b="0" i="1" dirty="0">
                <a:ea typeface="+mn-ea"/>
              </a:rPr>
              <a:t>The </a:t>
            </a:r>
            <a:r>
              <a:rPr lang="en-US" b="0" i="1" dirty="0">
                <a:solidFill>
                  <a:schemeClr val="accent2"/>
                </a:solidFill>
                <a:ea typeface="+mn-ea"/>
              </a:rPr>
              <a:t>Recovery Manager</a:t>
            </a:r>
            <a:r>
              <a:rPr lang="en-US" b="0" i="1" dirty="0">
                <a:ea typeface="+mn-ea"/>
              </a:rPr>
              <a:t> guarantees Atomicity &amp; </a:t>
            </a:r>
            <a:r>
              <a:rPr lang="en-US" b="0" i="1" dirty="0" smtClean="0">
                <a:ea typeface="+mn-ea"/>
              </a:rPr>
              <a:t>Durability</a:t>
            </a:r>
            <a:endParaRPr lang="en-US" b="0" i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3029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Recovery: The UNDO Phase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Similar to simple transaction abort, for each loser transaction (that was in flight or aborted at time of crash)</a:t>
            </a:r>
          </a:p>
          <a:p>
            <a:pPr lvl="1"/>
            <a:r>
              <a:rPr lang="en-US" dirty="0" smtClean="0"/>
              <a:t>Process each loser transaction’s log records backwards; undoing each record in turn and generating CLRs</a:t>
            </a:r>
          </a:p>
          <a:p>
            <a:r>
              <a:rPr lang="en-US" dirty="0" smtClean="0"/>
              <a:t>But: loser may include partial (or complete) rollback actions</a:t>
            </a:r>
          </a:p>
          <a:p>
            <a:r>
              <a:rPr lang="en-US" dirty="0" smtClean="0"/>
              <a:t>Avoid undo-</a:t>
            </a:r>
            <a:r>
              <a:rPr lang="en-US" dirty="0" err="1" smtClean="0"/>
              <a:t>ing</a:t>
            </a:r>
            <a:r>
              <a:rPr lang="en-US" dirty="0" smtClean="0"/>
              <a:t> what was already undone</a:t>
            </a:r>
          </a:p>
          <a:p>
            <a:pPr lvl="1"/>
            <a:r>
              <a:rPr lang="en-US" dirty="0" err="1" smtClean="0"/>
              <a:t>undoNextLSN</a:t>
            </a:r>
            <a:r>
              <a:rPr lang="en-US" dirty="0" smtClean="0"/>
              <a:t> field in each CLR equals </a:t>
            </a:r>
            <a:r>
              <a:rPr lang="en-US" dirty="0" err="1" smtClean="0"/>
              <a:t>prevLSN</a:t>
            </a:r>
            <a:r>
              <a:rPr lang="en-US" dirty="0" smtClean="0"/>
              <a:t> field from the original action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Gill Sans Light"/>
            </a:endParaRPr>
          </a:p>
          <a:p>
            <a:endParaRPr lang="en-US" sz="90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58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Example of Recovery</a:t>
            </a: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4275535" y="1571625"/>
            <a:ext cx="1831591" cy="30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begin_checkpoint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end_checkpoint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update: T1 writes P5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update T2 writes P3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T1 abort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CLR: Undo T1 LSN 10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T1 End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update: T3 writes P1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update: T2 writes P5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solidFill>
                  <a:schemeClr val="accent2"/>
                </a:solidFill>
                <a:latin typeface="Gill Sans Light"/>
                <a:cs typeface="Gill Sans Light"/>
              </a:rPr>
              <a:t>CRASH, RESTART</a:t>
            </a:r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>
            <a:off x="4171950" y="1371600"/>
            <a:ext cx="0" cy="3086100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4057650" y="41148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593" name="Line 8"/>
          <p:cNvSpPr>
            <a:spLocks noChangeShapeType="1"/>
          </p:cNvSpPr>
          <p:nvPr/>
        </p:nvSpPr>
        <p:spPr bwMode="auto">
          <a:xfrm>
            <a:off x="4057650" y="382905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>
            <a:off x="4057650" y="35433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595" name="Line 10"/>
          <p:cNvSpPr>
            <a:spLocks noChangeShapeType="1"/>
          </p:cNvSpPr>
          <p:nvPr/>
        </p:nvSpPr>
        <p:spPr bwMode="auto">
          <a:xfrm>
            <a:off x="4057650" y="325755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596" name="Line 11"/>
          <p:cNvSpPr>
            <a:spLocks noChangeShapeType="1"/>
          </p:cNvSpPr>
          <p:nvPr/>
        </p:nvSpPr>
        <p:spPr bwMode="auto">
          <a:xfrm>
            <a:off x="4057650" y="29718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597" name="Line 12"/>
          <p:cNvSpPr>
            <a:spLocks noChangeShapeType="1"/>
          </p:cNvSpPr>
          <p:nvPr/>
        </p:nvSpPr>
        <p:spPr bwMode="auto">
          <a:xfrm>
            <a:off x="4057650" y="26289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598" name="Line 13"/>
          <p:cNvSpPr>
            <a:spLocks noChangeShapeType="1"/>
          </p:cNvSpPr>
          <p:nvPr/>
        </p:nvSpPr>
        <p:spPr bwMode="auto">
          <a:xfrm>
            <a:off x="4057650" y="177165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599" name="Rectangle 14"/>
          <p:cNvSpPr>
            <a:spLocks noChangeArrowheads="1"/>
          </p:cNvSpPr>
          <p:nvPr/>
        </p:nvSpPr>
        <p:spPr bwMode="auto">
          <a:xfrm>
            <a:off x="3471863" y="1132285"/>
            <a:ext cx="1575627" cy="3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u="sng">
                <a:solidFill>
                  <a:schemeClr val="tx1"/>
                </a:solidFill>
                <a:latin typeface="Gill Sans Light"/>
                <a:cs typeface="Gill Sans Light"/>
              </a:rPr>
              <a:t>LSN         LOG</a:t>
            </a:r>
          </a:p>
        </p:txBody>
      </p:sp>
      <p:sp>
        <p:nvSpPr>
          <p:cNvPr id="67600" name="Rectangle 15"/>
          <p:cNvSpPr>
            <a:spLocks noChangeArrowheads="1"/>
          </p:cNvSpPr>
          <p:nvPr/>
        </p:nvSpPr>
        <p:spPr bwMode="auto">
          <a:xfrm>
            <a:off x="3473054" y="1571626"/>
            <a:ext cx="596317" cy="27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00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05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10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20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30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40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45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50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60</a:t>
            </a:r>
          </a:p>
        </p:txBody>
      </p:sp>
      <p:grpSp>
        <p:nvGrpSpPr>
          <p:cNvPr id="67601" name="Group 18"/>
          <p:cNvGrpSpPr>
            <a:grpSpLocks/>
          </p:cNvGrpSpPr>
          <p:nvPr/>
        </p:nvGrpSpPr>
        <p:grpSpPr bwMode="auto">
          <a:xfrm>
            <a:off x="4057650" y="4343400"/>
            <a:ext cx="228600" cy="171450"/>
            <a:chOff x="2448" y="3648"/>
            <a:chExt cx="192" cy="144"/>
          </a:xfrm>
        </p:grpSpPr>
        <p:sp>
          <p:nvSpPr>
            <p:cNvPr id="67639" name="Line 16"/>
            <p:cNvSpPr>
              <a:spLocks noChangeShapeType="1"/>
            </p:cNvSpPr>
            <p:nvPr/>
          </p:nvSpPr>
          <p:spPr bwMode="auto">
            <a:xfrm>
              <a:off x="2448" y="3648"/>
              <a:ext cx="192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7640" name="Line 17"/>
            <p:cNvSpPr>
              <a:spLocks noChangeShapeType="1"/>
            </p:cNvSpPr>
            <p:nvPr/>
          </p:nvSpPr>
          <p:spPr bwMode="auto">
            <a:xfrm flipH="1">
              <a:off x="2448" y="3648"/>
              <a:ext cx="192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67602" name="Rectangle 19"/>
          <p:cNvSpPr>
            <a:spLocks noChangeArrowheads="1"/>
          </p:cNvSpPr>
          <p:nvPr/>
        </p:nvSpPr>
        <p:spPr bwMode="auto">
          <a:xfrm>
            <a:off x="1634603" y="2238375"/>
            <a:ext cx="1354730" cy="16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sz="1500">
                <a:solidFill>
                  <a:srgbClr val="0000FF"/>
                </a:solidFill>
                <a:latin typeface="Gill Sans Light"/>
                <a:cs typeface="Gill Sans Light"/>
              </a:rPr>
              <a:t>Xact Table</a:t>
            </a:r>
          </a:p>
          <a:p>
            <a:r>
              <a:rPr lang="en-US" sz="1500">
                <a:solidFill>
                  <a:schemeClr val="tx2"/>
                </a:solidFill>
                <a:latin typeface="Gill Sans Light"/>
                <a:cs typeface="Gill Sans Light"/>
              </a:rPr>
              <a:t>	lastLSN</a:t>
            </a:r>
          </a:p>
          <a:p>
            <a:r>
              <a:rPr lang="en-US" sz="1500">
                <a:solidFill>
                  <a:schemeClr val="tx2"/>
                </a:solidFill>
                <a:latin typeface="Gill Sans Light"/>
                <a:cs typeface="Gill Sans Light"/>
              </a:rPr>
              <a:t>	status</a:t>
            </a:r>
          </a:p>
          <a:p>
            <a:r>
              <a:rPr lang="en-US" sz="1500">
                <a:solidFill>
                  <a:srgbClr val="0000FF"/>
                </a:solidFill>
                <a:latin typeface="Gill Sans Light"/>
                <a:cs typeface="Gill Sans Light"/>
              </a:rPr>
              <a:t>Dirty Page Table</a:t>
            </a:r>
            <a:endParaRPr lang="en-US" sz="1500">
              <a:solidFill>
                <a:schemeClr val="tx2"/>
              </a:solidFill>
              <a:latin typeface="Gill Sans Light"/>
              <a:cs typeface="Gill Sans Light"/>
            </a:endParaRPr>
          </a:p>
          <a:p>
            <a:r>
              <a:rPr lang="en-US" sz="1500">
                <a:solidFill>
                  <a:schemeClr val="tx2"/>
                </a:solidFill>
                <a:latin typeface="Gill Sans Light"/>
                <a:cs typeface="Gill Sans Light"/>
              </a:rPr>
              <a:t>	recLSN</a:t>
            </a:r>
          </a:p>
          <a:p>
            <a:r>
              <a:rPr lang="en-US" sz="1500">
                <a:solidFill>
                  <a:srgbClr val="0000FF"/>
                </a:solidFill>
                <a:latin typeface="Gill Sans Light"/>
                <a:cs typeface="Gill Sans Light"/>
              </a:rPr>
              <a:t>flushedLSN</a:t>
            </a:r>
          </a:p>
          <a:p>
            <a:endParaRPr lang="en-US" sz="150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3429000" y="1028700"/>
            <a:ext cx="0" cy="3943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604" name="Rectangle 21"/>
          <p:cNvSpPr>
            <a:spLocks noChangeArrowheads="1"/>
          </p:cNvSpPr>
          <p:nvPr/>
        </p:nvSpPr>
        <p:spPr bwMode="auto">
          <a:xfrm>
            <a:off x="1529954" y="3932635"/>
            <a:ext cx="881664" cy="3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  <a:latin typeface="Gill Sans Light"/>
                <a:cs typeface="Gill Sans Light"/>
              </a:rPr>
              <a:t>ToUndo</a:t>
            </a:r>
          </a:p>
        </p:txBody>
      </p:sp>
      <p:grpSp>
        <p:nvGrpSpPr>
          <p:cNvPr id="67608" name="Group 49"/>
          <p:cNvGrpSpPr>
            <a:grpSpLocks/>
          </p:cNvGrpSpPr>
          <p:nvPr/>
        </p:nvGrpSpPr>
        <p:grpSpPr bwMode="auto">
          <a:xfrm>
            <a:off x="1657350" y="1428750"/>
            <a:ext cx="1257300" cy="685800"/>
            <a:chOff x="432" y="1200"/>
            <a:chExt cx="1056" cy="576"/>
          </a:xfrm>
        </p:grpSpPr>
        <p:sp>
          <p:nvSpPr>
            <p:cNvPr id="67615" name="Rectangle 25"/>
            <p:cNvSpPr>
              <a:spLocks noChangeArrowheads="1"/>
            </p:cNvSpPr>
            <p:nvPr/>
          </p:nvSpPr>
          <p:spPr bwMode="auto">
            <a:xfrm>
              <a:off x="660" y="1384"/>
              <a:ext cx="5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Gill Sans Light"/>
                  <a:cs typeface="Gill Sans Light"/>
                </a:rPr>
                <a:t>RAM</a:t>
              </a:r>
            </a:p>
          </p:txBody>
        </p:sp>
        <p:grpSp>
          <p:nvGrpSpPr>
            <p:cNvPr id="67616" name="Group 48"/>
            <p:cNvGrpSpPr>
              <a:grpSpLocks/>
            </p:cNvGrpSpPr>
            <p:nvPr/>
          </p:nvGrpSpPr>
          <p:grpSpPr bwMode="auto">
            <a:xfrm>
              <a:off x="432" y="1200"/>
              <a:ext cx="1056" cy="576"/>
              <a:chOff x="432" y="1200"/>
              <a:chExt cx="1056" cy="576"/>
            </a:xfrm>
          </p:grpSpPr>
          <p:sp>
            <p:nvSpPr>
              <p:cNvPr id="67617" name="Rectangle 26"/>
              <p:cNvSpPr>
                <a:spLocks noChangeArrowheads="1"/>
              </p:cNvSpPr>
              <p:nvPr/>
            </p:nvSpPr>
            <p:spPr bwMode="auto">
              <a:xfrm>
                <a:off x="436" y="1245"/>
                <a:ext cx="1019" cy="527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18" name="Line 27"/>
              <p:cNvSpPr>
                <a:spLocks noChangeShapeType="1"/>
              </p:cNvSpPr>
              <p:nvPr/>
            </p:nvSpPr>
            <p:spPr bwMode="auto">
              <a:xfrm flipV="1">
                <a:off x="432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19" name="Line 28"/>
              <p:cNvSpPr>
                <a:spLocks noChangeShapeType="1"/>
              </p:cNvSpPr>
              <p:nvPr/>
            </p:nvSpPr>
            <p:spPr bwMode="auto">
              <a:xfrm flipV="1">
                <a:off x="489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20" name="Line 29"/>
              <p:cNvSpPr>
                <a:spLocks noChangeShapeType="1"/>
              </p:cNvSpPr>
              <p:nvPr/>
            </p:nvSpPr>
            <p:spPr bwMode="auto">
              <a:xfrm flipH="1">
                <a:off x="546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21" name="Line 30"/>
              <p:cNvSpPr>
                <a:spLocks noChangeShapeType="1"/>
              </p:cNvSpPr>
              <p:nvPr/>
            </p:nvSpPr>
            <p:spPr bwMode="auto">
              <a:xfrm flipH="1">
                <a:off x="603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22" name="Line 31"/>
              <p:cNvSpPr>
                <a:spLocks noChangeShapeType="1"/>
              </p:cNvSpPr>
              <p:nvPr/>
            </p:nvSpPr>
            <p:spPr bwMode="auto">
              <a:xfrm flipV="1">
                <a:off x="660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23" name="Line 32"/>
              <p:cNvSpPr>
                <a:spLocks noChangeShapeType="1"/>
              </p:cNvSpPr>
              <p:nvPr/>
            </p:nvSpPr>
            <p:spPr bwMode="auto">
              <a:xfrm flipV="1">
                <a:off x="717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24" name="Line 33"/>
              <p:cNvSpPr>
                <a:spLocks noChangeShapeType="1"/>
              </p:cNvSpPr>
              <p:nvPr/>
            </p:nvSpPr>
            <p:spPr bwMode="auto">
              <a:xfrm flipH="1">
                <a:off x="774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25" name="Line 34"/>
              <p:cNvSpPr>
                <a:spLocks noChangeShapeType="1"/>
              </p:cNvSpPr>
              <p:nvPr/>
            </p:nvSpPr>
            <p:spPr bwMode="auto">
              <a:xfrm flipH="1">
                <a:off x="832" y="1200"/>
                <a:ext cx="28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26" name="Line 35"/>
              <p:cNvSpPr>
                <a:spLocks noChangeShapeType="1"/>
              </p:cNvSpPr>
              <p:nvPr/>
            </p:nvSpPr>
            <p:spPr bwMode="auto">
              <a:xfrm flipV="1">
                <a:off x="889" y="1200"/>
                <a:ext cx="28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27" name="Line 36"/>
              <p:cNvSpPr>
                <a:spLocks noChangeShapeType="1"/>
              </p:cNvSpPr>
              <p:nvPr/>
            </p:nvSpPr>
            <p:spPr bwMode="auto">
              <a:xfrm flipV="1">
                <a:off x="946" y="1200"/>
                <a:ext cx="28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28" name="Line 37"/>
              <p:cNvSpPr>
                <a:spLocks noChangeShapeType="1"/>
              </p:cNvSpPr>
              <p:nvPr/>
            </p:nvSpPr>
            <p:spPr bwMode="auto">
              <a:xfrm flipH="1">
                <a:off x="1003" y="1200"/>
                <a:ext cx="28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29" name="Line 38"/>
              <p:cNvSpPr>
                <a:spLocks noChangeShapeType="1"/>
              </p:cNvSpPr>
              <p:nvPr/>
            </p:nvSpPr>
            <p:spPr bwMode="auto">
              <a:xfrm flipH="1">
                <a:off x="1060" y="1200"/>
                <a:ext cx="28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30" name="Line 39"/>
              <p:cNvSpPr>
                <a:spLocks noChangeShapeType="1"/>
              </p:cNvSpPr>
              <p:nvPr/>
            </p:nvSpPr>
            <p:spPr bwMode="auto">
              <a:xfrm flipV="1">
                <a:off x="1117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31" name="Line 40"/>
              <p:cNvSpPr>
                <a:spLocks noChangeShapeType="1"/>
              </p:cNvSpPr>
              <p:nvPr/>
            </p:nvSpPr>
            <p:spPr bwMode="auto">
              <a:xfrm flipV="1">
                <a:off x="1174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32" name="Line 41"/>
              <p:cNvSpPr>
                <a:spLocks noChangeShapeType="1"/>
              </p:cNvSpPr>
              <p:nvPr/>
            </p:nvSpPr>
            <p:spPr bwMode="auto">
              <a:xfrm flipH="1">
                <a:off x="1231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33" name="Line 42"/>
              <p:cNvSpPr>
                <a:spLocks noChangeShapeType="1"/>
              </p:cNvSpPr>
              <p:nvPr/>
            </p:nvSpPr>
            <p:spPr bwMode="auto">
              <a:xfrm flipH="1">
                <a:off x="1288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34" name="Line 43"/>
              <p:cNvSpPr>
                <a:spLocks noChangeShapeType="1"/>
              </p:cNvSpPr>
              <p:nvPr/>
            </p:nvSpPr>
            <p:spPr bwMode="auto">
              <a:xfrm flipV="1">
                <a:off x="1345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35" name="Line 44"/>
              <p:cNvSpPr>
                <a:spLocks noChangeShapeType="1"/>
              </p:cNvSpPr>
              <p:nvPr/>
            </p:nvSpPr>
            <p:spPr bwMode="auto">
              <a:xfrm flipH="1">
                <a:off x="1402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36" name="Line 45"/>
              <p:cNvSpPr>
                <a:spLocks noChangeShapeType="1"/>
              </p:cNvSpPr>
              <p:nvPr/>
            </p:nvSpPr>
            <p:spPr bwMode="auto">
              <a:xfrm flipH="1">
                <a:off x="1459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37" name="Line 46"/>
              <p:cNvSpPr>
                <a:spLocks noChangeShapeType="1"/>
              </p:cNvSpPr>
              <p:nvPr/>
            </p:nvSpPr>
            <p:spPr bwMode="auto">
              <a:xfrm flipH="1">
                <a:off x="1459" y="1735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7638" name="Rectangle 47"/>
              <p:cNvSpPr>
                <a:spLocks noChangeArrowheads="1"/>
              </p:cNvSpPr>
              <p:nvPr/>
            </p:nvSpPr>
            <p:spPr bwMode="auto">
              <a:xfrm>
                <a:off x="465" y="1286"/>
                <a:ext cx="962" cy="445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67609" name="Line 50"/>
          <p:cNvSpPr>
            <a:spLocks noChangeShapeType="1"/>
          </p:cNvSpPr>
          <p:nvPr/>
        </p:nvSpPr>
        <p:spPr bwMode="auto">
          <a:xfrm>
            <a:off x="4057650" y="20574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610" name="Line 51"/>
          <p:cNvSpPr>
            <a:spLocks noChangeShapeType="1"/>
          </p:cNvSpPr>
          <p:nvPr/>
        </p:nvSpPr>
        <p:spPr bwMode="auto">
          <a:xfrm>
            <a:off x="4057650" y="234315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86351" y="2210991"/>
            <a:ext cx="2671562" cy="1962150"/>
            <a:chOff x="5257800" y="2947988"/>
            <a:chExt cx="3562082" cy="2616200"/>
          </a:xfrm>
        </p:grpSpPr>
        <p:sp>
          <p:nvSpPr>
            <p:cNvPr id="67605" name="Rectangle 22"/>
            <p:cNvSpPr>
              <a:spLocks noChangeArrowheads="1"/>
            </p:cNvSpPr>
            <p:nvPr/>
          </p:nvSpPr>
          <p:spPr bwMode="auto">
            <a:xfrm>
              <a:off x="7753351" y="2947988"/>
              <a:ext cx="1066531" cy="36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 sz="1350">
                  <a:solidFill>
                    <a:schemeClr val="tx2"/>
                  </a:solidFill>
                  <a:latin typeface="Gill Sans Light"/>
                  <a:cs typeface="Gill Sans Light"/>
                </a:rPr>
                <a:t>prevLSNs</a:t>
              </a:r>
            </a:p>
          </p:txBody>
        </p:sp>
        <p:sp>
          <p:nvSpPr>
            <p:cNvPr id="67606" name="Line 23"/>
            <p:cNvSpPr>
              <a:spLocks noChangeShapeType="1"/>
            </p:cNvSpPr>
            <p:nvPr/>
          </p:nvSpPr>
          <p:spPr bwMode="auto">
            <a:xfrm flipH="1">
              <a:off x="6858000" y="3124200"/>
              <a:ext cx="914400" cy="3048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7607" name="Line 24"/>
            <p:cNvSpPr>
              <a:spLocks noChangeShapeType="1"/>
            </p:cNvSpPr>
            <p:nvPr/>
          </p:nvSpPr>
          <p:spPr bwMode="auto">
            <a:xfrm flipH="1">
              <a:off x="5562600" y="3276600"/>
              <a:ext cx="2590800" cy="13716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7611" name="Arc 52"/>
            <p:cNvSpPr>
              <a:spLocks/>
            </p:cNvSpPr>
            <p:nvPr/>
          </p:nvSpPr>
          <p:spPr bwMode="auto">
            <a:xfrm>
              <a:off x="5257800" y="3963988"/>
              <a:ext cx="304800" cy="762000"/>
            </a:xfrm>
            <a:custGeom>
              <a:avLst/>
              <a:gdLst>
                <a:gd name="T0" fmla="*/ 9525 w 21600"/>
                <a:gd name="T1" fmla="*/ 0 h 43189"/>
                <a:gd name="T2" fmla="*/ 0 w 21600"/>
                <a:gd name="T3" fmla="*/ 762000 h 43189"/>
                <a:gd name="T4" fmla="*/ 0 w 21600"/>
                <a:gd name="T5" fmla="*/ 380903 h 431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89"/>
                <a:gd name="T11" fmla="*/ 21600 w 21600"/>
                <a:gd name="T12" fmla="*/ 43189 h 43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89" fill="none" extrusionOk="0">
                  <a:moveTo>
                    <a:pt x="675" y="-1"/>
                  </a:moveTo>
                  <a:cubicBezTo>
                    <a:pt x="12335" y="364"/>
                    <a:pt x="21600" y="9922"/>
                    <a:pt x="21600" y="21589"/>
                  </a:cubicBezTo>
                  <a:cubicBezTo>
                    <a:pt x="21600" y="33518"/>
                    <a:pt x="11929" y="43189"/>
                    <a:pt x="-1" y="43189"/>
                  </a:cubicBezTo>
                </a:path>
                <a:path w="21600" h="43189" stroke="0" extrusionOk="0">
                  <a:moveTo>
                    <a:pt x="675" y="-1"/>
                  </a:moveTo>
                  <a:cubicBezTo>
                    <a:pt x="12335" y="364"/>
                    <a:pt x="21600" y="9922"/>
                    <a:pt x="21600" y="21589"/>
                  </a:cubicBezTo>
                  <a:cubicBezTo>
                    <a:pt x="21600" y="33518"/>
                    <a:pt x="11929" y="43189"/>
                    <a:pt x="-1" y="43189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7612" name="Arc 53"/>
            <p:cNvSpPr>
              <a:spLocks/>
            </p:cNvSpPr>
            <p:nvPr/>
          </p:nvSpPr>
          <p:spPr bwMode="auto">
            <a:xfrm>
              <a:off x="5715000" y="3162300"/>
              <a:ext cx="1066800" cy="800100"/>
            </a:xfrm>
            <a:custGeom>
              <a:avLst/>
              <a:gdLst>
                <a:gd name="T0" fmla="*/ 923473 w 21600"/>
                <a:gd name="T1" fmla="*/ 0 h 32414"/>
                <a:gd name="T2" fmla="*/ 0 w 21600"/>
                <a:gd name="T3" fmla="*/ 800100 h 32414"/>
                <a:gd name="T4" fmla="*/ 0 w 21600"/>
                <a:gd name="T5" fmla="*/ 266930 h 3241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414"/>
                <a:gd name="T11" fmla="*/ 21600 w 21600"/>
                <a:gd name="T12" fmla="*/ 32414 h 324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414" fill="none" extrusionOk="0">
                  <a:moveTo>
                    <a:pt x="18698" y="-1"/>
                  </a:moveTo>
                  <a:cubicBezTo>
                    <a:pt x="20599" y="3286"/>
                    <a:pt x="21600" y="7016"/>
                    <a:pt x="21600" y="10814"/>
                  </a:cubicBezTo>
                  <a:cubicBezTo>
                    <a:pt x="21600" y="22743"/>
                    <a:pt x="11929" y="32414"/>
                    <a:pt x="-1" y="32414"/>
                  </a:cubicBezTo>
                </a:path>
                <a:path w="21600" h="32414" stroke="0" extrusionOk="0">
                  <a:moveTo>
                    <a:pt x="18698" y="-1"/>
                  </a:moveTo>
                  <a:cubicBezTo>
                    <a:pt x="20599" y="3286"/>
                    <a:pt x="21600" y="7016"/>
                    <a:pt x="21600" y="10814"/>
                  </a:cubicBezTo>
                  <a:cubicBezTo>
                    <a:pt x="21600" y="22743"/>
                    <a:pt x="11929" y="32414"/>
                    <a:pt x="-1" y="32414"/>
                  </a:cubicBezTo>
                  <a:lnTo>
                    <a:pt x="0" y="10814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7613" name="Arc 54"/>
            <p:cNvSpPr>
              <a:spLocks/>
            </p:cNvSpPr>
            <p:nvPr/>
          </p:nvSpPr>
          <p:spPr bwMode="auto">
            <a:xfrm>
              <a:off x="6634163" y="3543300"/>
              <a:ext cx="454025" cy="2020888"/>
            </a:xfrm>
            <a:custGeom>
              <a:avLst/>
              <a:gdLst>
                <a:gd name="T0" fmla="*/ 0 w 25732"/>
                <a:gd name="T1" fmla="*/ 18665 h 43200"/>
                <a:gd name="T2" fmla="*/ 72907 w 25732"/>
                <a:gd name="T3" fmla="*/ 2020888 h 43200"/>
                <a:gd name="T4" fmla="*/ 72907 w 25732"/>
                <a:gd name="T5" fmla="*/ 1010444 h 43200"/>
                <a:gd name="T6" fmla="*/ 0 60000 65536"/>
                <a:gd name="T7" fmla="*/ 0 60000 65536"/>
                <a:gd name="T8" fmla="*/ 0 60000 65536"/>
                <a:gd name="T9" fmla="*/ 0 w 25732"/>
                <a:gd name="T10" fmla="*/ 0 h 43200"/>
                <a:gd name="T11" fmla="*/ 25732 w 2573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32" h="43200" fill="none" extrusionOk="0">
                  <a:moveTo>
                    <a:pt x="-1" y="398"/>
                  </a:moveTo>
                  <a:cubicBezTo>
                    <a:pt x="1361" y="133"/>
                    <a:pt x="2745" y="-1"/>
                    <a:pt x="4132" y="-1"/>
                  </a:cubicBezTo>
                  <a:cubicBezTo>
                    <a:pt x="16061" y="0"/>
                    <a:pt x="25732" y="9670"/>
                    <a:pt x="25732" y="21600"/>
                  </a:cubicBezTo>
                  <a:cubicBezTo>
                    <a:pt x="25732" y="33529"/>
                    <a:pt x="16061" y="43200"/>
                    <a:pt x="4131" y="43200"/>
                  </a:cubicBezTo>
                </a:path>
                <a:path w="25732" h="43200" stroke="0" extrusionOk="0">
                  <a:moveTo>
                    <a:pt x="-1" y="398"/>
                  </a:moveTo>
                  <a:cubicBezTo>
                    <a:pt x="1361" y="133"/>
                    <a:pt x="2745" y="-1"/>
                    <a:pt x="4132" y="-1"/>
                  </a:cubicBezTo>
                  <a:cubicBezTo>
                    <a:pt x="16061" y="0"/>
                    <a:pt x="25732" y="9670"/>
                    <a:pt x="25732" y="21600"/>
                  </a:cubicBezTo>
                  <a:cubicBezTo>
                    <a:pt x="25732" y="33529"/>
                    <a:pt x="16061" y="43200"/>
                    <a:pt x="4131" y="43200"/>
                  </a:cubicBezTo>
                  <a:lnTo>
                    <a:pt x="4132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7614" name="Line 55"/>
            <p:cNvSpPr>
              <a:spLocks noChangeShapeType="1"/>
            </p:cNvSpPr>
            <p:nvPr/>
          </p:nvSpPr>
          <p:spPr bwMode="auto">
            <a:xfrm flipH="1">
              <a:off x="7162800" y="3352800"/>
              <a:ext cx="1447800" cy="11430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700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Gill Sans Light"/>
            </a:endParaRPr>
          </a:p>
          <a:p>
            <a:endParaRPr lang="en-US" sz="90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Example: Crash During Restart!</a:t>
            </a: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4276725" y="1341835"/>
            <a:ext cx="2727349" cy="367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begin_checkpoint, end_checkpoint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update: T1 writes P5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update T2 writes P3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T1 abort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CLR: Undo T1 LSN 10, T1 End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update: T3 writes P1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update: T2 writes P5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CRASH, RESTART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CLR: Undo T2 LSN 60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CLR: Undo T3 LSN 50, T3 end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CRASH, RESTART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CLR: Undo T2 LSN 20, T2 end</a:t>
            </a:r>
          </a:p>
        </p:txBody>
      </p:sp>
      <p:sp>
        <p:nvSpPr>
          <p:cNvPr id="69639" name="Line 6"/>
          <p:cNvSpPr>
            <a:spLocks noChangeShapeType="1"/>
          </p:cNvSpPr>
          <p:nvPr/>
        </p:nvSpPr>
        <p:spPr bwMode="auto">
          <a:xfrm>
            <a:off x="4171950" y="1428750"/>
            <a:ext cx="0" cy="337185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40" name="Line 7"/>
          <p:cNvSpPr>
            <a:spLocks noChangeShapeType="1"/>
          </p:cNvSpPr>
          <p:nvPr/>
        </p:nvSpPr>
        <p:spPr bwMode="auto">
          <a:xfrm>
            <a:off x="4057650" y="48006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41" name="Line 8"/>
          <p:cNvSpPr>
            <a:spLocks noChangeShapeType="1"/>
          </p:cNvSpPr>
          <p:nvPr/>
        </p:nvSpPr>
        <p:spPr bwMode="auto">
          <a:xfrm>
            <a:off x="4057650" y="42291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42" name="Line 9"/>
          <p:cNvSpPr>
            <a:spLocks noChangeShapeType="1"/>
          </p:cNvSpPr>
          <p:nvPr/>
        </p:nvSpPr>
        <p:spPr bwMode="auto">
          <a:xfrm>
            <a:off x="4057650" y="38862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43" name="Line 10"/>
          <p:cNvSpPr>
            <a:spLocks noChangeShapeType="1"/>
          </p:cNvSpPr>
          <p:nvPr/>
        </p:nvSpPr>
        <p:spPr bwMode="auto">
          <a:xfrm>
            <a:off x="4057650" y="33147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44" name="Line 11"/>
          <p:cNvSpPr>
            <a:spLocks noChangeShapeType="1"/>
          </p:cNvSpPr>
          <p:nvPr/>
        </p:nvSpPr>
        <p:spPr bwMode="auto">
          <a:xfrm>
            <a:off x="4057650" y="302895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45" name="Line 12"/>
          <p:cNvSpPr>
            <a:spLocks noChangeShapeType="1"/>
          </p:cNvSpPr>
          <p:nvPr/>
        </p:nvSpPr>
        <p:spPr bwMode="auto">
          <a:xfrm>
            <a:off x="4057650" y="27432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46" name="Line 13"/>
          <p:cNvSpPr>
            <a:spLocks noChangeShapeType="1"/>
          </p:cNvSpPr>
          <p:nvPr/>
        </p:nvSpPr>
        <p:spPr bwMode="auto">
          <a:xfrm>
            <a:off x="4057650" y="245745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47" name="Line 14"/>
          <p:cNvSpPr>
            <a:spLocks noChangeShapeType="1"/>
          </p:cNvSpPr>
          <p:nvPr/>
        </p:nvSpPr>
        <p:spPr bwMode="auto">
          <a:xfrm>
            <a:off x="4057650" y="21717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48" name="Line 15"/>
          <p:cNvSpPr>
            <a:spLocks noChangeShapeType="1"/>
          </p:cNvSpPr>
          <p:nvPr/>
        </p:nvSpPr>
        <p:spPr bwMode="auto">
          <a:xfrm>
            <a:off x="4057650" y="18288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49" name="Line 16"/>
          <p:cNvSpPr>
            <a:spLocks noChangeShapeType="1"/>
          </p:cNvSpPr>
          <p:nvPr/>
        </p:nvSpPr>
        <p:spPr bwMode="auto">
          <a:xfrm>
            <a:off x="4057650" y="154305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50" name="Rectangle 17"/>
          <p:cNvSpPr>
            <a:spLocks noChangeArrowheads="1"/>
          </p:cNvSpPr>
          <p:nvPr/>
        </p:nvSpPr>
        <p:spPr bwMode="auto">
          <a:xfrm>
            <a:off x="3471863" y="1132285"/>
            <a:ext cx="1575627" cy="3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u="sng">
                <a:solidFill>
                  <a:schemeClr val="tx1"/>
                </a:solidFill>
                <a:latin typeface="Gill Sans Light"/>
                <a:cs typeface="Gill Sans Light"/>
              </a:rPr>
              <a:t>LSN         LOG</a:t>
            </a:r>
          </a:p>
        </p:txBody>
      </p:sp>
      <p:sp>
        <p:nvSpPr>
          <p:cNvPr id="69651" name="Rectangle 18"/>
          <p:cNvSpPr>
            <a:spLocks noChangeArrowheads="1"/>
          </p:cNvSpPr>
          <p:nvPr/>
        </p:nvSpPr>
        <p:spPr bwMode="auto">
          <a:xfrm>
            <a:off x="3474244" y="1343025"/>
            <a:ext cx="596317" cy="367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00,05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10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20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30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40,45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50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60</a:t>
            </a:r>
          </a:p>
          <a:p>
            <a:pPr algn="l">
              <a:lnSpc>
                <a:spcPct val="130000"/>
              </a:lnSpc>
            </a:pPr>
            <a:endParaRPr lang="en-US" sz="1500">
              <a:latin typeface="Gill Sans Light"/>
              <a:cs typeface="Gill Sans Light"/>
            </a:endParaRP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70</a:t>
            </a: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80,85</a:t>
            </a:r>
          </a:p>
          <a:p>
            <a:pPr algn="l">
              <a:lnSpc>
                <a:spcPct val="130000"/>
              </a:lnSpc>
            </a:pPr>
            <a:endParaRPr lang="en-US" sz="1500">
              <a:latin typeface="Gill Sans Light"/>
              <a:cs typeface="Gill Sans Light"/>
            </a:endParaRPr>
          </a:p>
          <a:p>
            <a:pPr algn="l">
              <a:lnSpc>
                <a:spcPct val="130000"/>
              </a:lnSpc>
            </a:pPr>
            <a:r>
              <a:rPr lang="en-US" sz="1500">
                <a:latin typeface="Gill Sans Light"/>
                <a:cs typeface="Gill Sans Light"/>
              </a:rPr>
              <a:t>     90</a:t>
            </a:r>
          </a:p>
        </p:txBody>
      </p:sp>
      <p:sp>
        <p:nvSpPr>
          <p:cNvPr id="69652" name="Line 19"/>
          <p:cNvSpPr>
            <a:spLocks noChangeShapeType="1"/>
          </p:cNvSpPr>
          <p:nvPr/>
        </p:nvSpPr>
        <p:spPr bwMode="auto">
          <a:xfrm>
            <a:off x="4114800" y="3543300"/>
            <a:ext cx="171450" cy="1714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53" name="Line 20"/>
          <p:cNvSpPr>
            <a:spLocks noChangeShapeType="1"/>
          </p:cNvSpPr>
          <p:nvPr/>
        </p:nvSpPr>
        <p:spPr bwMode="auto">
          <a:xfrm flipH="1">
            <a:off x="4114800" y="3543300"/>
            <a:ext cx="171450" cy="1714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54" name="Line 21"/>
          <p:cNvSpPr>
            <a:spLocks noChangeShapeType="1"/>
          </p:cNvSpPr>
          <p:nvPr/>
        </p:nvSpPr>
        <p:spPr bwMode="auto">
          <a:xfrm>
            <a:off x="4114800" y="4400550"/>
            <a:ext cx="171450" cy="1714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55" name="Line 22"/>
          <p:cNvSpPr>
            <a:spLocks noChangeShapeType="1"/>
          </p:cNvSpPr>
          <p:nvPr/>
        </p:nvSpPr>
        <p:spPr bwMode="auto">
          <a:xfrm flipH="1">
            <a:off x="4114800" y="4400550"/>
            <a:ext cx="171450" cy="1714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56" name="Rectangle 23"/>
          <p:cNvSpPr>
            <a:spLocks noChangeArrowheads="1"/>
          </p:cNvSpPr>
          <p:nvPr/>
        </p:nvSpPr>
        <p:spPr bwMode="auto">
          <a:xfrm>
            <a:off x="1634603" y="2238375"/>
            <a:ext cx="1354730" cy="16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r>
              <a:rPr lang="en-US" sz="1500">
                <a:solidFill>
                  <a:srgbClr val="0000FF"/>
                </a:solidFill>
                <a:latin typeface="Gill Sans Light"/>
                <a:cs typeface="Gill Sans Light"/>
              </a:rPr>
              <a:t>Xact Table</a:t>
            </a:r>
          </a:p>
          <a:p>
            <a:r>
              <a:rPr lang="en-US" sz="1500">
                <a:solidFill>
                  <a:schemeClr val="tx2"/>
                </a:solidFill>
                <a:latin typeface="Gill Sans Light"/>
                <a:cs typeface="Gill Sans Light"/>
              </a:rPr>
              <a:t>	lastLSN</a:t>
            </a:r>
          </a:p>
          <a:p>
            <a:r>
              <a:rPr lang="en-US" sz="1500">
                <a:solidFill>
                  <a:schemeClr val="tx2"/>
                </a:solidFill>
                <a:latin typeface="Gill Sans Light"/>
                <a:cs typeface="Gill Sans Light"/>
              </a:rPr>
              <a:t>	status</a:t>
            </a:r>
          </a:p>
          <a:p>
            <a:r>
              <a:rPr lang="en-US" sz="1500">
                <a:solidFill>
                  <a:srgbClr val="0000FF"/>
                </a:solidFill>
                <a:latin typeface="Gill Sans Light"/>
                <a:cs typeface="Gill Sans Light"/>
              </a:rPr>
              <a:t>Dirty Page Table</a:t>
            </a:r>
            <a:endParaRPr lang="en-US" sz="1500">
              <a:solidFill>
                <a:schemeClr val="tx2"/>
              </a:solidFill>
              <a:latin typeface="Gill Sans Light"/>
              <a:cs typeface="Gill Sans Light"/>
            </a:endParaRPr>
          </a:p>
          <a:p>
            <a:r>
              <a:rPr lang="en-US" sz="1500">
                <a:solidFill>
                  <a:schemeClr val="tx2"/>
                </a:solidFill>
                <a:latin typeface="Gill Sans Light"/>
                <a:cs typeface="Gill Sans Light"/>
              </a:rPr>
              <a:t>	recLSN</a:t>
            </a:r>
          </a:p>
          <a:p>
            <a:r>
              <a:rPr lang="en-US" sz="1500">
                <a:solidFill>
                  <a:srgbClr val="0000FF"/>
                </a:solidFill>
                <a:latin typeface="Gill Sans Light"/>
                <a:cs typeface="Gill Sans Light"/>
              </a:rPr>
              <a:t>flushedLSN</a:t>
            </a:r>
          </a:p>
          <a:p>
            <a:endParaRPr lang="en-US" sz="150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69657" name="Line 24"/>
          <p:cNvSpPr>
            <a:spLocks noChangeShapeType="1"/>
          </p:cNvSpPr>
          <p:nvPr/>
        </p:nvSpPr>
        <p:spPr bwMode="auto">
          <a:xfrm>
            <a:off x="3429000" y="1028700"/>
            <a:ext cx="0" cy="3943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9658" name="Rectangle 25"/>
          <p:cNvSpPr>
            <a:spLocks noChangeArrowheads="1"/>
          </p:cNvSpPr>
          <p:nvPr/>
        </p:nvSpPr>
        <p:spPr bwMode="auto">
          <a:xfrm>
            <a:off x="1529954" y="3932635"/>
            <a:ext cx="881664" cy="3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  <a:latin typeface="Gill Sans Light"/>
                <a:cs typeface="Gill Sans Light"/>
              </a:rPr>
              <a:t>ToUndo</a:t>
            </a:r>
          </a:p>
        </p:txBody>
      </p:sp>
      <p:sp>
        <p:nvSpPr>
          <p:cNvPr id="69659" name="Rectangle 26"/>
          <p:cNvSpPr>
            <a:spLocks noChangeArrowheads="1"/>
          </p:cNvSpPr>
          <p:nvPr/>
        </p:nvSpPr>
        <p:spPr bwMode="auto">
          <a:xfrm>
            <a:off x="6811566" y="2096691"/>
            <a:ext cx="1093248" cy="27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/>
          <a:p>
            <a:pPr algn="l"/>
            <a:r>
              <a:rPr lang="en-US" sz="1350">
                <a:solidFill>
                  <a:schemeClr val="tx2"/>
                </a:solidFill>
                <a:latin typeface="Gill Sans Light"/>
                <a:cs typeface="Gill Sans Light"/>
              </a:rPr>
              <a:t>undonextLSN</a:t>
            </a:r>
          </a:p>
        </p:txBody>
      </p:sp>
      <p:sp>
        <p:nvSpPr>
          <p:cNvPr id="69660" name="Line 27"/>
          <p:cNvSpPr>
            <a:spLocks noChangeShapeType="1"/>
          </p:cNvSpPr>
          <p:nvPr/>
        </p:nvSpPr>
        <p:spPr bwMode="auto">
          <a:xfrm flipH="1">
            <a:off x="7029450" y="2343150"/>
            <a:ext cx="457200" cy="62865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69661" name="Group 52"/>
          <p:cNvGrpSpPr>
            <a:grpSpLocks/>
          </p:cNvGrpSpPr>
          <p:nvPr/>
        </p:nvGrpSpPr>
        <p:grpSpPr bwMode="auto">
          <a:xfrm>
            <a:off x="1657350" y="1428750"/>
            <a:ext cx="1257300" cy="685800"/>
            <a:chOff x="432" y="1200"/>
            <a:chExt cx="1056" cy="576"/>
          </a:xfrm>
        </p:grpSpPr>
        <p:sp>
          <p:nvSpPr>
            <p:cNvPr id="69663" name="Rectangle 28"/>
            <p:cNvSpPr>
              <a:spLocks noChangeArrowheads="1"/>
            </p:cNvSpPr>
            <p:nvPr/>
          </p:nvSpPr>
          <p:spPr bwMode="auto">
            <a:xfrm>
              <a:off x="660" y="1384"/>
              <a:ext cx="5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  <a:latin typeface="Gill Sans Light"/>
                  <a:cs typeface="Gill Sans Light"/>
                </a:rPr>
                <a:t>RAM</a:t>
              </a:r>
            </a:p>
          </p:txBody>
        </p:sp>
        <p:grpSp>
          <p:nvGrpSpPr>
            <p:cNvPr id="69664" name="Group 51"/>
            <p:cNvGrpSpPr>
              <a:grpSpLocks/>
            </p:cNvGrpSpPr>
            <p:nvPr/>
          </p:nvGrpSpPr>
          <p:grpSpPr bwMode="auto">
            <a:xfrm>
              <a:off x="432" y="1200"/>
              <a:ext cx="1056" cy="576"/>
              <a:chOff x="432" y="1200"/>
              <a:chExt cx="1056" cy="576"/>
            </a:xfrm>
          </p:grpSpPr>
          <p:sp>
            <p:nvSpPr>
              <p:cNvPr id="69665" name="Rectangle 29"/>
              <p:cNvSpPr>
                <a:spLocks noChangeArrowheads="1"/>
              </p:cNvSpPr>
              <p:nvPr/>
            </p:nvSpPr>
            <p:spPr bwMode="auto">
              <a:xfrm>
                <a:off x="436" y="1245"/>
                <a:ext cx="1019" cy="527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66" name="Line 30"/>
              <p:cNvSpPr>
                <a:spLocks noChangeShapeType="1"/>
              </p:cNvSpPr>
              <p:nvPr/>
            </p:nvSpPr>
            <p:spPr bwMode="auto">
              <a:xfrm flipV="1">
                <a:off x="432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67" name="Line 31"/>
              <p:cNvSpPr>
                <a:spLocks noChangeShapeType="1"/>
              </p:cNvSpPr>
              <p:nvPr/>
            </p:nvSpPr>
            <p:spPr bwMode="auto">
              <a:xfrm flipV="1">
                <a:off x="489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68" name="Line 32"/>
              <p:cNvSpPr>
                <a:spLocks noChangeShapeType="1"/>
              </p:cNvSpPr>
              <p:nvPr/>
            </p:nvSpPr>
            <p:spPr bwMode="auto">
              <a:xfrm flipH="1">
                <a:off x="546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69" name="Line 33"/>
              <p:cNvSpPr>
                <a:spLocks noChangeShapeType="1"/>
              </p:cNvSpPr>
              <p:nvPr/>
            </p:nvSpPr>
            <p:spPr bwMode="auto">
              <a:xfrm flipH="1">
                <a:off x="603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70" name="Line 34"/>
              <p:cNvSpPr>
                <a:spLocks noChangeShapeType="1"/>
              </p:cNvSpPr>
              <p:nvPr/>
            </p:nvSpPr>
            <p:spPr bwMode="auto">
              <a:xfrm flipV="1">
                <a:off x="660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71" name="Line 35"/>
              <p:cNvSpPr>
                <a:spLocks noChangeShapeType="1"/>
              </p:cNvSpPr>
              <p:nvPr/>
            </p:nvSpPr>
            <p:spPr bwMode="auto">
              <a:xfrm flipV="1">
                <a:off x="717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72" name="Line 36"/>
              <p:cNvSpPr>
                <a:spLocks noChangeShapeType="1"/>
              </p:cNvSpPr>
              <p:nvPr/>
            </p:nvSpPr>
            <p:spPr bwMode="auto">
              <a:xfrm flipH="1">
                <a:off x="774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73" name="Line 37"/>
              <p:cNvSpPr>
                <a:spLocks noChangeShapeType="1"/>
              </p:cNvSpPr>
              <p:nvPr/>
            </p:nvSpPr>
            <p:spPr bwMode="auto">
              <a:xfrm flipH="1">
                <a:off x="832" y="1200"/>
                <a:ext cx="28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74" name="Line 38"/>
              <p:cNvSpPr>
                <a:spLocks noChangeShapeType="1"/>
              </p:cNvSpPr>
              <p:nvPr/>
            </p:nvSpPr>
            <p:spPr bwMode="auto">
              <a:xfrm flipV="1">
                <a:off x="889" y="1200"/>
                <a:ext cx="28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75" name="Line 39"/>
              <p:cNvSpPr>
                <a:spLocks noChangeShapeType="1"/>
              </p:cNvSpPr>
              <p:nvPr/>
            </p:nvSpPr>
            <p:spPr bwMode="auto">
              <a:xfrm flipV="1">
                <a:off x="946" y="1200"/>
                <a:ext cx="28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76" name="Line 40"/>
              <p:cNvSpPr>
                <a:spLocks noChangeShapeType="1"/>
              </p:cNvSpPr>
              <p:nvPr/>
            </p:nvSpPr>
            <p:spPr bwMode="auto">
              <a:xfrm flipH="1">
                <a:off x="1003" y="1200"/>
                <a:ext cx="28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77" name="Line 41"/>
              <p:cNvSpPr>
                <a:spLocks noChangeShapeType="1"/>
              </p:cNvSpPr>
              <p:nvPr/>
            </p:nvSpPr>
            <p:spPr bwMode="auto">
              <a:xfrm flipH="1">
                <a:off x="1060" y="1200"/>
                <a:ext cx="28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78" name="Line 42"/>
              <p:cNvSpPr>
                <a:spLocks noChangeShapeType="1"/>
              </p:cNvSpPr>
              <p:nvPr/>
            </p:nvSpPr>
            <p:spPr bwMode="auto">
              <a:xfrm flipV="1">
                <a:off x="1117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79" name="Line 43"/>
              <p:cNvSpPr>
                <a:spLocks noChangeShapeType="1"/>
              </p:cNvSpPr>
              <p:nvPr/>
            </p:nvSpPr>
            <p:spPr bwMode="auto">
              <a:xfrm flipV="1">
                <a:off x="1174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80" name="Line 44"/>
              <p:cNvSpPr>
                <a:spLocks noChangeShapeType="1"/>
              </p:cNvSpPr>
              <p:nvPr/>
            </p:nvSpPr>
            <p:spPr bwMode="auto">
              <a:xfrm flipH="1">
                <a:off x="1231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81" name="Line 45"/>
              <p:cNvSpPr>
                <a:spLocks noChangeShapeType="1"/>
              </p:cNvSpPr>
              <p:nvPr/>
            </p:nvSpPr>
            <p:spPr bwMode="auto">
              <a:xfrm flipH="1">
                <a:off x="1288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82" name="Line 46"/>
              <p:cNvSpPr>
                <a:spLocks noChangeShapeType="1"/>
              </p:cNvSpPr>
              <p:nvPr/>
            </p:nvSpPr>
            <p:spPr bwMode="auto">
              <a:xfrm flipV="1">
                <a:off x="1345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83" name="Line 47"/>
              <p:cNvSpPr>
                <a:spLocks noChangeShapeType="1"/>
              </p:cNvSpPr>
              <p:nvPr/>
            </p:nvSpPr>
            <p:spPr bwMode="auto">
              <a:xfrm flipH="1">
                <a:off x="1402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84" name="Line 48"/>
              <p:cNvSpPr>
                <a:spLocks noChangeShapeType="1"/>
              </p:cNvSpPr>
              <p:nvPr/>
            </p:nvSpPr>
            <p:spPr bwMode="auto">
              <a:xfrm flipH="1">
                <a:off x="1459" y="1200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85" name="Line 49"/>
              <p:cNvSpPr>
                <a:spLocks noChangeShapeType="1"/>
              </p:cNvSpPr>
              <p:nvPr/>
            </p:nvSpPr>
            <p:spPr bwMode="auto">
              <a:xfrm flipH="1">
                <a:off x="1459" y="1735"/>
                <a:ext cx="29" cy="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69686" name="Rectangle 50"/>
              <p:cNvSpPr>
                <a:spLocks noChangeArrowheads="1"/>
              </p:cNvSpPr>
              <p:nvPr/>
            </p:nvSpPr>
            <p:spPr bwMode="auto">
              <a:xfrm>
                <a:off x="465" y="1286"/>
                <a:ext cx="962" cy="445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69662" name="Arc 53"/>
          <p:cNvSpPr>
            <a:spLocks/>
          </p:cNvSpPr>
          <p:nvPr/>
        </p:nvSpPr>
        <p:spPr bwMode="auto">
          <a:xfrm>
            <a:off x="6054328" y="2058591"/>
            <a:ext cx="919163" cy="1828800"/>
          </a:xfrm>
          <a:custGeom>
            <a:avLst/>
            <a:gdLst>
              <a:gd name="T0" fmla="*/ 0 w 26841"/>
              <a:gd name="T1" fmla="*/ 36463 h 43200"/>
              <a:gd name="T2" fmla="*/ 237704 w 26841"/>
              <a:gd name="T3" fmla="*/ 2438400 h 43200"/>
              <a:gd name="T4" fmla="*/ 239302 w 26841"/>
              <a:gd name="T5" fmla="*/ 1219200 h 43200"/>
              <a:gd name="T6" fmla="*/ 0 60000 65536"/>
              <a:gd name="T7" fmla="*/ 0 60000 65536"/>
              <a:gd name="T8" fmla="*/ 0 60000 65536"/>
              <a:gd name="T9" fmla="*/ 0 w 26841"/>
              <a:gd name="T10" fmla="*/ 0 h 43200"/>
              <a:gd name="T11" fmla="*/ 26841 w 26841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41" h="43200" fill="none" extrusionOk="0">
                <a:moveTo>
                  <a:pt x="-1" y="645"/>
                </a:moveTo>
                <a:cubicBezTo>
                  <a:pt x="1713" y="216"/>
                  <a:pt x="3474" y="-1"/>
                  <a:pt x="5241" y="-1"/>
                </a:cubicBezTo>
                <a:cubicBezTo>
                  <a:pt x="17170" y="0"/>
                  <a:pt x="26841" y="9670"/>
                  <a:pt x="26841" y="21600"/>
                </a:cubicBezTo>
                <a:cubicBezTo>
                  <a:pt x="26841" y="33529"/>
                  <a:pt x="17170" y="43200"/>
                  <a:pt x="5241" y="43200"/>
                </a:cubicBezTo>
                <a:cubicBezTo>
                  <a:pt x="5229" y="43199"/>
                  <a:pt x="5217" y="43199"/>
                  <a:pt x="5206" y="43199"/>
                </a:cubicBezTo>
              </a:path>
              <a:path w="26841" h="43200" stroke="0" extrusionOk="0">
                <a:moveTo>
                  <a:pt x="-1" y="645"/>
                </a:moveTo>
                <a:cubicBezTo>
                  <a:pt x="1713" y="216"/>
                  <a:pt x="3474" y="-1"/>
                  <a:pt x="5241" y="-1"/>
                </a:cubicBezTo>
                <a:cubicBezTo>
                  <a:pt x="17170" y="0"/>
                  <a:pt x="26841" y="9670"/>
                  <a:pt x="26841" y="21600"/>
                </a:cubicBezTo>
                <a:cubicBezTo>
                  <a:pt x="26841" y="33529"/>
                  <a:pt x="17170" y="43200"/>
                  <a:pt x="5241" y="43200"/>
                </a:cubicBezTo>
                <a:cubicBezTo>
                  <a:pt x="5229" y="43199"/>
                  <a:pt x="5217" y="43199"/>
                  <a:pt x="5206" y="43199"/>
                </a:cubicBezTo>
                <a:lnTo>
                  <a:pt x="5241" y="2160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430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Additional Crash Issues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178800" cy="3057525"/>
          </a:xfrm>
          <a:noFill/>
        </p:spPr>
        <p:txBody>
          <a:bodyPr/>
          <a:lstStyle/>
          <a:p>
            <a:r>
              <a:rPr lang="en-US" dirty="0" smtClean="0"/>
              <a:t>What happens if system crashes during Analysis?  During </a:t>
            </a:r>
            <a:r>
              <a:rPr lang="en-US" dirty="0"/>
              <a:t>REDO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you limit the amount of work in </a:t>
            </a:r>
            <a:r>
              <a:rPr lang="en-US" dirty="0"/>
              <a:t>REDO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Flush asynchronously in the background.</a:t>
            </a:r>
          </a:p>
          <a:p>
            <a:pPr lvl="1"/>
            <a:r>
              <a:rPr lang="en-US" dirty="0" smtClean="0"/>
              <a:t>Watch “hot spots”!</a:t>
            </a:r>
          </a:p>
          <a:p>
            <a:r>
              <a:rPr lang="en-US" dirty="0" smtClean="0"/>
              <a:t>How do you limit the amount of work in </a:t>
            </a:r>
            <a:r>
              <a:rPr lang="en-US" dirty="0"/>
              <a:t>UNDO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Avoid long-running </a:t>
            </a:r>
            <a:r>
              <a:rPr lang="en-US" dirty="0" err="1" smtClean="0"/>
              <a:t>Xacts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176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uiExpan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Parallelism during restart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 invariants!</a:t>
            </a:r>
          </a:p>
          <a:p>
            <a:r>
              <a:rPr lang="en-US" dirty="0" smtClean="0"/>
              <a:t>Activities on a given page must be processed in sequence</a:t>
            </a:r>
          </a:p>
          <a:p>
            <a:r>
              <a:rPr lang="en-US" dirty="0" smtClean="0"/>
              <a:t>Activities on different pages can be done in parallel</a:t>
            </a:r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Log record contents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actually stored in a log record, to allow REDO and UNDO to occur?</a:t>
            </a:r>
          </a:p>
          <a:p>
            <a:endParaRPr lang="en-US" dirty="0" smtClean="0"/>
          </a:p>
          <a:p>
            <a:r>
              <a:rPr lang="en-US" dirty="0" smtClean="0"/>
              <a:t>Many choices, 3 main types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LOGICAL </a:t>
            </a:r>
          </a:p>
          <a:p>
            <a:pPr lvl="1"/>
            <a:r>
              <a:rPr lang="en-US" dirty="0" smtClean="0"/>
              <a:t>PHYSIOLOGICAL</a:t>
            </a: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Physical logging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169864" y="946547"/>
            <a:ext cx="8974136" cy="3657600"/>
          </a:xfrm>
        </p:spPr>
        <p:txBody>
          <a:bodyPr/>
          <a:lstStyle/>
          <a:p>
            <a:r>
              <a:rPr lang="en-US" dirty="0" smtClean="0"/>
              <a:t>Describe the bits (optimization: only those that change)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OLD STATE: 0x47A90E….</a:t>
            </a:r>
          </a:p>
          <a:p>
            <a:pPr lvl="1"/>
            <a:r>
              <a:rPr lang="en-US" dirty="0" smtClean="0"/>
              <a:t>NEW STATE: 0x632F00…</a:t>
            </a:r>
          </a:p>
          <a:p>
            <a:pPr lvl="1"/>
            <a:r>
              <a:rPr lang="en-US" dirty="0" smtClean="0"/>
              <a:t>So REDO: set to NEW; UNDO: set to OLD</a:t>
            </a:r>
          </a:p>
          <a:p>
            <a:r>
              <a:rPr lang="en-US" dirty="0" smtClean="0"/>
              <a:t>Or just delta (OLD XOR NEW)</a:t>
            </a:r>
          </a:p>
          <a:p>
            <a:pPr lvl="1"/>
            <a:r>
              <a:rPr lang="en-US" dirty="0" smtClean="0"/>
              <a:t>DELTA: 0x24860E…</a:t>
            </a:r>
          </a:p>
          <a:p>
            <a:pPr lvl="1"/>
            <a:r>
              <a:rPr lang="en-US" dirty="0" smtClean="0"/>
              <a:t>So REDO=UNDO=</a:t>
            </a:r>
            <a:r>
              <a:rPr lang="en-US" dirty="0" err="1" smtClean="0"/>
              <a:t>xor</a:t>
            </a:r>
            <a:r>
              <a:rPr lang="en-US" dirty="0" smtClean="0"/>
              <a:t> with delta</a:t>
            </a:r>
          </a:p>
          <a:p>
            <a:r>
              <a:rPr lang="en-US" dirty="0" smtClean="0"/>
              <a:t>Question:  XOR is not idempotent, but redo and undo must be; why is this OK? </a:t>
            </a: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Logical Logging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operation and arguments</a:t>
            </a:r>
          </a:p>
          <a:p>
            <a:r>
              <a:rPr lang="en-US" dirty="0" smtClean="0"/>
              <a:t>E.g., </a:t>
            </a:r>
            <a:r>
              <a:rPr lang="en-US" i="1" dirty="0" smtClean="0"/>
              <a:t>Update field 3 of record whose key is 37, by adding 32</a:t>
            </a:r>
          </a:p>
          <a:p>
            <a:r>
              <a:rPr lang="en-US" dirty="0" smtClean="0"/>
              <a:t>We need a programmer supplied inverse operation to undo this</a:t>
            </a: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Physiological Logging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changes to a specified page, logically within that page</a:t>
            </a:r>
          </a:p>
          <a:p>
            <a:r>
              <a:rPr lang="en-US" dirty="0" smtClean="0"/>
              <a:t>Goes with common page layout, with records indexed from a page header</a:t>
            </a:r>
          </a:p>
          <a:p>
            <a:r>
              <a:rPr lang="en-US" dirty="0" smtClean="0"/>
              <a:t>Allows movement within the page (important for records whose length varies over time)</a:t>
            </a:r>
          </a:p>
          <a:p>
            <a:r>
              <a:rPr lang="en-US" dirty="0" smtClean="0"/>
              <a:t>E.g., on page 298, replace record at index 17 from old state to new state</a:t>
            </a:r>
          </a:p>
          <a:p>
            <a:r>
              <a:rPr lang="en-US" dirty="0" smtClean="0"/>
              <a:t>E.g., on page 35, insert new record at index 20</a:t>
            </a: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ARIES logging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109663"/>
            <a:ext cx="8850312" cy="3394075"/>
          </a:xfrm>
        </p:spPr>
        <p:txBody>
          <a:bodyPr/>
          <a:lstStyle/>
          <a:p>
            <a:r>
              <a:rPr lang="en-US" dirty="0" smtClean="0"/>
              <a:t>ARIES allows different log approaches; common choice is:</a:t>
            </a:r>
          </a:p>
          <a:p>
            <a:r>
              <a:rPr lang="en-US" dirty="0" smtClean="0"/>
              <a:t>Physiological REDO logging</a:t>
            </a:r>
          </a:p>
          <a:p>
            <a:pPr lvl="1"/>
            <a:r>
              <a:rPr lang="en-US" dirty="0" smtClean="0"/>
              <a:t>Independence of REDO (e.g. indexes &amp; tables)</a:t>
            </a:r>
          </a:p>
          <a:p>
            <a:pPr lvl="2"/>
            <a:r>
              <a:rPr lang="en-US" dirty="0" smtClean="0"/>
              <a:t>Can have concurrent commutative logical operations like increment/decrement (“escrow transactions”)</a:t>
            </a:r>
          </a:p>
          <a:p>
            <a:r>
              <a:rPr lang="en-US" dirty="0" smtClean="0"/>
              <a:t>Logical UNDO</a:t>
            </a:r>
          </a:p>
          <a:p>
            <a:pPr lvl="1"/>
            <a:r>
              <a:rPr lang="en-US" dirty="0" smtClean="0"/>
              <a:t>To allow for simple management of physical structures that are invisible to users</a:t>
            </a:r>
          </a:p>
          <a:p>
            <a:pPr lvl="2"/>
            <a:r>
              <a:rPr lang="en-US" dirty="0" smtClean="0"/>
              <a:t>CLR may act on different page than original action</a:t>
            </a:r>
          </a:p>
          <a:p>
            <a:pPr lvl="1"/>
            <a:r>
              <a:rPr lang="en-US" dirty="0" smtClean="0"/>
              <a:t>To allow for escrow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58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Gill Sans Light"/>
            </a:endParaRPr>
          </a:p>
          <a:p>
            <a:endParaRPr lang="en-US" sz="90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Motivation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88789" y="1006078"/>
            <a:ext cx="5143500" cy="3255169"/>
          </a:xfrm>
          <a:noFill/>
        </p:spPr>
        <p:txBody>
          <a:bodyPr/>
          <a:lstStyle/>
          <a:p>
            <a:r>
              <a:rPr lang="en-US" dirty="0" smtClean="0"/>
              <a:t>Atomicity: </a:t>
            </a:r>
          </a:p>
          <a:p>
            <a:pPr lvl="1"/>
            <a:r>
              <a:rPr lang="en-US" dirty="0" smtClean="0"/>
              <a:t>Transactions may abort (“Rollback”)</a:t>
            </a:r>
          </a:p>
          <a:p>
            <a:r>
              <a:rPr lang="en-US" dirty="0" smtClean="0"/>
              <a:t>Durability:</a:t>
            </a:r>
          </a:p>
          <a:p>
            <a:pPr lvl="1"/>
            <a:r>
              <a:rPr lang="en-US" dirty="0" smtClean="0"/>
              <a:t>What if DBMS stops running?  (Causes?)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2857500"/>
            <a:ext cx="6833075" cy="2000250"/>
            <a:chOff x="0" y="3810000"/>
            <a:chExt cx="9110766" cy="2667000"/>
          </a:xfrm>
        </p:grpSpPr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>
              <a:off x="8005763" y="4033839"/>
              <a:ext cx="1105003" cy="46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 b="1">
                  <a:solidFill>
                    <a:schemeClr val="accent2"/>
                  </a:solidFill>
                  <a:latin typeface="Gill Sans Light"/>
                  <a:cs typeface="Gill Sans Light"/>
                </a:rPr>
                <a:t>crash!</a:t>
              </a:r>
            </a:p>
          </p:txBody>
        </p:sp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>
              <a:off x="0" y="3810000"/>
              <a:ext cx="44958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056" tIns="34529" rIns="69056" bIns="34529"/>
            <a:lstStyle/>
            <a:p>
              <a:pPr marL="285750" indent="-28575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Gill Sans Light"/>
                  <a:cs typeface="Gill Sans Light"/>
                </a:rPr>
                <a:t>Desired Behavior after system restarts:</a:t>
              </a:r>
              <a:endParaRPr lang="en-US" sz="2100" dirty="0">
                <a:latin typeface="Gill Sans Light"/>
                <a:cs typeface="Gill Sans Light"/>
              </a:endParaRPr>
            </a:p>
            <a:p>
              <a:pPr marL="557213" lvl="1" indent="-214313">
                <a:spcBef>
                  <a:spcPct val="20000"/>
                </a:spcBef>
                <a:buClr>
                  <a:schemeClr val="tx1"/>
                </a:buClr>
                <a:buFontTx/>
                <a:buChar char="–"/>
              </a:pPr>
              <a:r>
                <a:rPr lang="en-US" dirty="0">
                  <a:solidFill>
                    <a:srgbClr val="0000FF"/>
                  </a:solidFill>
                  <a:latin typeface="Gill Sans Light"/>
                  <a:cs typeface="Gill Sans Light"/>
                </a:rPr>
                <a:t>T1, T2 </a:t>
              </a:r>
              <a:r>
                <a:rPr lang="en-US" dirty="0">
                  <a:solidFill>
                    <a:schemeClr val="tx1"/>
                  </a:solidFill>
                  <a:latin typeface="Gill Sans Light"/>
                  <a:cs typeface="Gill Sans Light"/>
                </a:rPr>
                <a:t>&amp; </a:t>
              </a:r>
              <a:r>
                <a:rPr lang="en-US" dirty="0">
                  <a:solidFill>
                    <a:srgbClr val="0000FF"/>
                  </a:solidFill>
                  <a:latin typeface="Gill Sans Light"/>
                  <a:cs typeface="Gill Sans Light"/>
                </a:rPr>
                <a:t>T3</a:t>
              </a:r>
              <a:r>
                <a:rPr lang="en-US" dirty="0">
                  <a:solidFill>
                    <a:schemeClr val="tx1"/>
                  </a:solidFill>
                  <a:latin typeface="Gill Sans Light"/>
                  <a:cs typeface="Gill Sans Light"/>
                </a:rPr>
                <a:t> should be </a:t>
              </a:r>
              <a:r>
                <a:rPr lang="en-US" dirty="0" smtClean="0">
                  <a:solidFill>
                    <a:srgbClr val="0000FF"/>
                  </a:solidFill>
                  <a:latin typeface="Gill Sans Light"/>
                  <a:cs typeface="Gill Sans Light"/>
                </a:rPr>
                <a:t>durable</a:t>
              </a:r>
              <a:endParaRPr lang="en-US" dirty="0">
                <a:solidFill>
                  <a:schemeClr val="tx1"/>
                </a:solidFill>
                <a:latin typeface="Gill Sans Light"/>
                <a:cs typeface="Gill Sans Light"/>
              </a:endParaRPr>
            </a:p>
            <a:p>
              <a:pPr marL="557213" lvl="1" indent="-214313">
                <a:spcBef>
                  <a:spcPct val="20000"/>
                </a:spcBef>
                <a:buClr>
                  <a:schemeClr val="tx1"/>
                </a:buClr>
                <a:buFontTx/>
                <a:buChar char="–"/>
              </a:pPr>
              <a:r>
                <a:rPr lang="en-US" dirty="0">
                  <a:solidFill>
                    <a:schemeClr val="folHlink"/>
                  </a:solidFill>
                  <a:latin typeface="Gill Sans Light"/>
                  <a:cs typeface="Gill Sans Light"/>
                </a:rPr>
                <a:t>T4</a:t>
              </a:r>
              <a:r>
                <a:rPr lang="en-US" dirty="0">
                  <a:solidFill>
                    <a:schemeClr val="tx1"/>
                  </a:solidFill>
                  <a:latin typeface="Gill Sans Light"/>
                  <a:cs typeface="Gill Sans Light"/>
                </a:rPr>
                <a:t> &amp; </a:t>
              </a:r>
              <a:r>
                <a:rPr lang="en-US" dirty="0">
                  <a:solidFill>
                    <a:schemeClr val="folHlink"/>
                  </a:solidFill>
                  <a:latin typeface="Gill Sans Light"/>
                  <a:cs typeface="Gill Sans Light"/>
                </a:rPr>
                <a:t>T5</a:t>
              </a:r>
              <a:r>
                <a:rPr lang="en-US" dirty="0">
                  <a:solidFill>
                    <a:schemeClr val="accent2"/>
                  </a:solidFill>
                  <a:latin typeface="Gill Sans Light"/>
                  <a:cs typeface="Gill Sans Light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Gill Sans Light"/>
                  <a:cs typeface="Gill Sans Light"/>
                </a:rPr>
                <a:t>should be </a:t>
              </a:r>
              <a:r>
                <a:rPr lang="en-US" dirty="0">
                  <a:solidFill>
                    <a:schemeClr val="folHlink"/>
                  </a:solidFill>
                  <a:latin typeface="Gill Sans Light"/>
                  <a:cs typeface="Gill Sans Light"/>
                </a:rPr>
                <a:t>aborted</a:t>
              </a:r>
              <a:r>
                <a:rPr lang="en-US" dirty="0">
                  <a:solidFill>
                    <a:schemeClr val="tx1"/>
                  </a:solidFill>
                  <a:latin typeface="Gill Sans Light"/>
                  <a:cs typeface="Gill Sans Light"/>
                </a:rPr>
                <a:t> (effects not seen</a:t>
              </a:r>
              <a:r>
                <a:rPr lang="en-US" dirty="0" smtClean="0">
                  <a:solidFill>
                    <a:schemeClr val="tx1"/>
                  </a:solidFill>
                  <a:latin typeface="Gill Sans Light"/>
                  <a:cs typeface="Gill Sans Light"/>
                </a:rPr>
                <a:t>)</a:t>
              </a:r>
              <a:endParaRPr lang="en-US" dirty="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9465" name="Rectangle 8"/>
            <p:cNvSpPr>
              <a:spLocks noChangeArrowheads="1"/>
            </p:cNvSpPr>
            <p:nvPr/>
          </p:nvSpPr>
          <p:spPr bwMode="auto">
            <a:xfrm>
              <a:off x="4591050" y="4371975"/>
              <a:ext cx="519373" cy="193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T1</a:t>
              </a:r>
            </a:p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T2</a:t>
              </a:r>
            </a:p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T3</a:t>
              </a:r>
            </a:p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T4</a:t>
              </a:r>
            </a:p>
            <a:p>
              <a:pPr algn="l"/>
              <a:r>
                <a:rPr lang="en-US">
                  <a:solidFill>
                    <a:schemeClr val="tx2"/>
                  </a:solidFill>
                  <a:latin typeface="Gill Sans Light"/>
                  <a:cs typeface="Gill Sans Light"/>
                </a:rPr>
                <a:t>T5</a:t>
              </a:r>
            </a:p>
          </p:txBody>
        </p:sp>
        <p:sp>
          <p:nvSpPr>
            <p:cNvPr id="19466" name="Line 9"/>
            <p:cNvSpPr>
              <a:spLocks noChangeShapeType="1"/>
            </p:cNvSpPr>
            <p:nvPr/>
          </p:nvSpPr>
          <p:spPr bwMode="auto">
            <a:xfrm>
              <a:off x="5229225" y="4564063"/>
              <a:ext cx="1187450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67" name="Line 10"/>
            <p:cNvSpPr>
              <a:spLocks noChangeShapeType="1"/>
            </p:cNvSpPr>
            <p:nvPr/>
          </p:nvSpPr>
          <p:spPr bwMode="auto">
            <a:xfrm>
              <a:off x="5792788" y="4865688"/>
              <a:ext cx="1185862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>
              <a:off x="6667500" y="5248275"/>
              <a:ext cx="1187450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69" name="Line 12"/>
            <p:cNvSpPr>
              <a:spLocks noChangeShapeType="1"/>
            </p:cNvSpPr>
            <p:nvPr/>
          </p:nvSpPr>
          <p:spPr bwMode="auto">
            <a:xfrm>
              <a:off x="5097463" y="5621338"/>
              <a:ext cx="3441700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70" name="Line 13"/>
            <p:cNvSpPr>
              <a:spLocks noChangeShapeType="1"/>
            </p:cNvSpPr>
            <p:nvPr/>
          </p:nvSpPr>
          <p:spPr bwMode="auto">
            <a:xfrm>
              <a:off x="7729538" y="5934075"/>
              <a:ext cx="812800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71" name="Line 14"/>
            <p:cNvSpPr>
              <a:spLocks noChangeShapeType="1"/>
            </p:cNvSpPr>
            <p:nvPr/>
          </p:nvSpPr>
          <p:spPr bwMode="auto">
            <a:xfrm>
              <a:off x="8542338" y="4552950"/>
              <a:ext cx="0" cy="162401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72" name="Line 15"/>
            <p:cNvSpPr>
              <a:spLocks noChangeShapeType="1"/>
            </p:cNvSpPr>
            <p:nvPr/>
          </p:nvSpPr>
          <p:spPr bwMode="auto">
            <a:xfrm>
              <a:off x="5229225" y="4505325"/>
              <a:ext cx="0" cy="12065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73" name="Line 16"/>
            <p:cNvSpPr>
              <a:spLocks noChangeShapeType="1"/>
            </p:cNvSpPr>
            <p:nvPr/>
          </p:nvSpPr>
          <p:spPr bwMode="auto">
            <a:xfrm>
              <a:off x="6416675" y="4505325"/>
              <a:ext cx="0" cy="12065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74" name="Line 17"/>
            <p:cNvSpPr>
              <a:spLocks noChangeShapeType="1"/>
            </p:cNvSpPr>
            <p:nvPr/>
          </p:nvSpPr>
          <p:spPr bwMode="auto">
            <a:xfrm>
              <a:off x="5792788" y="4805363"/>
              <a:ext cx="0" cy="11906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75" name="Line 18"/>
            <p:cNvSpPr>
              <a:spLocks noChangeShapeType="1"/>
            </p:cNvSpPr>
            <p:nvPr/>
          </p:nvSpPr>
          <p:spPr bwMode="auto">
            <a:xfrm>
              <a:off x="6978650" y="4805363"/>
              <a:ext cx="0" cy="11906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76" name="Line 19"/>
            <p:cNvSpPr>
              <a:spLocks noChangeShapeType="1"/>
            </p:cNvSpPr>
            <p:nvPr/>
          </p:nvSpPr>
          <p:spPr bwMode="auto">
            <a:xfrm>
              <a:off x="6667500" y="5187950"/>
              <a:ext cx="0" cy="12065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77" name="Line 20"/>
            <p:cNvSpPr>
              <a:spLocks noChangeShapeType="1"/>
            </p:cNvSpPr>
            <p:nvPr/>
          </p:nvSpPr>
          <p:spPr bwMode="auto">
            <a:xfrm>
              <a:off x="7854950" y="5187950"/>
              <a:ext cx="0" cy="12065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78" name="Line 21"/>
            <p:cNvSpPr>
              <a:spLocks noChangeShapeType="1"/>
            </p:cNvSpPr>
            <p:nvPr/>
          </p:nvSpPr>
          <p:spPr bwMode="auto">
            <a:xfrm>
              <a:off x="5119688" y="5561013"/>
              <a:ext cx="0" cy="12065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79" name="Line 22"/>
            <p:cNvSpPr>
              <a:spLocks noChangeShapeType="1"/>
            </p:cNvSpPr>
            <p:nvPr/>
          </p:nvSpPr>
          <p:spPr bwMode="auto">
            <a:xfrm>
              <a:off x="7729538" y="5872163"/>
              <a:ext cx="0" cy="12065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9480" name="Rectangle 23"/>
            <p:cNvSpPr>
              <a:spLocks noChangeArrowheads="1"/>
            </p:cNvSpPr>
            <p:nvPr/>
          </p:nvSpPr>
          <p:spPr bwMode="auto">
            <a:xfrm>
              <a:off x="4502150" y="3968750"/>
              <a:ext cx="4483100" cy="22733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Interactions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is traditionally designed with deep awareness of access methods (</a:t>
            </a:r>
            <a:r>
              <a:rPr lang="en-US" dirty="0" err="1" smtClean="0"/>
              <a:t>eg</a:t>
            </a:r>
            <a:r>
              <a:rPr lang="en-US" dirty="0" smtClean="0"/>
              <a:t> B-trees) and concurrency control</a:t>
            </a:r>
          </a:p>
          <a:p>
            <a:endParaRPr lang="en-US" dirty="0" smtClean="0"/>
          </a:p>
          <a:p>
            <a:r>
              <a:rPr lang="en-US" dirty="0" smtClean="0"/>
              <a:t>And vice versa</a:t>
            </a:r>
          </a:p>
          <a:p>
            <a:endParaRPr lang="en-US" dirty="0" smtClean="0"/>
          </a:p>
          <a:p>
            <a:r>
              <a:rPr lang="en-US" dirty="0" smtClean="0"/>
              <a:t>Need to handle failure during page split, reobtaining locks for prepared transactions during recovery,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Summary of Logging/Recovery</a:t>
            </a:r>
          </a:p>
        </p:txBody>
      </p:sp>
      <p:sp>
        <p:nvSpPr>
          <p:cNvPr id="81926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Recovery Manager</a:t>
            </a:r>
            <a:r>
              <a:rPr lang="en-US" dirty="0" smtClean="0"/>
              <a:t> guarantees Atomicity &amp; Durability.</a:t>
            </a:r>
          </a:p>
          <a:p>
            <a:endParaRPr lang="en-US" dirty="0" smtClean="0"/>
          </a:p>
          <a:p>
            <a:r>
              <a:rPr lang="en-US" dirty="0" smtClean="0"/>
              <a:t>Use WAL to allow </a:t>
            </a:r>
            <a:r>
              <a:rPr lang="en-US" sz="1500" dirty="0"/>
              <a:t>STEAL/NO-FORCE </a:t>
            </a:r>
            <a:r>
              <a:rPr lang="en-US" dirty="0" smtClean="0"/>
              <a:t>w/o sacrificing correctness.</a:t>
            </a:r>
          </a:p>
          <a:p>
            <a:endParaRPr lang="en-US" dirty="0" smtClean="0"/>
          </a:p>
          <a:p>
            <a:r>
              <a:rPr lang="en-US" dirty="0" smtClean="0"/>
              <a:t>LSNs identify log records; linked into backwards chains per transaction (via </a:t>
            </a:r>
            <a:r>
              <a:rPr lang="en-US" dirty="0" err="1" smtClean="0"/>
              <a:t>prevLSN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pageLSN</a:t>
            </a:r>
            <a:r>
              <a:rPr lang="en-US" dirty="0" smtClean="0"/>
              <a:t> allows comparison of data page and log records.</a:t>
            </a:r>
          </a:p>
        </p:txBody>
      </p:sp>
    </p:spTree>
    <p:extLst>
      <p:ext uri="{BB962C8B-B14F-4D97-AF65-F5344CB8AC3E}">
        <p14:creationId xmlns:p14="http://schemas.microsoft.com/office/powerpoint/2010/main" val="479197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Summary, Cont.</a:t>
            </a:r>
          </a:p>
        </p:txBody>
      </p:sp>
      <p:sp>
        <p:nvSpPr>
          <p:cNvPr id="83974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Checkpointing: </a:t>
            </a:r>
            <a:r>
              <a:rPr lang="en-US" smtClean="0"/>
              <a:t> A quick way to limit the amount of log to scan on recovery. </a:t>
            </a:r>
          </a:p>
          <a:p>
            <a:r>
              <a:rPr lang="en-US" smtClean="0"/>
              <a:t>Recovery works in 3 phases: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Analysis: </a:t>
            </a:r>
            <a:r>
              <a:rPr lang="en-US" smtClean="0"/>
              <a:t>Forward from checkpoint.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Redo:</a:t>
            </a:r>
            <a:r>
              <a:rPr lang="en-US" smtClean="0"/>
              <a:t> Forward from oldest recLSN.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Undo: </a:t>
            </a:r>
            <a:r>
              <a:rPr lang="en-US" smtClean="0"/>
              <a:t>Backward from end to first LSN of oldest Xact alive at crash.</a:t>
            </a:r>
          </a:p>
          <a:p>
            <a:r>
              <a:rPr lang="en-US" smtClean="0"/>
              <a:t>Upon Undo, write CLRs.</a:t>
            </a:r>
          </a:p>
          <a:p>
            <a:r>
              <a:rPr lang="en-US" smtClean="0"/>
              <a:t>Redo “repeats history”: Simplifies the logic!</a:t>
            </a:r>
          </a:p>
        </p:txBody>
      </p:sp>
    </p:spTree>
    <p:extLst>
      <p:ext uri="{BB962C8B-B14F-4D97-AF65-F5344CB8AC3E}">
        <p14:creationId xmlns:p14="http://schemas.microsoft.com/office/powerpoint/2010/main" val="1268017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Further Readings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Repeating History Beyond ARIES,</a:t>
            </a:r>
          </a:p>
          <a:p>
            <a:pPr lvl="1"/>
            <a:r>
              <a:rPr lang="en-US" smtClean="0"/>
              <a:t>C. Mohan, Proc VLDB’99</a:t>
            </a:r>
          </a:p>
          <a:p>
            <a:pPr lvl="1"/>
            <a:r>
              <a:rPr lang="en-US" smtClean="0"/>
              <a:t>Reflections on the work 10 years later</a:t>
            </a:r>
          </a:p>
          <a:p>
            <a:r>
              <a:rPr lang="en-US" smtClean="0"/>
              <a:t>Model and Verification of a Data Manager Based on ARIES</a:t>
            </a:r>
          </a:p>
          <a:p>
            <a:pPr lvl="1"/>
            <a:r>
              <a:rPr lang="en-US" smtClean="0"/>
              <a:t>D. Kuo, ACM TODS 21(4):427-479</a:t>
            </a:r>
          </a:p>
          <a:p>
            <a:pPr lvl="1"/>
            <a:r>
              <a:rPr lang="en-US" smtClean="0"/>
              <a:t>Proof of a substantial subset</a:t>
            </a:r>
          </a:p>
          <a:p>
            <a:r>
              <a:rPr lang="en-US" smtClean="0"/>
              <a:t>A Survey of B-Tree Logging and Recovery Techniques</a:t>
            </a:r>
          </a:p>
          <a:p>
            <a:pPr lvl="1"/>
            <a:r>
              <a:rPr lang="en-US" smtClean="0"/>
              <a:t>G. Graefe, ACM TODS 37(1), article 1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Is this a good paper?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What were the authors’ goals?</a:t>
            </a:r>
          </a:p>
          <a:p>
            <a:r>
              <a:rPr lang="en-US" b="0" dirty="0" smtClean="0"/>
              <a:t>What about the performance metrics?</a:t>
            </a:r>
          </a:p>
          <a:p>
            <a:r>
              <a:rPr lang="en-US" b="0" dirty="0" smtClean="0"/>
              <a:t>Did they convince you that this was a good system?</a:t>
            </a:r>
          </a:p>
          <a:p>
            <a:r>
              <a:rPr lang="en-US" b="0" dirty="0" smtClean="0"/>
              <a:t>Were there any red-flags?</a:t>
            </a:r>
          </a:p>
          <a:p>
            <a:r>
              <a:rPr lang="en-US" b="0" dirty="0" smtClean="0"/>
              <a:t>What mistakes did they make?</a:t>
            </a:r>
          </a:p>
          <a:p>
            <a:r>
              <a:rPr lang="en-US" b="0" dirty="0" smtClean="0"/>
              <a:t>Does the system meet the “Test of Time” challenge?</a:t>
            </a:r>
          </a:p>
          <a:p>
            <a:r>
              <a:rPr lang="en-US" b="0" dirty="0" smtClean="0"/>
              <a:t>How would you review this paper today?</a:t>
            </a:r>
          </a:p>
        </p:txBody>
      </p:sp>
    </p:spTree>
    <p:extLst>
      <p:ext uri="{BB962C8B-B14F-4D97-AF65-F5344CB8AC3E}">
        <p14:creationId xmlns:p14="http://schemas.microsoft.com/office/powerpoint/2010/main" val="11933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09775"/>
            <a:ext cx="8850312" cy="857250"/>
          </a:xfrm>
        </p:spPr>
        <p:txBody>
          <a:bodyPr/>
          <a:lstStyle/>
          <a:p>
            <a:pPr algn="ctr"/>
            <a:r>
              <a:rPr lang="en-US" sz="4400" dirty="0" smtClean="0"/>
              <a:t>Backup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45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08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Nested Top Actions</a:t>
            </a:r>
          </a:p>
        </p:txBody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25218" y="1162892"/>
            <a:ext cx="6493564" cy="3086100"/>
          </a:xfrm>
        </p:spPr>
        <p:txBody>
          <a:bodyPr/>
          <a:lstStyle/>
          <a:p>
            <a:r>
              <a:rPr lang="en-US" dirty="0" smtClean="0"/>
              <a:t>Trick to support physical operations you do not want to ever be undone</a:t>
            </a:r>
          </a:p>
          <a:p>
            <a:pPr lvl="1"/>
            <a:r>
              <a:rPr lang="en-US" dirty="0" smtClean="0"/>
              <a:t>Example?</a:t>
            </a:r>
          </a:p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At end of the nested actions, write a dummy CLR</a:t>
            </a:r>
          </a:p>
          <a:p>
            <a:pPr lvl="2"/>
            <a:r>
              <a:rPr lang="en-US" dirty="0" smtClean="0"/>
              <a:t>Nothing to REDO in this CLR</a:t>
            </a:r>
          </a:p>
          <a:p>
            <a:pPr lvl="1"/>
            <a:r>
              <a:rPr lang="en-US" dirty="0" smtClean="0"/>
              <a:t>Its </a:t>
            </a:r>
            <a:r>
              <a:rPr lang="en-US" dirty="0" err="1" smtClean="0"/>
              <a:t>UndoNextLSN</a:t>
            </a:r>
            <a:r>
              <a:rPr lang="en-US" dirty="0" smtClean="0"/>
              <a:t> points to the step before the nested action</a:t>
            </a:r>
          </a:p>
        </p:txBody>
      </p:sp>
      <p:pic>
        <p:nvPicPr>
          <p:cNvPr id="2" name="Picture 1" descr="Aries-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t="3381" r="23565" b="80676"/>
          <a:stretch/>
        </p:blipFill>
        <p:spPr>
          <a:xfrm>
            <a:off x="2368826" y="3404152"/>
            <a:ext cx="4025348" cy="17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title"/>
          </p:nvPr>
        </p:nvSpPr>
        <p:spPr>
          <a:xfrm>
            <a:off x="146844" y="3175"/>
            <a:ext cx="8850312" cy="857250"/>
          </a:xfrm>
          <a:noFill/>
        </p:spPr>
        <p:txBody>
          <a:bodyPr/>
          <a:lstStyle/>
          <a:p>
            <a:r>
              <a:rPr lang="en-US" smtClean="0"/>
              <a:t>Recovery: The UNDO Phase</a:t>
            </a:r>
          </a:p>
        </p:txBody>
      </p:sp>
      <p:sp>
        <p:nvSpPr>
          <p:cNvPr id="655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71525"/>
            <a:ext cx="9423400" cy="43719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ToUndo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2"/>
                </a:solidFill>
              </a:rPr>
              <a:t>{ </a:t>
            </a:r>
            <a:r>
              <a:rPr lang="en-US" i="1" dirty="0" smtClean="0">
                <a:solidFill>
                  <a:schemeClr val="accent2"/>
                </a:solidFill>
              </a:rPr>
              <a:t>l</a:t>
            </a:r>
            <a:r>
              <a:rPr lang="en-US" dirty="0" smtClean="0">
                <a:solidFill>
                  <a:schemeClr val="accent2"/>
                </a:solidFill>
              </a:rPr>
              <a:t> | </a:t>
            </a:r>
            <a:r>
              <a:rPr lang="en-US" i="1" dirty="0" smtClean="0">
                <a:solidFill>
                  <a:schemeClr val="accent2"/>
                </a:solidFill>
              </a:rPr>
              <a:t>l</a:t>
            </a:r>
            <a:r>
              <a:rPr lang="en-US" dirty="0" smtClean="0">
                <a:solidFill>
                  <a:schemeClr val="accent2"/>
                </a:solidFill>
              </a:rPr>
              <a:t> a </a:t>
            </a:r>
            <a:r>
              <a:rPr lang="en-US" dirty="0" err="1" smtClean="0">
                <a:solidFill>
                  <a:schemeClr val="accent2"/>
                </a:solidFill>
              </a:rPr>
              <a:t>lastLSN</a:t>
            </a:r>
            <a:r>
              <a:rPr lang="en-US" dirty="0" smtClean="0">
                <a:solidFill>
                  <a:schemeClr val="accent2"/>
                </a:solidFill>
              </a:rPr>
              <a:t> of a “loser” </a:t>
            </a:r>
            <a:r>
              <a:rPr lang="en-US" dirty="0" err="1" smtClean="0">
                <a:solidFill>
                  <a:schemeClr val="accent2"/>
                </a:solidFill>
              </a:rPr>
              <a:t>Xact</a:t>
            </a:r>
            <a:r>
              <a:rPr lang="en-US" dirty="0" smtClean="0">
                <a:solidFill>
                  <a:schemeClr val="accent2"/>
                </a:solidFill>
              </a:rPr>
              <a:t>}</a:t>
            </a:r>
          </a:p>
          <a:p>
            <a:pPr>
              <a:buFontTx/>
              <a:buNone/>
            </a:pPr>
            <a:r>
              <a:rPr lang="en-US" b="0" dirty="0" smtClean="0">
                <a:solidFill>
                  <a:schemeClr val="accent1"/>
                </a:solidFill>
              </a:rPr>
              <a:t>Repeat:</a:t>
            </a:r>
            <a:endParaRPr lang="en-US" dirty="0" smtClean="0"/>
          </a:p>
          <a:p>
            <a:pPr lvl="1"/>
            <a:r>
              <a:rPr lang="en-US" dirty="0" smtClean="0"/>
              <a:t>Choose largest LSN among </a:t>
            </a:r>
            <a:r>
              <a:rPr lang="en-US" dirty="0" err="1" smtClean="0"/>
              <a:t>ToUndo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this LSN is a </a:t>
            </a:r>
            <a:r>
              <a:rPr lang="en-US" dirty="0" smtClean="0">
                <a:solidFill>
                  <a:schemeClr val="accent2"/>
                </a:solidFill>
              </a:rPr>
              <a:t>CLR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2"/>
                </a:solidFill>
              </a:rPr>
              <a:t>undonextLSN</a:t>
            </a:r>
            <a:r>
              <a:rPr lang="en-US" dirty="0" smtClean="0">
                <a:solidFill>
                  <a:schemeClr val="accent2"/>
                </a:solidFill>
              </a:rPr>
              <a:t>==NULL</a:t>
            </a:r>
            <a:endParaRPr lang="en-US" dirty="0" smtClean="0"/>
          </a:p>
          <a:p>
            <a:pPr lvl="2"/>
            <a:r>
              <a:rPr lang="en-US" dirty="0"/>
              <a:t>Write an </a:t>
            </a:r>
            <a:r>
              <a:rPr lang="en-US" dirty="0">
                <a:solidFill>
                  <a:schemeClr val="accent2"/>
                </a:solidFill>
              </a:rPr>
              <a:t>End</a:t>
            </a:r>
            <a:r>
              <a:rPr lang="en-US" dirty="0"/>
              <a:t> record for this Transaction</a:t>
            </a:r>
          </a:p>
          <a:p>
            <a:pPr lvl="1"/>
            <a:r>
              <a:rPr lang="en-US" dirty="0" smtClean="0"/>
              <a:t>If this LSN is a </a:t>
            </a:r>
            <a:r>
              <a:rPr lang="en-US" dirty="0" smtClean="0">
                <a:solidFill>
                  <a:schemeClr val="accent2"/>
                </a:solidFill>
              </a:rPr>
              <a:t>CLR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chemeClr val="accent2"/>
                </a:solidFill>
              </a:rPr>
              <a:t>undonextLSN</a:t>
            </a:r>
            <a:r>
              <a:rPr lang="en-US" dirty="0" smtClean="0">
                <a:solidFill>
                  <a:schemeClr val="accent2"/>
                </a:solidFill>
              </a:rPr>
              <a:t> != NULL</a:t>
            </a:r>
            <a:endParaRPr lang="en-US" dirty="0" smtClean="0"/>
          </a:p>
          <a:p>
            <a:pPr lvl="2"/>
            <a:r>
              <a:rPr lang="en-US" dirty="0"/>
              <a:t>Add </a:t>
            </a:r>
            <a:r>
              <a:rPr lang="en-US" dirty="0" err="1">
                <a:solidFill>
                  <a:schemeClr val="accent2"/>
                </a:solidFill>
              </a:rPr>
              <a:t>undonextLSN</a:t>
            </a:r>
            <a:r>
              <a:rPr lang="en-US" dirty="0"/>
              <a:t> to </a:t>
            </a:r>
            <a:r>
              <a:rPr lang="en-US" dirty="0" err="1">
                <a:solidFill>
                  <a:schemeClr val="accent2"/>
                </a:solidFill>
              </a:rPr>
              <a:t>ToUndo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lvl="2"/>
            <a:r>
              <a:rPr lang="en-US" dirty="0"/>
              <a:t>(Q: what happens to other CLRs?)</a:t>
            </a:r>
          </a:p>
          <a:p>
            <a:pPr lvl="1"/>
            <a:r>
              <a:rPr lang="en-US" dirty="0" smtClean="0"/>
              <a:t>Else this LSN is an </a:t>
            </a:r>
            <a:r>
              <a:rPr lang="en-US" dirty="0" smtClean="0">
                <a:solidFill>
                  <a:schemeClr val="accent2"/>
                </a:solidFill>
              </a:rPr>
              <a:t>update</a:t>
            </a:r>
            <a:r>
              <a:rPr lang="en-US" dirty="0" smtClean="0"/>
              <a:t>.  Undo the update, write a CLR, add </a:t>
            </a:r>
            <a:r>
              <a:rPr lang="en-US" dirty="0" err="1" smtClean="0">
                <a:solidFill>
                  <a:schemeClr val="accent2"/>
                </a:solidFill>
              </a:rPr>
              <a:t>prevLSN</a:t>
            </a:r>
            <a:r>
              <a:rPr lang="en-US" dirty="0" smtClean="0"/>
              <a:t> to </a:t>
            </a:r>
            <a:r>
              <a:rPr lang="en-US" dirty="0" err="1" smtClean="0">
                <a:solidFill>
                  <a:schemeClr val="accent2"/>
                </a:solidFill>
              </a:rPr>
              <a:t>ToUndo</a:t>
            </a:r>
            <a:endParaRPr lang="en-US" dirty="0" smtClean="0"/>
          </a:p>
          <a:p>
            <a:pPr>
              <a:buFontTx/>
              <a:buNone/>
            </a:pPr>
            <a:r>
              <a:rPr lang="en-US" b="0" dirty="0" smtClean="0">
                <a:solidFill>
                  <a:schemeClr val="accent1"/>
                </a:solidFill>
              </a:rPr>
              <a:t>Until </a:t>
            </a:r>
            <a:r>
              <a:rPr lang="en-US" b="0" dirty="0" err="1" smtClean="0">
                <a:solidFill>
                  <a:schemeClr val="accent2"/>
                </a:solidFill>
              </a:rPr>
              <a:t>ToUndo</a:t>
            </a:r>
            <a:r>
              <a:rPr lang="en-US" b="0" dirty="0" smtClean="0">
                <a:solidFill>
                  <a:schemeClr val="accent1"/>
                </a:solidFill>
              </a:rPr>
              <a:t> is empty</a:t>
            </a:r>
          </a:p>
        </p:txBody>
      </p:sp>
    </p:spTree>
    <p:extLst>
      <p:ext uri="{BB962C8B-B14F-4D97-AF65-F5344CB8AC3E}">
        <p14:creationId xmlns:p14="http://schemas.microsoft.com/office/powerpoint/2010/main" val="209414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UndoNextLSN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64556" y="4672013"/>
            <a:ext cx="5049044" cy="585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 dirty="0">
              <a:solidFill>
                <a:schemeClr val="tx1"/>
              </a:solidFill>
              <a:latin typeface="Gill Sans Light"/>
            </a:endParaRPr>
          </a:p>
          <a:p>
            <a:r>
              <a:rPr lang="en-US" sz="1500" dirty="0">
                <a:solidFill>
                  <a:schemeClr val="tx1"/>
                </a:solidFill>
                <a:latin typeface="Gill Sans Light"/>
              </a:rPr>
              <a:t>From Mohan et al, TODS 17(1):94-162</a:t>
            </a:r>
          </a:p>
        </p:txBody>
      </p:sp>
      <p:pic>
        <p:nvPicPr>
          <p:cNvPr id="2" name="Picture 1" descr="Ari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4187" r="14772" b="66505"/>
          <a:stretch/>
        </p:blipFill>
        <p:spPr>
          <a:xfrm>
            <a:off x="1673092" y="1065696"/>
            <a:ext cx="5813570" cy="3503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551044" y="2424044"/>
            <a:ext cx="4116457" cy="5880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>
              <a:solidFill>
                <a:srgbClr val="CF0E30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Restart Recovery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  <a:p>
            <a:endParaRPr lang="en-US"/>
          </a:p>
        </p:txBody>
      </p:sp>
      <p:pic>
        <p:nvPicPr>
          <p:cNvPr id="4" name="Picture 3" descr="Aries-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3382" r="22359" b="74396"/>
          <a:stretch/>
        </p:blipFill>
        <p:spPr>
          <a:xfrm>
            <a:off x="1557130" y="1126434"/>
            <a:ext cx="5954834" cy="3511827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2164556" y="4672013"/>
            <a:ext cx="2171700" cy="30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9056" tIns="34529" rIns="69056" bIns="3452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F0E30"/>
                </a:solidFill>
                <a:latin typeface="Book Antiqua" charset="0"/>
                <a:ea typeface="ＭＳ Ｐゴシック" charset="-128"/>
                <a:cs typeface="Gill Sans Light"/>
              </a:defRPr>
            </a:lvl1pPr>
            <a:lvl2pPr marL="37931725" indent="-37474525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F0E30"/>
                </a:solidFill>
                <a:latin typeface="Book Antiqua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F0E30"/>
                </a:solidFill>
                <a:latin typeface="Book Antiqua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F0E30"/>
                </a:solidFill>
                <a:latin typeface="Book Antiqua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F0E30"/>
                </a:solidFill>
                <a:latin typeface="Book Antiqua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F0E30"/>
                </a:solidFill>
                <a:latin typeface="Book Antiqua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F0E30"/>
                </a:solidFill>
                <a:latin typeface="Book Antiqua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F0E30"/>
                </a:solidFill>
                <a:latin typeface="Book Antiqua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F0E30"/>
                </a:solidFill>
                <a:latin typeface="Book Antiqua" charset="0"/>
                <a:ea typeface="ＭＳ Ｐゴシック" charset="-128"/>
                <a:cs typeface="+mn-cs"/>
              </a:defRPr>
            </a:lvl9pPr>
          </a:lstStyle>
          <a:p>
            <a:endParaRPr lang="en-US" sz="900">
              <a:solidFill>
                <a:schemeClr val="tx1"/>
              </a:solidFill>
              <a:latin typeface="Gill Sans Light"/>
            </a:endParaRPr>
          </a:p>
          <a:p>
            <a:r>
              <a:rPr lang="en-US" sz="1500">
                <a:solidFill>
                  <a:schemeClr val="tx1"/>
                </a:solidFill>
                <a:latin typeface="Gill Sans Light"/>
              </a:rPr>
              <a:t>From Mohan et al, TODS 17(1):94-162</a:t>
            </a:r>
            <a:endParaRPr lang="en-US" sz="15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8436" y="3329603"/>
            <a:ext cx="4116457" cy="5880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>
              <a:solidFill>
                <a:srgbClr val="CF0E30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8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Intended Functionality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3700" y="1312863"/>
            <a:ext cx="8039100" cy="33940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At any time, each </a:t>
            </a:r>
            <a:r>
              <a:rPr lang="en-US" b="0" dirty="0" smtClean="0"/>
              <a:t>(visible)</a:t>
            </a:r>
            <a:r>
              <a:rPr lang="en-US" dirty="0" smtClean="0"/>
              <a:t> data item contains the value produced by the </a:t>
            </a:r>
            <a:r>
              <a:rPr lang="en-US" b="1" dirty="0" smtClean="0"/>
              <a:t>most recent update </a:t>
            </a:r>
            <a:r>
              <a:rPr lang="en-US" dirty="0" smtClean="0"/>
              <a:t>done by a </a:t>
            </a:r>
            <a:r>
              <a:rPr lang="en-US" b="1" dirty="0" smtClean="0"/>
              <a:t>transaction that committed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-22225"/>
            <a:ext cx="8850312" cy="85725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723900"/>
            <a:ext cx="8850312" cy="42925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Simplicity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Operation logging (example?)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Flexible storage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Partial rollbacks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Flexible buffer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Recovery independence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Logical undo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Parallelism and fast recovery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Minimal overhead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65735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Assumptions</a:t>
            </a:r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9863" y="1312863"/>
            <a:ext cx="8850312" cy="3527028"/>
          </a:xfrm>
          <a:noFill/>
        </p:spPr>
        <p:txBody>
          <a:bodyPr/>
          <a:lstStyle/>
          <a:p>
            <a:r>
              <a:rPr lang="en-US" dirty="0" smtClean="0"/>
              <a:t>Essential concurrency control is in effect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For read/write items: Write locks taken and held till commit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E.g., Strict 2PL</a:t>
            </a:r>
            <a:r>
              <a:rPr lang="en-US" dirty="0" smtClean="0"/>
              <a:t>, but read locks not important for recovery</a:t>
            </a:r>
          </a:p>
          <a:p>
            <a:pPr lvl="1"/>
            <a:r>
              <a:rPr lang="en-US" dirty="0" smtClean="0"/>
              <a:t>For more general types: operations of concurrent transactions commute</a:t>
            </a:r>
          </a:p>
          <a:p>
            <a:r>
              <a:rPr lang="en-US" dirty="0" smtClean="0"/>
              <a:t>Updates are happening “in place”</a:t>
            </a:r>
          </a:p>
          <a:p>
            <a:pPr lvl="1"/>
            <a:r>
              <a:rPr lang="en-US" dirty="0" smtClean="0"/>
              <a:t>i.e. data is overwritten on (or deleted from) its location</a:t>
            </a:r>
          </a:p>
          <a:p>
            <a:pPr lvl="2"/>
            <a:r>
              <a:rPr lang="en-US" dirty="0" smtClean="0"/>
              <a:t>Unlike </a:t>
            </a:r>
            <a:r>
              <a:rPr lang="en-US" dirty="0" err="1" smtClean="0"/>
              <a:t>multiversion</a:t>
            </a:r>
            <a:r>
              <a:rPr lang="en-US" dirty="0" smtClean="0"/>
              <a:t> (e.g., shadow pages) approaches</a:t>
            </a:r>
          </a:p>
          <a:p>
            <a:r>
              <a:rPr lang="en-US" dirty="0" smtClean="0"/>
              <a:t>Buffer in volatile memory</a:t>
            </a:r>
          </a:p>
          <a:p>
            <a:r>
              <a:rPr lang="en-US" dirty="0"/>
              <a:t>D</a:t>
            </a:r>
            <a:r>
              <a:rPr lang="en-US" dirty="0" smtClean="0"/>
              <a:t>ata persists on disk</a:t>
            </a:r>
          </a:p>
        </p:txBody>
      </p:sp>
    </p:spTree>
    <p:extLst>
      <p:ext uri="{BB962C8B-B14F-4D97-AF65-F5344CB8AC3E}">
        <p14:creationId xmlns:p14="http://schemas.microsoft.com/office/powerpoint/2010/main" val="935748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Challenge: REDO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478360" y="3467099"/>
            <a:ext cx="6471840" cy="1166813"/>
          </a:xfrm>
        </p:spPr>
        <p:txBody>
          <a:bodyPr/>
          <a:lstStyle/>
          <a:p>
            <a:r>
              <a:rPr lang="en-US" dirty="0" smtClean="0"/>
              <a:t>Need to restore value 1 to item</a:t>
            </a:r>
          </a:p>
          <a:p>
            <a:pPr lvl="1"/>
            <a:r>
              <a:rPr lang="en-US" dirty="0" smtClean="0"/>
              <a:t>Last value written by a committed transaction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02113"/>
              </p:ext>
            </p:extLst>
          </p:nvPr>
        </p:nvGraphicFramePr>
        <p:xfrm>
          <a:off x="1725216" y="1302544"/>
          <a:ext cx="4332684" cy="186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884"/>
                <a:gridCol w="1308100"/>
                <a:gridCol w="1282700"/>
              </a:tblGrid>
              <a:tr h="27427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Action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Buffer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Disk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</a:tr>
              <a:tr h="2779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Initially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0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</a:tr>
              <a:tr h="2779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T1 writes 1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0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</a:tr>
              <a:tr h="2779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T1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commits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0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</a:tr>
              <a:tr h="2779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CRASH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endParaRPr lang="en-US" sz="200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0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9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Challenge: UNDO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65660" y="3375819"/>
            <a:ext cx="5909072" cy="1056481"/>
          </a:xfrm>
        </p:spPr>
        <p:txBody>
          <a:bodyPr/>
          <a:lstStyle/>
          <a:p>
            <a:r>
              <a:rPr lang="en-US" dirty="0" smtClean="0"/>
              <a:t>Need to restore value 0 to item</a:t>
            </a:r>
          </a:p>
          <a:p>
            <a:pPr lvl="1"/>
            <a:r>
              <a:rPr lang="en-US" dirty="0" smtClean="0"/>
              <a:t>Last value from a committed transaction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18060" y="4839891"/>
            <a:ext cx="2171700" cy="3024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1pPr>
            <a:lvl2pPr marL="28448794" indent="-28105894"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2pPr>
            <a:lvl3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3pPr>
            <a:lvl4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4pPr>
            <a:lvl5pPr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5pPr>
            <a:lvl6pPr marL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6pPr>
            <a:lvl7pPr marL="6858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7pPr>
            <a:lvl8pPr marL="10287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8pPr>
            <a:lvl9pPr marL="13716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F0E30"/>
                </a:solidFill>
                <a:latin typeface="Book Antiqua" charset="0"/>
                <a:ea typeface="ＭＳ Ｐゴシック" charset="-128"/>
              </a:defRPr>
            </a:lvl9pPr>
          </a:lstStyle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  <a:p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72142"/>
              </p:ext>
            </p:extLst>
          </p:nvPr>
        </p:nvGraphicFramePr>
        <p:xfrm>
          <a:off x="1725216" y="1378744"/>
          <a:ext cx="4572000" cy="186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27427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Action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Buffer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Disk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</a:tr>
              <a:tr h="2779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Initially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0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</a:tr>
              <a:tr h="2779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T1 writes 1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0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</a:tr>
              <a:tr h="2779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Page flushed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</a:tr>
              <a:tr h="2779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CRASH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endParaRPr lang="en-US" sz="200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 marL="68580" marR="68580" marT="34267" marB="342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8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B_deck_16x9_example">
  <a:themeElements>
    <a:clrScheme name="Custom 3">
      <a:dk1>
        <a:sysClr val="windowText" lastClr="000000"/>
      </a:dk1>
      <a:lt1>
        <a:sysClr val="window" lastClr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646464"/>
      </a:accent5>
      <a:accent6>
        <a:srgbClr val="DC3D08"/>
      </a:accent6>
      <a:hlink>
        <a:srgbClr val="EC541B"/>
      </a:hlink>
      <a:folHlink>
        <a:srgbClr val="7552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DB_deck_16x9_example.potx</Template>
  <TotalTime>37390</TotalTime>
  <Words>2868</Words>
  <Application>Microsoft Macintosh PowerPoint</Application>
  <PresentationFormat>On-screen Show (16:9)</PresentationFormat>
  <Paragraphs>515</Paragraphs>
  <Slides>49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8" baseType="lpstr">
      <vt:lpstr>Arial</vt:lpstr>
      <vt:lpstr>Book Antiqua</vt:lpstr>
      <vt:lpstr>Calibri</vt:lpstr>
      <vt:lpstr>Gill Sans</vt:lpstr>
      <vt:lpstr>Gill Sans Light</vt:lpstr>
      <vt:lpstr>Helvetica Neue</vt:lpstr>
      <vt:lpstr>Helvetica Neue Light</vt:lpstr>
      <vt:lpstr>Lucida Grande</vt:lpstr>
      <vt:lpstr>MS PGothic</vt:lpstr>
      <vt:lpstr>ＭＳ Ｐゴシック</vt:lpstr>
      <vt:lpstr>Newslab Thin</vt:lpstr>
      <vt:lpstr>Symbol</vt:lpstr>
      <vt:lpstr>Tahoma</vt:lpstr>
      <vt:lpstr>Times New Roman</vt:lpstr>
      <vt:lpstr>Wingdings</vt:lpstr>
      <vt:lpstr>DB_deck_16x9_example</vt:lpstr>
      <vt:lpstr>Excel.Chart.8</vt:lpstr>
      <vt:lpstr>Clip</vt:lpstr>
      <vt:lpstr>WordArt 2.0</vt:lpstr>
      <vt:lpstr>Aries (Lecture 6, cs262a) </vt:lpstr>
      <vt:lpstr>Today’s Paper</vt:lpstr>
      <vt:lpstr>Review: The ACID properties</vt:lpstr>
      <vt:lpstr>Motivation</vt:lpstr>
      <vt:lpstr>Intended Functionality</vt:lpstr>
      <vt:lpstr>Goals</vt:lpstr>
      <vt:lpstr>Assumptions</vt:lpstr>
      <vt:lpstr>Challenge: REDO</vt:lpstr>
      <vt:lpstr>Challenge: UNDO</vt:lpstr>
      <vt:lpstr>Handling the Buffer Pool</vt:lpstr>
      <vt:lpstr>More on Steal and Force</vt:lpstr>
      <vt:lpstr>Basic Idea: Logging</vt:lpstr>
      <vt:lpstr>Write-Ahead Logging (WAL)</vt:lpstr>
      <vt:lpstr>ARIES</vt:lpstr>
      <vt:lpstr>Key ideas of ARIES</vt:lpstr>
      <vt:lpstr>WAL &amp; the Log</vt:lpstr>
      <vt:lpstr>WAL constraints</vt:lpstr>
      <vt:lpstr>Log Records</vt:lpstr>
      <vt:lpstr>Other Log-Related State</vt:lpstr>
      <vt:lpstr>Normal Execution of a Transaction</vt:lpstr>
      <vt:lpstr>Checkpointing</vt:lpstr>
      <vt:lpstr>The Big Picture:  What’s Stored Where</vt:lpstr>
      <vt:lpstr>Simple Transaction Abort</vt:lpstr>
      <vt:lpstr>Abort, cont</vt:lpstr>
      <vt:lpstr>Transaction Commit</vt:lpstr>
      <vt:lpstr>Crash Recovery: Big Picture</vt:lpstr>
      <vt:lpstr>Recovery: The Analysis Phase</vt:lpstr>
      <vt:lpstr>Recovery: The REDO Phase</vt:lpstr>
      <vt:lpstr>Invariant</vt:lpstr>
      <vt:lpstr>Recovery: The UNDO Phase</vt:lpstr>
      <vt:lpstr>Example of Recovery</vt:lpstr>
      <vt:lpstr>Example: Crash During Restart!</vt:lpstr>
      <vt:lpstr>Additional Crash Issues</vt:lpstr>
      <vt:lpstr>Parallelism during restart</vt:lpstr>
      <vt:lpstr>Log record contents</vt:lpstr>
      <vt:lpstr>Physical logging</vt:lpstr>
      <vt:lpstr>Logical Logging</vt:lpstr>
      <vt:lpstr>Physiological Logging</vt:lpstr>
      <vt:lpstr>ARIES logging</vt:lpstr>
      <vt:lpstr>Interactions</vt:lpstr>
      <vt:lpstr>Summary of Logging/Recovery</vt:lpstr>
      <vt:lpstr>Summary, Cont.</vt:lpstr>
      <vt:lpstr>Further Readings</vt:lpstr>
      <vt:lpstr>Is this a good paper?</vt:lpstr>
      <vt:lpstr>Backup</vt:lpstr>
      <vt:lpstr>Nested Top Actions</vt:lpstr>
      <vt:lpstr>Recovery: The UNDO Phase</vt:lpstr>
      <vt:lpstr>UndoNextLSN</vt:lpstr>
      <vt:lpstr>Restart Recovery Example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Ion Stoica</cp:lastModifiedBy>
  <cp:revision>1540</cp:revision>
  <cp:lastPrinted>2018-02-12T05:40:52Z</cp:lastPrinted>
  <dcterms:created xsi:type="dcterms:W3CDTF">2015-02-13T19:56:21Z</dcterms:created>
  <dcterms:modified xsi:type="dcterms:W3CDTF">2018-02-12T05:40:54Z</dcterms:modified>
</cp:coreProperties>
</file>