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7"/>
  </p:notesMasterIdLst>
  <p:handoutMasterIdLst>
    <p:handoutMasterId r:id="rId98"/>
  </p:handoutMasterIdLst>
  <p:sldIdLst>
    <p:sldId id="777" r:id="rId2"/>
    <p:sldId id="1066" r:id="rId3"/>
    <p:sldId id="1062" r:id="rId4"/>
    <p:sldId id="1063" r:id="rId5"/>
    <p:sldId id="1065" r:id="rId6"/>
    <p:sldId id="1064" r:id="rId7"/>
    <p:sldId id="866" r:id="rId8"/>
    <p:sldId id="946" r:id="rId9"/>
    <p:sldId id="923" r:id="rId10"/>
    <p:sldId id="1007" r:id="rId11"/>
    <p:sldId id="907" r:id="rId12"/>
    <p:sldId id="904" r:id="rId13"/>
    <p:sldId id="913" r:id="rId14"/>
    <p:sldId id="958" r:id="rId15"/>
    <p:sldId id="905" r:id="rId16"/>
    <p:sldId id="906" r:id="rId17"/>
    <p:sldId id="959" r:id="rId18"/>
    <p:sldId id="966" r:id="rId19"/>
    <p:sldId id="973" r:id="rId20"/>
    <p:sldId id="894" r:id="rId21"/>
    <p:sldId id="914" r:id="rId22"/>
    <p:sldId id="915" r:id="rId23"/>
    <p:sldId id="916" r:id="rId24"/>
    <p:sldId id="917" r:id="rId25"/>
    <p:sldId id="1061" r:id="rId26"/>
    <p:sldId id="1067" r:id="rId27"/>
    <p:sldId id="918" r:id="rId28"/>
    <p:sldId id="1068" r:id="rId29"/>
    <p:sldId id="978" r:id="rId30"/>
    <p:sldId id="974" r:id="rId31"/>
    <p:sldId id="1002" r:id="rId32"/>
    <p:sldId id="984" r:id="rId33"/>
    <p:sldId id="1001" r:id="rId34"/>
    <p:sldId id="1003" r:id="rId35"/>
    <p:sldId id="1011" r:id="rId36"/>
    <p:sldId id="999" r:id="rId37"/>
    <p:sldId id="1004" r:id="rId38"/>
    <p:sldId id="1000" r:id="rId39"/>
    <p:sldId id="1005" r:id="rId40"/>
    <p:sldId id="997" r:id="rId41"/>
    <p:sldId id="1006" r:id="rId42"/>
    <p:sldId id="996" r:id="rId43"/>
    <p:sldId id="995" r:id="rId44"/>
    <p:sldId id="994" r:id="rId45"/>
    <p:sldId id="990" r:id="rId46"/>
    <p:sldId id="1049" r:id="rId47"/>
    <p:sldId id="1054" r:id="rId48"/>
    <p:sldId id="1055" r:id="rId49"/>
    <p:sldId id="1056" r:id="rId50"/>
    <p:sldId id="1050" r:id="rId51"/>
    <p:sldId id="1052" r:id="rId52"/>
    <p:sldId id="1057" r:id="rId53"/>
    <p:sldId id="1058" r:id="rId54"/>
    <p:sldId id="1059" r:id="rId55"/>
    <p:sldId id="1060" r:id="rId56"/>
    <p:sldId id="867" r:id="rId57"/>
    <p:sldId id="953" r:id="rId58"/>
    <p:sldId id="951" r:id="rId59"/>
    <p:sldId id="954" r:id="rId60"/>
    <p:sldId id="955" r:id="rId61"/>
    <p:sldId id="934" r:id="rId62"/>
    <p:sldId id="935" r:id="rId63"/>
    <p:sldId id="936" r:id="rId64"/>
    <p:sldId id="937" r:id="rId65"/>
    <p:sldId id="938" r:id="rId66"/>
    <p:sldId id="939" r:id="rId67"/>
    <p:sldId id="868" r:id="rId68"/>
    <p:sldId id="870" r:id="rId69"/>
    <p:sldId id="872" r:id="rId70"/>
    <p:sldId id="873" r:id="rId71"/>
    <p:sldId id="875" r:id="rId72"/>
    <p:sldId id="874" r:id="rId73"/>
    <p:sldId id="877" r:id="rId74"/>
    <p:sldId id="878" r:id="rId75"/>
    <p:sldId id="879" r:id="rId76"/>
    <p:sldId id="940" r:id="rId77"/>
    <p:sldId id="941" r:id="rId78"/>
    <p:sldId id="942" r:id="rId79"/>
    <p:sldId id="943" r:id="rId80"/>
    <p:sldId id="944" r:id="rId81"/>
    <p:sldId id="945" r:id="rId82"/>
    <p:sldId id="947" r:id="rId83"/>
    <p:sldId id="948" r:id="rId84"/>
    <p:sldId id="949" r:id="rId85"/>
    <p:sldId id="950" r:id="rId86"/>
    <p:sldId id="1028" r:id="rId87"/>
    <p:sldId id="1029" r:id="rId88"/>
    <p:sldId id="1030" r:id="rId89"/>
    <p:sldId id="1031" r:id="rId90"/>
    <p:sldId id="1032" r:id="rId91"/>
    <p:sldId id="1043" r:id="rId92"/>
    <p:sldId id="1044" r:id="rId93"/>
    <p:sldId id="1045" r:id="rId94"/>
    <p:sldId id="1046" r:id="rId95"/>
    <p:sldId id="1042" r:id="rId9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on Stoic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CB4"/>
    <a:srgbClr val="FFE0B6"/>
    <a:srgbClr val="95CEE8"/>
    <a:srgbClr val="69CEE8"/>
    <a:srgbClr val="C9E5FF"/>
    <a:srgbClr val="FF8D00"/>
    <a:srgbClr val="FFA63C"/>
    <a:srgbClr val="FFD4E1"/>
    <a:srgbClr val="3D84C7"/>
    <a:srgbClr val="ADCC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74" autoAdjust="0"/>
    <p:restoredTop sz="94093" autoAdjust="0"/>
  </p:normalViewPr>
  <p:slideViewPr>
    <p:cSldViewPr snapToGrid="0">
      <p:cViewPr>
        <p:scale>
          <a:sx n="100" d="100"/>
          <a:sy n="100" d="100"/>
        </p:scale>
        <p:origin x="1056" y="7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53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460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viewProps" Target="viewProps.xml"/><Relationship Id="rId102" Type="http://schemas.openxmlformats.org/officeDocument/2006/relationships/theme" Target="theme/theme1.xml"/><Relationship Id="rId10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notesMaster" Target="notesMasters/notesMaster1.xml"/><Relationship Id="rId98" Type="http://schemas.openxmlformats.org/officeDocument/2006/relationships/handoutMaster" Target="handoutMasters/handoutMaster1.xml"/><Relationship Id="rId99" Type="http://schemas.openxmlformats.org/officeDocument/2006/relationships/commentAuthors" Target="commentAuthor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presProps" Target="presProps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976391-CA72-415F-9630-5C942629CBBC}" type="datetimeFigureOut">
              <a:rPr lang="en-US" altLang="en-US"/>
              <a:pPr/>
              <a:t>2/24/18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027113-7185-43B9-8633-626C4872BF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6903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B14504-7E73-40B3-A4BE-FCEED13BF409}" type="datetimeFigureOut">
              <a:rPr lang="en-US" altLang="en-US"/>
              <a:pPr/>
              <a:t>2/24/18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DB17D3-99E1-4420-81D7-8B4A93584C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3874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3-D graph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Checklist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What we want to enable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What we have today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How we’ll get there</a:t>
            </a:r>
          </a:p>
        </p:txBody>
      </p:sp>
    </p:spTree>
    <p:extLst>
      <p:ext uri="{BB962C8B-B14F-4D97-AF65-F5344CB8AC3E}">
        <p14:creationId xmlns:p14="http://schemas.microsoft.com/office/powerpoint/2010/main" val="835259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DD573E-D1DE-244F-8266-6328F7618005}" type="slidenum">
              <a:rPr lang="en-US" sz="900">
                <a:latin typeface="Times New Roman" charset="0"/>
              </a:rPr>
              <a:pPr/>
              <a:t>20</a:t>
            </a:fld>
            <a:endParaRPr lang="en-US" sz="9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DD573E-D1DE-244F-8266-6328F7618005}" type="slidenum">
              <a:rPr lang="en-US" sz="900">
                <a:latin typeface="Times New Roman" charset="0"/>
              </a:rPr>
              <a:pPr/>
              <a:t>21</a:t>
            </a:fld>
            <a:endParaRPr lang="en-US" sz="9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94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4" Type="http://schemas.openxmlformats.org/officeDocument/2006/relationships/image" Target="../media/image16.png"/><Relationship Id="rId15" Type="http://schemas.openxmlformats.org/officeDocument/2006/relationships/image" Target="../media/image17.png"/><Relationship Id="rId16" Type="http://schemas.openxmlformats.org/officeDocument/2006/relationships/image" Target="../media/image18.png"/><Relationship Id="rId17" Type="http://schemas.openxmlformats.org/officeDocument/2006/relationships/image" Target="../media/image19.png"/><Relationship Id="rId18" Type="http://schemas.openxmlformats.org/officeDocument/2006/relationships/image" Target="../media/image20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556" y="1558774"/>
            <a:ext cx="8240889" cy="1863171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sz="5400" b="0" i="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9593" y="4176647"/>
            <a:ext cx="6400800" cy="453863"/>
          </a:xfr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7742" y="4563527"/>
            <a:ext cx="6446838" cy="443446"/>
          </a:xfrm>
        </p:spPr>
        <p:txBody>
          <a:bodyPr>
            <a:normAutofit/>
          </a:bodyPr>
          <a:lstStyle>
            <a:lvl1pPr marL="0" indent="0" algn="l">
              <a:buNone/>
              <a:defRPr sz="140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3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 userDrawn="1"/>
        </p:nvSpPr>
        <p:spPr>
          <a:xfrm>
            <a:off x="946150" y="206375"/>
            <a:ext cx="7172325" cy="8572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Newslab Light"/>
                <a:ea typeface="+mj-ea"/>
                <a:cs typeface="Newslab Light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4000" dirty="0" smtClean="0">
                <a:latin typeface="Helvetica Neue" charset="0"/>
                <a:ea typeface="Helvetica Neue" charset="0"/>
                <a:cs typeface="Helvetica Neue" charset="0"/>
              </a:rPr>
              <a:t>Use this Chart to Start</a:t>
            </a:r>
            <a:endParaRPr lang="en-US" sz="40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graphicFrame>
        <p:nvGraphicFramePr>
          <p:cNvPr id="3" name="Picture Placeholder 9"/>
          <p:cNvGraphicFramePr>
            <a:graphicFrameLocks/>
          </p:cNvGraphicFramePr>
          <p:nvPr/>
        </p:nvGraphicFramePr>
        <p:xfrm>
          <a:off x="1158875" y="1149350"/>
          <a:ext cx="7273925" cy="349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0" r:id="rId3" imgW="7271927" imgH="3492719" progId="Excel.Chart.8">
                  <p:embed/>
                </p:oleObj>
              </mc:Choice>
              <mc:Fallback>
                <p:oleObj r:id="rId3" imgW="7271927" imgH="349271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1149350"/>
                        <a:ext cx="7273925" cy="349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6787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 userDrawn="1"/>
        </p:nvGrpSpPr>
        <p:grpSpPr>
          <a:xfrm>
            <a:off x="798513" y="946150"/>
            <a:ext cx="8208962" cy="3709988"/>
            <a:chOff x="798513" y="946150"/>
            <a:chExt cx="8208962" cy="3709988"/>
          </a:xfrm>
        </p:grpSpPr>
        <p:pic>
          <p:nvPicPr>
            <p:cNvPr id="3" name="Picture 4" descr="01_FLASHLIGHT_exploration.png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138" y="987425"/>
              <a:ext cx="1092200" cy="109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6" descr="02_CLOUDCLUSTER_managedclusters.png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8338" y="1006475"/>
              <a:ext cx="1073150" cy="107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7" descr="03_PIPELINES.png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3875" y="1006475"/>
              <a:ext cx="1073150" cy="107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8" descr="04_THIRDPARTY.png"/>
            <p:cNvPicPr>
              <a:picLocks noChangeAspect="1"/>
            </p:cNvPicPr>
            <p:nvPr userDrawn="1"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4163" y="1006475"/>
              <a:ext cx="1082675" cy="1082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05_UNIFIED_PLATFORM_knot.eps.png"/>
            <p:cNvPicPr>
              <a:picLocks noChangeAspect="1"/>
            </p:cNvPicPr>
            <p:nvPr userDrawn="1"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8950" y="946150"/>
              <a:ext cx="1144588" cy="1144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0" descr="06_COMMUNITY.png"/>
            <p:cNvPicPr>
              <a:picLocks noChangeAspect="1"/>
            </p:cNvPicPr>
            <p:nvPr userDrawn="1"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9900" y="1065213"/>
              <a:ext cx="987425" cy="987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" descr="07_LIBRARIES.png"/>
            <p:cNvPicPr>
              <a:picLocks noChangeAspect="1"/>
            </p:cNvPicPr>
            <p:nvPr userDrawn="1"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3688" y="1027113"/>
              <a:ext cx="1093787" cy="1093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2" descr="08_LOGO_BUG.png"/>
            <p:cNvPicPr>
              <a:picLocks noChangeAspect="1"/>
            </p:cNvPicPr>
            <p:nvPr userDrawn="1"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050" y="3424238"/>
              <a:ext cx="1073150" cy="107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3" descr="09_EXPLORE_LANGUAGE.png"/>
            <p:cNvPicPr>
              <a:picLocks noChangeAspect="1"/>
            </p:cNvPicPr>
            <p:nvPr userDrawn="1"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8513" y="2325688"/>
              <a:ext cx="1079500" cy="1079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4" descr="10_COLLABORATE.png"/>
            <p:cNvPicPr>
              <a:picLocks noChangeAspect="1"/>
            </p:cNvPicPr>
            <p:nvPr userDrawn="1"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8975" y="2338388"/>
              <a:ext cx="989013" cy="989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5" descr="11_CHART_visualize.png"/>
            <p:cNvPicPr>
              <a:picLocks noChangeAspect="1"/>
            </p:cNvPicPr>
            <p:nvPr userDrawn="1"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5150" y="2392363"/>
              <a:ext cx="989013" cy="989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6" descr="12_DASHBOARD.png"/>
            <p:cNvPicPr>
              <a:picLocks noChangeAspect="1"/>
            </p:cNvPicPr>
            <p:nvPr userDrawn="1"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3375" y="2381250"/>
              <a:ext cx="973138" cy="971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7" descr="13_CLUSTERS.png"/>
            <p:cNvPicPr>
              <a:picLocks noChangeAspect="1"/>
            </p:cNvPicPr>
            <p:nvPr userDrawn="1"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025" y="3552825"/>
              <a:ext cx="1103313" cy="1103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8" descr="14_WAND_PowerSpark.png"/>
            <p:cNvPicPr>
              <a:picLocks noChangeAspect="1"/>
            </p:cNvPicPr>
            <p:nvPr userDrawn="1"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4213" y="3554413"/>
              <a:ext cx="1047750" cy="1047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9" descr="15_IMPORT_CLOUD.png"/>
            <p:cNvPicPr>
              <a:picLocks noChangeAspect="1"/>
            </p:cNvPicPr>
            <p:nvPr userDrawn="1"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2925" y="3552825"/>
              <a:ext cx="1035050" cy="1035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0" descr="16_CALENDAR_schedule.png"/>
            <p:cNvPicPr>
              <a:picLocks noChangeAspect="1"/>
            </p:cNvPicPr>
            <p:nvPr userDrawn="1"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4200" y="2393950"/>
              <a:ext cx="973138" cy="97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1" descr="17_CHECKLIST_monitor.png"/>
            <p:cNvPicPr>
              <a:picLocks noChangeAspect="1"/>
            </p:cNvPicPr>
            <p:nvPr userDrawn="1"/>
          </p:nvPicPr>
          <p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7363" y="2392363"/>
              <a:ext cx="1031875" cy="1031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Box 19"/>
            <p:cNvSpPr txBox="1">
              <a:spLocks noChangeArrowheads="1"/>
            </p:cNvSpPr>
            <p:nvPr userDrawn="1"/>
          </p:nvSpPr>
          <p:spPr bwMode="auto">
            <a:xfrm>
              <a:off x="1028700" y="1878013"/>
              <a:ext cx="768159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Exploration</a:t>
              </a:r>
            </a:p>
          </p:txBody>
        </p:sp>
        <p:sp>
          <p:nvSpPr>
            <p:cNvPr id="21" name="TextBox 20"/>
            <p:cNvSpPr txBox="1">
              <a:spLocks noChangeArrowheads="1"/>
            </p:cNvSpPr>
            <p:nvPr userDrawn="1"/>
          </p:nvSpPr>
          <p:spPr bwMode="auto">
            <a:xfrm>
              <a:off x="1958975" y="1878013"/>
              <a:ext cx="113043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Managed Clusters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 userDrawn="1"/>
          </p:nvSpPr>
          <p:spPr bwMode="auto">
            <a:xfrm>
              <a:off x="3311525" y="1878013"/>
              <a:ext cx="65274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Pipelines</a:t>
              </a:r>
            </a:p>
          </p:txBody>
        </p:sp>
        <p:sp>
          <p:nvSpPr>
            <p:cNvPr id="23" name="TextBox 22"/>
            <p:cNvSpPr txBox="1">
              <a:spLocks noChangeArrowheads="1"/>
            </p:cNvSpPr>
            <p:nvPr userDrawn="1"/>
          </p:nvSpPr>
          <p:spPr bwMode="auto">
            <a:xfrm>
              <a:off x="4221163" y="1878013"/>
              <a:ext cx="92525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3</a:t>
              </a:r>
              <a:r>
                <a:rPr lang="en-US" sz="900" baseline="300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rd</a:t>
              </a: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 Party Apps</a:t>
              </a:r>
            </a:p>
          </p:txBody>
        </p:sp>
        <p:sp>
          <p:nvSpPr>
            <p:cNvPr id="24" name="TextBox 23"/>
            <p:cNvSpPr txBox="1">
              <a:spLocks noChangeArrowheads="1"/>
            </p:cNvSpPr>
            <p:nvPr userDrawn="1"/>
          </p:nvSpPr>
          <p:spPr bwMode="auto">
            <a:xfrm>
              <a:off x="6950075" y="1878013"/>
              <a:ext cx="77777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Community</a:t>
              </a:r>
            </a:p>
          </p:txBody>
        </p:sp>
        <p:sp>
          <p:nvSpPr>
            <p:cNvPr id="25" name="TextBox 24"/>
            <p:cNvSpPr txBox="1">
              <a:spLocks noChangeArrowheads="1"/>
            </p:cNvSpPr>
            <p:nvPr userDrawn="1"/>
          </p:nvSpPr>
          <p:spPr bwMode="auto">
            <a:xfrm>
              <a:off x="1096963" y="4357688"/>
              <a:ext cx="61106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dirty="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Clusters</a:t>
              </a:r>
            </a:p>
          </p:txBody>
        </p:sp>
        <p:sp>
          <p:nvSpPr>
            <p:cNvPr id="26" name="TextBox 25"/>
            <p:cNvSpPr txBox="1">
              <a:spLocks noChangeArrowheads="1"/>
            </p:cNvSpPr>
            <p:nvPr userDrawn="1"/>
          </p:nvSpPr>
          <p:spPr bwMode="auto">
            <a:xfrm>
              <a:off x="6937375" y="3216275"/>
              <a:ext cx="997389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Monitor Results</a:t>
              </a:r>
            </a:p>
          </p:txBody>
        </p:sp>
        <p:sp>
          <p:nvSpPr>
            <p:cNvPr id="27" name="TextBox 26"/>
            <p:cNvSpPr txBox="1">
              <a:spLocks noChangeArrowheads="1"/>
            </p:cNvSpPr>
            <p:nvPr userDrawn="1"/>
          </p:nvSpPr>
          <p:spPr bwMode="auto">
            <a:xfrm>
              <a:off x="5607050" y="3216275"/>
              <a:ext cx="127631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Schedule Workflows </a:t>
              </a:r>
            </a:p>
          </p:txBody>
        </p:sp>
        <p:sp>
          <p:nvSpPr>
            <p:cNvPr id="28" name="TextBox 27"/>
            <p:cNvSpPr txBox="1">
              <a:spLocks noChangeArrowheads="1"/>
            </p:cNvSpPr>
            <p:nvPr userDrawn="1"/>
          </p:nvSpPr>
          <p:spPr bwMode="auto">
            <a:xfrm>
              <a:off x="3259138" y="4354513"/>
              <a:ext cx="79861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Import Data</a:t>
              </a:r>
            </a:p>
          </p:txBody>
        </p:sp>
        <p:sp>
          <p:nvSpPr>
            <p:cNvPr id="29" name="TextBox 28"/>
            <p:cNvSpPr txBox="1">
              <a:spLocks noChangeArrowheads="1"/>
            </p:cNvSpPr>
            <p:nvPr userDrawn="1"/>
          </p:nvSpPr>
          <p:spPr bwMode="auto">
            <a:xfrm>
              <a:off x="2012950" y="4357688"/>
              <a:ext cx="98296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Power of Spark</a:t>
              </a:r>
            </a:p>
          </p:txBody>
        </p:sp>
        <p:sp>
          <p:nvSpPr>
            <p:cNvPr id="30" name="TextBox 29"/>
            <p:cNvSpPr txBox="1">
              <a:spLocks noChangeArrowheads="1"/>
            </p:cNvSpPr>
            <p:nvPr userDrawn="1"/>
          </p:nvSpPr>
          <p:spPr bwMode="auto">
            <a:xfrm>
              <a:off x="2057400" y="3205163"/>
              <a:ext cx="78258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Collaborate</a:t>
              </a:r>
            </a:p>
          </p:txBody>
        </p:sp>
        <p:sp>
          <p:nvSpPr>
            <p:cNvPr id="31" name="TextBox 30"/>
            <p:cNvSpPr txBox="1">
              <a:spLocks noChangeArrowheads="1"/>
            </p:cNvSpPr>
            <p:nvPr userDrawn="1"/>
          </p:nvSpPr>
          <p:spPr bwMode="auto">
            <a:xfrm>
              <a:off x="4364038" y="3205163"/>
              <a:ext cx="56618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Publish</a:t>
              </a:r>
            </a:p>
          </p:txBody>
        </p:sp>
        <p:sp>
          <p:nvSpPr>
            <p:cNvPr id="32" name="TextBox 31"/>
            <p:cNvSpPr txBox="1">
              <a:spLocks noChangeArrowheads="1"/>
            </p:cNvSpPr>
            <p:nvPr userDrawn="1"/>
          </p:nvSpPr>
          <p:spPr bwMode="auto">
            <a:xfrm>
              <a:off x="3336925" y="3205163"/>
              <a:ext cx="63511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Visualize</a:t>
              </a:r>
            </a:p>
          </p:txBody>
        </p:sp>
        <p:sp>
          <p:nvSpPr>
            <p:cNvPr id="33" name="TextBox 32"/>
            <p:cNvSpPr txBox="1">
              <a:spLocks noChangeArrowheads="1"/>
            </p:cNvSpPr>
            <p:nvPr userDrawn="1"/>
          </p:nvSpPr>
          <p:spPr bwMode="auto">
            <a:xfrm>
              <a:off x="1019175" y="3205163"/>
              <a:ext cx="696024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Language</a:t>
              </a:r>
            </a:p>
          </p:txBody>
        </p:sp>
        <p:sp>
          <p:nvSpPr>
            <p:cNvPr id="34" name="TextBox 33"/>
            <p:cNvSpPr txBox="1">
              <a:spLocks noChangeArrowheads="1"/>
            </p:cNvSpPr>
            <p:nvPr userDrawn="1"/>
          </p:nvSpPr>
          <p:spPr bwMode="auto">
            <a:xfrm>
              <a:off x="8204200" y="1878013"/>
              <a:ext cx="62869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Libraries</a:t>
              </a:r>
            </a:p>
          </p:txBody>
        </p:sp>
        <p:sp>
          <p:nvSpPr>
            <p:cNvPr id="35" name="TextBox 34"/>
            <p:cNvSpPr txBox="1">
              <a:spLocks noChangeArrowheads="1"/>
            </p:cNvSpPr>
            <p:nvPr userDrawn="1"/>
          </p:nvSpPr>
          <p:spPr bwMode="auto">
            <a:xfrm>
              <a:off x="5700713" y="1878013"/>
              <a:ext cx="101662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Unified Platform</a:t>
              </a:r>
            </a:p>
          </p:txBody>
        </p:sp>
        <p:sp>
          <p:nvSpPr>
            <p:cNvPr id="36" name="TextBox 35"/>
            <p:cNvSpPr txBox="1">
              <a:spLocks noChangeArrowheads="1"/>
            </p:cNvSpPr>
            <p:nvPr userDrawn="1"/>
          </p:nvSpPr>
          <p:spPr bwMode="auto">
            <a:xfrm>
              <a:off x="5875338" y="4302125"/>
              <a:ext cx="68640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Logo Bug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48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Frame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03111" y="1598392"/>
            <a:ext cx="7739943" cy="1248834"/>
          </a:xfrm>
        </p:spPr>
        <p:txBody>
          <a:bodyPr>
            <a:noAutofit/>
          </a:bodyPr>
          <a:lstStyle>
            <a:lvl1pPr algn="l">
              <a:defRPr sz="5400" b="0" i="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3111" y="2717006"/>
            <a:ext cx="6349823" cy="666441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602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>
                <a:latin typeface="Tahoma"/>
                <a:cs typeface="Tahom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9548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206375"/>
            <a:ext cx="8850312" cy="857250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312863"/>
            <a:ext cx="8850312" cy="3394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354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Question or Section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9863" y="952049"/>
            <a:ext cx="8850311" cy="2440157"/>
          </a:xfrm>
        </p:spPr>
        <p:txBody>
          <a:bodyPr>
            <a:normAutofit/>
          </a:bodyPr>
          <a:lstStyle>
            <a:lvl1pPr algn="l">
              <a:defRPr sz="4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178742" y="2965040"/>
            <a:ext cx="8749914" cy="138067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l">
              <a:buNone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7340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9863" y="205979"/>
            <a:ext cx="8708369" cy="85725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69863" y="1313040"/>
            <a:ext cx="4231449" cy="34455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 marL="1028700" indent="-115888">
              <a:tabLst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620768" y="1313040"/>
            <a:ext cx="4399407" cy="34455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 marL="1028700" indent="-115888"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077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69863" y="205979"/>
            <a:ext cx="8850311" cy="857250"/>
          </a:xfrm>
        </p:spPr>
        <p:txBody>
          <a:bodyPr/>
          <a:lstStyle>
            <a:lvl1pPr>
              <a:defRPr sz="3200" b="0" i="0"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169864" y="1286171"/>
            <a:ext cx="4231448" cy="479822"/>
          </a:xfrm>
        </p:spPr>
        <p:txBody>
          <a:bodyPr anchor="b">
            <a:noAutofit/>
          </a:bodyPr>
          <a:lstStyle>
            <a:lvl1pPr marL="0" indent="0">
              <a:buNone/>
              <a:defRPr sz="2400" b="0" i="0"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169864" y="1844616"/>
            <a:ext cx="4231448" cy="2963466"/>
          </a:xfrm>
        </p:spPr>
        <p:txBody>
          <a:bodyPr>
            <a:normAutofit/>
          </a:bodyPr>
          <a:lstStyle>
            <a:lvl1pPr>
              <a:defRPr sz="2000">
                <a:latin typeface="Helvetica Neue" charset="0"/>
                <a:ea typeface="Helvetica Neue" charset="0"/>
                <a:cs typeface="Helvetica Neue" charset="0"/>
              </a:defRPr>
            </a:lvl1pPr>
            <a:lvl2pPr>
              <a:defRPr sz="1800">
                <a:latin typeface="Helvetica Neue" charset="0"/>
                <a:ea typeface="Helvetica Neue" charset="0"/>
                <a:cs typeface="Helvetica Neue" charset="0"/>
              </a:defRPr>
            </a:lvl2pPr>
            <a:lvl3pPr marL="1028700" indent="-114300">
              <a:defRPr sz="1600">
                <a:latin typeface="Helvetica Neue" charset="0"/>
                <a:ea typeface="Helvetica Neue" charset="0"/>
                <a:cs typeface="Helvetica Neue" charset="0"/>
              </a:defRPr>
            </a:lvl3pPr>
            <a:lvl4pPr>
              <a:defRPr sz="1400">
                <a:latin typeface="Helvetica Neue" charset="0"/>
                <a:ea typeface="Helvetica Neue" charset="0"/>
                <a:cs typeface="Helvetica Neue" charset="0"/>
              </a:defRPr>
            </a:lvl4pPr>
            <a:lvl5pPr>
              <a:defRPr sz="1400">
                <a:latin typeface="Helvetica Neue" charset="0"/>
                <a:ea typeface="Helvetica Neue" charset="0"/>
                <a:cs typeface="Helvetica Neue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7344" y="1286171"/>
            <a:ext cx="4362831" cy="479822"/>
          </a:xfrm>
        </p:spPr>
        <p:txBody>
          <a:bodyPr anchor="b">
            <a:noAutofit/>
          </a:bodyPr>
          <a:lstStyle>
            <a:lvl1pPr marL="0" indent="0">
              <a:buNone/>
              <a:defRPr sz="2400" b="0" i="0"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657344" y="1844616"/>
            <a:ext cx="4362831" cy="2963466"/>
          </a:xfrm>
        </p:spPr>
        <p:txBody>
          <a:bodyPr>
            <a:normAutofit/>
          </a:bodyPr>
          <a:lstStyle>
            <a:lvl1pPr>
              <a:defRPr sz="2000">
                <a:latin typeface="Helvetica Neue" charset="0"/>
                <a:ea typeface="Helvetica Neue" charset="0"/>
                <a:cs typeface="Helvetica Neue" charset="0"/>
              </a:defRPr>
            </a:lvl1pPr>
            <a:lvl2pPr>
              <a:defRPr sz="1800">
                <a:latin typeface="Helvetica Neue" charset="0"/>
                <a:ea typeface="Helvetica Neue" charset="0"/>
                <a:cs typeface="Helvetica Neue" charset="0"/>
              </a:defRPr>
            </a:lvl2pPr>
            <a:lvl3pPr marL="1028700" indent="-114300">
              <a:defRPr sz="1600">
                <a:latin typeface="Helvetica Neue" charset="0"/>
                <a:ea typeface="Helvetica Neue" charset="0"/>
                <a:cs typeface="Helvetica Neue" charset="0"/>
              </a:defRPr>
            </a:lvl3pPr>
            <a:lvl4pPr>
              <a:defRPr sz="1400">
                <a:latin typeface="Helvetica Neue" charset="0"/>
                <a:ea typeface="Helvetica Neue" charset="0"/>
                <a:cs typeface="Helvetica Neue" charset="0"/>
              </a:defRPr>
            </a:lvl4pPr>
            <a:lvl5pPr>
              <a:defRPr sz="1400">
                <a:latin typeface="Helvetica Neue" charset="0"/>
                <a:ea typeface="Helvetica Neue" charset="0"/>
                <a:cs typeface="Helvetica Neue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096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169863" y="206663"/>
            <a:ext cx="8850312" cy="480131"/>
          </a:xfrm>
          <a:prstGeom prst="rect">
            <a:avLst/>
          </a:prstGeom>
        </p:spPr>
        <p:txBody>
          <a:bodyPr rtlCol="0" anchor="t">
            <a:spAutoFit/>
          </a:bodyPr>
          <a:lstStyle>
            <a:lvl1pPr>
              <a:lnSpc>
                <a:spcPct val="90000"/>
              </a:lnSpc>
              <a:defRPr sz="2800" baseline="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247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atabricks_logoTM_rgb_TM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863" y="4821238"/>
            <a:ext cx="1071562" cy="16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204787"/>
            <a:ext cx="3008313" cy="2000428"/>
          </a:xfrm>
        </p:spPr>
        <p:txBody>
          <a:bodyPr anchor="t">
            <a:noAutofit/>
          </a:bodyPr>
          <a:lstStyle>
            <a:lvl1pPr algn="l">
              <a:defRPr sz="4000" b="0" i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3489" y="204788"/>
            <a:ext cx="5506686" cy="438983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863" y="2621494"/>
            <a:ext cx="3008313" cy="197313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6157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3600450"/>
            <a:ext cx="8840025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863" y="459581"/>
            <a:ext cx="8840025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863" y="4025503"/>
            <a:ext cx="8840025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69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5245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46150" y="206375"/>
            <a:ext cx="71723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46150" y="1312863"/>
            <a:ext cx="7172325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7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b="0" i="0" kern="1200">
          <a:solidFill>
            <a:srgbClr val="404040"/>
          </a:solidFill>
          <a:latin typeface="Helvetica Neue" charset="0"/>
          <a:ea typeface="Helvetica Neue" charset="0"/>
          <a:cs typeface="Helvetica Neue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MS PGothic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MS PGothic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MS PGothic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MS PGothic" pitchFamily="34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ＭＳ Ｐゴシック" charset="0"/>
        </a:defRPr>
      </a:lvl9pPr>
    </p:titleStyle>
    <p:bodyStyle>
      <a:lvl1pPr marL="0" indent="0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90000"/>
        <a:buFont typeface="Arial" pitchFamily="34" charset="0"/>
        <a:defRPr sz="2400"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1pPr>
      <a:lvl2pPr marL="628650" indent="-171450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90000"/>
        <a:buFont typeface="Arial" pitchFamily="34" charset="0"/>
        <a:buChar char="•"/>
        <a:defRPr sz="2000"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2pPr>
      <a:lvl3pPr marL="1089025" indent="-174625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100000"/>
        <a:buFont typeface="Lucida Grande" charset="0"/>
        <a:buChar char="–"/>
        <a:defRPr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3pPr>
      <a:lvl4pPr marL="1541463" indent="-169863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90000"/>
        <a:buFont typeface="Arial" pitchFamily="34" charset="0"/>
        <a:buChar char="•"/>
        <a:defRPr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4pPr>
      <a:lvl5pPr marL="2001838" indent="-173038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Font typeface="Lucida Grande" charset="0"/>
        <a:buChar char="-"/>
        <a:defRPr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2.cs.uh.edu/~paris/6360/PowerPoint/Raft.ppt" TargetMode="Externa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6.pn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7.emf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ramcloud.stanford.edu/raft.pdf)" TargetMode="External"/><Relationship Id="rId3" Type="http://schemas.openxmlformats.org/officeDocument/2006/relationships/hyperlink" Target="https://www.usenix.org/event/osdi06/tech/full_papers/burrows/burrows.pdf" TargetMode="Externa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ourses.engr.illinois.edu/cs525/sp2013/L9_paxos.sp13.ppt" TargetMode="External"/><Relationship Id="rId3" Type="http://schemas.openxmlformats.org/officeDocument/2006/relationships/hyperlink" Target="http://www.cs.berkeley.edu/~istoica/classes/cs294/11/notes/07-gene-paxos.pptx" TargetMode="Externa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8.emf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9.png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0.png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0.png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0.png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0.png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0.png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266700"/>
            <a:ext cx="8520599" cy="245414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 sz="6600" dirty="0" err="1" smtClean="0">
                <a:ea typeface="ＭＳ Ｐゴシック" charset="0"/>
              </a:rPr>
              <a:t>Paxos</a:t>
            </a:r>
            <a:r>
              <a:rPr lang="en-US" sz="6600" dirty="0" smtClean="0">
                <a:ea typeface="ＭＳ Ｐゴシック" charset="0"/>
              </a:rPr>
              <a:t> </a:t>
            </a:r>
            <a:r>
              <a:rPr lang="en-US" sz="6600" dirty="0">
                <a:ea typeface="ＭＳ Ｐゴシック" charset="0"/>
              </a:rPr>
              <a:t>and </a:t>
            </a:r>
            <a:r>
              <a:rPr lang="en-US" sz="6600" dirty="0" smtClean="0">
                <a:ea typeface="ＭＳ Ｐゴシック" charset="0"/>
              </a:rPr>
              <a:t>Raft</a:t>
            </a:r>
            <a:r>
              <a:rPr lang="en-US" sz="4800" dirty="0">
                <a:ea typeface="ＭＳ Ｐゴシック" charset="0"/>
              </a:rPr>
              <a:t/>
            </a:r>
            <a:br>
              <a:rPr lang="en-US" sz="4800" dirty="0">
                <a:ea typeface="ＭＳ Ｐゴシック" charset="0"/>
              </a:rPr>
            </a:br>
            <a:r>
              <a:rPr lang="en-US" sz="4800" dirty="0">
                <a:ea typeface="ＭＳ Ｐゴシック" charset="0"/>
              </a:rPr>
              <a:t>(Lecture </a:t>
            </a:r>
            <a:r>
              <a:rPr lang="en-US" sz="4800" smtClean="0">
                <a:ea typeface="ＭＳ Ｐゴシック" charset="0"/>
              </a:rPr>
              <a:t>9 cont’d, </a:t>
            </a:r>
            <a:r>
              <a:rPr lang="en-US" sz="4800" dirty="0">
                <a:ea typeface="ＭＳ Ｐゴシック" charset="0"/>
              </a:rPr>
              <a:t>cs262a) </a:t>
            </a:r>
            <a:endParaRPr lang="en-US" sz="4800" dirty="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0" y="3084597"/>
            <a:ext cx="9144000" cy="143712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Ali </a:t>
            </a:r>
            <a:r>
              <a:rPr lang="en-US" sz="2200" dirty="0" err="1" smtClean="0">
                <a:latin typeface="Helvetica Neue" charset="0"/>
                <a:ea typeface="Helvetica Neue" charset="0"/>
                <a:cs typeface="Helvetica Neue" charset="0"/>
              </a:rPr>
              <a:t>Ghodsi</a:t>
            </a: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 and Ion Stoica,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UC Berkeley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February 21, 2018</a:t>
            </a:r>
          </a:p>
          <a:p>
            <a:pPr lvl="0" rtl="0">
              <a:spcBef>
                <a:spcPts val="0"/>
              </a:spcBef>
              <a:buNone/>
            </a:pPr>
            <a:endParaRPr lang="en-US" sz="22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87092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42900"/>
            <a:ext cx="8229600" cy="1028700"/>
          </a:xfrm>
        </p:spPr>
        <p:txBody>
          <a:bodyPr/>
          <a:lstStyle/>
          <a:p>
            <a:pPr eaLnBrk="1" hangingPunct="1"/>
            <a:r>
              <a:rPr lang="en-US"/>
              <a:t>Two types of failures</a:t>
            </a:r>
          </a:p>
        </p:txBody>
      </p:sp>
      <p:sp>
        <p:nvSpPr>
          <p:cNvPr id="13315" name="Rectangle 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485900"/>
            <a:ext cx="4038600" cy="2914650"/>
          </a:xfrm>
        </p:spPr>
        <p:txBody>
          <a:bodyPr/>
          <a:lstStyle/>
          <a:p>
            <a:pPr eaLnBrk="1" hangingPunct="1"/>
            <a:r>
              <a:rPr lang="en-US" b="1" i="1" u="sng" dirty="0"/>
              <a:t>Non-</a:t>
            </a:r>
            <a:r>
              <a:rPr lang="en-US" b="1" i="1" u="sng" dirty="0" smtClean="0"/>
              <a:t>Byzantine</a:t>
            </a:r>
          </a:p>
          <a:p>
            <a:pPr eaLnBrk="1" hangingPunct="1"/>
            <a:r>
              <a:rPr lang="en-US" dirty="0" smtClean="0"/>
              <a:t>Failed </a:t>
            </a:r>
            <a:r>
              <a:rPr lang="en-US" dirty="0"/>
              <a:t>nodes stop communicating with other nodes</a:t>
            </a:r>
          </a:p>
          <a:p>
            <a:pPr lvl="1" eaLnBrk="1" hangingPunct="1"/>
            <a:r>
              <a:rPr lang="en-US" dirty="0"/>
              <a:t>"Clean" failure</a:t>
            </a:r>
          </a:p>
          <a:p>
            <a:pPr lvl="1" eaLnBrk="1" hangingPunct="1"/>
            <a:r>
              <a:rPr lang="en-US" b="1" i="1" dirty="0"/>
              <a:t>Fail-stop</a:t>
            </a:r>
            <a:r>
              <a:rPr lang="en-US" dirty="0"/>
              <a:t> behavior</a:t>
            </a:r>
          </a:p>
        </p:txBody>
      </p:sp>
      <p:sp>
        <p:nvSpPr>
          <p:cNvPr id="13316" name="Rectangle 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485900"/>
            <a:ext cx="4038600" cy="3414713"/>
          </a:xfrm>
        </p:spPr>
        <p:txBody>
          <a:bodyPr/>
          <a:lstStyle/>
          <a:p>
            <a:pPr eaLnBrk="1" hangingPunct="1"/>
            <a:r>
              <a:rPr lang="en-US" b="1" i="1" u="sng" dirty="0" smtClean="0"/>
              <a:t>Byzantine</a:t>
            </a:r>
          </a:p>
          <a:p>
            <a:pPr eaLnBrk="1" hangingPunct="1"/>
            <a:r>
              <a:rPr lang="en-US" dirty="0" smtClean="0"/>
              <a:t>Failed </a:t>
            </a:r>
            <a:r>
              <a:rPr lang="en-US" dirty="0"/>
              <a:t>nodes will  keep sending messages </a:t>
            </a:r>
          </a:p>
          <a:p>
            <a:pPr marL="796925" lvl="1" eaLnBrk="1" hangingPunct="1"/>
            <a:r>
              <a:rPr lang="en-US" dirty="0"/>
              <a:t>Incorrect and potentially misleading</a:t>
            </a:r>
          </a:p>
          <a:p>
            <a:pPr marL="796925" lvl="1" eaLnBrk="1" hangingPunct="1"/>
            <a:r>
              <a:rPr lang="en-US" dirty="0"/>
              <a:t>Failed node becomes a</a:t>
            </a:r>
            <a:r>
              <a:rPr lang="en-US" b="1" i="1" u="sng" dirty="0"/>
              <a:t> </a:t>
            </a:r>
            <a:r>
              <a:rPr lang="en-US" b="1" i="1" dirty="0"/>
              <a:t>traitor </a:t>
            </a:r>
          </a:p>
        </p:txBody>
      </p:sp>
      <p:sp>
        <p:nvSpPr>
          <p:cNvPr id="2" name="Rectangle 1"/>
          <p:cNvSpPr/>
          <p:nvPr/>
        </p:nvSpPr>
        <p:spPr>
          <a:xfrm>
            <a:off x="596900" y="4204385"/>
            <a:ext cx="800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6600"/>
                </a:solidFill>
                <a:latin typeface="Helvetica Neue Light"/>
                <a:cs typeface="Helvetica Neue Light"/>
              </a:rPr>
              <a:t>Assumption: asynchronous, non-byzantine model</a:t>
            </a:r>
          </a:p>
        </p:txBody>
      </p:sp>
    </p:spTree>
    <p:extLst>
      <p:ext uri="{BB962C8B-B14F-4D97-AF65-F5344CB8AC3E}">
        <p14:creationId xmlns:p14="http://schemas.microsoft.com/office/powerpoint/2010/main" val="107723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Consensus Impossibility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3530600"/>
            <a:ext cx="8850312" cy="1176338"/>
          </a:xfrm>
        </p:spPr>
        <p:txBody>
          <a:bodyPr/>
          <a:lstStyle/>
          <a:p>
            <a:r>
              <a:rPr lang="en-US" dirty="0" smtClean="0"/>
              <a:t>Byzantine Generals’ Problem</a:t>
            </a:r>
          </a:p>
          <a:p>
            <a:r>
              <a:rPr lang="en-US" dirty="0" smtClean="0"/>
              <a:t>Why cannot reach consensus?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000" y="1638300"/>
            <a:ext cx="5588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9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963" y="1211263"/>
            <a:ext cx="8850312" cy="3394075"/>
          </a:xfrm>
        </p:spPr>
        <p:txBody>
          <a:bodyPr/>
          <a:lstStyle/>
          <a:p>
            <a:r>
              <a:rPr lang="en-US" dirty="0" smtClean="0"/>
              <a:t>L. </a:t>
            </a:r>
            <a:r>
              <a:rPr lang="en-US" dirty="0" err="1" smtClean="0"/>
              <a:t>Lamport</a:t>
            </a:r>
            <a:r>
              <a:rPr lang="en-US" dirty="0" smtClean="0"/>
              <a:t>, The Part-Time Parliament, September 1989</a:t>
            </a:r>
          </a:p>
          <a:p>
            <a:endParaRPr lang="en-US" dirty="0" smtClean="0"/>
          </a:p>
          <a:p>
            <a:r>
              <a:rPr lang="en-US" dirty="0" smtClean="0"/>
              <a:t>Aegean island of </a:t>
            </a:r>
            <a:r>
              <a:rPr lang="en-US" dirty="0" err="1" smtClean="0"/>
              <a:t>Paxos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part-time parliament</a:t>
            </a:r>
          </a:p>
          <a:p>
            <a:pPr lvl="1"/>
            <a:r>
              <a:rPr lang="en-US" dirty="0" smtClean="0"/>
              <a:t>Goal: determine the sequence of decrees passed (consensus!)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603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028701"/>
            <a:ext cx="8850312" cy="39751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Paxos</a:t>
            </a:r>
            <a:r>
              <a:rPr lang="en-US" dirty="0" smtClean="0"/>
              <a:t> has rounds: each round has a unique ballot ID</a:t>
            </a:r>
          </a:p>
          <a:p>
            <a:pPr lvl="3"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Rounds are asynchronous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Time synchronization not required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If you are in round j and hear a message from round j+1, abort everything and go to round j+1</a:t>
            </a:r>
          </a:p>
          <a:p>
            <a:pPr lvl="4"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Each round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Phase 1: A leader is elected (</a:t>
            </a:r>
            <a:r>
              <a:rPr lang="en-US" dirty="0" smtClean="0">
                <a:solidFill>
                  <a:srgbClr val="FF6600"/>
                </a:solidFill>
              </a:rPr>
              <a:t>election</a:t>
            </a:r>
            <a:r>
              <a:rPr lang="en-US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Phase 2: Leader proposes a value (</a:t>
            </a:r>
            <a:r>
              <a:rPr lang="en-US" dirty="0" smtClean="0">
                <a:solidFill>
                  <a:srgbClr val="FF6600"/>
                </a:solidFill>
              </a:rPr>
              <a:t>bill</a:t>
            </a:r>
            <a:r>
              <a:rPr lang="en-US" dirty="0" smtClean="0"/>
              <a:t>), processes </a:t>
            </a:r>
            <a:r>
              <a:rPr lang="en-US" dirty="0" err="1" smtClean="0"/>
              <a:t>acks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Phase 3: Leaders multicast final value (</a:t>
            </a:r>
            <a:r>
              <a:rPr lang="en-US" dirty="0" smtClean="0">
                <a:solidFill>
                  <a:srgbClr val="FF6600"/>
                </a:solidFill>
              </a:rPr>
              <a:t>law</a:t>
            </a:r>
            <a:r>
              <a:rPr lang="en-US" dirty="0" smtClean="0"/>
              <a:t>) </a:t>
            </a: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82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</a:t>
            </a:r>
            <a:r>
              <a:rPr lang="en-US" dirty="0" err="1" smtClean="0"/>
              <a:t>Paxos</a:t>
            </a:r>
            <a:r>
              <a:rPr lang="en-US" dirty="0" smtClean="0"/>
              <a:t> Solve Consensus?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117601"/>
            <a:ext cx="8850312" cy="3644900"/>
          </a:xfrm>
        </p:spPr>
        <p:txBody>
          <a:bodyPr>
            <a:normAutofit/>
          </a:bodyPr>
          <a:lstStyle/>
          <a:p>
            <a:r>
              <a:rPr lang="en-US" dirty="0" smtClean="0"/>
              <a:t>Provides safety and </a:t>
            </a:r>
            <a:r>
              <a:rPr lang="en-US" dirty="0" err="1" smtClean="0"/>
              <a:t>liveness</a:t>
            </a:r>
            <a:endParaRPr lang="en-US" dirty="0" smtClean="0"/>
          </a:p>
          <a:p>
            <a:pPr lvl="3"/>
            <a:endParaRPr lang="en-US" sz="1000" dirty="0"/>
          </a:p>
          <a:p>
            <a:r>
              <a:rPr lang="en-US" dirty="0" smtClean="0">
                <a:latin typeface="Helvetica Neue"/>
                <a:cs typeface="Helvetica Neue"/>
              </a:rPr>
              <a:t>Safety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Only a value which has been proposed can be chosen</a:t>
            </a:r>
          </a:p>
          <a:p>
            <a:pPr lvl="1"/>
            <a:r>
              <a:rPr lang="en-US" dirty="0"/>
              <a:t>Only a single value can be chosen</a:t>
            </a:r>
          </a:p>
          <a:p>
            <a:pPr lvl="1"/>
            <a:r>
              <a:rPr lang="en-US" dirty="0"/>
              <a:t>A process never learns a value unless it was actually </a:t>
            </a:r>
            <a:r>
              <a:rPr lang="en-US" dirty="0" smtClean="0"/>
              <a:t>chosen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Eventual </a:t>
            </a:r>
            <a:r>
              <a:rPr lang="en-US" dirty="0" smtClean="0">
                <a:latin typeface="Helvetica Neue"/>
                <a:cs typeface="Helvetica Neue"/>
              </a:rPr>
              <a:t>liveness</a:t>
            </a:r>
            <a:r>
              <a:rPr lang="en-US" dirty="0" smtClean="0"/>
              <a:t>: If things go “well” at some point in the future (e.g., no longer losses</a:t>
            </a:r>
            <a:r>
              <a:rPr lang="en-US" dirty="0"/>
              <a:t> </a:t>
            </a:r>
            <a:r>
              <a:rPr lang="en-US" dirty="0" smtClean="0"/>
              <a:t>or failures), consensus is eventually reached. However, this is not guaranteed. 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34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Simple, So Obvious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“In fact, it is among the simplest and most obvious of distributed algorithms.”</a:t>
            </a:r>
          </a:p>
          <a:p>
            <a:pPr>
              <a:buNone/>
            </a:pPr>
            <a:r>
              <a:rPr lang="en-US" dirty="0" smtClean="0"/>
              <a:t>											- Leslie </a:t>
            </a:r>
            <a:r>
              <a:rPr lang="en-US" dirty="0" err="1" smtClean="0"/>
              <a:t>Lamport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5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</a:t>
            </a:r>
            <a:r>
              <a:rPr lang="en-US" dirty="0" err="1" smtClean="0"/>
              <a:t>Pseudocode</a:t>
            </a:r>
            <a:endParaRPr lang="en-US" dirty="0"/>
          </a:p>
        </p:txBody>
      </p:sp>
      <p:pic>
        <p:nvPicPr>
          <p:cNvPr id="10" name="Picture 9" descr="psuedo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00150"/>
            <a:ext cx="4038600" cy="3581400"/>
          </a:xfrm>
          <a:prstGeom prst="rect">
            <a:avLst/>
          </a:prstGeom>
        </p:spPr>
      </p:pic>
      <p:pic>
        <p:nvPicPr>
          <p:cNvPr id="13" name="Picture 12" descr="psuedo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200150"/>
            <a:ext cx="4038600" cy="360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44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Types of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Proposers</a:t>
            </a:r>
          </a:p>
          <a:p>
            <a:endParaRPr lang="en-US" dirty="0" smtClean="0"/>
          </a:p>
          <a:p>
            <a:r>
              <a:rPr lang="en-US" dirty="0" smtClean="0"/>
              <a:t>Acceptors</a:t>
            </a:r>
          </a:p>
          <a:p>
            <a:endParaRPr lang="en-US" dirty="0" smtClean="0"/>
          </a:p>
          <a:p>
            <a:r>
              <a:rPr lang="en-US" dirty="0" smtClean="0"/>
              <a:t>Learners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734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Typically, every process is </a:t>
            </a:r>
            <a:r>
              <a:rPr lang="en-US" b="1" dirty="0" smtClean="0"/>
              <a:t>acceptor</a:t>
            </a:r>
            <a:r>
              <a:rPr lang="en-US" dirty="0" smtClean="0"/>
              <a:t>, </a:t>
            </a:r>
            <a:r>
              <a:rPr lang="en-US" b="1" dirty="0" smtClean="0"/>
              <a:t>proposer</a:t>
            </a:r>
            <a:r>
              <a:rPr lang="en-US" dirty="0" smtClean="0"/>
              <a:t>, and </a:t>
            </a:r>
            <a:r>
              <a:rPr lang="en-US" b="1" dirty="0" smtClean="0"/>
              <a:t>learner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smtClean="0"/>
              <a:t>leader</a:t>
            </a:r>
            <a:r>
              <a:rPr lang="en-US" dirty="0" smtClean="0"/>
              <a:t> is elected to be the distinguished proposer and learner</a:t>
            </a:r>
          </a:p>
          <a:p>
            <a:pPr lvl="1"/>
            <a:r>
              <a:rPr lang="en-US" dirty="0" smtClean="0"/>
              <a:t>Distinguishes proposes to guarantee progress</a:t>
            </a:r>
          </a:p>
          <a:p>
            <a:pPr lvl="2"/>
            <a:r>
              <a:rPr lang="en-US" dirty="0" smtClean="0"/>
              <a:t>Avoid dueling proposers</a:t>
            </a:r>
          </a:p>
          <a:p>
            <a:pPr lvl="1"/>
            <a:r>
              <a:rPr lang="en-US" dirty="0" smtClean="0"/>
              <a:t>Distinguishes learners to reduce too many broadcast messages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52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990601"/>
            <a:ext cx="8850312" cy="40259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Rounds are asynchronous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Time synchronization not required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If you are in round j and hear a message from round j+1, abort everything and move to round j+1</a:t>
            </a:r>
          </a:p>
          <a:p>
            <a:pPr lvl="3"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Each round consists of three phases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Phase 1: A leader is elected (</a:t>
            </a:r>
            <a:r>
              <a:rPr lang="en-US" dirty="0">
                <a:solidFill>
                  <a:srgbClr val="FF6600"/>
                </a:solidFill>
                <a:latin typeface="Helvetica Neue"/>
                <a:cs typeface="Helvetica Neue"/>
              </a:rPr>
              <a:t>E</a:t>
            </a:r>
            <a:r>
              <a:rPr lang="en-US" dirty="0" smtClean="0">
                <a:solidFill>
                  <a:srgbClr val="FF6600"/>
                </a:solidFill>
                <a:latin typeface="Helvetica Neue"/>
                <a:cs typeface="Helvetica Neue"/>
              </a:rPr>
              <a:t>lection</a:t>
            </a:r>
            <a:r>
              <a:rPr lang="en-US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Phase 2: Leader proposes a value, processes </a:t>
            </a:r>
            <a:r>
              <a:rPr lang="en-US" dirty="0" err="1" smtClean="0"/>
              <a:t>acks</a:t>
            </a:r>
            <a:r>
              <a:rPr lang="en-US" dirty="0" smtClean="0"/>
              <a:t> (</a:t>
            </a:r>
            <a:r>
              <a:rPr lang="en-US" dirty="0">
                <a:solidFill>
                  <a:srgbClr val="FF6600"/>
                </a:solidFill>
                <a:latin typeface="Helvetica Neue"/>
                <a:cs typeface="Helvetica Neue"/>
              </a:rPr>
              <a:t>B</a:t>
            </a:r>
            <a:r>
              <a:rPr lang="en-US" dirty="0" smtClean="0">
                <a:solidFill>
                  <a:srgbClr val="FF6600"/>
                </a:solidFill>
                <a:latin typeface="Helvetica Neue"/>
                <a:cs typeface="Helvetica Neue"/>
              </a:rPr>
              <a:t>ill</a:t>
            </a:r>
            <a:r>
              <a:rPr lang="en-US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Phase 3: Leader multicasts final value (</a:t>
            </a:r>
            <a:r>
              <a:rPr lang="en-US" dirty="0">
                <a:solidFill>
                  <a:srgbClr val="FF6600"/>
                </a:solidFill>
                <a:latin typeface="Helvetica Neue"/>
                <a:cs typeface="Helvetica Neue"/>
              </a:rPr>
              <a:t>L</a:t>
            </a:r>
            <a:r>
              <a:rPr lang="en-US" dirty="0" smtClean="0">
                <a:solidFill>
                  <a:srgbClr val="FF6600"/>
                </a:solidFill>
                <a:latin typeface="Helvetica Neue"/>
                <a:cs typeface="Helvetica Neue"/>
              </a:rPr>
              <a:t>aw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4619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2187575"/>
            <a:ext cx="8850312" cy="857250"/>
          </a:xfrm>
        </p:spPr>
        <p:txBody>
          <a:bodyPr/>
          <a:lstStyle/>
          <a:p>
            <a:r>
              <a:rPr lang="en-US" dirty="0" smtClean="0"/>
              <a:t>About mixing isolation models (Lecture 7</a:t>
            </a:r>
            <a:r>
              <a:rPr lang="mr-IN" dirty="0" smtClean="0"/>
              <a:t>…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60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28600" y="190500"/>
            <a:ext cx="7162800" cy="395288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Phase 1 – </a:t>
            </a:r>
            <a:r>
              <a:rPr lang="en-US" dirty="0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Election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79400" y="787400"/>
            <a:ext cx="8661400" cy="317500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Helvetica Neue Light"/>
                <a:ea typeface="ＭＳ Ｐゴシック" charset="0"/>
                <a:cs typeface="Helvetica Neue Light"/>
              </a:rPr>
              <a:t>Potential leader chooses a unique ballot </a:t>
            </a:r>
            <a:r>
              <a:rPr lang="en-US" sz="2000" dirty="0" smtClean="0">
                <a:latin typeface="Helvetica Neue Light"/>
                <a:ea typeface="ＭＳ Ｐゴシック" charset="0"/>
                <a:cs typeface="Helvetica Neue Light"/>
              </a:rPr>
              <a:t>ID, </a:t>
            </a:r>
            <a:r>
              <a:rPr lang="en-US" sz="2000" dirty="0">
                <a:latin typeface="Helvetica Neue Light"/>
                <a:ea typeface="ＭＳ Ｐゴシック" charset="0"/>
                <a:cs typeface="Helvetica Neue Light"/>
              </a:rPr>
              <a:t>higher than </a:t>
            </a:r>
            <a:r>
              <a:rPr lang="en-US" sz="2000" dirty="0" smtClean="0">
                <a:latin typeface="Helvetica Neue Light"/>
                <a:ea typeface="ＭＳ Ｐゴシック" charset="0"/>
                <a:cs typeface="Helvetica Neue Light"/>
              </a:rPr>
              <a:t>anything it has seen so far</a:t>
            </a:r>
          </a:p>
          <a:p>
            <a:pPr lvl="1"/>
            <a:endParaRPr lang="en-US" sz="1600" dirty="0">
              <a:latin typeface="Helvetica Neue Light"/>
              <a:ea typeface="ＭＳ Ｐゴシック" charset="0"/>
              <a:cs typeface="Helvetica Neue Light"/>
            </a:endParaRPr>
          </a:p>
          <a:p>
            <a:r>
              <a:rPr lang="en-US" sz="2000" dirty="0">
                <a:latin typeface="Helvetica Neue Light"/>
                <a:ea typeface="ＭＳ Ｐゴシック" charset="0"/>
                <a:cs typeface="Helvetica Neue Light"/>
              </a:rPr>
              <a:t>Sends </a:t>
            </a:r>
            <a:r>
              <a:rPr lang="en-US" sz="2000" dirty="0" smtClean="0">
                <a:latin typeface="Helvetica Neue Light"/>
                <a:ea typeface="ＭＳ Ｐゴシック" charset="0"/>
                <a:cs typeface="Helvetica Neue Light"/>
              </a:rPr>
              <a:t>ballot ID to all </a:t>
            </a:r>
            <a:r>
              <a:rPr lang="en-US" sz="2000" dirty="0">
                <a:latin typeface="Helvetica Neue Light"/>
                <a:ea typeface="ＭＳ Ｐゴシック" charset="0"/>
                <a:cs typeface="Helvetica Neue Light"/>
              </a:rPr>
              <a:t>processes</a:t>
            </a:r>
          </a:p>
          <a:p>
            <a:pPr lvl="1"/>
            <a:endParaRPr lang="en-US" sz="1600" dirty="0" smtClean="0">
              <a:latin typeface="Helvetica Neue Light"/>
              <a:ea typeface="ＭＳ Ｐゴシック" charset="0"/>
              <a:cs typeface="Helvetica Neue Light"/>
            </a:endParaRPr>
          </a:p>
          <a:p>
            <a:r>
              <a:rPr lang="en-US" sz="2000" dirty="0" smtClean="0">
                <a:latin typeface="Helvetica Neue Light"/>
                <a:ea typeface="ＭＳ Ｐゴシック" charset="0"/>
                <a:cs typeface="Helvetica Neue Light"/>
              </a:rPr>
              <a:t>Processes respond to </a:t>
            </a:r>
            <a:r>
              <a:rPr lang="en-US" sz="2000" dirty="0">
                <a:latin typeface="Helvetica Neue Light"/>
                <a:ea typeface="ＭＳ Ｐゴシック" charset="0"/>
                <a:cs typeface="Helvetica Neue Light"/>
              </a:rPr>
              <a:t>highest ballot </a:t>
            </a:r>
            <a:r>
              <a:rPr lang="en-US" sz="2000" dirty="0" smtClean="0">
                <a:latin typeface="Helvetica Neue Light"/>
                <a:ea typeface="ＭＳ Ｐゴシック" charset="0"/>
                <a:cs typeface="Helvetica Neue Light"/>
              </a:rPr>
              <a:t>ID</a:t>
            </a:r>
            <a:endParaRPr lang="en-US" sz="2000" dirty="0">
              <a:latin typeface="Helvetica Neue Light"/>
              <a:ea typeface="ＭＳ Ｐゴシック" charset="0"/>
              <a:cs typeface="Helvetica Neue Light"/>
            </a:endParaRPr>
          </a:p>
          <a:p>
            <a:pPr lvl="1"/>
            <a:r>
              <a:rPr lang="en-US" sz="1800" dirty="0">
                <a:latin typeface="Helvetica Neue Light"/>
                <a:ea typeface="ＭＳ Ｐゴシック" charset="0"/>
                <a:cs typeface="Helvetica Neue Light"/>
              </a:rPr>
              <a:t>If potential leader sees a higher ballot </a:t>
            </a:r>
            <a:r>
              <a:rPr lang="en-US" sz="1800" dirty="0" smtClean="0">
                <a:latin typeface="Helvetica Neue Light"/>
                <a:ea typeface="ＭＳ Ｐゴシック" charset="0"/>
                <a:cs typeface="Helvetica Neue Light"/>
              </a:rPr>
              <a:t>ID, </a:t>
            </a:r>
            <a:r>
              <a:rPr lang="en-US" sz="1800" dirty="0">
                <a:latin typeface="Helvetica Neue Light"/>
                <a:ea typeface="ＭＳ Ｐゴシック" charset="0"/>
                <a:cs typeface="Helvetica Neue Light"/>
              </a:rPr>
              <a:t>it can’t be a leader</a:t>
            </a:r>
          </a:p>
          <a:p>
            <a:pPr lvl="1"/>
            <a:r>
              <a:rPr lang="en-US" sz="1800" dirty="0" err="1">
                <a:latin typeface="Helvetica Neue Light"/>
                <a:ea typeface="ＭＳ Ｐゴシック" charset="0"/>
                <a:cs typeface="Helvetica Neue Light"/>
              </a:rPr>
              <a:t>Paxos</a:t>
            </a:r>
            <a:r>
              <a:rPr lang="en-US" sz="1800" dirty="0">
                <a:latin typeface="Helvetica Neue Light"/>
                <a:ea typeface="ＭＳ Ｐゴシック" charset="0"/>
                <a:cs typeface="Helvetica Neue Light"/>
              </a:rPr>
              <a:t> tolerant to multiple leaders, but </a:t>
            </a:r>
            <a:r>
              <a:rPr lang="en-US" sz="1800" dirty="0" smtClean="0">
                <a:latin typeface="Helvetica Neue Light"/>
                <a:ea typeface="ＭＳ Ｐゴシック" charset="0"/>
                <a:cs typeface="Helvetica Neue Light"/>
              </a:rPr>
              <a:t>we’ll mainly discuss only one </a:t>
            </a:r>
            <a:r>
              <a:rPr lang="en-US" sz="1800" dirty="0">
                <a:latin typeface="Helvetica Neue Light"/>
                <a:ea typeface="ＭＳ Ｐゴシック" charset="0"/>
                <a:cs typeface="Helvetica Neue Light"/>
              </a:rPr>
              <a:t>leader case</a:t>
            </a:r>
          </a:p>
          <a:p>
            <a:pPr lvl="1"/>
            <a:r>
              <a:rPr lang="en-US" sz="1800" dirty="0">
                <a:latin typeface="Helvetica Neue Light"/>
                <a:ea typeface="ＭＳ Ｐゴシック" charset="0"/>
                <a:cs typeface="Helvetica Neue Light"/>
              </a:rPr>
              <a:t>Processes also </a:t>
            </a:r>
            <a:r>
              <a:rPr lang="en-US" sz="1800" dirty="0">
                <a:solidFill>
                  <a:srgbClr val="FF6600"/>
                </a:solidFill>
                <a:latin typeface="Helvetica Neue Light"/>
                <a:ea typeface="ＭＳ Ｐゴシック" charset="0"/>
                <a:cs typeface="Helvetica Neue Light"/>
              </a:rPr>
              <a:t>log</a:t>
            </a:r>
            <a:r>
              <a:rPr lang="en-US" sz="1800" dirty="0">
                <a:solidFill>
                  <a:srgbClr val="7030A0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US" sz="1800" dirty="0">
                <a:latin typeface="Helvetica Neue Light"/>
                <a:ea typeface="ＭＳ Ｐゴシック" charset="0"/>
                <a:cs typeface="Helvetica Neue Light"/>
              </a:rPr>
              <a:t>received ballot ID on </a:t>
            </a:r>
            <a:r>
              <a:rPr lang="en-US" sz="1800" dirty="0" smtClean="0">
                <a:latin typeface="Helvetica Neue Light"/>
                <a:ea typeface="ＭＳ Ｐゴシック" charset="0"/>
                <a:cs typeface="Helvetica Neue Light"/>
              </a:rPr>
              <a:t>disk (why?)</a:t>
            </a:r>
            <a:endParaRPr lang="en-US" sz="1800" dirty="0">
              <a:latin typeface="Helvetica Neue Light"/>
              <a:ea typeface="ＭＳ Ｐゴシック" charset="0"/>
              <a:cs typeface="Helvetica Neue Light"/>
            </a:endParaRPr>
          </a:p>
        </p:txBody>
      </p:sp>
      <p:cxnSp>
        <p:nvCxnSpPr>
          <p:cNvPr id="7172" name="Straight Arrow Connector 4"/>
          <p:cNvCxnSpPr>
            <a:cxnSpLocks noChangeShapeType="1"/>
          </p:cNvCxnSpPr>
          <p:nvPr/>
        </p:nvCxnSpPr>
        <p:spPr bwMode="auto">
          <a:xfrm>
            <a:off x="1181100" y="41148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173" name="Straight Arrow Connector 5"/>
          <p:cNvCxnSpPr>
            <a:cxnSpLocks noChangeShapeType="1"/>
          </p:cNvCxnSpPr>
          <p:nvPr/>
        </p:nvCxnSpPr>
        <p:spPr bwMode="auto">
          <a:xfrm>
            <a:off x="1181100" y="44577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174" name="Straight Arrow Connector 6"/>
          <p:cNvCxnSpPr>
            <a:cxnSpLocks noChangeShapeType="1"/>
          </p:cNvCxnSpPr>
          <p:nvPr/>
        </p:nvCxnSpPr>
        <p:spPr bwMode="auto">
          <a:xfrm>
            <a:off x="1181100" y="48006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175" name="Straight Arrow Connector 9"/>
          <p:cNvCxnSpPr>
            <a:cxnSpLocks noChangeShapeType="1"/>
          </p:cNvCxnSpPr>
          <p:nvPr/>
        </p:nvCxnSpPr>
        <p:spPr bwMode="auto">
          <a:xfrm>
            <a:off x="14097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176" name="Straight Arrow Connector 11"/>
          <p:cNvCxnSpPr>
            <a:cxnSpLocks noChangeShapeType="1"/>
          </p:cNvCxnSpPr>
          <p:nvPr/>
        </p:nvCxnSpPr>
        <p:spPr bwMode="auto">
          <a:xfrm>
            <a:off x="14097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177" name="Straight Arrow Connector 12"/>
          <p:cNvCxnSpPr>
            <a:cxnSpLocks noChangeShapeType="1"/>
          </p:cNvCxnSpPr>
          <p:nvPr/>
        </p:nvCxnSpPr>
        <p:spPr bwMode="auto">
          <a:xfrm flipV="1">
            <a:off x="2019300" y="4114800"/>
            <a:ext cx="6096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178" name="Straight Arrow Connector 15"/>
          <p:cNvCxnSpPr>
            <a:cxnSpLocks noChangeShapeType="1"/>
          </p:cNvCxnSpPr>
          <p:nvPr/>
        </p:nvCxnSpPr>
        <p:spPr bwMode="auto">
          <a:xfrm flipV="1">
            <a:off x="20193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179" name="TextBox 18"/>
          <p:cNvSpPr txBox="1">
            <a:spLocks noChangeArrowheads="1"/>
          </p:cNvSpPr>
          <p:nvPr/>
        </p:nvSpPr>
        <p:spPr bwMode="auto">
          <a:xfrm>
            <a:off x="15876" y="4171950"/>
            <a:ext cx="15119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Helvetica" charset="0"/>
              </a:rPr>
              <a:t>Please elect me!</a:t>
            </a:r>
          </a:p>
        </p:txBody>
      </p:sp>
      <p:sp>
        <p:nvSpPr>
          <p:cNvPr id="7180" name="TextBox 19"/>
          <p:cNvSpPr txBox="1">
            <a:spLocks noChangeArrowheads="1"/>
          </p:cNvSpPr>
          <p:nvPr/>
        </p:nvSpPr>
        <p:spPr bwMode="auto">
          <a:xfrm>
            <a:off x="1790701" y="4114800"/>
            <a:ext cx="4939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Helvetica" charset="0"/>
              </a:rPr>
              <a:t>OK!</a:t>
            </a:r>
          </a:p>
        </p:txBody>
      </p:sp>
    </p:spTree>
    <p:extLst>
      <p:ext uri="{BB962C8B-B14F-4D97-AF65-F5344CB8AC3E}">
        <p14:creationId xmlns:p14="http://schemas.microsoft.com/office/powerpoint/2010/main" val="89610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28600" y="190500"/>
            <a:ext cx="7162800" cy="395288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Phase 1 – </a:t>
            </a:r>
            <a:r>
              <a:rPr lang="en-US" dirty="0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Election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79400" y="787400"/>
            <a:ext cx="8661400" cy="3175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If </a:t>
            </a:r>
            <a:r>
              <a:rPr lang="en-US" dirty="0">
                <a:solidFill>
                  <a:srgbClr val="FF6600"/>
                </a:solidFill>
                <a:latin typeface="Helvetica Neue Light"/>
                <a:ea typeface="ＭＳ Ｐゴシック" charset="0"/>
                <a:cs typeface="Helvetica Neue Light"/>
              </a:rPr>
              <a:t>majority (i.e., quorum)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 respond OK then you are the leader</a:t>
            </a:r>
          </a:p>
          <a:p>
            <a:pPr lvl="1"/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If no one has majority, start new round </a:t>
            </a:r>
          </a:p>
          <a:p>
            <a:endParaRPr lang="en-US" sz="2000" dirty="0" smtClean="0">
              <a:latin typeface="Helvetica Neue Light"/>
              <a:ea typeface="ＭＳ Ｐゴシック" charset="0"/>
              <a:cs typeface="Helvetica Neue Light"/>
            </a:endParaRPr>
          </a:p>
          <a:p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A 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round cannot have two leaders (why?)</a:t>
            </a:r>
          </a:p>
        </p:txBody>
      </p:sp>
      <p:cxnSp>
        <p:nvCxnSpPr>
          <p:cNvPr id="7172" name="Straight Arrow Connector 4"/>
          <p:cNvCxnSpPr>
            <a:cxnSpLocks noChangeShapeType="1"/>
          </p:cNvCxnSpPr>
          <p:nvPr/>
        </p:nvCxnSpPr>
        <p:spPr bwMode="auto">
          <a:xfrm>
            <a:off x="1181100" y="41148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173" name="Straight Arrow Connector 5"/>
          <p:cNvCxnSpPr>
            <a:cxnSpLocks noChangeShapeType="1"/>
          </p:cNvCxnSpPr>
          <p:nvPr/>
        </p:nvCxnSpPr>
        <p:spPr bwMode="auto">
          <a:xfrm>
            <a:off x="1181100" y="44577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174" name="Straight Arrow Connector 6"/>
          <p:cNvCxnSpPr>
            <a:cxnSpLocks noChangeShapeType="1"/>
          </p:cNvCxnSpPr>
          <p:nvPr/>
        </p:nvCxnSpPr>
        <p:spPr bwMode="auto">
          <a:xfrm>
            <a:off x="1181100" y="48006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175" name="Straight Arrow Connector 9"/>
          <p:cNvCxnSpPr>
            <a:cxnSpLocks noChangeShapeType="1"/>
          </p:cNvCxnSpPr>
          <p:nvPr/>
        </p:nvCxnSpPr>
        <p:spPr bwMode="auto">
          <a:xfrm>
            <a:off x="14097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176" name="Straight Arrow Connector 11"/>
          <p:cNvCxnSpPr>
            <a:cxnSpLocks noChangeShapeType="1"/>
          </p:cNvCxnSpPr>
          <p:nvPr/>
        </p:nvCxnSpPr>
        <p:spPr bwMode="auto">
          <a:xfrm>
            <a:off x="14097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177" name="Straight Arrow Connector 12"/>
          <p:cNvCxnSpPr>
            <a:cxnSpLocks noChangeShapeType="1"/>
          </p:cNvCxnSpPr>
          <p:nvPr/>
        </p:nvCxnSpPr>
        <p:spPr bwMode="auto">
          <a:xfrm flipV="1">
            <a:off x="2019300" y="4114800"/>
            <a:ext cx="6096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178" name="Straight Arrow Connector 15"/>
          <p:cNvCxnSpPr>
            <a:cxnSpLocks noChangeShapeType="1"/>
          </p:cNvCxnSpPr>
          <p:nvPr/>
        </p:nvCxnSpPr>
        <p:spPr bwMode="auto">
          <a:xfrm flipV="1">
            <a:off x="20193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179" name="TextBox 18"/>
          <p:cNvSpPr txBox="1">
            <a:spLocks noChangeArrowheads="1"/>
          </p:cNvSpPr>
          <p:nvPr/>
        </p:nvSpPr>
        <p:spPr bwMode="auto">
          <a:xfrm>
            <a:off x="15876" y="4171950"/>
            <a:ext cx="15119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Helvetica" charset="0"/>
              </a:rPr>
              <a:t>Please elect me!</a:t>
            </a:r>
          </a:p>
        </p:txBody>
      </p:sp>
      <p:sp>
        <p:nvSpPr>
          <p:cNvPr id="7180" name="TextBox 19"/>
          <p:cNvSpPr txBox="1">
            <a:spLocks noChangeArrowheads="1"/>
          </p:cNvSpPr>
          <p:nvPr/>
        </p:nvSpPr>
        <p:spPr bwMode="auto">
          <a:xfrm>
            <a:off x="1790701" y="4114800"/>
            <a:ext cx="4939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Helvetica" charset="0"/>
              </a:rPr>
              <a:t>OK!</a:t>
            </a:r>
          </a:p>
        </p:txBody>
      </p:sp>
    </p:spTree>
    <p:extLst>
      <p:ext uri="{BB962C8B-B14F-4D97-AF65-F5344CB8AC3E}">
        <p14:creationId xmlns:p14="http://schemas.microsoft.com/office/powerpoint/2010/main" val="168920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 – Proposal (</a:t>
            </a:r>
            <a:r>
              <a:rPr lang="en-US" dirty="0" smtClean="0">
                <a:solidFill>
                  <a:srgbClr val="FF6600"/>
                </a:solidFill>
              </a:rPr>
              <a:t>Bill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312863"/>
            <a:ext cx="8850312" cy="2319337"/>
          </a:xfrm>
        </p:spPr>
        <p:txBody>
          <a:bodyPr/>
          <a:lstStyle/>
          <a:p>
            <a:r>
              <a:rPr lang="en-US" dirty="0" smtClean="0"/>
              <a:t>Leader sends proposal value v to all</a:t>
            </a:r>
          </a:p>
          <a:p>
            <a:pPr lvl="1"/>
            <a:r>
              <a:rPr lang="en-US" dirty="0" smtClean="0"/>
              <a:t>If some process already decided value v’ in a previous round sends v = v’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Recipient log on disk, and responds OK</a:t>
            </a:r>
            <a:endParaRPr lang="en-US" dirty="0"/>
          </a:p>
          <a:p>
            <a:endParaRPr lang="en-US" dirty="0"/>
          </a:p>
        </p:txBody>
      </p:sp>
      <p:cxnSp>
        <p:nvCxnSpPr>
          <p:cNvPr id="4" name="Straight Arrow Connector 4"/>
          <p:cNvCxnSpPr>
            <a:cxnSpLocks noChangeShapeType="1"/>
          </p:cNvCxnSpPr>
          <p:nvPr/>
        </p:nvCxnSpPr>
        <p:spPr bwMode="auto">
          <a:xfrm>
            <a:off x="1066800" y="41148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Arrow Connector 5"/>
          <p:cNvCxnSpPr>
            <a:cxnSpLocks noChangeShapeType="1"/>
          </p:cNvCxnSpPr>
          <p:nvPr/>
        </p:nvCxnSpPr>
        <p:spPr bwMode="auto">
          <a:xfrm>
            <a:off x="1066800" y="44577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Arrow Connector 6"/>
          <p:cNvCxnSpPr>
            <a:cxnSpLocks noChangeShapeType="1"/>
          </p:cNvCxnSpPr>
          <p:nvPr/>
        </p:nvCxnSpPr>
        <p:spPr bwMode="auto">
          <a:xfrm>
            <a:off x="1066800" y="48006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Arrow Connector 9"/>
          <p:cNvCxnSpPr>
            <a:cxnSpLocks noChangeShapeType="1"/>
          </p:cNvCxnSpPr>
          <p:nvPr/>
        </p:nvCxnSpPr>
        <p:spPr bwMode="auto">
          <a:xfrm>
            <a:off x="12954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11"/>
          <p:cNvCxnSpPr>
            <a:cxnSpLocks noChangeShapeType="1"/>
          </p:cNvCxnSpPr>
          <p:nvPr/>
        </p:nvCxnSpPr>
        <p:spPr bwMode="auto">
          <a:xfrm>
            <a:off x="12954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Arrow Connector 12"/>
          <p:cNvCxnSpPr>
            <a:cxnSpLocks noChangeShapeType="1"/>
          </p:cNvCxnSpPr>
          <p:nvPr/>
        </p:nvCxnSpPr>
        <p:spPr bwMode="auto">
          <a:xfrm flipV="1">
            <a:off x="1905000" y="4114800"/>
            <a:ext cx="6096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Arrow Connector 15"/>
          <p:cNvCxnSpPr>
            <a:cxnSpLocks noChangeShapeType="1"/>
          </p:cNvCxnSpPr>
          <p:nvPr/>
        </p:nvCxnSpPr>
        <p:spPr bwMode="auto">
          <a:xfrm flipV="1">
            <a:off x="19050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" name="TextBox 18"/>
          <p:cNvSpPr txBox="1">
            <a:spLocks noChangeArrowheads="1"/>
          </p:cNvSpPr>
          <p:nvPr/>
        </p:nvSpPr>
        <p:spPr bwMode="auto">
          <a:xfrm>
            <a:off x="15876" y="4171950"/>
            <a:ext cx="15119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Helvetica" charset="0"/>
              </a:rPr>
              <a:t>Please elect me!</a:t>
            </a:r>
          </a:p>
        </p:txBody>
      </p:sp>
      <p:sp>
        <p:nvSpPr>
          <p:cNvPr id="12" name="TextBox 19"/>
          <p:cNvSpPr txBox="1">
            <a:spLocks noChangeArrowheads="1"/>
          </p:cNvSpPr>
          <p:nvPr/>
        </p:nvSpPr>
        <p:spPr bwMode="auto">
          <a:xfrm>
            <a:off x="1676401" y="4114800"/>
            <a:ext cx="4939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Helvetica" charset="0"/>
              </a:rPr>
              <a:t>OK!</a:t>
            </a:r>
          </a:p>
        </p:txBody>
      </p:sp>
      <p:cxnSp>
        <p:nvCxnSpPr>
          <p:cNvPr id="13" name="Straight Arrow Connector 11"/>
          <p:cNvCxnSpPr>
            <a:cxnSpLocks noChangeShapeType="1"/>
          </p:cNvCxnSpPr>
          <p:nvPr/>
        </p:nvCxnSpPr>
        <p:spPr bwMode="auto">
          <a:xfrm>
            <a:off x="31242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1"/>
          <p:cNvCxnSpPr>
            <a:cxnSpLocks noChangeShapeType="1"/>
          </p:cNvCxnSpPr>
          <p:nvPr/>
        </p:nvCxnSpPr>
        <p:spPr bwMode="auto">
          <a:xfrm>
            <a:off x="3124200" y="4114800"/>
            <a:ext cx="609600" cy="3714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5" name="TextBox 18"/>
          <p:cNvSpPr txBox="1">
            <a:spLocks noChangeArrowheads="1"/>
          </p:cNvSpPr>
          <p:nvPr/>
        </p:nvSpPr>
        <p:spPr bwMode="auto">
          <a:xfrm>
            <a:off x="2625726" y="3817937"/>
            <a:ext cx="11096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Helvetica" charset="0"/>
              </a:rPr>
              <a:t>Value v ok?</a:t>
            </a:r>
          </a:p>
        </p:txBody>
      </p:sp>
      <p:cxnSp>
        <p:nvCxnSpPr>
          <p:cNvPr id="16" name="Straight Arrow Connector 12"/>
          <p:cNvCxnSpPr>
            <a:cxnSpLocks noChangeShapeType="1"/>
          </p:cNvCxnSpPr>
          <p:nvPr/>
        </p:nvCxnSpPr>
        <p:spPr bwMode="auto">
          <a:xfrm flipV="1">
            <a:off x="4343400" y="4114800"/>
            <a:ext cx="6096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Arrow Connector 15"/>
          <p:cNvCxnSpPr>
            <a:cxnSpLocks noChangeShapeType="1"/>
          </p:cNvCxnSpPr>
          <p:nvPr/>
        </p:nvCxnSpPr>
        <p:spPr bwMode="auto">
          <a:xfrm flipV="1">
            <a:off x="43434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8" name="TextBox 19"/>
          <p:cNvSpPr txBox="1">
            <a:spLocks noChangeArrowheads="1"/>
          </p:cNvSpPr>
          <p:nvPr/>
        </p:nvSpPr>
        <p:spPr bwMode="auto">
          <a:xfrm>
            <a:off x="4114801" y="4114800"/>
            <a:ext cx="4939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Helvetica" charset="0"/>
              </a:rPr>
              <a:t>OK!</a:t>
            </a:r>
          </a:p>
        </p:txBody>
      </p:sp>
    </p:spTree>
    <p:extLst>
      <p:ext uri="{BB962C8B-B14F-4D97-AF65-F5344CB8AC3E}">
        <p14:creationId xmlns:p14="http://schemas.microsoft.com/office/powerpoint/2010/main" val="364485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3 – Decision (</a:t>
            </a:r>
            <a:r>
              <a:rPr lang="en-US" dirty="0" smtClean="0">
                <a:solidFill>
                  <a:srgbClr val="FF6600"/>
                </a:solidFill>
              </a:rPr>
              <a:t>Law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312863"/>
            <a:ext cx="8850312" cy="2484437"/>
          </a:xfrm>
        </p:spPr>
        <p:txBody>
          <a:bodyPr/>
          <a:lstStyle/>
          <a:p>
            <a:r>
              <a:rPr lang="en-US" dirty="0" smtClean="0"/>
              <a:t>If leader hears OKs from majority, it lets everyone know of the decision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Recipients receive decisions, log it on disk</a:t>
            </a:r>
            <a:endParaRPr lang="en-US" dirty="0"/>
          </a:p>
        </p:txBody>
      </p:sp>
      <p:cxnSp>
        <p:nvCxnSpPr>
          <p:cNvPr id="4" name="Straight Arrow Connector 4"/>
          <p:cNvCxnSpPr>
            <a:cxnSpLocks noChangeShapeType="1"/>
          </p:cNvCxnSpPr>
          <p:nvPr/>
        </p:nvCxnSpPr>
        <p:spPr bwMode="auto">
          <a:xfrm>
            <a:off x="1066800" y="41148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Arrow Connector 5"/>
          <p:cNvCxnSpPr>
            <a:cxnSpLocks noChangeShapeType="1"/>
          </p:cNvCxnSpPr>
          <p:nvPr/>
        </p:nvCxnSpPr>
        <p:spPr bwMode="auto">
          <a:xfrm>
            <a:off x="1066800" y="44577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Arrow Connector 6"/>
          <p:cNvCxnSpPr>
            <a:cxnSpLocks noChangeShapeType="1"/>
          </p:cNvCxnSpPr>
          <p:nvPr/>
        </p:nvCxnSpPr>
        <p:spPr bwMode="auto">
          <a:xfrm>
            <a:off x="1066800" y="48006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Arrow Connector 9"/>
          <p:cNvCxnSpPr>
            <a:cxnSpLocks noChangeShapeType="1"/>
          </p:cNvCxnSpPr>
          <p:nvPr/>
        </p:nvCxnSpPr>
        <p:spPr bwMode="auto">
          <a:xfrm>
            <a:off x="12954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11"/>
          <p:cNvCxnSpPr>
            <a:cxnSpLocks noChangeShapeType="1"/>
          </p:cNvCxnSpPr>
          <p:nvPr/>
        </p:nvCxnSpPr>
        <p:spPr bwMode="auto">
          <a:xfrm>
            <a:off x="12954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Arrow Connector 12"/>
          <p:cNvCxnSpPr>
            <a:cxnSpLocks noChangeShapeType="1"/>
          </p:cNvCxnSpPr>
          <p:nvPr/>
        </p:nvCxnSpPr>
        <p:spPr bwMode="auto">
          <a:xfrm flipV="1">
            <a:off x="1905000" y="4114800"/>
            <a:ext cx="6096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Arrow Connector 15"/>
          <p:cNvCxnSpPr>
            <a:cxnSpLocks noChangeShapeType="1"/>
          </p:cNvCxnSpPr>
          <p:nvPr/>
        </p:nvCxnSpPr>
        <p:spPr bwMode="auto">
          <a:xfrm flipV="1">
            <a:off x="19050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" name="TextBox 18"/>
          <p:cNvSpPr txBox="1">
            <a:spLocks noChangeArrowheads="1"/>
          </p:cNvSpPr>
          <p:nvPr/>
        </p:nvSpPr>
        <p:spPr bwMode="auto">
          <a:xfrm>
            <a:off x="15876" y="4171950"/>
            <a:ext cx="15119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Helvetica" charset="0"/>
              </a:rPr>
              <a:t>Please elect me!</a:t>
            </a:r>
          </a:p>
        </p:txBody>
      </p:sp>
      <p:sp>
        <p:nvSpPr>
          <p:cNvPr id="12" name="TextBox 19"/>
          <p:cNvSpPr txBox="1">
            <a:spLocks noChangeArrowheads="1"/>
          </p:cNvSpPr>
          <p:nvPr/>
        </p:nvSpPr>
        <p:spPr bwMode="auto">
          <a:xfrm>
            <a:off x="1676401" y="4114800"/>
            <a:ext cx="4939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Helvetica" charset="0"/>
              </a:rPr>
              <a:t>OK!</a:t>
            </a:r>
          </a:p>
        </p:txBody>
      </p:sp>
      <p:cxnSp>
        <p:nvCxnSpPr>
          <p:cNvPr id="13" name="Straight Arrow Connector 11"/>
          <p:cNvCxnSpPr>
            <a:cxnSpLocks noChangeShapeType="1"/>
          </p:cNvCxnSpPr>
          <p:nvPr/>
        </p:nvCxnSpPr>
        <p:spPr bwMode="auto">
          <a:xfrm>
            <a:off x="31242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1"/>
          <p:cNvCxnSpPr>
            <a:cxnSpLocks noChangeShapeType="1"/>
          </p:cNvCxnSpPr>
          <p:nvPr/>
        </p:nvCxnSpPr>
        <p:spPr bwMode="auto">
          <a:xfrm>
            <a:off x="3124200" y="4114800"/>
            <a:ext cx="609600" cy="3714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5" name="TextBox 18"/>
          <p:cNvSpPr txBox="1">
            <a:spLocks noChangeArrowheads="1"/>
          </p:cNvSpPr>
          <p:nvPr/>
        </p:nvSpPr>
        <p:spPr bwMode="auto">
          <a:xfrm>
            <a:off x="2625726" y="3830637"/>
            <a:ext cx="11096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Helvetica" charset="0"/>
              </a:rPr>
              <a:t>Value v ok?</a:t>
            </a:r>
          </a:p>
        </p:txBody>
      </p:sp>
      <p:cxnSp>
        <p:nvCxnSpPr>
          <p:cNvPr id="16" name="Straight Arrow Connector 12"/>
          <p:cNvCxnSpPr>
            <a:cxnSpLocks noChangeShapeType="1"/>
          </p:cNvCxnSpPr>
          <p:nvPr/>
        </p:nvCxnSpPr>
        <p:spPr bwMode="auto">
          <a:xfrm flipV="1">
            <a:off x="4343400" y="4114800"/>
            <a:ext cx="6096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Arrow Connector 15"/>
          <p:cNvCxnSpPr>
            <a:cxnSpLocks noChangeShapeType="1"/>
          </p:cNvCxnSpPr>
          <p:nvPr/>
        </p:nvCxnSpPr>
        <p:spPr bwMode="auto">
          <a:xfrm flipV="1">
            <a:off x="43434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8" name="TextBox 19"/>
          <p:cNvSpPr txBox="1">
            <a:spLocks noChangeArrowheads="1"/>
          </p:cNvSpPr>
          <p:nvPr/>
        </p:nvSpPr>
        <p:spPr bwMode="auto">
          <a:xfrm>
            <a:off x="4114801" y="4114800"/>
            <a:ext cx="4939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Helvetica" charset="0"/>
              </a:rPr>
              <a:t>OK!</a:t>
            </a:r>
          </a:p>
        </p:txBody>
      </p:sp>
      <p:cxnSp>
        <p:nvCxnSpPr>
          <p:cNvPr id="19" name="Straight Arrow Connector 11"/>
          <p:cNvCxnSpPr>
            <a:cxnSpLocks noChangeShapeType="1"/>
          </p:cNvCxnSpPr>
          <p:nvPr/>
        </p:nvCxnSpPr>
        <p:spPr bwMode="auto">
          <a:xfrm>
            <a:off x="51816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11"/>
          <p:cNvCxnSpPr>
            <a:cxnSpLocks noChangeShapeType="1"/>
          </p:cNvCxnSpPr>
          <p:nvPr/>
        </p:nvCxnSpPr>
        <p:spPr bwMode="auto">
          <a:xfrm>
            <a:off x="5181600" y="4114800"/>
            <a:ext cx="609600" cy="3714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5162550" y="3854450"/>
            <a:ext cx="3243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dirty="0">
                <a:solidFill>
                  <a:schemeClr val="accent2"/>
                </a:solidFill>
                <a:latin typeface="Helvetica" charset="0"/>
              </a:rPr>
              <a:t>v!</a:t>
            </a:r>
          </a:p>
        </p:txBody>
      </p:sp>
    </p:spTree>
    <p:extLst>
      <p:ext uri="{BB962C8B-B14F-4D97-AF65-F5344CB8AC3E}">
        <p14:creationId xmlns:p14="http://schemas.microsoft.com/office/powerpoint/2010/main" val="30088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Consensus Achieved?</a:t>
            </a:r>
            <a:endParaRPr lang="en-US" dirty="0"/>
          </a:p>
        </p:txBody>
      </p:sp>
      <p:cxnSp>
        <p:nvCxnSpPr>
          <p:cNvPr id="4" name="Straight Arrow Connector 4"/>
          <p:cNvCxnSpPr>
            <a:cxnSpLocks noChangeShapeType="1"/>
          </p:cNvCxnSpPr>
          <p:nvPr/>
        </p:nvCxnSpPr>
        <p:spPr bwMode="auto">
          <a:xfrm>
            <a:off x="1066800" y="41148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Arrow Connector 5"/>
          <p:cNvCxnSpPr>
            <a:cxnSpLocks noChangeShapeType="1"/>
          </p:cNvCxnSpPr>
          <p:nvPr/>
        </p:nvCxnSpPr>
        <p:spPr bwMode="auto">
          <a:xfrm>
            <a:off x="1066800" y="44577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Arrow Connector 6"/>
          <p:cNvCxnSpPr>
            <a:cxnSpLocks noChangeShapeType="1"/>
          </p:cNvCxnSpPr>
          <p:nvPr/>
        </p:nvCxnSpPr>
        <p:spPr bwMode="auto">
          <a:xfrm>
            <a:off x="1066800" y="48006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Arrow Connector 9"/>
          <p:cNvCxnSpPr>
            <a:cxnSpLocks noChangeShapeType="1"/>
          </p:cNvCxnSpPr>
          <p:nvPr/>
        </p:nvCxnSpPr>
        <p:spPr bwMode="auto">
          <a:xfrm>
            <a:off x="12954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11"/>
          <p:cNvCxnSpPr>
            <a:cxnSpLocks noChangeShapeType="1"/>
          </p:cNvCxnSpPr>
          <p:nvPr/>
        </p:nvCxnSpPr>
        <p:spPr bwMode="auto">
          <a:xfrm>
            <a:off x="12954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Arrow Connector 12"/>
          <p:cNvCxnSpPr>
            <a:cxnSpLocks noChangeShapeType="1"/>
          </p:cNvCxnSpPr>
          <p:nvPr/>
        </p:nvCxnSpPr>
        <p:spPr bwMode="auto">
          <a:xfrm flipV="1">
            <a:off x="1905000" y="4114800"/>
            <a:ext cx="6096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Arrow Connector 15"/>
          <p:cNvCxnSpPr>
            <a:cxnSpLocks noChangeShapeType="1"/>
          </p:cNvCxnSpPr>
          <p:nvPr/>
        </p:nvCxnSpPr>
        <p:spPr bwMode="auto">
          <a:xfrm flipV="1">
            <a:off x="19050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" name="TextBox 18"/>
          <p:cNvSpPr txBox="1">
            <a:spLocks noChangeArrowheads="1"/>
          </p:cNvSpPr>
          <p:nvPr/>
        </p:nvSpPr>
        <p:spPr bwMode="auto">
          <a:xfrm>
            <a:off x="15876" y="4171950"/>
            <a:ext cx="15119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Helvetica" charset="0"/>
              </a:rPr>
              <a:t>Please elect me!</a:t>
            </a:r>
          </a:p>
        </p:txBody>
      </p:sp>
      <p:sp>
        <p:nvSpPr>
          <p:cNvPr id="12" name="TextBox 19"/>
          <p:cNvSpPr txBox="1">
            <a:spLocks noChangeArrowheads="1"/>
          </p:cNvSpPr>
          <p:nvPr/>
        </p:nvSpPr>
        <p:spPr bwMode="auto">
          <a:xfrm>
            <a:off x="1676401" y="4114800"/>
            <a:ext cx="4939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Helvetica" charset="0"/>
              </a:rPr>
              <a:t>OK!</a:t>
            </a:r>
          </a:p>
        </p:txBody>
      </p:sp>
      <p:cxnSp>
        <p:nvCxnSpPr>
          <p:cNvPr id="13" name="Straight Arrow Connector 11"/>
          <p:cNvCxnSpPr>
            <a:cxnSpLocks noChangeShapeType="1"/>
          </p:cNvCxnSpPr>
          <p:nvPr/>
        </p:nvCxnSpPr>
        <p:spPr bwMode="auto">
          <a:xfrm>
            <a:off x="31242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1"/>
          <p:cNvCxnSpPr>
            <a:cxnSpLocks noChangeShapeType="1"/>
          </p:cNvCxnSpPr>
          <p:nvPr/>
        </p:nvCxnSpPr>
        <p:spPr bwMode="auto">
          <a:xfrm>
            <a:off x="3124200" y="4114800"/>
            <a:ext cx="609600" cy="3714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5" name="TextBox 18"/>
          <p:cNvSpPr txBox="1">
            <a:spLocks noChangeArrowheads="1"/>
          </p:cNvSpPr>
          <p:nvPr/>
        </p:nvSpPr>
        <p:spPr bwMode="auto">
          <a:xfrm>
            <a:off x="2625726" y="3830637"/>
            <a:ext cx="11096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Helvetica" charset="0"/>
              </a:rPr>
              <a:t>Value v ok?</a:t>
            </a:r>
          </a:p>
        </p:txBody>
      </p:sp>
      <p:cxnSp>
        <p:nvCxnSpPr>
          <p:cNvPr id="16" name="Straight Arrow Connector 12"/>
          <p:cNvCxnSpPr>
            <a:cxnSpLocks noChangeShapeType="1"/>
          </p:cNvCxnSpPr>
          <p:nvPr/>
        </p:nvCxnSpPr>
        <p:spPr bwMode="auto">
          <a:xfrm flipV="1">
            <a:off x="4343400" y="4114800"/>
            <a:ext cx="6096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Arrow Connector 15"/>
          <p:cNvCxnSpPr>
            <a:cxnSpLocks noChangeShapeType="1"/>
          </p:cNvCxnSpPr>
          <p:nvPr/>
        </p:nvCxnSpPr>
        <p:spPr bwMode="auto">
          <a:xfrm flipV="1">
            <a:off x="43434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8" name="TextBox 19"/>
          <p:cNvSpPr txBox="1">
            <a:spLocks noChangeArrowheads="1"/>
          </p:cNvSpPr>
          <p:nvPr/>
        </p:nvSpPr>
        <p:spPr bwMode="auto">
          <a:xfrm>
            <a:off x="4114801" y="4114800"/>
            <a:ext cx="4939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Helvetica" charset="0"/>
              </a:rPr>
              <a:t>OK!</a:t>
            </a:r>
          </a:p>
        </p:txBody>
      </p:sp>
      <p:cxnSp>
        <p:nvCxnSpPr>
          <p:cNvPr id="19" name="Straight Arrow Connector 11"/>
          <p:cNvCxnSpPr>
            <a:cxnSpLocks noChangeShapeType="1"/>
          </p:cNvCxnSpPr>
          <p:nvPr/>
        </p:nvCxnSpPr>
        <p:spPr bwMode="auto">
          <a:xfrm>
            <a:off x="51816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11"/>
          <p:cNvCxnSpPr>
            <a:cxnSpLocks noChangeShapeType="1"/>
          </p:cNvCxnSpPr>
          <p:nvPr/>
        </p:nvCxnSpPr>
        <p:spPr bwMode="auto">
          <a:xfrm>
            <a:off x="5181600" y="4114800"/>
            <a:ext cx="609600" cy="3714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5162550" y="3854450"/>
            <a:ext cx="3243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dirty="0">
                <a:solidFill>
                  <a:schemeClr val="accent2"/>
                </a:solidFill>
                <a:latin typeface="Helvetica" charset="0"/>
              </a:rPr>
              <a:t>v!</a:t>
            </a:r>
          </a:p>
        </p:txBody>
      </p:sp>
    </p:spTree>
    <p:extLst>
      <p:ext uri="{BB962C8B-B14F-4D97-AF65-F5344CB8AC3E}">
        <p14:creationId xmlns:p14="http://schemas.microsoft.com/office/powerpoint/2010/main" val="53015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Consensus Achieved?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135063"/>
            <a:ext cx="8850312" cy="2662237"/>
          </a:xfrm>
        </p:spPr>
        <p:txBody>
          <a:bodyPr/>
          <a:lstStyle/>
          <a:p>
            <a:r>
              <a:rPr lang="en-US" dirty="0" smtClean="0"/>
              <a:t>When a majority of processes hear proposed value and accept it: </a:t>
            </a:r>
          </a:p>
          <a:p>
            <a:endParaRPr lang="en-US" dirty="0"/>
          </a:p>
        </p:txBody>
      </p:sp>
      <p:cxnSp>
        <p:nvCxnSpPr>
          <p:cNvPr id="4" name="Straight Arrow Connector 4"/>
          <p:cNvCxnSpPr>
            <a:cxnSpLocks noChangeShapeType="1"/>
          </p:cNvCxnSpPr>
          <p:nvPr/>
        </p:nvCxnSpPr>
        <p:spPr bwMode="auto">
          <a:xfrm>
            <a:off x="1066800" y="41148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Arrow Connector 5"/>
          <p:cNvCxnSpPr>
            <a:cxnSpLocks noChangeShapeType="1"/>
          </p:cNvCxnSpPr>
          <p:nvPr/>
        </p:nvCxnSpPr>
        <p:spPr bwMode="auto">
          <a:xfrm>
            <a:off x="1066800" y="44577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Arrow Connector 6"/>
          <p:cNvCxnSpPr>
            <a:cxnSpLocks noChangeShapeType="1"/>
          </p:cNvCxnSpPr>
          <p:nvPr/>
        </p:nvCxnSpPr>
        <p:spPr bwMode="auto">
          <a:xfrm>
            <a:off x="1066800" y="48006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Arrow Connector 9"/>
          <p:cNvCxnSpPr>
            <a:cxnSpLocks noChangeShapeType="1"/>
          </p:cNvCxnSpPr>
          <p:nvPr/>
        </p:nvCxnSpPr>
        <p:spPr bwMode="auto">
          <a:xfrm>
            <a:off x="12954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11"/>
          <p:cNvCxnSpPr>
            <a:cxnSpLocks noChangeShapeType="1"/>
          </p:cNvCxnSpPr>
          <p:nvPr/>
        </p:nvCxnSpPr>
        <p:spPr bwMode="auto">
          <a:xfrm>
            <a:off x="12954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Arrow Connector 12"/>
          <p:cNvCxnSpPr>
            <a:cxnSpLocks noChangeShapeType="1"/>
          </p:cNvCxnSpPr>
          <p:nvPr/>
        </p:nvCxnSpPr>
        <p:spPr bwMode="auto">
          <a:xfrm flipV="1">
            <a:off x="1905000" y="4114800"/>
            <a:ext cx="6096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Arrow Connector 15"/>
          <p:cNvCxnSpPr>
            <a:cxnSpLocks noChangeShapeType="1"/>
          </p:cNvCxnSpPr>
          <p:nvPr/>
        </p:nvCxnSpPr>
        <p:spPr bwMode="auto">
          <a:xfrm flipV="1">
            <a:off x="19050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" name="TextBox 18"/>
          <p:cNvSpPr txBox="1">
            <a:spLocks noChangeArrowheads="1"/>
          </p:cNvSpPr>
          <p:nvPr/>
        </p:nvSpPr>
        <p:spPr bwMode="auto">
          <a:xfrm>
            <a:off x="15876" y="4171950"/>
            <a:ext cx="15119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Helvetica" charset="0"/>
              </a:rPr>
              <a:t>Please elect me!</a:t>
            </a:r>
          </a:p>
        </p:txBody>
      </p:sp>
      <p:sp>
        <p:nvSpPr>
          <p:cNvPr id="12" name="TextBox 19"/>
          <p:cNvSpPr txBox="1">
            <a:spLocks noChangeArrowheads="1"/>
          </p:cNvSpPr>
          <p:nvPr/>
        </p:nvSpPr>
        <p:spPr bwMode="auto">
          <a:xfrm>
            <a:off x="1676401" y="4114800"/>
            <a:ext cx="4939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Helvetica" charset="0"/>
              </a:rPr>
              <a:t>OK!</a:t>
            </a:r>
          </a:p>
        </p:txBody>
      </p:sp>
      <p:cxnSp>
        <p:nvCxnSpPr>
          <p:cNvPr id="13" name="Straight Arrow Connector 11"/>
          <p:cNvCxnSpPr>
            <a:cxnSpLocks noChangeShapeType="1"/>
          </p:cNvCxnSpPr>
          <p:nvPr/>
        </p:nvCxnSpPr>
        <p:spPr bwMode="auto">
          <a:xfrm>
            <a:off x="31242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1"/>
          <p:cNvCxnSpPr>
            <a:cxnSpLocks noChangeShapeType="1"/>
          </p:cNvCxnSpPr>
          <p:nvPr/>
        </p:nvCxnSpPr>
        <p:spPr bwMode="auto">
          <a:xfrm>
            <a:off x="3124200" y="4114800"/>
            <a:ext cx="609600" cy="3714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5" name="TextBox 18"/>
          <p:cNvSpPr txBox="1">
            <a:spLocks noChangeArrowheads="1"/>
          </p:cNvSpPr>
          <p:nvPr/>
        </p:nvSpPr>
        <p:spPr bwMode="auto">
          <a:xfrm>
            <a:off x="2625726" y="3830637"/>
            <a:ext cx="11096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Helvetica" charset="0"/>
              </a:rPr>
              <a:t>Value v ok?</a:t>
            </a:r>
          </a:p>
        </p:txBody>
      </p:sp>
      <p:cxnSp>
        <p:nvCxnSpPr>
          <p:cNvPr id="16" name="Straight Arrow Connector 12"/>
          <p:cNvCxnSpPr>
            <a:cxnSpLocks noChangeShapeType="1"/>
          </p:cNvCxnSpPr>
          <p:nvPr/>
        </p:nvCxnSpPr>
        <p:spPr bwMode="auto">
          <a:xfrm flipV="1">
            <a:off x="4343400" y="4114800"/>
            <a:ext cx="6096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Arrow Connector 15"/>
          <p:cNvCxnSpPr>
            <a:cxnSpLocks noChangeShapeType="1"/>
          </p:cNvCxnSpPr>
          <p:nvPr/>
        </p:nvCxnSpPr>
        <p:spPr bwMode="auto">
          <a:xfrm flipV="1">
            <a:off x="43434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8" name="TextBox 19"/>
          <p:cNvSpPr txBox="1">
            <a:spLocks noChangeArrowheads="1"/>
          </p:cNvSpPr>
          <p:nvPr/>
        </p:nvSpPr>
        <p:spPr bwMode="auto">
          <a:xfrm>
            <a:off x="4114801" y="4114800"/>
            <a:ext cx="4939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Helvetica" charset="0"/>
              </a:rPr>
              <a:t>OK!</a:t>
            </a:r>
          </a:p>
        </p:txBody>
      </p:sp>
      <p:cxnSp>
        <p:nvCxnSpPr>
          <p:cNvPr id="19" name="Straight Arrow Connector 11"/>
          <p:cNvCxnSpPr>
            <a:cxnSpLocks noChangeShapeType="1"/>
          </p:cNvCxnSpPr>
          <p:nvPr/>
        </p:nvCxnSpPr>
        <p:spPr bwMode="auto">
          <a:xfrm>
            <a:off x="51816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11"/>
          <p:cNvCxnSpPr>
            <a:cxnSpLocks noChangeShapeType="1"/>
          </p:cNvCxnSpPr>
          <p:nvPr/>
        </p:nvCxnSpPr>
        <p:spPr bwMode="auto">
          <a:xfrm>
            <a:off x="5181600" y="4114800"/>
            <a:ext cx="609600" cy="3714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5162550" y="3854450"/>
            <a:ext cx="3243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dirty="0">
                <a:solidFill>
                  <a:schemeClr val="accent2"/>
                </a:solidFill>
                <a:latin typeface="Helvetica" charset="0"/>
              </a:rPr>
              <a:t>v!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987800" y="3898900"/>
            <a:ext cx="88900" cy="10541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69863" y="1564482"/>
            <a:ext cx="8850312" cy="0"/>
          </a:xfrm>
          <a:prstGeom prst="line">
            <a:avLst/>
          </a:prstGeom>
          <a:ln w="190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955800" y="1562100"/>
            <a:ext cx="2032000" cy="2451100"/>
          </a:xfrm>
          <a:prstGeom prst="line">
            <a:avLst/>
          </a:prstGeom>
          <a:ln w="19050" cmpd="sng">
            <a:solidFill>
              <a:srgbClr val="FF66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87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Consensus Achieved?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135063"/>
            <a:ext cx="8850312" cy="2662237"/>
          </a:xfrm>
        </p:spPr>
        <p:txBody>
          <a:bodyPr/>
          <a:lstStyle/>
          <a:p>
            <a:r>
              <a:rPr lang="en-US" dirty="0" smtClean="0"/>
              <a:t>When a majority of processes hear proposed value and accept it: </a:t>
            </a:r>
          </a:p>
          <a:p>
            <a:pPr lvl="1"/>
            <a:r>
              <a:rPr lang="en-US" dirty="0" smtClean="0"/>
              <a:t>Are about to respond (or have responded) with OK!</a:t>
            </a:r>
            <a:endParaRPr lang="en-US" dirty="0"/>
          </a:p>
          <a:p>
            <a:r>
              <a:rPr lang="en-US" dirty="0" smtClean="0"/>
              <a:t>At this point decision has been made even though </a:t>
            </a:r>
          </a:p>
          <a:p>
            <a:pPr lvl="1"/>
            <a:r>
              <a:rPr lang="en-US" dirty="0" smtClean="0"/>
              <a:t>Processes or even leader may not know!</a:t>
            </a:r>
          </a:p>
          <a:p>
            <a:r>
              <a:rPr lang="en-US" dirty="0" smtClean="0"/>
              <a:t>What if leader fails after that?</a:t>
            </a:r>
          </a:p>
          <a:p>
            <a:pPr lvl="1"/>
            <a:r>
              <a:rPr lang="en-US" dirty="0" smtClean="0"/>
              <a:t>Keep having rounds until some round complete</a:t>
            </a:r>
          </a:p>
          <a:p>
            <a:endParaRPr lang="en-US" dirty="0"/>
          </a:p>
        </p:txBody>
      </p:sp>
      <p:cxnSp>
        <p:nvCxnSpPr>
          <p:cNvPr id="4" name="Straight Arrow Connector 4"/>
          <p:cNvCxnSpPr>
            <a:cxnSpLocks noChangeShapeType="1"/>
          </p:cNvCxnSpPr>
          <p:nvPr/>
        </p:nvCxnSpPr>
        <p:spPr bwMode="auto">
          <a:xfrm>
            <a:off x="1066800" y="41148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Arrow Connector 5"/>
          <p:cNvCxnSpPr>
            <a:cxnSpLocks noChangeShapeType="1"/>
          </p:cNvCxnSpPr>
          <p:nvPr/>
        </p:nvCxnSpPr>
        <p:spPr bwMode="auto">
          <a:xfrm>
            <a:off x="1066800" y="44577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Arrow Connector 6"/>
          <p:cNvCxnSpPr>
            <a:cxnSpLocks noChangeShapeType="1"/>
          </p:cNvCxnSpPr>
          <p:nvPr/>
        </p:nvCxnSpPr>
        <p:spPr bwMode="auto">
          <a:xfrm>
            <a:off x="1066800" y="48006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Arrow Connector 9"/>
          <p:cNvCxnSpPr>
            <a:cxnSpLocks noChangeShapeType="1"/>
          </p:cNvCxnSpPr>
          <p:nvPr/>
        </p:nvCxnSpPr>
        <p:spPr bwMode="auto">
          <a:xfrm>
            <a:off x="12954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11"/>
          <p:cNvCxnSpPr>
            <a:cxnSpLocks noChangeShapeType="1"/>
          </p:cNvCxnSpPr>
          <p:nvPr/>
        </p:nvCxnSpPr>
        <p:spPr bwMode="auto">
          <a:xfrm>
            <a:off x="12954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Arrow Connector 12"/>
          <p:cNvCxnSpPr>
            <a:cxnSpLocks noChangeShapeType="1"/>
          </p:cNvCxnSpPr>
          <p:nvPr/>
        </p:nvCxnSpPr>
        <p:spPr bwMode="auto">
          <a:xfrm flipV="1">
            <a:off x="1905000" y="4114800"/>
            <a:ext cx="6096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Arrow Connector 15"/>
          <p:cNvCxnSpPr>
            <a:cxnSpLocks noChangeShapeType="1"/>
          </p:cNvCxnSpPr>
          <p:nvPr/>
        </p:nvCxnSpPr>
        <p:spPr bwMode="auto">
          <a:xfrm flipV="1">
            <a:off x="19050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" name="TextBox 18"/>
          <p:cNvSpPr txBox="1">
            <a:spLocks noChangeArrowheads="1"/>
          </p:cNvSpPr>
          <p:nvPr/>
        </p:nvSpPr>
        <p:spPr bwMode="auto">
          <a:xfrm>
            <a:off x="15876" y="4171950"/>
            <a:ext cx="15119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Helvetica" charset="0"/>
              </a:rPr>
              <a:t>Please elect me!</a:t>
            </a:r>
          </a:p>
        </p:txBody>
      </p:sp>
      <p:sp>
        <p:nvSpPr>
          <p:cNvPr id="12" name="TextBox 19"/>
          <p:cNvSpPr txBox="1">
            <a:spLocks noChangeArrowheads="1"/>
          </p:cNvSpPr>
          <p:nvPr/>
        </p:nvSpPr>
        <p:spPr bwMode="auto">
          <a:xfrm>
            <a:off x="1676401" y="4114800"/>
            <a:ext cx="4939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Helvetica" charset="0"/>
              </a:rPr>
              <a:t>OK!</a:t>
            </a:r>
          </a:p>
        </p:txBody>
      </p:sp>
      <p:cxnSp>
        <p:nvCxnSpPr>
          <p:cNvPr id="13" name="Straight Arrow Connector 11"/>
          <p:cNvCxnSpPr>
            <a:cxnSpLocks noChangeShapeType="1"/>
          </p:cNvCxnSpPr>
          <p:nvPr/>
        </p:nvCxnSpPr>
        <p:spPr bwMode="auto">
          <a:xfrm>
            <a:off x="31242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1"/>
          <p:cNvCxnSpPr>
            <a:cxnSpLocks noChangeShapeType="1"/>
          </p:cNvCxnSpPr>
          <p:nvPr/>
        </p:nvCxnSpPr>
        <p:spPr bwMode="auto">
          <a:xfrm>
            <a:off x="3124200" y="4114800"/>
            <a:ext cx="609600" cy="3714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5" name="TextBox 18"/>
          <p:cNvSpPr txBox="1">
            <a:spLocks noChangeArrowheads="1"/>
          </p:cNvSpPr>
          <p:nvPr/>
        </p:nvSpPr>
        <p:spPr bwMode="auto">
          <a:xfrm>
            <a:off x="2625726" y="3830637"/>
            <a:ext cx="11096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Helvetica" charset="0"/>
              </a:rPr>
              <a:t>Value v ok?</a:t>
            </a:r>
          </a:p>
        </p:txBody>
      </p:sp>
      <p:cxnSp>
        <p:nvCxnSpPr>
          <p:cNvPr id="16" name="Straight Arrow Connector 12"/>
          <p:cNvCxnSpPr>
            <a:cxnSpLocks noChangeShapeType="1"/>
          </p:cNvCxnSpPr>
          <p:nvPr/>
        </p:nvCxnSpPr>
        <p:spPr bwMode="auto">
          <a:xfrm flipV="1">
            <a:off x="4343400" y="4114800"/>
            <a:ext cx="6096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Arrow Connector 15"/>
          <p:cNvCxnSpPr>
            <a:cxnSpLocks noChangeShapeType="1"/>
          </p:cNvCxnSpPr>
          <p:nvPr/>
        </p:nvCxnSpPr>
        <p:spPr bwMode="auto">
          <a:xfrm flipV="1">
            <a:off x="43434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8" name="TextBox 19"/>
          <p:cNvSpPr txBox="1">
            <a:spLocks noChangeArrowheads="1"/>
          </p:cNvSpPr>
          <p:nvPr/>
        </p:nvSpPr>
        <p:spPr bwMode="auto">
          <a:xfrm>
            <a:off x="4114801" y="4114800"/>
            <a:ext cx="4939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Helvetica" charset="0"/>
              </a:rPr>
              <a:t>OK!</a:t>
            </a:r>
          </a:p>
        </p:txBody>
      </p:sp>
      <p:cxnSp>
        <p:nvCxnSpPr>
          <p:cNvPr id="19" name="Straight Arrow Connector 11"/>
          <p:cNvCxnSpPr>
            <a:cxnSpLocks noChangeShapeType="1"/>
          </p:cNvCxnSpPr>
          <p:nvPr/>
        </p:nvCxnSpPr>
        <p:spPr bwMode="auto">
          <a:xfrm>
            <a:off x="51816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11"/>
          <p:cNvCxnSpPr>
            <a:cxnSpLocks noChangeShapeType="1"/>
          </p:cNvCxnSpPr>
          <p:nvPr/>
        </p:nvCxnSpPr>
        <p:spPr bwMode="auto">
          <a:xfrm>
            <a:off x="5181600" y="4114800"/>
            <a:ext cx="609600" cy="3714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5162550" y="3854450"/>
            <a:ext cx="3243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dirty="0">
                <a:solidFill>
                  <a:schemeClr val="accent2"/>
                </a:solidFill>
                <a:latin typeface="Helvetica" charset="0"/>
              </a:rPr>
              <a:t>v!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987800" y="3898900"/>
            <a:ext cx="88900" cy="10541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69863" y="1564482"/>
            <a:ext cx="8850312" cy="0"/>
          </a:xfrm>
          <a:prstGeom prst="line">
            <a:avLst/>
          </a:prstGeom>
          <a:ln w="190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955800" y="1562100"/>
            <a:ext cx="2032000" cy="2451100"/>
          </a:xfrm>
          <a:prstGeom prst="line">
            <a:avLst/>
          </a:prstGeom>
          <a:ln w="19050" cmpd="sng">
            <a:solidFill>
              <a:srgbClr val="FF66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56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-85725"/>
            <a:ext cx="8850312" cy="857250"/>
          </a:xfrm>
        </p:spPr>
        <p:txBody>
          <a:bodyPr/>
          <a:lstStyle/>
          <a:p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774701"/>
            <a:ext cx="8850312" cy="1447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Assume a round with a majority hearing proposed value v and accepting it (mid of Phase 2). Then subsequently at each round either:</a:t>
            </a:r>
          </a:p>
          <a:p>
            <a:pPr lvl="1"/>
            <a:r>
              <a:rPr lang="en-US" dirty="0" smtClean="0"/>
              <a:t>The round chooses v as decision</a:t>
            </a:r>
          </a:p>
          <a:p>
            <a:pPr lvl="1"/>
            <a:r>
              <a:rPr lang="en-US" dirty="0" smtClean="0"/>
              <a:t>The round fails</a:t>
            </a:r>
          </a:p>
          <a:p>
            <a:endParaRPr lang="en-US" dirty="0"/>
          </a:p>
        </p:txBody>
      </p:sp>
      <p:cxnSp>
        <p:nvCxnSpPr>
          <p:cNvPr id="4" name="Straight Arrow Connector 4"/>
          <p:cNvCxnSpPr>
            <a:cxnSpLocks noChangeShapeType="1"/>
          </p:cNvCxnSpPr>
          <p:nvPr/>
        </p:nvCxnSpPr>
        <p:spPr bwMode="auto">
          <a:xfrm>
            <a:off x="1066800" y="41148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Arrow Connector 5"/>
          <p:cNvCxnSpPr>
            <a:cxnSpLocks noChangeShapeType="1"/>
          </p:cNvCxnSpPr>
          <p:nvPr/>
        </p:nvCxnSpPr>
        <p:spPr bwMode="auto">
          <a:xfrm>
            <a:off x="1066800" y="44577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Arrow Connector 6"/>
          <p:cNvCxnSpPr>
            <a:cxnSpLocks noChangeShapeType="1"/>
          </p:cNvCxnSpPr>
          <p:nvPr/>
        </p:nvCxnSpPr>
        <p:spPr bwMode="auto">
          <a:xfrm>
            <a:off x="1066800" y="48006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Arrow Connector 9"/>
          <p:cNvCxnSpPr>
            <a:cxnSpLocks noChangeShapeType="1"/>
          </p:cNvCxnSpPr>
          <p:nvPr/>
        </p:nvCxnSpPr>
        <p:spPr bwMode="auto">
          <a:xfrm>
            <a:off x="12954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11"/>
          <p:cNvCxnSpPr>
            <a:cxnSpLocks noChangeShapeType="1"/>
          </p:cNvCxnSpPr>
          <p:nvPr/>
        </p:nvCxnSpPr>
        <p:spPr bwMode="auto">
          <a:xfrm>
            <a:off x="12954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Arrow Connector 12"/>
          <p:cNvCxnSpPr>
            <a:cxnSpLocks noChangeShapeType="1"/>
          </p:cNvCxnSpPr>
          <p:nvPr/>
        </p:nvCxnSpPr>
        <p:spPr bwMode="auto">
          <a:xfrm flipV="1">
            <a:off x="1905000" y="4114800"/>
            <a:ext cx="6096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Arrow Connector 15"/>
          <p:cNvCxnSpPr>
            <a:cxnSpLocks noChangeShapeType="1"/>
          </p:cNvCxnSpPr>
          <p:nvPr/>
        </p:nvCxnSpPr>
        <p:spPr bwMode="auto">
          <a:xfrm flipV="1">
            <a:off x="19050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" name="TextBox 18"/>
          <p:cNvSpPr txBox="1">
            <a:spLocks noChangeArrowheads="1"/>
          </p:cNvSpPr>
          <p:nvPr/>
        </p:nvSpPr>
        <p:spPr bwMode="auto">
          <a:xfrm>
            <a:off x="15876" y="4171950"/>
            <a:ext cx="15119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Helvetica" charset="0"/>
              </a:rPr>
              <a:t>Please elect me!</a:t>
            </a:r>
          </a:p>
        </p:txBody>
      </p:sp>
      <p:sp>
        <p:nvSpPr>
          <p:cNvPr id="12" name="TextBox 19"/>
          <p:cNvSpPr txBox="1">
            <a:spLocks noChangeArrowheads="1"/>
          </p:cNvSpPr>
          <p:nvPr/>
        </p:nvSpPr>
        <p:spPr bwMode="auto">
          <a:xfrm>
            <a:off x="1676401" y="4114800"/>
            <a:ext cx="4939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Helvetica" charset="0"/>
              </a:rPr>
              <a:t>OK!</a:t>
            </a:r>
          </a:p>
        </p:txBody>
      </p:sp>
      <p:cxnSp>
        <p:nvCxnSpPr>
          <p:cNvPr id="13" name="Straight Arrow Connector 11"/>
          <p:cNvCxnSpPr>
            <a:cxnSpLocks noChangeShapeType="1"/>
          </p:cNvCxnSpPr>
          <p:nvPr/>
        </p:nvCxnSpPr>
        <p:spPr bwMode="auto">
          <a:xfrm>
            <a:off x="31242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1"/>
          <p:cNvCxnSpPr>
            <a:cxnSpLocks noChangeShapeType="1"/>
          </p:cNvCxnSpPr>
          <p:nvPr/>
        </p:nvCxnSpPr>
        <p:spPr bwMode="auto">
          <a:xfrm>
            <a:off x="3124200" y="4114800"/>
            <a:ext cx="609600" cy="3714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5" name="TextBox 18"/>
          <p:cNvSpPr txBox="1">
            <a:spLocks noChangeArrowheads="1"/>
          </p:cNvSpPr>
          <p:nvPr/>
        </p:nvSpPr>
        <p:spPr bwMode="auto">
          <a:xfrm>
            <a:off x="2625726" y="3830637"/>
            <a:ext cx="11096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Helvetica" charset="0"/>
              </a:rPr>
              <a:t>Value v ok?</a:t>
            </a:r>
          </a:p>
        </p:txBody>
      </p:sp>
      <p:cxnSp>
        <p:nvCxnSpPr>
          <p:cNvPr id="16" name="Straight Arrow Connector 12"/>
          <p:cNvCxnSpPr>
            <a:cxnSpLocks noChangeShapeType="1"/>
          </p:cNvCxnSpPr>
          <p:nvPr/>
        </p:nvCxnSpPr>
        <p:spPr bwMode="auto">
          <a:xfrm flipV="1">
            <a:off x="4343400" y="4114800"/>
            <a:ext cx="6096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Arrow Connector 15"/>
          <p:cNvCxnSpPr>
            <a:cxnSpLocks noChangeShapeType="1"/>
          </p:cNvCxnSpPr>
          <p:nvPr/>
        </p:nvCxnSpPr>
        <p:spPr bwMode="auto">
          <a:xfrm flipV="1">
            <a:off x="43434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8" name="TextBox 19"/>
          <p:cNvSpPr txBox="1">
            <a:spLocks noChangeArrowheads="1"/>
          </p:cNvSpPr>
          <p:nvPr/>
        </p:nvSpPr>
        <p:spPr bwMode="auto">
          <a:xfrm>
            <a:off x="4114801" y="4114800"/>
            <a:ext cx="4939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Helvetica" charset="0"/>
              </a:rPr>
              <a:t>OK!</a:t>
            </a:r>
          </a:p>
        </p:txBody>
      </p:sp>
      <p:cxnSp>
        <p:nvCxnSpPr>
          <p:cNvPr id="19" name="Straight Arrow Connector 11"/>
          <p:cNvCxnSpPr>
            <a:cxnSpLocks noChangeShapeType="1"/>
          </p:cNvCxnSpPr>
          <p:nvPr/>
        </p:nvCxnSpPr>
        <p:spPr bwMode="auto">
          <a:xfrm>
            <a:off x="51816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11"/>
          <p:cNvCxnSpPr>
            <a:cxnSpLocks noChangeShapeType="1"/>
          </p:cNvCxnSpPr>
          <p:nvPr/>
        </p:nvCxnSpPr>
        <p:spPr bwMode="auto">
          <a:xfrm>
            <a:off x="5181600" y="4114800"/>
            <a:ext cx="609600" cy="3714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5162550" y="3854450"/>
            <a:ext cx="3243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dirty="0">
                <a:solidFill>
                  <a:schemeClr val="accent2"/>
                </a:solidFill>
                <a:latin typeface="Helvetica" charset="0"/>
              </a:rPr>
              <a:t>v!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987800" y="3898900"/>
            <a:ext cx="88900" cy="10541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-85725"/>
            <a:ext cx="8850312" cy="857250"/>
          </a:xfrm>
        </p:spPr>
        <p:txBody>
          <a:bodyPr/>
          <a:lstStyle/>
          <a:p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774701"/>
            <a:ext cx="8850312" cy="31876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Assume a round with a majority hearing proposed value v and accepting it (mid of Phase 2). Then subsequently at each round either:</a:t>
            </a:r>
          </a:p>
          <a:p>
            <a:pPr lvl="1"/>
            <a:r>
              <a:rPr lang="en-US" dirty="0" smtClean="0"/>
              <a:t>The round chooses v as decision</a:t>
            </a:r>
          </a:p>
          <a:p>
            <a:pPr lvl="1"/>
            <a:r>
              <a:rPr lang="en-US" dirty="0" smtClean="0"/>
              <a:t>The round fails</a:t>
            </a:r>
          </a:p>
          <a:p>
            <a:r>
              <a:rPr lang="en-US" dirty="0" smtClean="0"/>
              <a:t>“Proof”:</a:t>
            </a:r>
          </a:p>
          <a:p>
            <a:pPr lvl="1"/>
            <a:r>
              <a:rPr lang="en-US" dirty="0" smtClean="0"/>
              <a:t>Potential leader waits for majority of OKs in Phase 1</a:t>
            </a:r>
          </a:p>
          <a:p>
            <a:pPr lvl="1"/>
            <a:r>
              <a:rPr lang="en-US" dirty="0" smtClean="0"/>
              <a:t>At least one will contain v (because two majority sets intersect)</a:t>
            </a:r>
          </a:p>
          <a:p>
            <a:pPr lvl="1"/>
            <a:r>
              <a:rPr lang="en-US" dirty="0" smtClean="0"/>
              <a:t>It will choose to send out v in Phase 2 </a:t>
            </a:r>
          </a:p>
          <a:p>
            <a:r>
              <a:rPr lang="en-US" dirty="0" smtClean="0"/>
              <a:t>Success requires a majority, and two majority sets intersects</a:t>
            </a:r>
          </a:p>
          <a:p>
            <a:endParaRPr lang="en-US" dirty="0"/>
          </a:p>
        </p:txBody>
      </p:sp>
      <p:cxnSp>
        <p:nvCxnSpPr>
          <p:cNvPr id="4" name="Straight Arrow Connector 4"/>
          <p:cNvCxnSpPr>
            <a:cxnSpLocks noChangeShapeType="1"/>
          </p:cNvCxnSpPr>
          <p:nvPr/>
        </p:nvCxnSpPr>
        <p:spPr bwMode="auto">
          <a:xfrm>
            <a:off x="1066800" y="41148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Arrow Connector 5"/>
          <p:cNvCxnSpPr>
            <a:cxnSpLocks noChangeShapeType="1"/>
          </p:cNvCxnSpPr>
          <p:nvPr/>
        </p:nvCxnSpPr>
        <p:spPr bwMode="auto">
          <a:xfrm>
            <a:off x="1066800" y="44577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Arrow Connector 6"/>
          <p:cNvCxnSpPr>
            <a:cxnSpLocks noChangeShapeType="1"/>
          </p:cNvCxnSpPr>
          <p:nvPr/>
        </p:nvCxnSpPr>
        <p:spPr bwMode="auto">
          <a:xfrm>
            <a:off x="1066800" y="48006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Arrow Connector 9"/>
          <p:cNvCxnSpPr>
            <a:cxnSpLocks noChangeShapeType="1"/>
          </p:cNvCxnSpPr>
          <p:nvPr/>
        </p:nvCxnSpPr>
        <p:spPr bwMode="auto">
          <a:xfrm>
            <a:off x="12954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11"/>
          <p:cNvCxnSpPr>
            <a:cxnSpLocks noChangeShapeType="1"/>
          </p:cNvCxnSpPr>
          <p:nvPr/>
        </p:nvCxnSpPr>
        <p:spPr bwMode="auto">
          <a:xfrm>
            <a:off x="12954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Arrow Connector 12"/>
          <p:cNvCxnSpPr>
            <a:cxnSpLocks noChangeShapeType="1"/>
          </p:cNvCxnSpPr>
          <p:nvPr/>
        </p:nvCxnSpPr>
        <p:spPr bwMode="auto">
          <a:xfrm flipV="1">
            <a:off x="1905000" y="4114800"/>
            <a:ext cx="6096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Arrow Connector 15"/>
          <p:cNvCxnSpPr>
            <a:cxnSpLocks noChangeShapeType="1"/>
          </p:cNvCxnSpPr>
          <p:nvPr/>
        </p:nvCxnSpPr>
        <p:spPr bwMode="auto">
          <a:xfrm flipV="1">
            <a:off x="19050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" name="TextBox 18"/>
          <p:cNvSpPr txBox="1">
            <a:spLocks noChangeArrowheads="1"/>
          </p:cNvSpPr>
          <p:nvPr/>
        </p:nvSpPr>
        <p:spPr bwMode="auto">
          <a:xfrm>
            <a:off x="15876" y="4171950"/>
            <a:ext cx="15119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Helvetica" charset="0"/>
              </a:rPr>
              <a:t>Please elect me!</a:t>
            </a:r>
          </a:p>
        </p:txBody>
      </p:sp>
      <p:sp>
        <p:nvSpPr>
          <p:cNvPr id="12" name="TextBox 19"/>
          <p:cNvSpPr txBox="1">
            <a:spLocks noChangeArrowheads="1"/>
          </p:cNvSpPr>
          <p:nvPr/>
        </p:nvSpPr>
        <p:spPr bwMode="auto">
          <a:xfrm>
            <a:off x="1676401" y="4114800"/>
            <a:ext cx="4939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Helvetica" charset="0"/>
              </a:rPr>
              <a:t>OK!</a:t>
            </a:r>
          </a:p>
        </p:txBody>
      </p:sp>
      <p:cxnSp>
        <p:nvCxnSpPr>
          <p:cNvPr id="13" name="Straight Arrow Connector 11"/>
          <p:cNvCxnSpPr>
            <a:cxnSpLocks noChangeShapeType="1"/>
          </p:cNvCxnSpPr>
          <p:nvPr/>
        </p:nvCxnSpPr>
        <p:spPr bwMode="auto">
          <a:xfrm>
            <a:off x="31242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1"/>
          <p:cNvCxnSpPr>
            <a:cxnSpLocks noChangeShapeType="1"/>
          </p:cNvCxnSpPr>
          <p:nvPr/>
        </p:nvCxnSpPr>
        <p:spPr bwMode="auto">
          <a:xfrm>
            <a:off x="3124200" y="4114800"/>
            <a:ext cx="609600" cy="3714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5" name="TextBox 18"/>
          <p:cNvSpPr txBox="1">
            <a:spLocks noChangeArrowheads="1"/>
          </p:cNvSpPr>
          <p:nvPr/>
        </p:nvSpPr>
        <p:spPr bwMode="auto">
          <a:xfrm>
            <a:off x="2625726" y="3830637"/>
            <a:ext cx="11096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Helvetica" charset="0"/>
              </a:rPr>
              <a:t>Value v ok?</a:t>
            </a:r>
          </a:p>
        </p:txBody>
      </p:sp>
      <p:cxnSp>
        <p:nvCxnSpPr>
          <p:cNvPr id="16" name="Straight Arrow Connector 12"/>
          <p:cNvCxnSpPr>
            <a:cxnSpLocks noChangeShapeType="1"/>
          </p:cNvCxnSpPr>
          <p:nvPr/>
        </p:nvCxnSpPr>
        <p:spPr bwMode="auto">
          <a:xfrm flipV="1">
            <a:off x="4343400" y="4114800"/>
            <a:ext cx="6096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Arrow Connector 15"/>
          <p:cNvCxnSpPr>
            <a:cxnSpLocks noChangeShapeType="1"/>
          </p:cNvCxnSpPr>
          <p:nvPr/>
        </p:nvCxnSpPr>
        <p:spPr bwMode="auto">
          <a:xfrm flipV="1">
            <a:off x="43434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8" name="TextBox 19"/>
          <p:cNvSpPr txBox="1">
            <a:spLocks noChangeArrowheads="1"/>
          </p:cNvSpPr>
          <p:nvPr/>
        </p:nvSpPr>
        <p:spPr bwMode="auto">
          <a:xfrm>
            <a:off x="4114801" y="4114800"/>
            <a:ext cx="4939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Helvetica" charset="0"/>
              </a:rPr>
              <a:t>OK!</a:t>
            </a:r>
          </a:p>
        </p:txBody>
      </p:sp>
      <p:cxnSp>
        <p:nvCxnSpPr>
          <p:cNvPr id="19" name="Straight Arrow Connector 11"/>
          <p:cNvCxnSpPr>
            <a:cxnSpLocks noChangeShapeType="1"/>
          </p:cNvCxnSpPr>
          <p:nvPr/>
        </p:nvCxnSpPr>
        <p:spPr bwMode="auto">
          <a:xfrm>
            <a:off x="51816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11"/>
          <p:cNvCxnSpPr>
            <a:cxnSpLocks noChangeShapeType="1"/>
          </p:cNvCxnSpPr>
          <p:nvPr/>
        </p:nvCxnSpPr>
        <p:spPr bwMode="auto">
          <a:xfrm>
            <a:off x="5181600" y="4114800"/>
            <a:ext cx="609600" cy="3714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5162550" y="3854450"/>
            <a:ext cx="3243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dirty="0">
                <a:solidFill>
                  <a:schemeClr val="accent2"/>
                </a:solidFill>
                <a:latin typeface="Helvetica" charset="0"/>
              </a:rPr>
              <a:t>v!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987800" y="3898900"/>
            <a:ext cx="88900" cy="10541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9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63" y="2149475"/>
            <a:ext cx="8850312" cy="857250"/>
          </a:xfrm>
        </p:spPr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Paxos</a:t>
            </a:r>
            <a:r>
              <a:rPr lang="en-US" dirty="0" smtClean="0"/>
              <a:t> in more detail</a:t>
            </a:r>
            <a:r>
              <a:rPr lang="is-I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26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53975"/>
            <a:ext cx="8850312" cy="857250"/>
          </a:xfrm>
        </p:spPr>
        <p:txBody>
          <a:bodyPr/>
          <a:lstStyle/>
          <a:p>
            <a:r>
              <a:rPr lang="en-US" dirty="0" smtClean="0"/>
              <a:t>Direct Serialization Graph (DSG)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793405"/>
              </p:ext>
            </p:extLst>
          </p:nvPr>
        </p:nvGraphicFramePr>
        <p:xfrm>
          <a:off x="500063" y="893763"/>
          <a:ext cx="8339137" cy="1752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73337"/>
                <a:gridCol w="3620923"/>
                <a:gridCol w="214487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Source Sans Pro"/>
                          <a:cs typeface="Source Sans Pro"/>
                        </a:rPr>
                        <a:t>Conflict Name</a:t>
                      </a:r>
                      <a:endParaRPr lang="en-US" b="0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Source Sans Pro"/>
                          <a:cs typeface="Source Sans Pro"/>
                        </a:rPr>
                        <a:t>Description</a:t>
                      </a:r>
                      <a:endParaRPr lang="en-US" b="0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Source Sans Pro"/>
                          <a:cs typeface="Source Sans Pro"/>
                        </a:rPr>
                        <a:t>DSG</a:t>
                      </a:r>
                      <a:endParaRPr lang="en-US" b="0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Directly write-depends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T1 writes</a:t>
                      </a:r>
                      <a:r>
                        <a:rPr lang="en-US" baseline="0" dirty="0" smtClean="0">
                          <a:latin typeface="Source Sans Pro Light"/>
                          <a:cs typeface="Source Sans Pro Light"/>
                        </a:rPr>
                        <a:t> value, then T2 overwrites it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T1</a:t>
                      </a:r>
                      <a:r>
                        <a:rPr lang="en-US" baseline="0" dirty="0" smtClean="0">
                          <a:latin typeface="Source Sans Pro Light"/>
                          <a:cs typeface="Source Sans Pro Light"/>
                        </a:rPr>
                        <a:t>              T2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Directly read-depends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T1 writes value,</a:t>
                      </a:r>
                      <a:r>
                        <a:rPr lang="en-US" baseline="0" dirty="0" smtClean="0">
                          <a:latin typeface="Source Sans Pro Light"/>
                          <a:cs typeface="Source Sans Pro Light"/>
                        </a:rPr>
                        <a:t> then</a:t>
                      </a:r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 T2 reads it 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T1</a:t>
                      </a:r>
                      <a:r>
                        <a:rPr lang="en-US" baseline="0" dirty="0" smtClean="0">
                          <a:latin typeface="Source Sans Pro Light"/>
                          <a:cs typeface="Source Sans Pro Light"/>
                        </a:rPr>
                        <a:t>              T2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Directly anti-depends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T1 reads value,</a:t>
                      </a:r>
                      <a:r>
                        <a:rPr lang="en-US" baseline="0" dirty="0" smtClean="0">
                          <a:latin typeface="Source Sans Pro Light"/>
                          <a:cs typeface="Source Sans Pro Light"/>
                        </a:rPr>
                        <a:t> then T2 writes it</a:t>
                      </a:r>
                      <a:endParaRPr lang="en-US" dirty="0" smtClean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T1               T2</a:t>
                      </a: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7048500" y="1587500"/>
            <a:ext cx="571500" cy="0"/>
          </a:xfrm>
          <a:prstGeom prst="straightConnector1">
            <a:avLst/>
          </a:prstGeom>
          <a:ln w="19050" cmpd="sng">
            <a:solidFill>
              <a:schemeClr val="tx1">
                <a:lumMod val="85000"/>
                <a:lumOff val="1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048500" y="1955800"/>
            <a:ext cx="571500" cy="0"/>
          </a:xfrm>
          <a:prstGeom prst="straightConnector1">
            <a:avLst/>
          </a:prstGeom>
          <a:ln w="19050" cmpd="sng">
            <a:solidFill>
              <a:schemeClr val="tx1">
                <a:lumMod val="85000"/>
                <a:lumOff val="1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061200" y="2324100"/>
            <a:ext cx="571500" cy="0"/>
          </a:xfrm>
          <a:prstGeom prst="straightConnector1">
            <a:avLst/>
          </a:prstGeom>
          <a:ln w="19050" cmpd="sng">
            <a:solidFill>
              <a:schemeClr val="tx1">
                <a:lumMod val="85000"/>
                <a:lumOff val="15000"/>
              </a:schemeClr>
            </a:solidFill>
            <a:prstDash val="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099300" y="1320800"/>
            <a:ext cx="442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Source Sans Pro"/>
                <a:cs typeface="Source Sans Pro"/>
              </a:rPr>
              <a:t>ww</a:t>
            </a:r>
            <a:endParaRPr lang="en-US" sz="1400" dirty="0">
              <a:latin typeface="Source Sans Pro"/>
              <a:cs typeface="Source Sans Pro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99300" y="1663700"/>
            <a:ext cx="389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Source Sans Pro"/>
                <a:cs typeface="Source Sans Pro"/>
              </a:rPr>
              <a:t>wr</a:t>
            </a:r>
            <a:endParaRPr lang="en-US" sz="1400" dirty="0">
              <a:latin typeface="Source Sans Pro"/>
              <a:cs typeface="Source Sans Pro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99300" y="2019300"/>
            <a:ext cx="37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Source Sans Pro"/>
                <a:cs typeface="Source Sans Pro"/>
              </a:rPr>
              <a:t>rw</a:t>
            </a:r>
            <a:endParaRPr lang="en-US" sz="1400" dirty="0">
              <a:latin typeface="Source Sans Pro"/>
              <a:cs typeface="Source Sans Pro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1244600" y="3898900"/>
            <a:ext cx="5753100" cy="1171377"/>
            <a:chOff x="1244600" y="3898900"/>
            <a:chExt cx="5753100" cy="1171377"/>
          </a:xfrm>
        </p:grpSpPr>
        <p:sp>
          <p:nvSpPr>
            <p:cNvPr id="19" name="Oval 18"/>
            <p:cNvSpPr/>
            <p:nvPr/>
          </p:nvSpPr>
          <p:spPr>
            <a:xfrm>
              <a:off x="1244600" y="4330700"/>
              <a:ext cx="546100" cy="4953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26262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ource Sans Pro"/>
                  <a:cs typeface="Source Sans Pro"/>
                </a:rPr>
                <a:t>T1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cs typeface="Source Sans Pro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3683000" y="4330700"/>
              <a:ext cx="546100" cy="4953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26262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ource Sans Pro"/>
                  <a:cs typeface="Source Sans Pro"/>
                </a:rPr>
                <a:t>T2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cs typeface="Source Sans Pro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6451600" y="4330700"/>
              <a:ext cx="546100" cy="4953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26262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ource Sans Pro"/>
                  <a:cs typeface="Source Sans Pro"/>
                </a:rPr>
                <a:t>T3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cs typeface="Source Sans Pro"/>
              </a:endParaRPr>
            </a:p>
          </p:txBody>
        </p:sp>
        <p:cxnSp>
          <p:nvCxnSpPr>
            <p:cNvPr id="23" name="Curved Connector 22"/>
            <p:cNvCxnSpPr>
              <a:stCxn id="19" idx="7"/>
              <a:endCxn id="20" idx="1"/>
            </p:cNvCxnSpPr>
            <p:nvPr/>
          </p:nvCxnSpPr>
          <p:spPr>
            <a:xfrm rot="5400000" flipH="1" flipV="1">
              <a:off x="2736850" y="3377111"/>
              <a:ext cx="12700" cy="2052248"/>
            </a:xfrm>
            <a:prstGeom prst="curvedConnector3">
              <a:avLst>
                <a:gd name="adj1" fmla="val 1671142"/>
              </a:avLst>
            </a:prstGeom>
            <a:ln w="12700">
              <a:solidFill>
                <a:srgbClr val="262626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628900" y="3898900"/>
              <a:ext cx="3898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latin typeface="Source Sans Pro"/>
                  <a:cs typeface="Source Sans Pro"/>
                </a:rPr>
                <a:t>wr</a:t>
              </a:r>
              <a:endParaRPr lang="en-US" sz="1400" dirty="0">
                <a:latin typeface="Source Sans Pro"/>
                <a:cs typeface="Source Sans Pro"/>
              </a:endParaRPr>
            </a:p>
          </p:txBody>
        </p:sp>
        <p:cxnSp>
          <p:nvCxnSpPr>
            <p:cNvPr id="27" name="Curved Connector 26"/>
            <p:cNvCxnSpPr>
              <a:stCxn id="19" idx="5"/>
              <a:endCxn id="20" idx="3"/>
            </p:cNvCxnSpPr>
            <p:nvPr/>
          </p:nvCxnSpPr>
          <p:spPr>
            <a:xfrm rot="16200000" flipH="1">
              <a:off x="2736850" y="3727341"/>
              <a:ext cx="12700" cy="2052248"/>
            </a:xfrm>
            <a:prstGeom prst="curvedConnector3">
              <a:avLst>
                <a:gd name="adj1" fmla="val 1371142"/>
              </a:avLst>
            </a:prstGeom>
            <a:ln w="12700">
              <a:solidFill>
                <a:srgbClr val="262626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578100" y="4622800"/>
              <a:ext cx="4424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latin typeface="Source Sans Pro"/>
                  <a:cs typeface="Source Sans Pro"/>
                </a:rPr>
                <a:t>ww</a:t>
              </a:r>
              <a:endParaRPr lang="en-US" sz="1400" dirty="0">
                <a:latin typeface="Source Sans Pro"/>
                <a:cs typeface="Source Sans Pro"/>
              </a:endParaRPr>
            </a:p>
          </p:txBody>
        </p:sp>
        <p:cxnSp>
          <p:nvCxnSpPr>
            <p:cNvPr id="33" name="Curved Connector 32"/>
            <p:cNvCxnSpPr>
              <a:stCxn id="19" idx="4"/>
              <a:endCxn id="21" idx="3"/>
            </p:cNvCxnSpPr>
            <p:nvPr/>
          </p:nvCxnSpPr>
          <p:spPr>
            <a:xfrm rot="5400000" flipH="1" flipV="1">
              <a:off x="3988344" y="2282771"/>
              <a:ext cx="72535" cy="5013924"/>
            </a:xfrm>
            <a:prstGeom prst="curvedConnector3">
              <a:avLst>
                <a:gd name="adj1" fmla="val -315158"/>
              </a:avLst>
            </a:prstGeom>
            <a:ln w="12700">
              <a:solidFill>
                <a:srgbClr val="262626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3810000" y="4762500"/>
              <a:ext cx="4424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latin typeface="Source Sans Pro"/>
                  <a:cs typeface="Source Sans Pro"/>
                </a:rPr>
                <a:t>ww</a:t>
              </a:r>
              <a:endParaRPr lang="en-US" sz="1400" dirty="0">
                <a:latin typeface="Source Sans Pro"/>
                <a:cs typeface="Source Sans Pro"/>
              </a:endParaRPr>
            </a:p>
          </p:txBody>
        </p:sp>
        <p:cxnSp>
          <p:nvCxnSpPr>
            <p:cNvPr id="37" name="Curved Connector 36"/>
            <p:cNvCxnSpPr>
              <a:stCxn id="20" idx="6"/>
              <a:endCxn id="21" idx="2"/>
            </p:cNvCxnSpPr>
            <p:nvPr/>
          </p:nvCxnSpPr>
          <p:spPr>
            <a:xfrm>
              <a:off x="4229100" y="4578350"/>
              <a:ext cx="2222500" cy="1270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rgbClr val="262626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4838700" y="4279900"/>
              <a:ext cx="3898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latin typeface="Source Sans Pro"/>
                  <a:cs typeface="Source Sans Pro"/>
                </a:rPr>
                <a:t>wr</a:t>
              </a:r>
              <a:endParaRPr lang="en-US" sz="1400" dirty="0">
                <a:latin typeface="Source Sans Pro"/>
                <a:cs typeface="Source Sans Pro"/>
              </a:endParaRPr>
            </a:p>
          </p:txBody>
        </p:sp>
        <p:cxnSp>
          <p:nvCxnSpPr>
            <p:cNvPr id="42" name="Curved Connector 41"/>
            <p:cNvCxnSpPr>
              <a:stCxn id="20" idx="7"/>
              <a:endCxn id="21" idx="1"/>
            </p:cNvCxnSpPr>
            <p:nvPr/>
          </p:nvCxnSpPr>
          <p:spPr>
            <a:xfrm rot="5400000" flipH="1" flipV="1">
              <a:off x="5340350" y="3212011"/>
              <a:ext cx="12700" cy="2382448"/>
            </a:xfrm>
            <a:prstGeom prst="curvedConnector3">
              <a:avLst>
                <a:gd name="adj1" fmla="val 1471142"/>
              </a:avLst>
            </a:prstGeom>
            <a:ln w="12700">
              <a:solidFill>
                <a:srgbClr val="262626"/>
              </a:solidFill>
              <a:prstDash val="dash"/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5130800" y="3937000"/>
              <a:ext cx="3770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latin typeface="Source Sans Pro"/>
                  <a:cs typeface="Source Sans Pro"/>
                </a:rPr>
                <a:t>rw</a:t>
              </a:r>
              <a:endParaRPr lang="en-US" sz="1400" dirty="0">
                <a:latin typeface="Source Sans Pro"/>
                <a:cs typeface="Source Sans Pro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95300" y="2616200"/>
            <a:ext cx="6629400" cy="1371600"/>
            <a:chOff x="495300" y="2578100"/>
            <a:chExt cx="6629400" cy="1371600"/>
          </a:xfrm>
        </p:grpSpPr>
        <p:sp>
          <p:nvSpPr>
            <p:cNvPr id="18" name="Content Placeholder 4"/>
            <p:cNvSpPr txBox="1">
              <a:spLocks/>
            </p:cNvSpPr>
            <p:nvPr/>
          </p:nvSpPr>
          <p:spPr bwMode="auto">
            <a:xfrm>
              <a:off x="546100" y="2984500"/>
              <a:ext cx="6578600" cy="965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478" tIns="44445" rIns="90478" bIns="44445"/>
            <a:lstStyle>
              <a:lvl1pPr marL="285750" indent="-28575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altLang="ko-KR" sz="1800" b="0" dirty="0">
                  <a:latin typeface="Courier New" charset="0"/>
                  <a:ea typeface="굴림" charset="0"/>
                  <a:cs typeface="굴림" charset="0"/>
                </a:rPr>
                <a:t>T1</a:t>
              </a:r>
              <a:r>
                <a:rPr lang="en-US" altLang="ko-KR" sz="1800" b="0" dirty="0" smtClean="0">
                  <a:latin typeface="Courier New" charset="0"/>
                  <a:ea typeface="굴림" charset="0"/>
                  <a:cs typeface="굴림" charset="0"/>
                </a:rPr>
                <a:t>:W(</a:t>
              </a:r>
              <a:r>
                <a:rPr lang="en-US" altLang="ko-KR" sz="1800" b="0" dirty="0">
                  <a:latin typeface="Courier New" charset="0"/>
                  <a:ea typeface="굴림" charset="0"/>
                  <a:cs typeface="굴림" charset="0"/>
                </a:rPr>
                <a:t>A</a:t>
              </a:r>
              <a:r>
                <a:rPr lang="en-US" altLang="ko-KR" sz="1800" b="0" dirty="0" smtClean="0">
                  <a:latin typeface="Courier New" charset="0"/>
                  <a:ea typeface="굴림" charset="0"/>
                  <a:cs typeface="굴림" charset="0"/>
                </a:rPr>
                <a:t>), W(B), W(C) </a:t>
              </a:r>
              <a:endParaRPr lang="en-US" altLang="ko-KR" sz="1800" b="0" dirty="0">
                <a:latin typeface="Courier New" charset="0"/>
                <a:ea typeface="굴림" charset="0"/>
                <a:cs typeface="굴림" charset="0"/>
              </a:endParaRPr>
            </a:p>
            <a:p>
              <a:pPr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altLang="ko-KR" sz="1800" b="0" dirty="0">
                  <a:latin typeface="Courier New" charset="0"/>
                  <a:ea typeface="굴림" charset="0"/>
                  <a:cs typeface="굴림" charset="0"/>
                </a:rPr>
                <a:t>T2:     </a:t>
              </a:r>
              <a:r>
                <a:rPr lang="en-US" altLang="ko-KR" sz="1800" b="0" dirty="0" smtClean="0">
                  <a:latin typeface="Courier New" charset="0"/>
                  <a:ea typeface="굴림" charset="0"/>
                  <a:cs typeface="굴림" charset="0"/>
                </a:rPr>
                <a:t>                 R(B), W(C)</a:t>
              </a:r>
            </a:p>
            <a:p>
              <a:pPr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altLang="ko-KR" sz="1800" b="0" dirty="0" smtClean="0">
                  <a:latin typeface="Courier New" charset="0"/>
                  <a:ea typeface="굴림" charset="0"/>
                  <a:cs typeface="굴림" charset="0"/>
                </a:rPr>
                <a:t>T3:                 W(B)          </a:t>
              </a:r>
              <a:r>
                <a:rPr lang="en-US" sz="1800" b="0" dirty="0" smtClean="0">
                  <a:latin typeface="Courier New" charset="0"/>
                  <a:ea typeface="굴림" charset="0"/>
                  <a:cs typeface="굴림" charset="0"/>
                </a:rPr>
                <a:t>  R</a:t>
              </a:r>
              <a:r>
                <a:rPr lang="de-DE" sz="1800" b="0" dirty="0" smtClean="0">
                  <a:latin typeface="Courier New" charset="0"/>
                  <a:ea typeface="굴림" charset="0"/>
                  <a:cs typeface="굴림" charset="0"/>
                </a:rPr>
                <a:t>(C), W(B)</a:t>
              </a:r>
              <a:endParaRPr lang="en-US" sz="1800" b="0" dirty="0">
                <a:latin typeface="Helvetica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95300" y="2578100"/>
              <a:ext cx="1137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ource Sans Pro Light"/>
                  <a:cs typeface="Source Sans Pro Light"/>
                </a:rPr>
                <a:t>Example:</a:t>
              </a:r>
              <a:endParaRPr lang="en-US" sz="2000" dirty="0">
                <a:latin typeface="Source Sans Pro Light"/>
                <a:cs typeface="Source Sans Pr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417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-114300"/>
            <a:ext cx="8850312" cy="857250"/>
          </a:xfrm>
        </p:spPr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Paxos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14720" y="1121158"/>
            <a:ext cx="1036800" cy="155536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4057" tIns="37029" rIns="74057" bIns="37029" anchor="ctr"/>
          <a:lstStyle/>
          <a:p>
            <a:endParaRPr lang="en-US">
              <a:latin typeface="Helvetica Neue "/>
              <a:cs typeface="Helvetica Neue 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4720" y="622146"/>
            <a:ext cx="6842880" cy="59946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891" tIns="49303" rIns="72891" bIns="36446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l" eaLnBrk="1"/>
            <a:r>
              <a:rPr lang="en-US" sz="1400" dirty="0">
                <a:solidFill>
                  <a:srgbClr val="000000"/>
                </a:solidFill>
                <a:latin typeface="Helvetica Neue "/>
                <a:cs typeface="Helvetica Neue "/>
              </a:rPr>
              <a:t>Phase 1a</a:t>
            </a:r>
            <a:r>
              <a:rPr lang="en-US" sz="1400" dirty="0" smtClean="0">
                <a:solidFill>
                  <a:srgbClr val="000000"/>
                </a:solidFill>
                <a:latin typeface="Helvetica Neue "/>
                <a:cs typeface="Helvetica Neue "/>
              </a:rPr>
              <a:t>: </a:t>
            </a:r>
            <a:r>
              <a:rPr lang="en-US" sz="1400" b="1" dirty="0" smtClean="0">
                <a:solidFill>
                  <a:srgbClr val="000000"/>
                </a:solidFill>
                <a:latin typeface="Helvetica Neue "/>
                <a:cs typeface="Helvetica Neue "/>
              </a:rPr>
              <a:t>“</a:t>
            </a:r>
            <a:r>
              <a:rPr lang="en-US" sz="1400" b="1" dirty="0">
                <a:solidFill>
                  <a:srgbClr val="000000"/>
                </a:solidFill>
                <a:latin typeface="Helvetica Neue "/>
                <a:cs typeface="Helvetica Neue "/>
              </a:rPr>
              <a:t>Prepare”</a:t>
            </a:r>
          </a:p>
          <a:p>
            <a:pPr algn="l" eaLnBrk="1"/>
            <a:r>
              <a:rPr lang="en-US" sz="1400" dirty="0">
                <a:solidFill>
                  <a:srgbClr val="000000"/>
                </a:solidFill>
                <a:latin typeface="Helvetica Neue "/>
                <a:cs typeface="Helvetica Neue "/>
              </a:rPr>
              <a:t>Select proposal number* </a:t>
            </a:r>
            <a:r>
              <a:rPr lang="en-US" sz="1400" i="1" dirty="0">
                <a:solidFill>
                  <a:srgbClr val="000000"/>
                </a:solidFill>
                <a:latin typeface="Helvetica Neue "/>
                <a:cs typeface="Helvetica Neue 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Helvetica Neue "/>
                <a:cs typeface="Helvetica Neue "/>
              </a:rPr>
              <a:t> and send a </a:t>
            </a:r>
            <a:r>
              <a:rPr lang="en-US" sz="1400" b="1" i="1" dirty="0">
                <a:solidFill>
                  <a:srgbClr val="000000"/>
                </a:solidFill>
                <a:latin typeface="Helvetica Neue "/>
                <a:cs typeface="Helvetica Neue "/>
              </a:rPr>
              <a:t>prepare(N)</a:t>
            </a:r>
            <a:r>
              <a:rPr lang="en-US" sz="1400" dirty="0">
                <a:solidFill>
                  <a:srgbClr val="000000"/>
                </a:solidFill>
                <a:latin typeface="Helvetica Neue "/>
                <a:cs typeface="Helvetica Neue "/>
              </a:rPr>
              <a:t> request to a quorum of acceptors.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866240" y="1358900"/>
            <a:ext cx="6842880" cy="1130300"/>
          </a:xfrm>
          <a:prstGeom prst="rect">
            <a:avLst/>
          </a:prstGeom>
          <a:solidFill>
            <a:srgbClr val="FF808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891" tIns="49303" rIns="72891" bIns="36446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l" eaLnBrk="1"/>
            <a:r>
              <a:rPr lang="en-US" sz="1400" dirty="0">
                <a:solidFill>
                  <a:srgbClr val="000000"/>
                </a:solidFill>
                <a:latin typeface="Helvetica Neue "/>
                <a:cs typeface="Helvetica Neue "/>
              </a:rPr>
              <a:t>Phase 1b</a:t>
            </a:r>
            <a:r>
              <a:rPr lang="en-US" sz="1400" dirty="0" smtClean="0">
                <a:solidFill>
                  <a:srgbClr val="000000"/>
                </a:solidFill>
                <a:latin typeface="Helvetica Neue "/>
                <a:cs typeface="Helvetica Neue "/>
              </a:rPr>
              <a:t>: </a:t>
            </a:r>
            <a:r>
              <a:rPr lang="en-US" sz="1400" b="1" dirty="0" smtClean="0">
                <a:solidFill>
                  <a:srgbClr val="000000"/>
                </a:solidFill>
                <a:latin typeface="Helvetica Neue "/>
                <a:cs typeface="Helvetica Neue "/>
              </a:rPr>
              <a:t>“</a:t>
            </a:r>
            <a:r>
              <a:rPr lang="en-US" sz="1400" b="1" dirty="0">
                <a:solidFill>
                  <a:srgbClr val="000000"/>
                </a:solidFill>
                <a:latin typeface="Helvetica Neue "/>
                <a:cs typeface="Helvetica Neue "/>
              </a:rPr>
              <a:t>Promise”</a:t>
            </a:r>
          </a:p>
          <a:p>
            <a:pPr algn="l" eaLnBrk="1"/>
            <a:r>
              <a:rPr lang="en-US" sz="1400" dirty="0">
                <a:solidFill>
                  <a:srgbClr val="000000"/>
                </a:solidFill>
                <a:latin typeface="Helvetica Neue "/>
                <a:cs typeface="Helvetica Neue "/>
              </a:rPr>
              <a:t>If N &gt; </a:t>
            </a:r>
            <a:r>
              <a:rPr lang="en-US" sz="1400" i="1" dirty="0">
                <a:solidFill>
                  <a:srgbClr val="000000"/>
                </a:solidFill>
                <a:latin typeface="Helvetica Neue "/>
                <a:cs typeface="Helvetica Neue "/>
              </a:rPr>
              <a:t>number of any previous promises or acceptances</a:t>
            </a:r>
            <a:r>
              <a:rPr lang="en-US" sz="1400" dirty="0">
                <a:solidFill>
                  <a:srgbClr val="000000"/>
                </a:solidFill>
                <a:latin typeface="Helvetica Neue "/>
                <a:cs typeface="Helvetica Neue "/>
              </a:rPr>
              <a:t>,</a:t>
            </a:r>
          </a:p>
          <a:p>
            <a:pPr algn="l" eaLnBrk="1"/>
            <a:r>
              <a:rPr lang="en-US" sz="1400" dirty="0">
                <a:solidFill>
                  <a:srgbClr val="000000"/>
                </a:solidFill>
                <a:latin typeface="Helvetica Neue "/>
                <a:cs typeface="Helvetica Neue "/>
              </a:rPr>
              <a:t>	* promise to never accept any future proposal less than </a:t>
            </a:r>
            <a:r>
              <a:rPr lang="en-US" sz="1400" i="1" dirty="0">
                <a:solidFill>
                  <a:srgbClr val="000000"/>
                </a:solidFill>
                <a:latin typeface="Helvetica Neue "/>
                <a:cs typeface="Helvetica Neue 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Helvetica Neue "/>
                <a:cs typeface="Helvetica Neue "/>
              </a:rPr>
              <a:t>,</a:t>
            </a:r>
          </a:p>
          <a:p>
            <a:pPr algn="l" eaLnBrk="1"/>
            <a:r>
              <a:rPr lang="en-US" sz="1400" dirty="0">
                <a:solidFill>
                  <a:srgbClr val="000000"/>
                </a:solidFill>
                <a:latin typeface="Helvetica Neue "/>
                <a:cs typeface="Helvetica Neue "/>
              </a:rPr>
              <a:t>	- send a </a:t>
            </a:r>
            <a:r>
              <a:rPr lang="en-US" sz="1400" b="1" i="1" dirty="0">
                <a:solidFill>
                  <a:srgbClr val="000000"/>
                </a:solidFill>
                <a:latin typeface="Helvetica Neue "/>
                <a:cs typeface="Helvetica Neue "/>
              </a:rPr>
              <a:t>promise(N, U)</a:t>
            </a:r>
            <a:r>
              <a:rPr lang="en-US" sz="1400" dirty="0">
                <a:solidFill>
                  <a:srgbClr val="000000"/>
                </a:solidFill>
                <a:latin typeface="Helvetica Neue "/>
                <a:cs typeface="Helvetica Neue "/>
              </a:rPr>
              <a:t> response</a:t>
            </a:r>
          </a:p>
          <a:p>
            <a:pPr algn="l" eaLnBrk="1"/>
            <a:r>
              <a:rPr lang="en-US" sz="1400" dirty="0">
                <a:solidFill>
                  <a:srgbClr val="000000"/>
                </a:solidFill>
                <a:latin typeface="Helvetica Neue "/>
                <a:cs typeface="Helvetica Neue "/>
              </a:rPr>
              <a:t>  (where </a:t>
            </a:r>
            <a:r>
              <a:rPr lang="en-US" sz="1400" i="1" dirty="0">
                <a:solidFill>
                  <a:srgbClr val="000000"/>
                </a:solidFill>
                <a:latin typeface="Helvetica Neue "/>
                <a:cs typeface="Helvetica Neue "/>
              </a:rPr>
              <a:t>U</a:t>
            </a:r>
            <a:r>
              <a:rPr lang="en-US" sz="1400" dirty="0">
                <a:solidFill>
                  <a:srgbClr val="000000"/>
                </a:solidFill>
                <a:latin typeface="Helvetica Neue "/>
                <a:cs typeface="Helvetica Neue "/>
              </a:rPr>
              <a:t> is the highest-numbered proposal accepted so far (if any))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14720" y="2674360"/>
            <a:ext cx="6842880" cy="1059439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891" tIns="49303" rIns="72891" bIns="36446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l" eaLnBrk="1"/>
            <a:r>
              <a:rPr lang="en-US" sz="1400" dirty="0">
                <a:solidFill>
                  <a:srgbClr val="000000"/>
                </a:solidFill>
                <a:latin typeface="Helvetica Neue "/>
                <a:cs typeface="Helvetica Neue "/>
              </a:rPr>
              <a:t>Phase 2a</a:t>
            </a:r>
            <a:r>
              <a:rPr lang="en-US" sz="1400" dirty="0" smtClean="0">
                <a:solidFill>
                  <a:srgbClr val="000000"/>
                </a:solidFill>
                <a:latin typeface="Helvetica Neue "/>
                <a:cs typeface="Helvetica Neue "/>
              </a:rPr>
              <a:t>: </a:t>
            </a:r>
            <a:r>
              <a:rPr lang="en-US" sz="1400" b="1" dirty="0" smtClean="0">
                <a:solidFill>
                  <a:srgbClr val="000000"/>
                </a:solidFill>
                <a:latin typeface="Helvetica Neue "/>
                <a:cs typeface="Helvetica Neue "/>
              </a:rPr>
              <a:t>“</a:t>
            </a:r>
            <a:r>
              <a:rPr lang="en-US" sz="1400" b="1" dirty="0">
                <a:solidFill>
                  <a:srgbClr val="000000"/>
                </a:solidFill>
                <a:latin typeface="Helvetica Neue "/>
                <a:cs typeface="Helvetica Neue "/>
              </a:rPr>
              <a:t>Accept!”</a:t>
            </a:r>
          </a:p>
          <a:p>
            <a:pPr algn="l" eaLnBrk="1"/>
            <a:r>
              <a:rPr lang="en-US" sz="1400" dirty="0">
                <a:solidFill>
                  <a:srgbClr val="000000"/>
                </a:solidFill>
                <a:latin typeface="Helvetica Neue "/>
                <a:cs typeface="Helvetica Neue "/>
              </a:rPr>
              <a:t>If proposer received promise responses from a quorum,</a:t>
            </a:r>
          </a:p>
          <a:p>
            <a:pPr algn="l" eaLnBrk="1"/>
            <a:r>
              <a:rPr lang="en-US" sz="1400" dirty="0">
                <a:solidFill>
                  <a:srgbClr val="000000"/>
                </a:solidFill>
                <a:latin typeface="Helvetica Neue "/>
                <a:cs typeface="Helvetica Neue "/>
              </a:rPr>
              <a:t>	- send an </a:t>
            </a:r>
            <a:r>
              <a:rPr lang="en-US" sz="1400" b="1" i="1" dirty="0">
                <a:solidFill>
                  <a:srgbClr val="000000"/>
                </a:solidFill>
                <a:latin typeface="Helvetica Neue "/>
                <a:cs typeface="Helvetica Neue "/>
              </a:rPr>
              <a:t>accept(N, W)</a:t>
            </a:r>
            <a:r>
              <a:rPr lang="en-US" sz="1400" dirty="0">
                <a:solidFill>
                  <a:srgbClr val="000000"/>
                </a:solidFill>
                <a:latin typeface="Helvetica Neue "/>
                <a:cs typeface="Helvetica Neue "/>
              </a:rPr>
              <a:t> request to those acceptors</a:t>
            </a:r>
          </a:p>
          <a:p>
            <a:pPr algn="l" eaLnBrk="1"/>
            <a:r>
              <a:rPr lang="en-US" sz="1400" dirty="0">
                <a:solidFill>
                  <a:srgbClr val="000000"/>
                </a:solidFill>
                <a:latin typeface="Helvetica Neue "/>
                <a:cs typeface="Helvetica Neue 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Helvetica Neue "/>
                <a:cs typeface="Helvetica Neue 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Helvetica Neue "/>
                <a:cs typeface="Helvetica Neue "/>
              </a:rPr>
              <a:t>where </a:t>
            </a:r>
            <a:r>
              <a:rPr lang="en-US" sz="1400" b="1" i="1" dirty="0">
                <a:solidFill>
                  <a:srgbClr val="000000"/>
                </a:solidFill>
                <a:latin typeface="Helvetica Neue "/>
                <a:cs typeface="Helvetica Neue "/>
              </a:rPr>
              <a:t>W</a:t>
            </a:r>
            <a:r>
              <a:rPr lang="en-US" sz="1400" dirty="0">
                <a:solidFill>
                  <a:srgbClr val="000000"/>
                </a:solidFill>
                <a:latin typeface="Helvetica Neue "/>
                <a:cs typeface="Helvetica Neue "/>
              </a:rPr>
              <a:t> is the value of the highest-numbered proposal among the </a:t>
            </a:r>
            <a:r>
              <a:rPr lang="en-US" sz="1400" b="1" i="1" dirty="0">
                <a:solidFill>
                  <a:srgbClr val="000000"/>
                </a:solidFill>
                <a:latin typeface="Helvetica Neue "/>
                <a:cs typeface="Helvetica Neue "/>
              </a:rPr>
              <a:t>promise</a:t>
            </a:r>
            <a:r>
              <a:rPr lang="en-US" sz="1400" dirty="0">
                <a:solidFill>
                  <a:srgbClr val="000000"/>
                </a:solidFill>
                <a:latin typeface="Helvetica Neue "/>
                <a:cs typeface="Helvetica Neue "/>
              </a:rPr>
              <a:t> responses, or any value if no </a:t>
            </a:r>
            <a:r>
              <a:rPr lang="en-US" sz="1400" b="1" i="1" dirty="0">
                <a:solidFill>
                  <a:srgbClr val="000000"/>
                </a:solidFill>
                <a:latin typeface="Helvetica Neue "/>
                <a:cs typeface="Helvetica Neue "/>
              </a:rPr>
              <a:t>promise</a:t>
            </a:r>
            <a:r>
              <a:rPr lang="en-US" sz="1400" dirty="0">
                <a:solidFill>
                  <a:srgbClr val="000000"/>
                </a:solidFill>
                <a:latin typeface="Helvetica Neue "/>
                <a:cs typeface="Helvetica Neue "/>
              </a:rPr>
              <a:t> contained a proposal)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581900" y="2365448"/>
            <a:ext cx="1127220" cy="1555363"/>
          </a:xfrm>
          <a:prstGeom prst="rect">
            <a:avLst/>
          </a:prstGeom>
          <a:solidFill>
            <a:srgbClr val="FF808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4057" tIns="37029" rIns="74057" bIns="37029" anchor="ctr"/>
          <a:lstStyle/>
          <a:p>
            <a:endParaRPr lang="en-US">
              <a:latin typeface="Helvetica Neue "/>
              <a:cs typeface="Helvetica Neue 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658880" y="3848100"/>
            <a:ext cx="7050240" cy="965200"/>
          </a:xfrm>
          <a:prstGeom prst="rect">
            <a:avLst/>
          </a:prstGeom>
          <a:solidFill>
            <a:srgbClr val="FF808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891" tIns="49303" rIns="72891" bIns="36446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l" eaLnBrk="1"/>
            <a:r>
              <a:rPr lang="en-US" sz="1400" dirty="0">
                <a:solidFill>
                  <a:srgbClr val="000000"/>
                </a:solidFill>
                <a:latin typeface="Helvetica Neue "/>
                <a:cs typeface="Helvetica Neue "/>
              </a:rPr>
              <a:t>Phase 2b</a:t>
            </a:r>
            <a:r>
              <a:rPr lang="en-US" sz="1400" dirty="0" smtClean="0">
                <a:solidFill>
                  <a:srgbClr val="000000"/>
                </a:solidFill>
                <a:latin typeface="Helvetica Neue "/>
                <a:cs typeface="Helvetica Neue "/>
              </a:rPr>
              <a:t>: </a:t>
            </a:r>
            <a:r>
              <a:rPr lang="en-US" sz="1400" b="1" dirty="0" smtClean="0">
                <a:solidFill>
                  <a:srgbClr val="000000"/>
                </a:solidFill>
                <a:latin typeface="Helvetica Neue "/>
                <a:cs typeface="Helvetica Neue "/>
              </a:rPr>
              <a:t>“</a:t>
            </a:r>
            <a:r>
              <a:rPr lang="en-US" sz="1400" b="1" dirty="0">
                <a:solidFill>
                  <a:srgbClr val="000000"/>
                </a:solidFill>
                <a:latin typeface="Helvetica Neue "/>
                <a:cs typeface="Helvetica Neue "/>
              </a:rPr>
              <a:t>Accepted”</a:t>
            </a:r>
          </a:p>
          <a:p>
            <a:pPr algn="l" eaLnBrk="1"/>
            <a:r>
              <a:rPr lang="en-US" sz="1400" dirty="0">
                <a:solidFill>
                  <a:srgbClr val="000000"/>
                </a:solidFill>
                <a:latin typeface="Helvetica Neue "/>
                <a:cs typeface="Helvetica Neue "/>
              </a:rPr>
              <a:t>If N &gt;= </a:t>
            </a:r>
            <a:r>
              <a:rPr lang="en-US" sz="1400" i="1" dirty="0">
                <a:solidFill>
                  <a:srgbClr val="000000"/>
                </a:solidFill>
                <a:latin typeface="Helvetica Neue "/>
                <a:cs typeface="Helvetica Neue "/>
              </a:rPr>
              <a:t>number of any previous promise</a:t>
            </a:r>
            <a:r>
              <a:rPr lang="en-US" sz="1400" dirty="0">
                <a:solidFill>
                  <a:srgbClr val="000000"/>
                </a:solidFill>
                <a:latin typeface="Helvetica Neue "/>
                <a:cs typeface="Helvetica Neue "/>
              </a:rPr>
              <a:t>,</a:t>
            </a:r>
          </a:p>
          <a:p>
            <a:pPr algn="l" eaLnBrk="1"/>
            <a:r>
              <a:rPr lang="en-US" sz="1400" dirty="0">
                <a:solidFill>
                  <a:srgbClr val="000000"/>
                </a:solidFill>
                <a:latin typeface="Helvetica Neue "/>
                <a:cs typeface="Helvetica Neue "/>
              </a:rPr>
              <a:t>	* accept the proposal</a:t>
            </a:r>
          </a:p>
          <a:p>
            <a:pPr algn="l" eaLnBrk="1"/>
            <a:r>
              <a:rPr lang="en-US" sz="1400" dirty="0">
                <a:solidFill>
                  <a:srgbClr val="000000"/>
                </a:solidFill>
                <a:latin typeface="Helvetica Neue "/>
                <a:cs typeface="Helvetica Neue "/>
              </a:rPr>
              <a:t>	- send an </a:t>
            </a:r>
            <a:r>
              <a:rPr lang="en-US" sz="1400" b="1" i="1" dirty="0">
                <a:solidFill>
                  <a:srgbClr val="000000"/>
                </a:solidFill>
                <a:latin typeface="Helvetica Neue "/>
                <a:cs typeface="Helvetica Neue "/>
              </a:rPr>
              <a:t>accepted</a:t>
            </a:r>
            <a:r>
              <a:rPr lang="en-US" sz="1400" dirty="0">
                <a:solidFill>
                  <a:srgbClr val="000000"/>
                </a:solidFill>
                <a:latin typeface="Helvetica Neue "/>
                <a:cs typeface="Helvetica Neue "/>
              </a:rPr>
              <a:t> notification to the learner</a:t>
            </a: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7322900" y="2890384"/>
            <a:ext cx="1287700" cy="408283"/>
          </a:xfrm>
          <a:prstGeom prst="ellipse">
            <a:avLst/>
          </a:prstGeom>
          <a:solidFill>
            <a:srgbClr val="FF8080"/>
          </a:solidFill>
          <a:ln w="18360">
            <a:solidFill>
              <a:srgbClr val="FF0000"/>
            </a:solidFill>
            <a:round/>
            <a:headEnd/>
            <a:tailEnd/>
          </a:ln>
        </p:spPr>
        <p:txBody>
          <a:bodyPr wrap="none" lIns="80180" tIns="56593" rIns="80180" bIns="43735" anchor="ctr"/>
          <a:lstStyle/>
          <a:p>
            <a:pPr>
              <a:tabLst>
                <a:tab pos="586287" algn="l"/>
              </a:tabLst>
            </a:pPr>
            <a:r>
              <a:rPr lang="en-US">
                <a:solidFill>
                  <a:srgbClr val="000000"/>
                </a:solidFill>
                <a:latin typeface="Helvetica Neue "/>
                <a:cs typeface="Helvetica Neue "/>
              </a:rPr>
              <a:t>Acceptor</a:t>
            </a: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549140" y="1743303"/>
            <a:ext cx="1266960" cy="408283"/>
          </a:xfrm>
          <a:prstGeom prst="ellipse">
            <a:avLst/>
          </a:prstGeom>
          <a:solidFill>
            <a:srgbClr val="99CCFF"/>
          </a:solidFill>
          <a:ln w="18360">
            <a:solidFill>
              <a:srgbClr val="0000FF"/>
            </a:solidFill>
            <a:round/>
            <a:headEnd/>
            <a:tailEnd/>
          </a:ln>
        </p:spPr>
        <p:txBody>
          <a:bodyPr wrap="none" lIns="80180" tIns="56593" rIns="80180" bIns="43735" anchor="ctr"/>
          <a:lstStyle/>
          <a:p>
            <a:pPr>
              <a:tabLst>
                <a:tab pos="586287" algn="l"/>
              </a:tabLst>
            </a:pPr>
            <a:r>
              <a:rPr lang="en-US" sz="1600" dirty="0">
                <a:solidFill>
                  <a:srgbClr val="000000"/>
                </a:solidFill>
                <a:latin typeface="Helvetica Neue "/>
                <a:cs typeface="Helvetica Neue "/>
              </a:rPr>
              <a:t>Proposer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617940" y="4843890"/>
            <a:ext cx="2116800" cy="197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2891" tIns="46445" rIns="72891" bIns="36446" anchor="ctr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r>
              <a:rPr lang="en-US" sz="1400" dirty="0">
                <a:solidFill>
                  <a:srgbClr val="000000"/>
                </a:solidFill>
                <a:latin typeface="Helvetica Neue "/>
                <a:cs typeface="Helvetica Neue "/>
              </a:rPr>
              <a:t>* = record to stable storage</a:t>
            </a:r>
          </a:p>
        </p:txBody>
      </p:sp>
    </p:spTree>
    <p:extLst>
      <p:ext uri="{BB962C8B-B14F-4D97-AF65-F5344CB8AC3E}">
        <p14:creationId xmlns:p14="http://schemas.microsoft.com/office/powerpoint/2010/main" val="18939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Trivial Example: P1 wants to propose “A”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88963" y="1371600"/>
            <a:ext cx="8415337" cy="12701"/>
          </a:xfrm>
          <a:prstGeom prst="straightConnector1">
            <a:avLst/>
          </a:prstGeom>
          <a:ln w="28575" cmpd="sng">
            <a:solidFill>
              <a:schemeClr val="accent4">
                <a:lumMod val="60000"/>
                <a:lumOff val="40000"/>
              </a:schemeClr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88963" y="24511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76263" y="33655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600" y="11938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" y="22733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7000" y="32131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A2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18" name="Straight Arrow Connector 17"/>
          <p:cNvCxnSpPr>
            <a:endCxn id="23" idx="0"/>
          </p:cNvCxnSpPr>
          <p:nvPr/>
        </p:nvCxnSpPr>
        <p:spPr>
          <a:xfrm>
            <a:off x="749300" y="1371600"/>
            <a:ext cx="255070" cy="10668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49300" y="1371600"/>
            <a:ext cx="877370" cy="1981200"/>
          </a:xfrm>
          <a:prstGeom prst="straightConnector1">
            <a:avLst/>
          </a:prstGeom>
          <a:ln w="12700">
            <a:solidFill>
              <a:srgbClr val="F26F7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8000" y="2438400"/>
            <a:ext cx="9927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repare(1)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576263" y="43688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7000" y="4178300"/>
            <a:ext cx="441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  <a:cs typeface="Helvetica Neue"/>
              </a:rPr>
              <a:t>L</a:t>
            </a:r>
            <a:r>
              <a:rPr lang="en-US" dirty="0" smtClean="0">
                <a:latin typeface="Helvetica Neue"/>
                <a:cs typeface="Helvetica Neue"/>
              </a:rPr>
              <a:t>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30300" y="3352800"/>
            <a:ext cx="9927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repare(1)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66568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Trivial Example: P1 wants to propose “A”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88963" y="1371600"/>
            <a:ext cx="8415337" cy="12701"/>
          </a:xfrm>
          <a:prstGeom prst="straightConnector1">
            <a:avLst/>
          </a:prstGeom>
          <a:ln w="28575" cmpd="sng">
            <a:solidFill>
              <a:schemeClr val="accent4">
                <a:lumMod val="60000"/>
                <a:lumOff val="40000"/>
              </a:schemeClr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88963" y="24511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76263" y="33655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600" y="11938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" y="22733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7000" y="32131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A2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18" name="Straight Arrow Connector 17"/>
          <p:cNvCxnSpPr>
            <a:endCxn id="23" idx="0"/>
          </p:cNvCxnSpPr>
          <p:nvPr/>
        </p:nvCxnSpPr>
        <p:spPr>
          <a:xfrm>
            <a:off x="749300" y="1371600"/>
            <a:ext cx="255070" cy="10668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24" idx="0"/>
          </p:cNvCxnSpPr>
          <p:nvPr/>
        </p:nvCxnSpPr>
        <p:spPr>
          <a:xfrm>
            <a:off x="749300" y="1371600"/>
            <a:ext cx="877370" cy="1981200"/>
          </a:xfrm>
          <a:prstGeom prst="straightConnector1">
            <a:avLst/>
          </a:prstGeom>
          <a:ln w="12700">
            <a:solidFill>
              <a:srgbClr val="F26F7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8000" y="2438400"/>
            <a:ext cx="9927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repare(1)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30300" y="3352800"/>
            <a:ext cx="9927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repare(1)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26" name="Straight Arrow Connector 25"/>
          <p:cNvCxnSpPr>
            <a:stCxn id="23" idx="0"/>
          </p:cNvCxnSpPr>
          <p:nvPr/>
        </p:nvCxnSpPr>
        <p:spPr>
          <a:xfrm flipV="1">
            <a:off x="1004370" y="1358900"/>
            <a:ext cx="595830" cy="1079500"/>
          </a:xfrm>
          <a:prstGeom prst="straightConnector1">
            <a:avLst/>
          </a:prstGeom>
          <a:ln w="12700">
            <a:solidFill>
              <a:srgbClr val="F26F7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638300" y="1358900"/>
            <a:ext cx="508000" cy="1879600"/>
          </a:xfrm>
          <a:prstGeom prst="straightConnector1">
            <a:avLst/>
          </a:prstGeom>
          <a:ln w="12700">
            <a:solidFill>
              <a:srgbClr val="F26F7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79500" y="1079500"/>
            <a:ext cx="10227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promise(1)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43100" y="1079500"/>
            <a:ext cx="10227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promise(1)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576263" y="43688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7000" y="4178300"/>
            <a:ext cx="441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  <a:cs typeface="Helvetica Neue"/>
              </a:rPr>
              <a:t>L</a:t>
            </a:r>
            <a:r>
              <a:rPr lang="en-US" dirty="0" smtClean="0">
                <a:latin typeface="Helvetica Neue"/>
                <a:cs typeface="Helvetica Neue"/>
              </a:rPr>
              <a:t>1</a:t>
            </a:r>
            <a:endParaRPr lang="en-US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5017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Trivial Example: P1 wants to propose “A”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88963" y="1371600"/>
            <a:ext cx="8415337" cy="12701"/>
          </a:xfrm>
          <a:prstGeom prst="straightConnector1">
            <a:avLst/>
          </a:prstGeom>
          <a:ln w="28575" cmpd="sng">
            <a:solidFill>
              <a:schemeClr val="accent4">
                <a:lumMod val="60000"/>
                <a:lumOff val="40000"/>
              </a:schemeClr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88963" y="24511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76263" y="33655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600" y="11938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" y="22733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7000" y="32131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A2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18" name="Straight Arrow Connector 17"/>
          <p:cNvCxnSpPr>
            <a:endCxn id="23" idx="0"/>
          </p:cNvCxnSpPr>
          <p:nvPr/>
        </p:nvCxnSpPr>
        <p:spPr>
          <a:xfrm>
            <a:off x="749300" y="1371600"/>
            <a:ext cx="255070" cy="10668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24" idx="0"/>
          </p:cNvCxnSpPr>
          <p:nvPr/>
        </p:nvCxnSpPr>
        <p:spPr>
          <a:xfrm>
            <a:off x="749300" y="1371600"/>
            <a:ext cx="877370" cy="1981200"/>
          </a:xfrm>
          <a:prstGeom prst="straightConnector1">
            <a:avLst/>
          </a:prstGeom>
          <a:ln w="12700">
            <a:solidFill>
              <a:srgbClr val="F26F7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8000" y="2438400"/>
            <a:ext cx="9927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repare(1)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30300" y="3352800"/>
            <a:ext cx="9927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repare(1)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26" name="Straight Arrow Connector 25"/>
          <p:cNvCxnSpPr>
            <a:stCxn id="23" idx="0"/>
          </p:cNvCxnSpPr>
          <p:nvPr/>
        </p:nvCxnSpPr>
        <p:spPr>
          <a:xfrm flipV="1">
            <a:off x="1004370" y="1358900"/>
            <a:ext cx="595830" cy="1079500"/>
          </a:xfrm>
          <a:prstGeom prst="straightConnector1">
            <a:avLst/>
          </a:prstGeom>
          <a:ln w="12700">
            <a:solidFill>
              <a:srgbClr val="F26F7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638300" y="1358900"/>
            <a:ext cx="508000" cy="1879600"/>
          </a:xfrm>
          <a:prstGeom prst="straightConnector1">
            <a:avLst/>
          </a:prstGeom>
          <a:ln w="12700">
            <a:solidFill>
              <a:srgbClr val="F26F7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79500" y="1079500"/>
            <a:ext cx="10227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promise(1)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43100" y="1079500"/>
            <a:ext cx="10227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promise(1)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946400" y="1384300"/>
            <a:ext cx="762000" cy="19939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187700" y="3352800"/>
            <a:ext cx="1142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accept(1, A)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946400" y="1371600"/>
            <a:ext cx="990600" cy="10922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378200" y="2463800"/>
            <a:ext cx="1142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accept(1, A)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576263" y="43688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7000" y="4178300"/>
            <a:ext cx="441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  <a:cs typeface="Helvetica Neue"/>
              </a:rPr>
              <a:t>L</a:t>
            </a:r>
            <a:r>
              <a:rPr lang="en-US" dirty="0" smtClean="0">
                <a:latin typeface="Helvetica Neue"/>
                <a:cs typeface="Helvetica Neue"/>
              </a:rPr>
              <a:t>1</a:t>
            </a:r>
            <a:endParaRPr lang="en-US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98585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Trivial Example: P1 wants to propose “A”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88963" y="1371600"/>
            <a:ext cx="8415337" cy="12701"/>
          </a:xfrm>
          <a:prstGeom prst="straightConnector1">
            <a:avLst/>
          </a:prstGeom>
          <a:ln w="28575" cmpd="sng">
            <a:solidFill>
              <a:schemeClr val="accent4">
                <a:lumMod val="60000"/>
                <a:lumOff val="40000"/>
              </a:schemeClr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88963" y="24511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76263" y="33655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600" y="11938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" y="22733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7000" y="32131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A2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18" name="Straight Arrow Connector 17"/>
          <p:cNvCxnSpPr>
            <a:endCxn id="23" idx="0"/>
          </p:cNvCxnSpPr>
          <p:nvPr/>
        </p:nvCxnSpPr>
        <p:spPr>
          <a:xfrm>
            <a:off x="749300" y="1371600"/>
            <a:ext cx="255070" cy="10668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24" idx="0"/>
          </p:cNvCxnSpPr>
          <p:nvPr/>
        </p:nvCxnSpPr>
        <p:spPr>
          <a:xfrm>
            <a:off x="749300" y="1371600"/>
            <a:ext cx="877370" cy="1981200"/>
          </a:xfrm>
          <a:prstGeom prst="straightConnector1">
            <a:avLst/>
          </a:prstGeom>
          <a:ln w="12700">
            <a:solidFill>
              <a:srgbClr val="F26F7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8000" y="2438400"/>
            <a:ext cx="9927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repare(1)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30300" y="3352800"/>
            <a:ext cx="9927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repare(1)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26" name="Straight Arrow Connector 25"/>
          <p:cNvCxnSpPr>
            <a:stCxn id="23" idx="0"/>
          </p:cNvCxnSpPr>
          <p:nvPr/>
        </p:nvCxnSpPr>
        <p:spPr>
          <a:xfrm flipV="1">
            <a:off x="1004370" y="1358900"/>
            <a:ext cx="595830" cy="1079500"/>
          </a:xfrm>
          <a:prstGeom prst="straightConnector1">
            <a:avLst/>
          </a:prstGeom>
          <a:ln w="12700">
            <a:solidFill>
              <a:srgbClr val="F26F7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638300" y="1358900"/>
            <a:ext cx="508000" cy="1879600"/>
          </a:xfrm>
          <a:prstGeom prst="straightConnector1">
            <a:avLst/>
          </a:prstGeom>
          <a:ln w="12700">
            <a:solidFill>
              <a:srgbClr val="F26F7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79500" y="1079500"/>
            <a:ext cx="10227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promise(1)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43100" y="1079500"/>
            <a:ext cx="10227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promise(1)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946400" y="1384300"/>
            <a:ext cx="762000" cy="19939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187700" y="3352800"/>
            <a:ext cx="1142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accept(1, A)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946400" y="1371600"/>
            <a:ext cx="990600" cy="10922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378200" y="2463800"/>
            <a:ext cx="1142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accept(1, A)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4305300" y="3352800"/>
            <a:ext cx="673100" cy="10287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576263" y="43688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499100" y="4381500"/>
            <a:ext cx="1145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a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ccepted(A)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445000" y="2438400"/>
            <a:ext cx="1371600" cy="19431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356100" y="4381500"/>
            <a:ext cx="1145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a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ccepted(A)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27000" y="4178300"/>
            <a:ext cx="441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  <a:cs typeface="Helvetica Neue"/>
              </a:rPr>
              <a:t>L</a:t>
            </a:r>
            <a:r>
              <a:rPr lang="en-US" dirty="0" smtClean="0">
                <a:latin typeface="Helvetica Neue"/>
                <a:cs typeface="Helvetica Neue"/>
              </a:rPr>
              <a:t>1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470400" y="1384300"/>
            <a:ext cx="1270000" cy="10668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305300" y="1371600"/>
            <a:ext cx="1600200" cy="19431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2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88963" y="1371600"/>
            <a:ext cx="8415337" cy="12701"/>
          </a:xfrm>
          <a:prstGeom prst="straightConnector1">
            <a:avLst/>
          </a:prstGeom>
          <a:ln w="28575" cmpd="sng">
            <a:solidFill>
              <a:schemeClr val="accent4">
                <a:lumMod val="60000"/>
                <a:lumOff val="40000"/>
              </a:schemeClr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88963" y="24511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76263" y="33655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600" y="11938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" y="22733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7000" y="32131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A2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18" name="Straight Arrow Connector 17"/>
          <p:cNvCxnSpPr>
            <a:endCxn id="23" idx="0"/>
          </p:cNvCxnSpPr>
          <p:nvPr/>
        </p:nvCxnSpPr>
        <p:spPr>
          <a:xfrm>
            <a:off x="749300" y="1371600"/>
            <a:ext cx="255070" cy="10668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49300" y="1371600"/>
            <a:ext cx="877370" cy="1981200"/>
          </a:xfrm>
          <a:prstGeom prst="straightConnector1">
            <a:avLst/>
          </a:prstGeom>
          <a:ln w="12700">
            <a:solidFill>
              <a:srgbClr val="F26F7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8000" y="2438400"/>
            <a:ext cx="9927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repare(1)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576263" y="43688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7000" y="4178300"/>
            <a:ext cx="441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  <a:cs typeface="Helvetica Neue"/>
              </a:rPr>
              <a:t>L</a:t>
            </a:r>
            <a:r>
              <a:rPr lang="en-US" dirty="0" smtClean="0">
                <a:latin typeface="Helvetica Neue"/>
                <a:cs typeface="Helvetica Neue"/>
              </a:rPr>
              <a:t>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68400" y="3352800"/>
            <a:ext cx="9927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repare(1)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72058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Example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88963" y="1371600"/>
            <a:ext cx="8415337" cy="12701"/>
          </a:xfrm>
          <a:prstGeom prst="straightConnector1">
            <a:avLst/>
          </a:prstGeom>
          <a:ln w="28575" cmpd="sng">
            <a:solidFill>
              <a:schemeClr val="accent4">
                <a:lumMod val="60000"/>
                <a:lumOff val="40000"/>
              </a:schemeClr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88963" y="24511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76263" y="33655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600" y="11938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" y="22733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7000" y="32131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A2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565400" y="1371600"/>
            <a:ext cx="255070" cy="10668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24" idx="0"/>
          </p:cNvCxnSpPr>
          <p:nvPr/>
        </p:nvCxnSpPr>
        <p:spPr>
          <a:xfrm>
            <a:off x="2565400" y="1371600"/>
            <a:ext cx="927281" cy="1981200"/>
          </a:xfrm>
          <a:prstGeom prst="straightConnector1">
            <a:avLst/>
          </a:prstGeom>
          <a:ln w="12700">
            <a:solidFill>
              <a:srgbClr val="F26F7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73300" y="2425700"/>
            <a:ext cx="1102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Prepare(10)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46400" y="3352800"/>
            <a:ext cx="1092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repare(10)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5300" y="2438400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elvetica Neue"/>
                <a:cs typeface="Helvetica Neue"/>
              </a:rPr>
              <a:t>Highest Accept: (5, A)</a:t>
            </a:r>
          </a:p>
          <a:p>
            <a:r>
              <a:rPr lang="en-US" sz="1200" dirty="0" smtClean="0">
                <a:latin typeface="Helvetica Neue"/>
                <a:cs typeface="Helvetica Neue"/>
              </a:rPr>
              <a:t>Highest Prepare: 15</a:t>
            </a:r>
            <a:endParaRPr lang="en-US" sz="1200" dirty="0">
              <a:latin typeface="Helvetica Neue"/>
              <a:cs typeface="Helvetica Neue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6900" y="3352800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elvetica Neue"/>
                <a:cs typeface="Helvetica Neue"/>
              </a:rPr>
              <a:t>Highest Accept: (5, A)</a:t>
            </a:r>
          </a:p>
          <a:p>
            <a:r>
              <a:rPr lang="en-US" sz="1200" dirty="0" smtClean="0">
                <a:latin typeface="Helvetica Neue"/>
                <a:cs typeface="Helvetica Neue"/>
              </a:rPr>
              <a:t>Highest Prepare: 8</a:t>
            </a:r>
            <a:endParaRPr lang="en-US" sz="120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34376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Example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88963" y="1371600"/>
            <a:ext cx="8415337" cy="12701"/>
          </a:xfrm>
          <a:prstGeom prst="straightConnector1">
            <a:avLst/>
          </a:prstGeom>
          <a:ln w="28575" cmpd="sng">
            <a:solidFill>
              <a:schemeClr val="accent4">
                <a:lumMod val="60000"/>
                <a:lumOff val="40000"/>
              </a:schemeClr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88963" y="24511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76263" y="33655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600" y="11938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" y="22733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7000" y="32131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A2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565400" y="1371600"/>
            <a:ext cx="255070" cy="10668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24" idx="0"/>
          </p:cNvCxnSpPr>
          <p:nvPr/>
        </p:nvCxnSpPr>
        <p:spPr>
          <a:xfrm>
            <a:off x="2565400" y="1371600"/>
            <a:ext cx="927281" cy="1981200"/>
          </a:xfrm>
          <a:prstGeom prst="straightConnector1">
            <a:avLst/>
          </a:prstGeom>
          <a:ln w="12700">
            <a:solidFill>
              <a:srgbClr val="F26F7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73300" y="2425700"/>
            <a:ext cx="1102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Prepare(10)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46400" y="3352800"/>
            <a:ext cx="1092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repare(10)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29" name="Straight Arrow Connector 28"/>
          <p:cNvCxnSpPr>
            <a:stCxn id="24" idx="0"/>
          </p:cNvCxnSpPr>
          <p:nvPr/>
        </p:nvCxnSpPr>
        <p:spPr>
          <a:xfrm flipV="1">
            <a:off x="3492681" y="1358900"/>
            <a:ext cx="469719" cy="1993900"/>
          </a:xfrm>
          <a:prstGeom prst="straightConnector1">
            <a:avLst/>
          </a:prstGeom>
          <a:ln w="12700">
            <a:solidFill>
              <a:srgbClr val="F26F7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530600" y="1079500"/>
            <a:ext cx="16412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Promise(10, (5, A))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5300" y="2438400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elvetica Neue"/>
                <a:cs typeface="Helvetica Neue"/>
              </a:rPr>
              <a:t>Highest Accept: (5, A)</a:t>
            </a:r>
          </a:p>
          <a:p>
            <a:r>
              <a:rPr lang="en-US" sz="1200" dirty="0" smtClean="0">
                <a:latin typeface="Helvetica Neue"/>
                <a:cs typeface="Helvetica Neue"/>
              </a:rPr>
              <a:t>Highest Prepare: 15</a:t>
            </a:r>
            <a:endParaRPr lang="en-US" sz="1200" dirty="0">
              <a:latin typeface="Helvetica Neue"/>
              <a:cs typeface="Helvetica Neue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6900" y="3352800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elvetica Neue"/>
                <a:cs typeface="Helvetica Neue"/>
              </a:rPr>
              <a:t>Highest Accept: (5, A)</a:t>
            </a:r>
          </a:p>
          <a:p>
            <a:r>
              <a:rPr lang="en-US" sz="1200" dirty="0" smtClean="0">
                <a:latin typeface="Helvetica Neue"/>
                <a:cs typeface="Helvetica Neue"/>
              </a:rPr>
              <a:t>Highest Prepare: 8</a:t>
            </a:r>
            <a:endParaRPr lang="en-US" sz="1200" dirty="0">
              <a:latin typeface="Helvetica Neue"/>
              <a:cs typeface="Helvetica Neue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38600" y="3378200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elvetica Neue"/>
                <a:cs typeface="Helvetica Neue"/>
              </a:rPr>
              <a:t>Highest Accept: (5, A)</a:t>
            </a:r>
          </a:p>
          <a:p>
            <a:r>
              <a:rPr lang="en-US" sz="1200" dirty="0" smtClean="0">
                <a:latin typeface="Helvetica Neue"/>
                <a:cs typeface="Helvetica Neue"/>
              </a:rPr>
              <a:t>Highest Prepare: </a:t>
            </a:r>
            <a:r>
              <a:rPr lang="en-US" sz="1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elvetica Neue"/>
                <a:cs typeface="Helvetica Neue"/>
              </a:rPr>
              <a:t>10</a:t>
            </a:r>
            <a:endParaRPr lang="en-US" sz="1200" dirty="0">
              <a:solidFill>
                <a:schemeClr val="accent4">
                  <a:lumMod val="60000"/>
                  <a:lumOff val="40000"/>
                </a:schemeClr>
              </a:solidFill>
              <a:latin typeface="Helvetica Neue"/>
              <a:cs typeface="Helvetica Neue"/>
            </a:endParaRPr>
          </a:p>
        </p:txBody>
      </p:sp>
      <p:sp>
        <p:nvSpPr>
          <p:cNvPr id="19" name="Right Arrow 18"/>
          <p:cNvSpPr/>
          <p:nvPr/>
        </p:nvSpPr>
        <p:spPr>
          <a:xfrm rot="18279237">
            <a:off x="1612900" y="2889250"/>
            <a:ext cx="304800" cy="152400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Accept Example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88963" y="1371600"/>
            <a:ext cx="8415337" cy="12701"/>
          </a:xfrm>
          <a:prstGeom prst="straightConnector1">
            <a:avLst/>
          </a:prstGeom>
          <a:ln w="28575" cmpd="sng">
            <a:solidFill>
              <a:schemeClr val="accent4">
                <a:lumMod val="60000"/>
                <a:lumOff val="40000"/>
              </a:schemeClr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88963" y="24511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76263" y="33655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600" y="11938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" y="22733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7000" y="32131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A2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5300" y="2438400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elvetica Neue"/>
                <a:cs typeface="Helvetica Neue"/>
              </a:rPr>
              <a:t>Highest Accept: (5, A)</a:t>
            </a:r>
          </a:p>
          <a:p>
            <a:r>
              <a:rPr lang="en-US" sz="1200" dirty="0" smtClean="0">
                <a:latin typeface="Helvetica Neue"/>
                <a:cs typeface="Helvetica Neue"/>
              </a:rPr>
              <a:t>Highest Prepare: 15</a:t>
            </a:r>
            <a:endParaRPr lang="en-US" sz="1200" dirty="0">
              <a:latin typeface="Helvetica Neue"/>
              <a:cs typeface="Helvetica Neue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6900" y="3352800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elvetica Neue"/>
                <a:cs typeface="Helvetica Neue"/>
              </a:rPr>
              <a:t>Highest Accept: (5, A)</a:t>
            </a:r>
          </a:p>
          <a:p>
            <a:r>
              <a:rPr lang="en-US" sz="1200" dirty="0" smtClean="0">
                <a:latin typeface="Helvetica Neue"/>
                <a:cs typeface="Helvetica Neue"/>
              </a:rPr>
              <a:t>Highest Prepare: 10</a:t>
            </a:r>
            <a:endParaRPr lang="en-US" sz="1200" dirty="0">
              <a:latin typeface="Helvetica Neue"/>
              <a:cs typeface="Helvetica Neue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362200" y="1371600"/>
            <a:ext cx="1447800" cy="20193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94100" y="3390900"/>
            <a:ext cx="1242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accept(10, A)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349500" y="1358900"/>
            <a:ext cx="1155700" cy="11049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352800" y="2463800"/>
            <a:ext cx="1242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accept(10, A)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576263" y="42926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27000" y="4102100"/>
            <a:ext cx="441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  <a:cs typeface="Helvetica Neue"/>
              </a:rPr>
              <a:t>L</a:t>
            </a:r>
            <a:r>
              <a:rPr lang="en-US" dirty="0" smtClean="0">
                <a:latin typeface="Helvetica Neue"/>
                <a:cs typeface="Helvetica Neue"/>
              </a:rPr>
              <a:t>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26" name="TextBox 25"/>
          <p:cNvSpPr txBox="1"/>
          <p:nvPr/>
        </p:nvSpPr>
        <p:spPr>
          <a:xfrm rot="5400000">
            <a:off x="6083302" y="345440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4000" dirty="0" smtClean="0">
                <a:latin typeface="Helvetica Neue"/>
                <a:cs typeface="Helvetica Neue"/>
              </a:rPr>
              <a:t>…</a:t>
            </a:r>
            <a:endParaRPr lang="en-US" sz="4000" dirty="0">
              <a:latin typeface="Helvetica Neue"/>
              <a:cs typeface="Helvetica Neue"/>
            </a:endParaRPr>
          </a:p>
        </p:txBody>
      </p:sp>
      <p:sp>
        <p:nvSpPr>
          <p:cNvPr id="39" name="Rectangular Callout 38"/>
          <p:cNvSpPr/>
          <p:nvPr/>
        </p:nvSpPr>
        <p:spPr>
          <a:xfrm>
            <a:off x="736600" y="1600200"/>
            <a:ext cx="1460500" cy="673100"/>
          </a:xfrm>
          <a:prstGeom prst="wedgeRectCallout">
            <a:avLst>
              <a:gd name="adj1" fmla="val 60230"/>
              <a:gd name="adj2" fmla="val -82552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latin typeface="Helvetica Neue"/>
                <a:cs typeface="Helvetica Neue"/>
              </a:rPr>
              <a:t>Assume it got promise for 10 from a quorum </a:t>
            </a:r>
            <a:endParaRPr lang="en-US" sz="1400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99765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Accept Example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88963" y="1371600"/>
            <a:ext cx="8415337" cy="12701"/>
          </a:xfrm>
          <a:prstGeom prst="straightConnector1">
            <a:avLst/>
          </a:prstGeom>
          <a:ln w="28575" cmpd="sng">
            <a:solidFill>
              <a:schemeClr val="accent4">
                <a:lumMod val="60000"/>
                <a:lumOff val="40000"/>
              </a:schemeClr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88963" y="24511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76263" y="33655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600" y="11938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" y="22733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7000" y="32131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A2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5300" y="2438400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elvetica Neue"/>
                <a:cs typeface="Helvetica Neue"/>
              </a:rPr>
              <a:t>Highest Accept: (5, A)</a:t>
            </a:r>
          </a:p>
          <a:p>
            <a:r>
              <a:rPr lang="en-US" sz="1200" dirty="0" smtClean="0">
                <a:latin typeface="Helvetica Neue"/>
                <a:cs typeface="Helvetica Neue"/>
              </a:rPr>
              <a:t>Highest Prepare: 15</a:t>
            </a:r>
            <a:endParaRPr lang="en-US" sz="1200" dirty="0">
              <a:latin typeface="Helvetica Neue"/>
              <a:cs typeface="Helvetica Neue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6900" y="3352800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elvetica Neue"/>
                <a:cs typeface="Helvetica Neue"/>
              </a:rPr>
              <a:t>Highest Accept: (5, A)</a:t>
            </a:r>
          </a:p>
          <a:p>
            <a:r>
              <a:rPr lang="en-US" sz="1200" dirty="0" smtClean="0">
                <a:latin typeface="Helvetica Neue"/>
                <a:cs typeface="Helvetica Neue"/>
              </a:rPr>
              <a:t>Highest Prepare: 10</a:t>
            </a:r>
            <a:endParaRPr lang="en-US" sz="1200" dirty="0">
              <a:latin typeface="Helvetica Neue"/>
              <a:cs typeface="Helvetica Neue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362200" y="1371600"/>
            <a:ext cx="1447800" cy="20193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94100" y="3390900"/>
            <a:ext cx="1242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accept(10, A)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349500" y="1358900"/>
            <a:ext cx="1155700" cy="11049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352800" y="2463800"/>
            <a:ext cx="1242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accept(10, A)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576263" y="42926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499100" y="4305300"/>
            <a:ext cx="1145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a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ccepted(A)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7000" y="4102100"/>
            <a:ext cx="441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  <a:cs typeface="Helvetica Neue"/>
              </a:rPr>
              <a:t>L</a:t>
            </a:r>
            <a:r>
              <a:rPr lang="en-US" dirty="0" smtClean="0">
                <a:latin typeface="Helvetica Neue"/>
                <a:cs typeface="Helvetica Neue"/>
              </a:rPr>
              <a:t>1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38" name="Straight Arrow Connector 37"/>
          <p:cNvCxnSpPr>
            <a:endCxn id="35" idx="0"/>
          </p:cNvCxnSpPr>
          <p:nvPr/>
        </p:nvCxnSpPr>
        <p:spPr>
          <a:xfrm>
            <a:off x="5041900" y="3365500"/>
            <a:ext cx="1029961" cy="9398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5400000">
            <a:off x="6083302" y="345440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4000" dirty="0" smtClean="0">
                <a:latin typeface="Helvetica Neue"/>
                <a:cs typeface="Helvetica Neue"/>
              </a:rPr>
              <a:t>…</a:t>
            </a:r>
            <a:endParaRPr lang="en-US" sz="4000" dirty="0">
              <a:latin typeface="Helvetica Neue"/>
              <a:cs typeface="Helvetica Neue"/>
            </a:endParaRPr>
          </a:p>
        </p:txBody>
      </p:sp>
      <p:sp>
        <p:nvSpPr>
          <p:cNvPr id="39" name="Rectangular Callout 38"/>
          <p:cNvSpPr/>
          <p:nvPr/>
        </p:nvSpPr>
        <p:spPr>
          <a:xfrm>
            <a:off x="736600" y="1600200"/>
            <a:ext cx="1460500" cy="673100"/>
          </a:xfrm>
          <a:prstGeom prst="wedgeRectCallout">
            <a:avLst>
              <a:gd name="adj1" fmla="val 60230"/>
              <a:gd name="adj2" fmla="val -82552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2"/>
                </a:solidFill>
                <a:latin typeface="Helvetica Neue"/>
                <a:cs typeface="Helvetica Neue"/>
              </a:rPr>
              <a:t>Assume it got promise for 10 from a quorum </a:t>
            </a:r>
          </a:p>
        </p:txBody>
      </p:sp>
      <p:sp>
        <p:nvSpPr>
          <p:cNvPr id="21" name="Right Arrow 20"/>
          <p:cNvSpPr/>
          <p:nvPr/>
        </p:nvSpPr>
        <p:spPr>
          <a:xfrm rot="18279237">
            <a:off x="1612900" y="2889250"/>
            <a:ext cx="304800" cy="152400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5041900" y="1358900"/>
            <a:ext cx="1041400" cy="19812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18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Phenomena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262063"/>
            <a:ext cx="8850312" cy="3394075"/>
          </a:xfrm>
        </p:spPr>
        <p:txBody>
          <a:bodyPr/>
          <a:lstStyle/>
          <a:p>
            <a:r>
              <a:rPr lang="en-US" b="1" dirty="0" smtClean="0"/>
              <a:t>G0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</a:rPr>
              <a:t>DSG contains a directed cycle with </a:t>
            </a:r>
            <a:r>
              <a:rPr lang="en-US" dirty="0" err="1" smtClean="0">
                <a:latin typeface="Helvetica Neue" charset="0"/>
                <a:ea typeface="Helvetica Neue" charset="0"/>
                <a:cs typeface="Helvetica Neue" charset="0"/>
              </a:rPr>
              <a:t>ww</a:t>
            </a:r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</a:rPr>
              <a:t> edges</a:t>
            </a:r>
            <a:endParaRPr lang="en-US" dirty="0" smtClean="0">
              <a:solidFill>
                <a:srgbClr val="008000"/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lvl="4"/>
            <a:endParaRPr lang="en-US" dirty="0"/>
          </a:p>
          <a:p>
            <a:r>
              <a:rPr lang="en-US" b="1" dirty="0" smtClean="0">
                <a:latin typeface="Helvetica Neue"/>
                <a:cs typeface="Helvetica Neue"/>
              </a:rPr>
              <a:t>G1</a:t>
            </a:r>
            <a:r>
              <a:rPr lang="en-US" dirty="0" smtClean="0">
                <a:latin typeface="Helvetica Neue"/>
                <a:cs typeface="Helvetica Neue"/>
              </a:rPr>
              <a:t> – </a:t>
            </a:r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</a:rPr>
              <a:t>contains a directed cycle with </a:t>
            </a:r>
            <a:r>
              <a:rPr lang="en-US" dirty="0" err="1" smtClean="0">
                <a:latin typeface="Helvetica Neue" charset="0"/>
                <a:ea typeface="Helvetica Neue" charset="0"/>
                <a:cs typeface="Helvetica Neue" charset="0"/>
              </a:rPr>
              <a:t>ww</a:t>
            </a:r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</a:rPr>
              <a:t> and dependency cycles </a:t>
            </a:r>
          </a:p>
          <a:p>
            <a:endParaRPr lang="en-US" dirty="0">
              <a:latin typeface="Helvetica Neue"/>
              <a:cs typeface="Helvetica Neue"/>
            </a:endParaRPr>
          </a:p>
          <a:p>
            <a:r>
              <a:rPr lang="en-US" b="1" dirty="0" smtClean="0">
                <a:latin typeface="Helvetica Neue"/>
                <a:cs typeface="Helvetica Neue"/>
              </a:rPr>
              <a:t>G2</a:t>
            </a:r>
            <a:r>
              <a:rPr lang="en-US" dirty="0" smtClean="0">
                <a:latin typeface="Helvetica Neue"/>
                <a:cs typeface="Helvetica Neue"/>
              </a:rPr>
              <a:t> </a:t>
            </a:r>
            <a:r>
              <a:rPr lang="mr-IN" dirty="0" smtClean="0">
                <a:latin typeface="Helvetica Neue"/>
                <a:cs typeface="Helvetica Neue"/>
              </a:rPr>
              <a:t>–</a:t>
            </a:r>
            <a:r>
              <a:rPr lang="en-US" dirty="0" smtClean="0">
                <a:latin typeface="Helvetica Neue"/>
                <a:cs typeface="Helvetica Neue"/>
              </a:rPr>
              <a:t> </a:t>
            </a:r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</a:rPr>
              <a:t>contains a directed cycle with </a:t>
            </a:r>
            <a:r>
              <a:rPr lang="en-US" dirty="0">
                <a:latin typeface="Helvetica Neue" charset="0"/>
                <a:ea typeface="Helvetica Neue" charset="0"/>
                <a:cs typeface="Helvetica Neue" charset="0"/>
              </a:rPr>
              <a:t>one or more anti-dependency </a:t>
            </a:r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</a:rPr>
              <a:t>edges</a:t>
            </a:r>
          </a:p>
          <a:p>
            <a:pPr lvl="1"/>
            <a:r>
              <a:rPr lang="en-US" b="1" dirty="0" smtClean="0">
                <a:latin typeface="Helvetica Neue" charset="0"/>
                <a:ea typeface="Helvetica Neue" charset="0"/>
                <a:cs typeface="Helvetica Neue" charset="0"/>
              </a:rPr>
              <a:t>G2-item</a:t>
            </a:r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</a:rPr>
              <a:t>: DSG contains a </a:t>
            </a:r>
            <a:r>
              <a:rPr lang="en-US" dirty="0">
                <a:latin typeface="Helvetica Neue" charset="0"/>
                <a:ea typeface="Helvetica Neue" charset="0"/>
                <a:cs typeface="Helvetica Neue" charset="0"/>
              </a:rPr>
              <a:t>directed cycle having one or more </a:t>
            </a:r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</a:rPr>
              <a:t>item-anti dependency edges</a:t>
            </a:r>
            <a:endParaRPr lang="en-US" dirty="0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75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Livelock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88963" y="1371600"/>
            <a:ext cx="8415337" cy="12701"/>
          </a:xfrm>
          <a:prstGeom prst="straightConnector1">
            <a:avLst/>
          </a:prstGeom>
          <a:ln w="28575" cmpd="sng">
            <a:solidFill>
              <a:schemeClr val="accent4">
                <a:lumMod val="60000"/>
                <a:lumOff val="40000"/>
              </a:schemeClr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76263" y="2260600"/>
            <a:ext cx="8415337" cy="12701"/>
          </a:xfrm>
          <a:prstGeom prst="straightConnector1">
            <a:avLst/>
          </a:prstGeom>
          <a:ln w="28575" cmpd="sng">
            <a:solidFill>
              <a:srgbClr val="3D84C7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88963" y="30988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600" y="11938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7000" y="20574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P2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" y="29210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05200" y="3822700"/>
            <a:ext cx="28574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A1: Highest accept; (5, A)</a:t>
            </a:r>
          </a:p>
          <a:p>
            <a:r>
              <a:rPr lang="en-US" dirty="0" smtClean="0">
                <a:latin typeface="Helvetica Neue"/>
                <a:cs typeface="Helvetica Neue"/>
              </a:rPr>
              <a:t>       Highest prepare: 8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55958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Livelock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88963" y="1371600"/>
            <a:ext cx="8415337" cy="12701"/>
          </a:xfrm>
          <a:prstGeom prst="straightConnector1">
            <a:avLst/>
          </a:prstGeom>
          <a:ln w="28575" cmpd="sng">
            <a:solidFill>
              <a:schemeClr val="accent4">
                <a:lumMod val="60000"/>
                <a:lumOff val="40000"/>
              </a:schemeClr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76263" y="2260600"/>
            <a:ext cx="8415337" cy="12701"/>
          </a:xfrm>
          <a:prstGeom prst="straightConnector1">
            <a:avLst/>
          </a:prstGeom>
          <a:ln w="28575" cmpd="sng">
            <a:solidFill>
              <a:srgbClr val="3D84C7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88963" y="30988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600" y="11938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7000" y="20574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P2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" y="29210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A1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244600" y="1384300"/>
            <a:ext cx="1270000" cy="17399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527300" y="1371600"/>
            <a:ext cx="685800" cy="1739900"/>
          </a:xfrm>
          <a:prstGeom prst="straightConnector1">
            <a:avLst/>
          </a:prstGeom>
          <a:ln w="12700">
            <a:solidFill>
              <a:srgbClr val="F26F7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866900" y="3098800"/>
            <a:ext cx="1092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repare(10)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44700" y="1054100"/>
            <a:ext cx="1631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romise(10, (5, A))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05200" y="3822700"/>
            <a:ext cx="28054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A1: Highest accept; (5, A)</a:t>
            </a:r>
          </a:p>
          <a:p>
            <a:r>
              <a:rPr lang="en-US" dirty="0" smtClean="0">
                <a:latin typeface="Helvetica Neue"/>
                <a:cs typeface="Helvetica Neue"/>
              </a:rPr>
              <a:t>       Highest prepare: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elvetica Neue"/>
                <a:cs typeface="Helvetica Neue"/>
              </a:rPr>
              <a:t>10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51102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Livelock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88963" y="1371600"/>
            <a:ext cx="8415337" cy="12701"/>
          </a:xfrm>
          <a:prstGeom prst="straightConnector1">
            <a:avLst/>
          </a:prstGeom>
          <a:ln w="28575" cmpd="sng">
            <a:solidFill>
              <a:schemeClr val="accent4">
                <a:lumMod val="60000"/>
                <a:lumOff val="40000"/>
              </a:schemeClr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76263" y="2260600"/>
            <a:ext cx="8415337" cy="12701"/>
          </a:xfrm>
          <a:prstGeom prst="straightConnector1">
            <a:avLst/>
          </a:prstGeom>
          <a:ln w="28575" cmpd="sng">
            <a:solidFill>
              <a:srgbClr val="3D84C7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88963" y="30988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600" y="11938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7000" y="20574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P2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" y="29210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A1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244600" y="1384300"/>
            <a:ext cx="1270000" cy="17399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527300" y="1371600"/>
            <a:ext cx="685800" cy="1739900"/>
          </a:xfrm>
          <a:prstGeom prst="straightConnector1">
            <a:avLst/>
          </a:prstGeom>
          <a:ln w="12700">
            <a:solidFill>
              <a:srgbClr val="F26F7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866900" y="3098800"/>
            <a:ext cx="1092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repare(10)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44700" y="1054100"/>
            <a:ext cx="1631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romise(10, (5, A))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05200" y="3822700"/>
            <a:ext cx="28054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A1: Highest accept; (5, A)</a:t>
            </a:r>
          </a:p>
          <a:p>
            <a:r>
              <a:rPr lang="en-US" dirty="0" smtClean="0">
                <a:latin typeface="Helvetica Neue"/>
                <a:cs typeface="Helvetica Neue"/>
              </a:rPr>
              <a:t>       Highest prepare: </a:t>
            </a:r>
            <a:r>
              <a:rPr lang="en-US" dirty="0" smtClean="0">
                <a:solidFill>
                  <a:srgbClr val="3D84C7"/>
                </a:solidFill>
                <a:latin typeface="Helvetica Neue"/>
                <a:cs typeface="Helvetica Neue"/>
              </a:rPr>
              <a:t>11</a:t>
            </a:r>
            <a:endParaRPr lang="en-US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692400" y="2273300"/>
            <a:ext cx="609600" cy="838200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844800" y="3111500"/>
            <a:ext cx="1092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D84C7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repare(11)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3314881" y="2247900"/>
            <a:ext cx="495119" cy="850900"/>
          </a:xfrm>
          <a:prstGeom prst="straightConnector1">
            <a:avLst/>
          </a:prstGeom>
          <a:ln w="12700">
            <a:solidFill>
              <a:srgbClr val="3D84C7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022600" y="1968500"/>
            <a:ext cx="16412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Promise(11,(5, A))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95806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Livelock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88963" y="1371600"/>
            <a:ext cx="8415337" cy="12701"/>
          </a:xfrm>
          <a:prstGeom prst="straightConnector1">
            <a:avLst/>
          </a:prstGeom>
          <a:ln w="28575" cmpd="sng">
            <a:solidFill>
              <a:schemeClr val="accent4">
                <a:lumMod val="60000"/>
                <a:lumOff val="40000"/>
              </a:schemeClr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76263" y="2260600"/>
            <a:ext cx="8415337" cy="12701"/>
          </a:xfrm>
          <a:prstGeom prst="straightConnector1">
            <a:avLst/>
          </a:prstGeom>
          <a:ln w="28575" cmpd="sng">
            <a:solidFill>
              <a:srgbClr val="3D84C7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88963" y="30988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600" y="11938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7000" y="20574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P2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" y="29210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A1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244600" y="1384300"/>
            <a:ext cx="1270000" cy="17399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527300" y="1371600"/>
            <a:ext cx="685800" cy="1739900"/>
          </a:xfrm>
          <a:prstGeom prst="straightConnector1">
            <a:avLst/>
          </a:prstGeom>
          <a:ln w="12700">
            <a:solidFill>
              <a:srgbClr val="F26F7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866900" y="3098800"/>
            <a:ext cx="1092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repare(10)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44700" y="1054100"/>
            <a:ext cx="1631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romise(10, (5, A))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05200" y="3822700"/>
            <a:ext cx="28054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A1: Highest accept; (5, A)</a:t>
            </a:r>
          </a:p>
          <a:p>
            <a:r>
              <a:rPr lang="en-US" dirty="0" smtClean="0">
                <a:latin typeface="Helvetica Neue"/>
                <a:cs typeface="Helvetica Neue"/>
              </a:rPr>
              <a:t>       Highest prepare: 11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692400" y="2273300"/>
            <a:ext cx="609600" cy="838200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844800" y="3111500"/>
            <a:ext cx="1092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D84C7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repare(11)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3314881" y="2247900"/>
            <a:ext cx="495119" cy="850900"/>
          </a:xfrm>
          <a:prstGeom prst="straightConnector1">
            <a:avLst/>
          </a:prstGeom>
          <a:ln w="12700">
            <a:solidFill>
              <a:srgbClr val="3D84C7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022600" y="1968500"/>
            <a:ext cx="16412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Promise(11,(5, A))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835400" y="1384300"/>
            <a:ext cx="1270000" cy="17399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05300" y="3111500"/>
            <a:ext cx="1242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accept(10, A)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20" name="Right Arrow 19"/>
          <p:cNvSpPr/>
          <p:nvPr/>
        </p:nvSpPr>
        <p:spPr>
          <a:xfrm rot="18279237">
            <a:off x="5613400" y="4489450"/>
            <a:ext cx="304800" cy="152400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6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Livelock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88963" y="1371600"/>
            <a:ext cx="8415337" cy="12701"/>
          </a:xfrm>
          <a:prstGeom prst="straightConnector1">
            <a:avLst/>
          </a:prstGeom>
          <a:ln w="28575" cmpd="sng">
            <a:solidFill>
              <a:schemeClr val="accent4">
                <a:lumMod val="60000"/>
                <a:lumOff val="40000"/>
              </a:schemeClr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76263" y="2260600"/>
            <a:ext cx="8415337" cy="12701"/>
          </a:xfrm>
          <a:prstGeom prst="straightConnector1">
            <a:avLst/>
          </a:prstGeom>
          <a:ln w="28575" cmpd="sng">
            <a:solidFill>
              <a:srgbClr val="3D84C7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88963" y="30988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600" y="11938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7000" y="20574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P2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" y="29210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A1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244600" y="1384300"/>
            <a:ext cx="1270000" cy="17399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527300" y="1371600"/>
            <a:ext cx="685800" cy="1739900"/>
          </a:xfrm>
          <a:prstGeom prst="straightConnector1">
            <a:avLst/>
          </a:prstGeom>
          <a:ln w="12700">
            <a:solidFill>
              <a:srgbClr val="F26F7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866900" y="3098800"/>
            <a:ext cx="1092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repare(10)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44700" y="1054100"/>
            <a:ext cx="1631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romise(10, (5, A))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05200" y="3822700"/>
            <a:ext cx="28054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A1: Highest accept; (5, A)</a:t>
            </a:r>
          </a:p>
          <a:p>
            <a:r>
              <a:rPr lang="en-US" dirty="0" smtClean="0">
                <a:latin typeface="Helvetica Neue"/>
                <a:cs typeface="Helvetica Neue"/>
              </a:rPr>
              <a:t>       Highest prepare: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elvetica Neue"/>
                <a:cs typeface="Helvetica Neue"/>
              </a:rPr>
              <a:t>12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Helvetica Neue"/>
              <a:cs typeface="Helvetica Neue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692400" y="2273300"/>
            <a:ext cx="609600" cy="838200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844800" y="3111500"/>
            <a:ext cx="1092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D84C7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repare(11)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3314881" y="2247900"/>
            <a:ext cx="495119" cy="850900"/>
          </a:xfrm>
          <a:prstGeom prst="straightConnector1">
            <a:avLst/>
          </a:prstGeom>
          <a:ln w="12700">
            <a:solidFill>
              <a:srgbClr val="3D84C7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022600" y="1968500"/>
            <a:ext cx="16412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Promise(11,(5, A))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835400" y="1384300"/>
            <a:ext cx="1270000" cy="17399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05300" y="3111500"/>
            <a:ext cx="1242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accept(10, A)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597400" y="1384300"/>
            <a:ext cx="1270000" cy="17399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422900" y="3098800"/>
            <a:ext cx="1092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repare(12)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5842000" y="1371600"/>
            <a:ext cx="685800" cy="1739900"/>
          </a:xfrm>
          <a:prstGeom prst="straightConnector1">
            <a:avLst/>
          </a:prstGeom>
          <a:ln w="12700">
            <a:solidFill>
              <a:srgbClr val="F26F7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588000" y="1054100"/>
            <a:ext cx="1631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romise(12, (5, A))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86917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Livelock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88963" y="1371600"/>
            <a:ext cx="8415337" cy="12701"/>
          </a:xfrm>
          <a:prstGeom prst="straightConnector1">
            <a:avLst/>
          </a:prstGeom>
          <a:ln w="28575" cmpd="sng">
            <a:solidFill>
              <a:schemeClr val="accent4">
                <a:lumMod val="60000"/>
                <a:lumOff val="40000"/>
              </a:schemeClr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76263" y="2260600"/>
            <a:ext cx="8415337" cy="12701"/>
          </a:xfrm>
          <a:prstGeom prst="straightConnector1">
            <a:avLst/>
          </a:prstGeom>
          <a:ln w="28575" cmpd="sng">
            <a:solidFill>
              <a:srgbClr val="3D84C7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88963" y="30988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600" y="11938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7000" y="20574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P2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" y="29210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A1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244600" y="1384300"/>
            <a:ext cx="1270000" cy="17399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527300" y="1371600"/>
            <a:ext cx="685800" cy="1739900"/>
          </a:xfrm>
          <a:prstGeom prst="straightConnector1">
            <a:avLst/>
          </a:prstGeom>
          <a:ln w="12700">
            <a:solidFill>
              <a:srgbClr val="F26F7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866900" y="3098800"/>
            <a:ext cx="1092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repare(10)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44700" y="1054100"/>
            <a:ext cx="1631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romise(10, (5, A))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05200" y="3822700"/>
            <a:ext cx="28054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A1: Highest accept; (5, A)</a:t>
            </a:r>
          </a:p>
          <a:p>
            <a:r>
              <a:rPr lang="en-US" dirty="0" smtClean="0">
                <a:latin typeface="Helvetica Neue"/>
                <a:cs typeface="Helvetica Neue"/>
              </a:rPr>
              <a:t>       Highest prepare: </a:t>
            </a:r>
            <a:r>
              <a:rPr lang="en-US" dirty="0" smtClean="0">
                <a:solidFill>
                  <a:srgbClr val="3D84C7"/>
                </a:solidFill>
                <a:latin typeface="Helvetica Neue"/>
                <a:cs typeface="Helvetica Neue"/>
              </a:rPr>
              <a:t>13</a:t>
            </a:r>
            <a:endParaRPr lang="en-US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692400" y="2273300"/>
            <a:ext cx="609600" cy="838200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844800" y="3111500"/>
            <a:ext cx="1092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D84C7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repare(11)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3314881" y="2247900"/>
            <a:ext cx="495119" cy="850900"/>
          </a:xfrm>
          <a:prstGeom prst="straightConnector1">
            <a:avLst/>
          </a:prstGeom>
          <a:ln w="12700">
            <a:solidFill>
              <a:srgbClr val="3D84C7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022600" y="1968500"/>
            <a:ext cx="16412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Promise(11,(5, A))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835400" y="1384300"/>
            <a:ext cx="1270000" cy="17399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05300" y="3111500"/>
            <a:ext cx="1242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accept(10, A)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597400" y="1384300"/>
            <a:ext cx="1270000" cy="17399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422900" y="3098800"/>
            <a:ext cx="1092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repare(12)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5842000" y="1371600"/>
            <a:ext cx="685800" cy="1739900"/>
          </a:xfrm>
          <a:prstGeom prst="straightConnector1">
            <a:avLst/>
          </a:prstGeom>
          <a:ln w="12700">
            <a:solidFill>
              <a:srgbClr val="F26F7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588000" y="1054100"/>
            <a:ext cx="1631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romise(12, (5, A))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6121400" y="2273300"/>
            <a:ext cx="609600" cy="838200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413500" y="3086100"/>
            <a:ext cx="1092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D84C7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repare(13)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6743881" y="2247900"/>
            <a:ext cx="495119" cy="850900"/>
          </a:xfrm>
          <a:prstGeom prst="straightConnector1">
            <a:avLst/>
          </a:prstGeom>
          <a:ln w="12700">
            <a:solidFill>
              <a:srgbClr val="3D84C7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451600" y="1968500"/>
            <a:ext cx="1591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Promise(13,(5, A))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96021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P1 want to propose value A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88963" y="1371600"/>
            <a:ext cx="8415337" cy="12701"/>
          </a:xfrm>
          <a:prstGeom prst="straightConnector1">
            <a:avLst/>
          </a:prstGeom>
          <a:ln w="28575" cmpd="sng">
            <a:solidFill>
              <a:schemeClr val="accent4">
                <a:lumMod val="60000"/>
                <a:lumOff val="40000"/>
              </a:schemeClr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76263" y="1930400"/>
            <a:ext cx="8415337" cy="12701"/>
          </a:xfrm>
          <a:prstGeom prst="straightConnector1">
            <a:avLst/>
          </a:prstGeom>
          <a:ln w="28575" cmpd="sng">
            <a:solidFill>
              <a:srgbClr val="3D84C7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88963" y="26924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600" y="11938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7000" y="17272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P2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" y="25146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A1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601663" y="32258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27000" y="30480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A2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601663" y="37338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27000" y="35560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A3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614363" y="44450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77800" y="4267200"/>
            <a:ext cx="313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L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244600" y="1384300"/>
            <a:ext cx="292100" cy="13081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244600" y="1377950"/>
            <a:ext cx="876300" cy="183515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247775" y="1374775"/>
            <a:ext cx="2600325" cy="2359025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130300" y="267970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prep(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27200" y="321310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prep(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683000" y="370840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prep(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95580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P1 want to propose value A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88963" y="1371600"/>
            <a:ext cx="8415337" cy="12701"/>
          </a:xfrm>
          <a:prstGeom prst="straightConnector1">
            <a:avLst/>
          </a:prstGeom>
          <a:ln w="28575" cmpd="sng">
            <a:solidFill>
              <a:schemeClr val="accent4">
                <a:lumMod val="60000"/>
                <a:lumOff val="40000"/>
              </a:schemeClr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76263" y="1930400"/>
            <a:ext cx="8415337" cy="12701"/>
          </a:xfrm>
          <a:prstGeom prst="straightConnector1">
            <a:avLst/>
          </a:prstGeom>
          <a:ln w="28575" cmpd="sng">
            <a:solidFill>
              <a:srgbClr val="3D84C7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88963" y="26924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600" y="11938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7000" y="17272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P2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" y="25146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A1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601663" y="32258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27000" y="30480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A2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601663" y="37338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27000" y="35560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A3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614363" y="44450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77800" y="4267200"/>
            <a:ext cx="313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L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244600" y="1384300"/>
            <a:ext cx="292100" cy="13081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244600" y="1377950"/>
            <a:ext cx="876300" cy="183515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247775" y="1374775"/>
            <a:ext cx="2600325" cy="2359025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130300" y="267970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prep(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27200" y="321310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prep(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683000" y="370840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prep(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64" name="Straight Arrow Connector 63"/>
          <p:cNvCxnSpPr>
            <a:stCxn id="58" idx="0"/>
            <a:endCxn id="89" idx="2"/>
          </p:cNvCxnSpPr>
          <p:nvPr/>
        </p:nvCxnSpPr>
        <p:spPr>
          <a:xfrm flipV="1">
            <a:off x="2098885" y="1361877"/>
            <a:ext cx="1893563" cy="1851223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7" idx="0"/>
          </p:cNvCxnSpPr>
          <p:nvPr/>
        </p:nvCxnSpPr>
        <p:spPr>
          <a:xfrm flipV="1">
            <a:off x="1501985" y="1384300"/>
            <a:ext cx="1787315" cy="12954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857500" y="1066800"/>
            <a:ext cx="796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prom(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594100" y="1054100"/>
            <a:ext cx="796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prom(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3822700" y="1371600"/>
            <a:ext cx="368300" cy="23622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917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P1 want to propose value A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88963" y="1371600"/>
            <a:ext cx="8415337" cy="12701"/>
          </a:xfrm>
          <a:prstGeom prst="straightConnector1">
            <a:avLst/>
          </a:prstGeom>
          <a:ln w="28575" cmpd="sng">
            <a:solidFill>
              <a:schemeClr val="accent4">
                <a:lumMod val="60000"/>
                <a:lumOff val="40000"/>
              </a:schemeClr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76263" y="1930400"/>
            <a:ext cx="8415337" cy="12701"/>
          </a:xfrm>
          <a:prstGeom prst="straightConnector1">
            <a:avLst/>
          </a:prstGeom>
          <a:ln w="28575" cmpd="sng">
            <a:solidFill>
              <a:srgbClr val="3D84C7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88963" y="26924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600" y="11938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7000" y="17272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P2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" y="25146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A1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601663" y="32258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27000" y="30480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A2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601663" y="37338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27000" y="35560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A3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614363" y="44450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77800" y="4267200"/>
            <a:ext cx="313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L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244600" y="1384300"/>
            <a:ext cx="292100" cy="13081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244600" y="1377950"/>
            <a:ext cx="876300" cy="183515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247775" y="1374775"/>
            <a:ext cx="2600325" cy="2359025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130300" y="267970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prep(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27200" y="321310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prep(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683000" y="370840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prep(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64" name="Straight Arrow Connector 63"/>
          <p:cNvCxnSpPr>
            <a:stCxn id="58" idx="0"/>
            <a:endCxn id="89" idx="2"/>
          </p:cNvCxnSpPr>
          <p:nvPr/>
        </p:nvCxnSpPr>
        <p:spPr>
          <a:xfrm flipV="1">
            <a:off x="2098885" y="1361877"/>
            <a:ext cx="1893563" cy="1851223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7" idx="0"/>
          </p:cNvCxnSpPr>
          <p:nvPr/>
        </p:nvCxnSpPr>
        <p:spPr>
          <a:xfrm flipV="1">
            <a:off x="1501985" y="1384300"/>
            <a:ext cx="1787315" cy="12954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857500" y="1066800"/>
            <a:ext cx="796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prom(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594100" y="1054100"/>
            <a:ext cx="796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prom(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4343400" y="1384300"/>
            <a:ext cx="584200" cy="13081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4356100" y="1384300"/>
            <a:ext cx="1041400" cy="18288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4343400" y="1384300"/>
            <a:ext cx="2070100" cy="23622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4064000" y="2692400"/>
            <a:ext cx="1142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accept(5, A)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749800" y="3225800"/>
            <a:ext cx="1142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accept(5, A)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321300" y="3733800"/>
            <a:ext cx="1142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accept(5, A)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3822700" y="1371600"/>
            <a:ext cx="368300" cy="23622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50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P1 want to propose value A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88963" y="1371600"/>
            <a:ext cx="8415337" cy="12701"/>
          </a:xfrm>
          <a:prstGeom prst="straightConnector1">
            <a:avLst/>
          </a:prstGeom>
          <a:ln w="28575" cmpd="sng">
            <a:solidFill>
              <a:schemeClr val="accent4">
                <a:lumMod val="60000"/>
                <a:lumOff val="40000"/>
              </a:schemeClr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76263" y="1930400"/>
            <a:ext cx="8415337" cy="12701"/>
          </a:xfrm>
          <a:prstGeom prst="straightConnector1">
            <a:avLst/>
          </a:prstGeom>
          <a:ln w="28575" cmpd="sng">
            <a:solidFill>
              <a:srgbClr val="3D84C7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88963" y="26924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600" y="11938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7000" y="17272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P2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" y="25146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A1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601663" y="32258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27000" y="30480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A2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601663" y="37338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27000" y="35560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A3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614363" y="44450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77800" y="4267200"/>
            <a:ext cx="313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L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244600" y="1384300"/>
            <a:ext cx="292100" cy="13081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244600" y="1377950"/>
            <a:ext cx="876300" cy="183515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247775" y="1374775"/>
            <a:ext cx="2600325" cy="2359025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130300" y="267970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prep(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27200" y="321310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prep(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683000" y="370840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prep(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64" name="Straight Arrow Connector 63"/>
          <p:cNvCxnSpPr>
            <a:stCxn id="58" idx="0"/>
            <a:endCxn id="89" idx="2"/>
          </p:cNvCxnSpPr>
          <p:nvPr/>
        </p:nvCxnSpPr>
        <p:spPr>
          <a:xfrm flipV="1">
            <a:off x="2098885" y="1361877"/>
            <a:ext cx="1893563" cy="1851223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7" idx="0"/>
          </p:cNvCxnSpPr>
          <p:nvPr/>
        </p:nvCxnSpPr>
        <p:spPr>
          <a:xfrm flipV="1">
            <a:off x="1501985" y="1384300"/>
            <a:ext cx="1787315" cy="12954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857500" y="1066800"/>
            <a:ext cx="796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prom(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594100" y="1054100"/>
            <a:ext cx="796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prom(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4343400" y="1384300"/>
            <a:ext cx="584200" cy="13081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4356100" y="1384300"/>
            <a:ext cx="1041400" cy="18288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4343400" y="1384300"/>
            <a:ext cx="2070100" cy="23622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V="1">
            <a:off x="6400800" y="1371600"/>
            <a:ext cx="381000" cy="23495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6388100" y="3708400"/>
            <a:ext cx="863600" cy="7620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4064000" y="2692400"/>
            <a:ext cx="1142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accept(5, A)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749800" y="3225800"/>
            <a:ext cx="1142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accept(5, A)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321300" y="3733800"/>
            <a:ext cx="1142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accept(5, A)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197600" y="1054100"/>
            <a:ext cx="1145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a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ccepted(A)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743700" y="4470400"/>
            <a:ext cx="1145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a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ccepted(A)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3822700" y="1371600"/>
            <a:ext cx="368300" cy="23622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38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portable ANSI isolation levels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308100"/>
            <a:ext cx="88900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3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88963" y="1371600"/>
            <a:ext cx="8415337" cy="12701"/>
          </a:xfrm>
          <a:prstGeom prst="straightConnector1">
            <a:avLst/>
          </a:prstGeom>
          <a:ln w="28575" cmpd="sng">
            <a:solidFill>
              <a:schemeClr val="accent4">
                <a:lumMod val="60000"/>
                <a:lumOff val="40000"/>
              </a:schemeClr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76263" y="1930400"/>
            <a:ext cx="8415337" cy="12701"/>
          </a:xfrm>
          <a:prstGeom prst="straightConnector1">
            <a:avLst/>
          </a:prstGeom>
          <a:ln w="28575" cmpd="sng">
            <a:solidFill>
              <a:srgbClr val="3D84C7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88963" y="26924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600" y="11938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7000" y="17272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P2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" y="25146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A1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601663" y="32258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27000" y="30480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A2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601663" y="37338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27000" y="35560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A3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614363" y="44450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77800" y="4267200"/>
            <a:ext cx="313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L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244600" y="1384300"/>
            <a:ext cx="292100" cy="13081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244600" y="1377950"/>
            <a:ext cx="876300" cy="183515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247775" y="1374775"/>
            <a:ext cx="2600325" cy="2359025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092200" y="266700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prep(5)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27200" y="321310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prep(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683000" y="370840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prep(5)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88" name="TextBox 87"/>
          <p:cNvSpPr txBox="1"/>
          <p:nvPr/>
        </p:nvSpPr>
        <p:spPr>
          <a:xfrm rot="16200000">
            <a:off x="2612878" y="575059"/>
            <a:ext cx="13121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prom(5, (2, B))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89" name="TextBox 88"/>
          <p:cNvSpPr txBox="1"/>
          <p:nvPr/>
        </p:nvSpPr>
        <p:spPr>
          <a:xfrm rot="16200000">
            <a:off x="3222480" y="558800"/>
            <a:ext cx="1318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prom(5, (3, C))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4343400" y="1384300"/>
            <a:ext cx="584200" cy="13081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4356100" y="1384300"/>
            <a:ext cx="1041400" cy="18288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4343400" y="1384300"/>
            <a:ext cx="2070100" cy="23622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V="1">
            <a:off x="6400800" y="1371600"/>
            <a:ext cx="381000" cy="23495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6388100" y="3708400"/>
            <a:ext cx="863600" cy="7620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4064000" y="2692400"/>
            <a:ext cx="1102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accept(5,D)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749800" y="3225800"/>
            <a:ext cx="11523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accept(5, D)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321300" y="3733800"/>
            <a:ext cx="11523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accept(5, D)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197600" y="1054100"/>
            <a:ext cx="11555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a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ccepted(D)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743700" y="4470400"/>
            <a:ext cx="1175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Accepted(D)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3822700" y="1371600"/>
            <a:ext cx="368300" cy="23622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2098885" y="1361877"/>
            <a:ext cx="1893563" cy="1851223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1501985" y="1384300"/>
            <a:ext cx="1787315" cy="12954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rot="16200000">
            <a:off x="3506815" y="571500"/>
            <a:ext cx="13155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prom(5, (4, D))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14717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P1 wants A, and P2 wants B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88963" y="1371600"/>
            <a:ext cx="8415337" cy="12701"/>
          </a:xfrm>
          <a:prstGeom prst="straightConnector1">
            <a:avLst/>
          </a:prstGeom>
          <a:ln w="28575" cmpd="sng">
            <a:solidFill>
              <a:schemeClr val="accent4">
                <a:lumMod val="60000"/>
                <a:lumOff val="40000"/>
              </a:schemeClr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76263" y="1930400"/>
            <a:ext cx="8415337" cy="12701"/>
          </a:xfrm>
          <a:prstGeom prst="straightConnector1">
            <a:avLst/>
          </a:prstGeom>
          <a:ln w="28575" cmpd="sng">
            <a:solidFill>
              <a:srgbClr val="3D84C7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88963" y="26924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600" y="11938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7000" y="17272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P2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" y="25146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A1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601663" y="32258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27000" y="30480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A2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601663" y="37338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27000" y="35560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A3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614363" y="44450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77800" y="4267200"/>
            <a:ext cx="313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L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244600" y="1384300"/>
            <a:ext cx="292100" cy="13081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244600" y="1377950"/>
            <a:ext cx="876300" cy="183515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247775" y="1374775"/>
            <a:ext cx="2600325" cy="2359025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400300" y="1955800"/>
            <a:ext cx="190500" cy="736600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400300" y="1949450"/>
            <a:ext cx="622300" cy="1289050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2403475" y="1946275"/>
            <a:ext cx="1152525" cy="1774825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130300" y="267970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prep(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27200" y="321310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prep(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203450" y="268605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D84C7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rep(8)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55875" y="3286125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D84C7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rep(8)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09900" y="370840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D84C7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rep(8)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683000" y="370840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prep(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64" name="Straight Arrow Connector 63"/>
          <p:cNvCxnSpPr>
            <a:stCxn id="58" idx="0"/>
            <a:endCxn id="89" idx="2"/>
          </p:cNvCxnSpPr>
          <p:nvPr/>
        </p:nvCxnSpPr>
        <p:spPr>
          <a:xfrm flipV="1">
            <a:off x="2098885" y="1361877"/>
            <a:ext cx="1893563" cy="1851223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7" idx="0"/>
          </p:cNvCxnSpPr>
          <p:nvPr/>
        </p:nvCxnSpPr>
        <p:spPr>
          <a:xfrm flipV="1">
            <a:off x="1501985" y="1384300"/>
            <a:ext cx="1787315" cy="12954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59" idx="0"/>
          </p:cNvCxnSpPr>
          <p:nvPr/>
        </p:nvCxnSpPr>
        <p:spPr>
          <a:xfrm flipV="1">
            <a:off x="2575135" y="1943100"/>
            <a:ext cx="1438065" cy="742950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3016250" y="1930400"/>
            <a:ext cx="1454150" cy="1295401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3546475" y="1930400"/>
            <a:ext cx="1304925" cy="1797050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857500" y="1066800"/>
            <a:ext cx="796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prom(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594100" y="1054100"/>
            <a:ext cx="796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prom(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620000" y="4470400"/>
            <a:ext cx="1145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D84C7"/>
                </a:solidFill>
                <a:latin typeface="Helvetica Neue"/>
                <a:cs typeface="Helvetica Neue"/>
              </a:rPr>
              <a:t>a</a:t>
            </a:r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ccepted(A)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683000" y="1625600"/>
            <a:ext cx="796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prom(8)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419600" y="1612900"/>
            <a:ext cx="796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D84C7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rom(8)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68290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P1 wants A, and P2 wants B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88963" y="1371600"/>
            <a:ext cx="8415337" cy="12701"/>
          </a:xfrm>
          <a:prstGeom prst="straightConnector1">
            <a:avLst/>
          </a:prstGeom>
          <a:ln w="28575" cmpd="sng">
            <a:solidFill>
              <a:schemeClr val="accent4">
                <a:lumMod val="60000"/>
                <a:lumOff val="40000"/>
              </a:schemeClr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76263" y="1930400"/>
            <a:ext cx="8415337" cy="12701"/>
          </a:xfrm>
          <a:prstGeom prst="straightConnector1">
            <a:avLst/>
          </a:prstGeom>
          <a:ln w="28575" cmpd="sng">
            <a:solidFill>
              <a:srgbClr val="3D84C7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88963" y="26924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600" y="11938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7000" y="17272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P2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" y="25146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A1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601663" y="32258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27000" y="30480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A2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601663" y="37338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27000" y="35560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A3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614363" y="44450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77800" y="4267200"/>
            <a:ext cx="313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L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244600" y="1384300"/>
            <a:ext cx="292100" cy="13081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244600" y="1377950"/>
            <a:ext cx="876300" cy="183515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247775" y="1374775"/>
            <a:ext cx="2600325" cy="2359025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400300" y="1955800"/>
            <a:ext cx="190500" cy="736600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400300" y="1949450"/>
            <a:ext cx="622300" cy="1289050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2403475" y="1946275"/>
            <a:ext cx="1152525" cy="1774825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130300" y="267970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prep(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27200" y="321310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prep(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203450" y="268605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D84C7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rep(8)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55875" y="3286125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D84C7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rep(8)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09900" y="370840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D84C7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rep(8)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683000" y="370840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prep(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64" name="Straight Arrow Connector 63"/>
          <p:cNvCxnSpPr>
            <a:stCxn id="58" idx="0"/>
            <a:endCxn id="89" idx="2"/>
          </p:cNvCxnSpPr>
          <p:nvPr/>
        </p:nvCxnSpPr>
        <p:spPr>
          <a:xfrm flipV="1">
            <a:off x="2098885" y="1361877"/>
            <a:ext cx="1893563" cy="1851223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7" idx="0"/>
          </p:cNvCxnSpPr>
          <p:nvPr/>
        </p:nvCxnSpPr>
        <p:spPr>
          <a:xfrm flipV="1">
            <a:off x="1501985" y="1384300"/>
            <a:ext cx="1787315" cy="12954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59" idx="0"/>
          </p:cNvCxnSpPr>
          <p:nvPr/>
        </p:nvCxnSpPr>
        <p:spPr>
          <a:xfrm flipV="1">
            <a:off x="2575135" y="1943100"/>
            <a:ext cx="1438065" cy="742950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3016250" y="1930400"/>
            <a:ext cx="1454150" cy="1295401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3546475" y="1930400"/>
            <a:ext cx="1304925" cy="1797050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857500" y="1066800"/>
            <a:ext cx="796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prom(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594100" y="1054100"/>
            <a:ext cx="796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prom(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4343400" y="1384300"/>
            <a:ext cx="584200" cy="13081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4356100" y="1384300"/>
            <a:ext cx="1041400" cy="18288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4343400" y="1384300"/>
            <a:ext cx="2070100" cy="23622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4064000" y="2692400"/>
            <a:ext cx="1142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accept(5, A)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749800" y="3225800"/>
            <a:ext cx="1142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accept(5, A)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321300" y="3733800"/>
            <a:ext cx="1142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accept(5, A)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683000" y="1625600"/>
            <a:ext cx="796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prom(8)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419600" y="1612900"/>
            <a:ext cx="796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D84C7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rom(8)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5810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P1 wants A, and P2 wants B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88963" y="1371600"/>
            <a:ext cx="8415337" cy="12701"/>
          </a:xfrm>
          <a:prstGeom prst="straightConnector1">
            <a:avLst/>
          </a:prstGeom>
          <a:ln w="28575" cmpd="sng">
            <a:solidFill>
              <a:schemeClr val="accent4">
                <a:lumMod val="60000"/>
                <a:lumOff val="40000"/>
              </a:schemeClr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76263" y="1930400"/>
            <a:ext cx="8415337" cy="12701"/>
          </a:xfrm>
          <a:prstGeom prst="straightConnector1">
            <a:avLst/>
          </a:prstGeom>
          <a:ln w="28575" cmpd="sng">
            <a:solidFill>
              <a:srgbClr val="3D84C7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88963" y="26924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600" y="11938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7000" y="17272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P2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" y="25146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A1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601663" y="32258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27000" y="30480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A2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601663" y="37338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27000" y="35560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A3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614363" y="44450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77800" y="4267200"/>
            <a:ext cx="313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L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244600" y="1384300"/>
            <a:ext cx="292100" cy="13081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244600" y="1377950"/>
            <a:ext cx="876300" cy="183515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247775" y="1374775"/>
            <a:ext cx="2600325" cy="2359025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400300" y="1955800"/>
            <a:ext cx="190500" cy="736600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400300" y="1949450"/>
            <a:ext cx="622300" cy="1289050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2403475" y="1946275"/>
            <a:ext cx="1152525" cy="1774825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130300" y="267970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prep(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27200" y="321310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prep(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203450" y="268605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D84C7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rep(8)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55875" y="3286125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D84C7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rep(8)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09900" y="370840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D84C7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rep(8)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683000" y="370840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prep(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64" name="Straight Arrow Connector 63"/>
          <p:cNvCxnSpPr>
            <a:stCxn id="58" idx="0"/>
            <a:endCxn id="89" idx="2"/>
          </p:cNvCxnSpPr>
          <p:nvPr/>
        </p:nvCxnSpPr>
        <p:spPr>
          <a:xfrm flipV="1">
            <a:off x="2098885" y="1361877"/>
            <a:ext cx="1893563" cy="1851223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7" idx="0"/>
          </p:cNvCxnSpPr>
          <p:nvPr/>
        </p:nvCxnSpPr>
        <p:spPr>
          <a:xfrm flipV="1">
            <a:off x="1501985" y="1384300"/>
            <a:ext cx="1787315" cy="12954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59" idx="0"/>
          </p:cNvCxnSpPr>
          <p:nvPr/>
        </p:nvCxnSpPr>
        <p:spPr>
          <a:xfrm flipV="1">
            <a:off x="2575135" y="1943100"/>
            <a:ext cx="1438065" cy="742950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3016250" y="1930400"/>
            <a:ext cx="1454150" cy="1295401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3546475" y="1930400"/>
            <a:ext cx="1304925" cy="1797050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857500" y="1066800"/>
            <a:ext cx="796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prom(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594100" y="1054100"/>
            <a:ext cx="796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prom(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4343400" y="1384300"/>
            <a:ext cx="584200" cy="13081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4356100" y="1384300"/>
            <a:ext cx="1041400" cy="18288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4343400" y="1384300"/>
            <a:ext cx="2070100" cy="23622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4064000" y="2692400"/>
            <a:ext cx="1142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accept(5, A)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749800" y="3225800"/>
            <a:ext cx="1142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accept(5, A)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321300" y="3733800"/>
            <a:ext cx="1142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accept(5, A)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6108700" y="1955800"/>
            <a:ext cx="190500" cy="736600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108700" y="1949450"/>
            <a:ext cx="622300" cy="1289050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111875" y="1946275"/>
            <a:ext cx="1152525" cy="1774825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657850" y="2673350"/>
            <a:ext cx="114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accept(8, B)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102350" y="3181350"/>
            <a:ext cx="114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accept(8, B)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699250" y="3740150"/>
            <a:ext cx="11673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Accept(8, B)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683000" y="1625600"/>
            <a:ext cx="796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prom(8)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419600" y="1612900"/>
            <a:ext cx="796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D84C7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rom(8)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5076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P1 wants A, and P2 wants B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88963" y="1371600"/>
            <a:ext cx="8415337" cy="12701"/>
          </a:xfrm>
          <a:prstGeom prst="straightConnector1">
            <a:avLst/>
          </a:prstGeom>
          <a:ln w="28575" cmpd="sng">
            <a:solidFill>
              <a:schemeClr val="accent4">
                <a:lumMod val="60000"/>
                <a:lumOff val="40000"/>
              </a:schemeClr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76263" y="1930400"/>
            <a:ext cx="8415337" cy="12701"/>
          </a:xfrm>
          <a:prstGeom prst="straightConnector1">
            <a:avLst/>
          </a:prstGeom>
          <a:ln w="28575" cmpd="sng">
            <a:solidFill>
              <a:srgbClr val="3D84C7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88963" y="26924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600" y="11938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P1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7000" y="17272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P2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" y="25146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A1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601663" y="32258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27000" y="30480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A2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601663" y="37338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27000" y="3556000"/>
            <a:ext cx="46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A3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614363" y="4445000"/>
            <a:ext cx="8415337" cy="127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77800" y="4267200"/>
            <a:ext cx="313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L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244600" y="1384300"/>
            <a:ext cx="292100" cy="13081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244600" y="1377950"/>
            <a:ext cx="876300" cy="183515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247775" y="1374775"/>
            <a:ext cx="2600325" cy="2359025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400300" y="1955800"/>
            <a:ext cx="190500" cy="736600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400300" y="1949450"/>
            <a:ext cx="622300" cy="1289050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2403475" y="1946275"/>
            <a:ext cx="1152525" cy="1774825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130300" y="267970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prep(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27200" y="321310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prep(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203450" y="268605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D84C7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rep(8)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55875" y="3286125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D84C7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rep(8)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09900" y="370840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D84C7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rep(8)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683000" y="3708400"/>
            <a:ext cx="743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prep(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64" name="Straight Arrow Connector 63"/>
          <p:cNvCxnSpPr>
            <a:stCxn id="58" idx="0"/>
            <a:endCxn id="89" idx="2"/>
          </p:cNvCxnSpPr>
          <p:nvPr/>
        </p:nvCxnSpPr>
        <p:spPr>
          <a:xfrm flipV="1">
            <a:off x="2098885" y="1361877"/>
            <a:ext cx="1893563" cy="1851223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7" idx="0"/>
          </p:cNvCxnSpPr>
          <p:nvPr/>
        </p:nvCxnSpPr>
        <p:spPr>
          <a:xfrm flipV="1">
            <a:off x="1501985" y="1384300"/>
            <a:ext cx="1787315" cy="12954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59" idx="0"/>
          </p:cNvCxnSpPr>
          <p:nvPr/>
        </p:nvCxnSpPr>
        <p:spPr>
          <a:xfrm flipV="1">
            <a:off x="2575135" y="1943100"/>
            <a:ext cx="1438065" cy="742950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3016250" y="1930400"/>
            <a:ext cx="1454150" cy="1295401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3546475" y="1930400"/>
            <a:ext cx="1304925" cy="1797050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857500" y="1066800"/>
            <a:ext cx="796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prom(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594100" y="1054100"/>
            <a:ext cx="796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prom(</a:t>
            </a:r>
            <a:r>
              <a:rPr lang="en-US" sz="1400" dirty="0">
                <a:solidFill>
                  <a:srgbClr val="FF6600"/>
                </a:solidFill>
                <a:latin typeface="Helvetica Neue"/>
                <a:cs typeface="Helvetica Neue"/>
              </a:rPr>
              <a:t>5</a:t>
            </a:r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4343400" y="1384300"/>
            <a:ext cx="584200" cy="13081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4356100" y="1384300"/>
            <a:ext cx="1041400" cy="18288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4343400" y="1384300"/>
            <a:ext cx="2070100" cy="2362200"/>
          </a:xfrm>
          <a:prstGeom prst="straightConnector1">
            <a:avLst/>
          </a:prstGeom>
          <a:ln w="12700">
            <a:solidFill>
              <a:srgbClr val="F26F73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4064000" y="2692400"/>
            <a:ext cx="1142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accept(5, A)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749800" y="3225800"/>
            <a:ext cx="1142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accept(5, A)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321300" y="3733800"/>
            <a:ext cx="1142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Helvetica Neue"/>
                <a:cs typeface="Helvetica Neue"/>
              </a:rPr>
              <a:t>accept(5, A)</a:t>
            </a:r>
            <a:endParaRPr lang="en-US" sz="14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6108700" y="1955800"/>
            <a:ext cx="190500" cy="736600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108700" y="1949450"/>
            <a:ext cx="622300" cy="1289050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111875" y="1946275"/>
            <a:ext cx="1152525" cy="1774825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657850" y="2673350"/>
            <a:ext cx="114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accept(8, B)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102350" y="3181350"/>
            <a:ext cx="114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accept(8, B)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699250" y="3740150"/>
            <a:ext cx="114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accept(8, B)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7277100" y="1905000"/>
            <a:ext cx="469900" cy="1816100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7264400" y="3708400"/>
            <a:ext cx="863600" cy="762000"/>
          </a:xfrm>
          <a:prstGeom prst="straightConnector1">
            <a:avLst/>
          </a:prstGeom>
          <a:ln w="12700">
            <a:solidFill>
              <a:srgbClr val="3D84C7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086600" y="1600200"/>
            <a:ext cx="1369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Accepted(8, B)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620000" y="4470400"/>
            <a:ext cx="1369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Accepted(8, B)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683000" y="1625600"/>
            <a:ext cx="796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prom(8)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419600" y="1612900"/>
            <a:ext cx="796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D84C7"/>
                </a:solidFill>
                <a:latin typeface="Helvetica Neue"/>
                <a:cs typeface="Helvetica Neue"/>
              </a:rPr>
              <a:t>p</a:t>
            </a:r>
            <a:r>
              <a:rPr lang="en-US" sz="1400" dirty="0" smtClean="0">
                <a:solidFill>
                  <a:srgbClr val="3D84C7"/>
                </a:solidFill>
                <a:latin typeface="Helvetica Neue"/>
                <a:cs typeface="Helvetica Neue"/>
              </a:rPr>
              <a:t>rom(8)</a:t>
            </a:r>
            <a:endParaRPr lang="en-US" sz="1400" dirty="0">
              <a:solidFill>
                <a:srgbClr val="3D84C7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62564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practice send NACKs if not accepting a promise</a:t>
            </a:r>
          </a:p>
          <a:p>
            <a:endParaRPr lang="en-US" dirty="0"/>
          </a:p>
          <a:p>
            <a:r>
              <a:rPr lang="en-US" dirty="0" smtClean="0"/>
              <a:t>Promise IDs should increase slowly</a:t>
            </a:r>
          </a:p>
          <a:p>
            <a:pPr lvl="1"/>
            <a:r>
              <a:rPr lang="en-US" dirty="0" smtClean="0"/>
              <a:t>Otherwise too much too converge</a:t>
            </a:r>
          </a:p>
          <a:p>
            <a:pPr lvl="1"/>
            <a:r>
              <a:rPr lang="en-US" dirty="0" smtClean="0"/>
              <a:t>Solution: different ID spaces for proposers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00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2022475"/>
            <a:ext cx="8850312" cy="857250"/>
          </a:xfrm>
        </p:spPr>
        <p:txBody>
          <a:bodyPr/>
          <a:lstStyle/>
          <a:p>
            <a:pPr algn="ctr"/>
            <a:r>
              <a:rPr lang="en-US" dirty="0" smtClean="0"/>
              <a:t>Raft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03400" y="3873500"/>
            <a:ext cx="61142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Many slides from Diego </a:t>
            </a:r>
            <a:r>
              <a:rPr lang="en-US" sz="1600" dirty="0" err="1" smtClean="0">
                <a:latin typeface="Helvetica Neue Light"/>
                <a:cs typeface="Helvetica Neue Light"/>
              </a:rPr>
              <a:t>Ongaro</a:t>
            </a:r>
            <a:r>
              <a:rPr lang="en-US" sz="1600" dirty="0" smtClean="0">
                <a:latin typeface="Helvetica Neue Light"/>
                <a:cs typeface="Helvetica Neue Light"/>
              </a:rPr>
              <a:t> &amp; John </a:t>
            </a:r>
            <a:r>
              <a:rPr lang="en-US" sz="1600" dirty="0" err="1" smtClean="0">
                <a:latin typeface="Helvetica Neue Light"/>
                <a:cs typeface="Helvetica Neue Light"/>
              </a:rPr>
              <a:t>Ousterhout</a:t>
            </a:r>
            <a:r>
              <a:rPr lang="en-US" sz="1600" dirty="0" smtClean="0">
                <a:latin typeface="Helvetica Neue Light"/>
                <a:cs typeface="Helvetica Neue Light"/>
              </a:rPr>
              <a:t> presentation: </a:t>
            </a:r>
          </a:p>
          <a:p>
            <a:pPr algn="ctr"/>
            <a:r>
              <a:rPr lang="en-US" sz="1600" dirty="0" smtClean="0">
                <a:latin typeface="Helvetica Neue Light"/>
                <a:cs typeface="Helvetica Neue Light"/>
                <a:hlinkClick r:id="rId2"/>
              </a:rPr>
              <a:t>(http://www2</a:t>
            </a:r>
            <a:r>
              <a:rPr lang="en-US" sz="1600" dirty="0">
                <a:latin typeface="Helvetica Neue Light"/>
                <a:cs typeface="Helvetica Neue Light"/>
                <a:hlinkClick r:id="rId2"/>
              </a:rPr>
              <a:t>.cs.uh.edu/~paris/6360/PowerPoint/</a:t>
            </a:r>
            <a:r>
              <a:rPr lang="en-US" sz="1600" dirty="0" smtClean="0">
                <a:latin typeface="Helvetica Neue Light"/>
                <a:cs typeface="Helvetica Neue Light"/>
                <a:hlinkClick r:id="rId2"/>
              </a:rPr>
              <a:t>Raft.ppt</a:t>
            </a:r>
            <a:r>
              <a:rPr lang="en-US" sz="1600" dirty="0">
                <a:latin typeface="Helvetica Neue Light"/>
                <a:cs typeface="Helvetica Neue Light"/>
              </a:rPr>
              <a:t>)</a:t>
            </a:r>
            <a:r>
              <a:rPr lang="en-US" sz="1600" dirty="0" smtClean="0">
                <a:latin typeface="Helvetica Neue Light"/>
                <a:cs typeface="Helvetica Neue Light"/>
              </a:rPr>
              <a:t> 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283004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60463"/>
            <a:ext cx="8850312" cy="3394075"/>
          </a:xfrm>
        </p:spPr>
        <p:txBody>
          <a:bodyPr>
            <a:normAutofit/>
          </a:bodyPr>
          <a:lstStyle/>
          <a:p>
            <a:pPr marL="400050" lvl="1" indent="0" algn="just">
              <a:buNone/>
            </a:pPr>
            <a:r>
              <a:rPr lang="en-US" sz="2400" b="1" i="1" dirty="0" smtClean="0"/>
              <a:t>“</a:t>
            </a:r>
            <a:r>
              <a:rPr lang="en-US" sz="2400" i="1" dirty="0"/>
              <a:t>The dirty little secret of the NSDI community is that at most five people really, truly understand every part of Paxos </a:t>
            </a:r>
            <a:r>
              <a:rPr lang="en-US" sz="2400" i="1" dirty="0" smtClean="0"/>
              <a:t>;-).</a:t>
            </a:r>
            <a:r>
              <a:rPr lang="en-US" sz="2400" b="1" i="1" dirty="0" smtClean="0"/>
              <a:t>”</a:t>
            </a:r>
            <a:r>
              <a:rPr lang="en-US" sz="2400" i="1" dirty="0" smtClean="0"/>
              <a:t>  </a:t>
            </a:r>
            <a:r>
              <a:rPr lang="en-US" sz="2400" dirty="0" smtClean="0">
                <a:solidFill>
                  <a:schemeClr val="bg2"/>
                </a:solidFill>
              </a:rPr>
              <a:t>– NSDI reviewer</a:t>
            </a:r>
            <a:endParaRPr lang="en-US" dirty="0">
              <a:solidFill>
                <a:schemeClr val="bg2"/>
              </a:solidFill>
            </a:endParaRPr>
          </a:p>
          <a:p>
            <a:pPr marL="400050" lvl="1" indent="0" algn="just">
              <a:buNone/>
            </a:pPr>
            <a:endParaRPr lang="en-US" dirty="0" smtClean="0"/>
          </a:p>
          <a:p>
            <a:pPr marL="400050" lvl="1" indent="0" algn="just">
              <a:buNone/>
            </a:pPr>
            <a:r>
              <a:rPr lang="en-US" sz="2400" b="1" i="1" dirty="0" smtClean="0"/>
              <a:t>“</a:t>
            </a:r>
            <a:r>
              <a:rPr lang="en-US" sz="2400" i="1" dirty="0" smtClean="0"/>
              <a:t>There </a:t>
            </a:r>
            <a:r>
              <a:rPr lang="en-US" sz="2400" i="1" dirty="0"/>
              <a:t>are significant gaps between the description of the Paxos algorithm and the needs of a real-world </a:t>
            </a:r>
            <a:r>
              <a:rPr lang="en-US" sz="2400" i="1" dirty="0" smtClean="0"/>
              <a:t>system…the </a:t>
            </a:r>
            <a:r>
              <a:rPr lang="en-US" sz="2400" i="1" dirty="0"/>
              <a:t>final system will be based on an unproven protocol</a:t>
            </a:r>
            <a:r>
              <a:rPr lang="en-US" sz="2400" i="1" dirty="0" smtClean="0"/>
              <a:t>.</a:t>
            </a:r>
            <a:r>
              <a:rPr lang="en-US" sz="2400" b="1" i="1" dirty="0" smtClean="0"/>
              <a:t>”</a:t>
            </a:r>
            <a:r>
              <a:rPr lang="en-US" sz="2400" i="1" dirty="0" smtClean="0"/>
              <a:t>  </a:t>
            </a:r>
            <a:r>
              <a:rPr lang="en-US" sz="2400" dirty="0" smtClean="0">
                <a:solidFill>
                  <a:schemeClr val="bg2"/>
                </a:solidFill>
              </a:rPr>
              <a:t>– Chubby authors</a:t>
            </a:r>
          </a:p>
          <a:p>
            <a:pPr algn="ctr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Limitations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86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143250"/>
            <a:ext cx="8458200" cy="1543050"/>
          </a:xfrm>
        </p:spPr>
        <p:txBody>
          <a:bodyPr/>
          <a:lstStyle/>
          <a:p>
            <a:r>
              <a:rPr lang="en-US" sz="2000" dirty="0" smtClean="0"/>
              <a:t>Replicated log </a:t>
            </a:r>
            <a:r>
              <a:rPr lang="en-US" sz="2000" dirty="0" smtClean="0">
                <a:sym typeface="Symbol"/>
              </a:rPr>
              <a:t>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6600"/>
                </a:solidFill>
              </a:rPr>
              <a:t>replicated state </a:t>
            </a:r>
            <a:r>
              <a:rPr lang="en-US" sz="2000" dirty="0">
                <a:solidFill>
                  <a:srgbClr val="FF6600"/>
                </a:solidFill>
              </a:rPr>
              <a:t>machine</a:t>
            </a:r>
          </a:p>
          <a:p>
            <a:pPr lvl="1"/>
            <a:r>
              <a:rPr lang="en-US" sz="1800" dirty="0"/>
              <a:t>All servers execute same commands in same </a:t>
            </a:r>
            <a:r>
              <a:rPr lang="en-US" sz="1800" dirty="0" smtClean="0"/>
              <a:t>order</a:t>
            </a:r>
            <a:endParaRPr lang="en-US" sz="1800" dirty="0" smtClean="0">
              <a:solidFill>
                <a:schemeClr val="accent4"/>
              </a:solidFill>
            </a:endParaRPr>
          </a:p>
          <a:p>
            <a:r>
              <a:rPr lang="en-US" sz="2000" dirty="0" smtClean="0"/>
              <a:t>Consensus module ensures proper log replication</a:t>
            </a:r>
          </a:p>
          <a:p>
            <a:r>
              <a:rPr lang="en-US" sz="2000" dirty="0" smtClean="0"/>
              <a:t>System makes progress as long as any majority of servers are up</a:t>
            </a:r>
          </a:p>
          <a:p>
            <a:r>
              <a:rPr lang="en-US" sz="2000" dirty="0"/>
              <a:t>Failure model: fail-stop (not </a:t>
            </a:r>
            <a:r>
              <a:rPr lang="en-US" sz="2000" dirty="0" smtClean="0"/>
              <a:t>Byzantine), </a:t>
            </a:r>
            <a:r>
              <a:rPr lang="en-US" sz="2000" dirty="0"/>
              <a:t>delayed/lost </a:t>
            </a:r>
            <a:r>
              <a:rPr lang="en-US" sz="2000" dirty="0" smtClean="0"/>
              <a:t>messages</a:t>
            </a:r>
            <a:endParaRPr lang="en-US" sz="2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9863" y="92075"/>
            <a:ext cx="8850312" cy="857250"/>
          </a:xfrm>
        </p:spPr>
        <p:txBody>
          <a:bodyPr/>
          <a:lstStyle/>
          <a:p>
            <a:r>
              <a:rPr lang="en-US" dirty="0" smtClean="0"/>
              <a:t>Replicated State Machines</a:t>
            </a:r>
            <a:endParaRPr lang="en-US" dirty="0"/>
          </a:p>
        </p:txBody>
      </p:sp>
      <p:sp>
        <p:nvSpPr>
          <p:cNvPr id="64" name="Rounded Rectangle 63"/>
          <p:cNvSpPr/>
          <p:nvPr/>
        </p:nvSpPr>
        <p:spPr>
          <a:xfrm>
            <a:off x="533400" y="1600200"/>
            <a:ext cx="2286000" cy="142875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grpSp>
        <p:nvGrpSpPr>
          <p:cNvPr id="91" name="Group 90"/>
          <p:cNvGrpSpPr/>
          <p:nvPr/>
        </p:nvGrpSpPr>
        <p:grpSpPr>
          <a:xfrm>
            <a:off x="685800" y="2743200"/>
            <a:ext cx="1828800" cy="171450"/>
            <a:chOff x="1676400" y="3733800"/>
            <a:chExt cx="1828800" cy="228600"/>
          </a:xfrm>
        </p:grpSpPr>
        <p:sp>
          <p:nvSpPr>
            <p:cNvPr id="66" name="Rectangle 65"/>
            <p:cNvSpPr/>
            <p:nvPr/>
          </p:nvSpPr>
          <p:spPr>
            <a:xfrm>
              <a:off x="1676400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latin typeface="Helvetica Neue Light"/>
                  <a:cs typeface="Helvetica Neue Light"/>
                </a:rPr>
                <a:t>x</a:t>
              </a:r>
              <a:r>
                <a:rPr lang="en-US" sz="1400" dirty="0" smtClean="0">
                  <a:latin typeface="Helvetica Neue Light"/>
                  <a:cs typeface="Helvetica Neue Light"/>
                  <a:sym typeface="Symbol"/>
                </a:rPr>
                <a:t>3</a:t>
              </a:r>
              <a:endParaRPr lang="en-US" sz="1400" dirty="0">
                <a:solidFill>
                  <a:schemeClr val="tx1"/>
                </a:solidFill>
                <a:latin typeface="Helvetica Neue Light"/>
                <a:cs typeface="Helvetica Neue Light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133601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latin typeface="Helvetica Neue Light"/>
                  <a:cs typeface="Helvetica Neue Light"/>
                  <a:sym typeface="Symbol"/>
                </a:rPr>
                <a:t>y</a:t>
              </a:r>
              <a:r>
                <a:rPr lang="en-US" sz="1400" dirty="0" smtClean="0">
                  <a:latin typeface="Helvetica Neue Light"/>
                  <a:cs typeface="Helvetica Neue Light"/>
                  <a:sym typeface="Symbol"/>
                </a:rPr>
                <a:t>2</a:t>
              </a:r>
              <a:endParaRPr lang="en-US" sz="1400" dirty="0">
                <a:solidFill>
                  <a:schemeClr val="tx1"/>
                </a:solidFill>
                <a:latin typeface="Helvetica Neue Light"/>
                <a:cs typeface="Helvetica Neue Light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590800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Helvetica Neue Light"/>
                  <a:cs typeface="Helvetica Neue Light"/>
                </a:rPr>
                <a:t>x</a:t>
              </a:r>
              <a:r>
                <a:rPr lang="en-US" sz="1400" dirty="0" smtClean="0">
                  <a:latin typeface="Helvetica Neue Light"/>
                  <a:cs typeface="Helvetica Neue Light"/>
                  <a:sym typeface="Symbol"/>
                </a:rPr>
                <a:t>1</a:t>
              </a:r>
              <a:endParaRPr lang="en-US" sz="1400" dirty="0">
                <a:solidFill>
                  <a:schemeClr val="tx1"/>
                </a:solidFill>
                <a:latin typeface="Helvetica Neue Light"/>
                <a:cs typeface="Helvetica Neue Light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048000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latin typeface="Helvetica Neue Light"/>
                  <a:cs typeface="Helvetica Neue Light"/>
                  <a:sym typeface="Symbol"/>
                </a:rPr>
                <a:t>z</a:t>
              </a:r>
              <a:r>
                <a:rPr lang="en-US" sz="1400" dirty="0" smtClean="0">
                  <a:latin typeface="Helvetica Neue Light"/>
                  <a:cs typeface="Helvetica Neue Light"/>
                  <a:sym typeface="Symbol"/>
                </a:rPr>
                <a:t>6</a:t>
              </a:r>
              <a:endParaRPr lang="en-US" sz="1400" dirty="0">
                <a:solidFill>
                  <a:schemeClr val="tx1"/>
                </a:solidFill>
                <a:latin typeface="Helvetica Neue Light"/>
                <a:cs typeface="Helvetica Neue Light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1436695" y="2533650"/>
            <a:ext cx="29605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Helvetica Neue Light"/>
                <a:cs typeface="Helvetica Neue Light"/>
              </a:rPr>
              <a:t>Log</a:t>
            </a:r>
            <a:endParaRPr lang="en-US" sz="1400" b="1" dirty="0">
              <a:latin typeface="Helvetica Neue Light"/>
              <a:cs typeface="Helvetica Neue Light"/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901729" y="2000250"/>
            <a:ext cx="531549" cy="400050"/>
            <a:chOff x="2057400" y="2438400"/>
            <a:chExt cx="379678" cy="381000"/>
          </a:xfrm>
        </p:grpSpPr>
        <p:sp>
          <p:nvSpPr>
            <p:cNvPr id="8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8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8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685801" y="1606550"/>
            <a:ext cx="756617" cy="38343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200" b="1" dirty="0" smtClean="0">
                <a:latin typeface="Helvetica Neue Light"/>
                <a:cs typeface="Helvetica Neue Light"/>
              </a:rPr>
              <a:t>Consensus</a:t>
            </a:r>
            <a:br>
              <a:rPr lang="en-US" sz="1200" b="1" dirty="0" smtClean="0">
                <a:latin typeface="Helvetica Neue Light"/>
                <a:cs typeface="Helvetica Neue Light"/>
              </a:rPr>
            </a:br>
            <a:r>
              <a:rPr lang="en-US" sz="1200" b="1" dirty="0" smtClean="0">
                <a:latin typeface="Helvetica Neue Light"/>
                <a:cs typeface="Helvetica Neue Light"/>
              </a:rPr>
              <a:t>Module</a:t>
            </a:r>
            <a:endParaRPr lang="en-US" sz="1200" b="1" dirty="0">
              <a:latin typeface="Helvetica Neue Light"/>
              <a:cs typeface="Helvetica Neue Ligh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714501" y="1720850"/>
            <a:ext cx="1092200" cy="1910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200" b="1" dirty="0" smtClean="0">
                <a:latin typeface="Helvetica Neue Light"/>
                <a:cs typeface="Helvetica Neue Light"/>
              </a:rPr>
              <a:t>State Machine</a:t>
            </a:r>
            <a:endParaRPr lang="en-US" sz="1200" b="1" dirty="0">
              <a:latin typeface="Helvetica Neue Light"/>
              <a:cs typeface="Helvetica Neue Light"/>
            </a:endParaRPr>
          </a:p>
        </p:txBody>
      </p:sp>
      <p:grpSp>
        <p:nvGrpSpPr>
          <p:cNvPr id="195" name="Group 194"/>
          <p:cNvGrpSpPr/>
          <p:nvPr/>
        </p:nvGrpSpPr>
        <p:grpSpPr>
          <a:xfrm>
            <a:off x="2971800" y="1600200"/>
            <a:ext cx="2286000" cy="1428750"/>
            <a:chOff x="533400" y="2133600"/>
            <a:chExt cx="2286000" cy="1905000"/>
          </a:xfrm>
        </p:grpSpPr>
        <p:sp>
          <p:nvSpPr>
            <p:cNvPr id="196" name="Rounded Rectangle 195"/>
            <p:cNvSpPr/>
            <p:nvPr/>
          </p:nvSpPr>
          <p:spPr>
            <a:xfrm>
              <a:off x="533400" y="21336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1436694" y="3378200"/>
              <a:ext cx="296053" cy="28725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dirty="0" smtClean="0">
                  <a:latin typeface="Helvetica Neue Light"/>
                  <a:cs typeface="Helvetica Neue Light"/>
                </a:rPr>
                <a:t>Log</a:t>
              </a:r>
              <a:endParaRPr lang="en-US" sz="1400" b="1" dirty="0">
                <a:latin typeface="Helvetica Neue Light"/>
                <a:cs typeface="Helvetica Neue Light"/>
              </a:endParaRPr>
            </a:p>
          </p:txBody>
        </p:sp>
        <p:grpSp>
          <p:nvGrpSpPr>
            <p:cNvPr id="200" name="Group 199"/>
            <p:cNvGrpSpPr/>
            <p:nvPr/>
          </p:nvGrpSpPr>
          <p:grpSpPr>
            <a:xfrm>
              <a:off x="901728" y="2667000"/>
              <a:ext cx="531549" cy="533400"/>
              <a:chOff x="2057400" y="2438400"/>
              <a:chExt cx="379678" cy="381000"/>
            </a:xfrm>
          </p:grpSpPr>
          <p:sp>
            <p:nvSpPr>
              <p:cNvPr id="203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204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205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</p:grpSp>
      </p:grpSp>
      <p:grpSp>
        <p:nvGrpSpPr>
          <p:cNvPr id="220" name="Group 219"/>
          <p:cNvGrpSpPr/>
          <p:nvPr/>
        </p:nvGrpSpPr>
        <p:grpSpPr>
          <a:xfrm>
            <a:off x="5410200" y="1600200"/>
            <a:ext cx="2286000" cy="1428750"/>
            <a:chOff x="533400" y="2133600"/>
            <a:chExt cx="2286000" cy="1905000"/>
          </a:xfrm>
        </p:grpSpPr>
        <p:sp>
          <p:nvSpPr>
            <p:cNvPr id="221" name="Rounded Rectangle 220"/>
            <p:cNvSpPr/>
            <p:nvPr/>
          </p:nvSpPr>
          <p:spPr>
            <a:xfrm>
              <a:off x="533400" y="21336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1436694" y="3361267"/>
              <a:ext cx="296053" cy="28725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dirty="0" smtClean="0">
                  <a:latin typeface="Helvetica Neue Light"/>
                  <a:cs typeface="Helvetica Neue Light"/>
                </a:rPr>
                <a:t>Log</a:t>
              </a:r>
              <a:endParaRPr lang="en-US" sz="1400" b="1" dirty="0">
                <a:latin typeface="Helvetica Neue Light"/>
                <a:cs typeface="Helvetica Neue Light"/>
              </a:endParaRPr>
            </a:p>
          </p:txBody>
        </p:sp>
        <p:grpSp>
          <p:nvGrpSpPr>
            <p:cNvPr id="225" name="Group 224"/>
            <p:cNvGrpSpPr/>
            <p:nvPr/>
          </p:nvGrpSpPr>
          <p:grpSpPr>
            <a:xfrm>
              <a:off x="901728" y="2667000"/>
              <a:ext cx="531549" cy="533400"/>
              <a:chOff x="2057400" y="2438400"/>
              <a:chExt cx="379678" cy="381000"/>
            </a:xfrm>
          </p:grpSpPr>
          <p:sp>
            <p:nvSpPr>
              <p:cNvPr id="228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229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230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</p:grpSp>
      </p:grpSp>
      <p:sp>
        <p:nvSpPr>
          <p:cNvPr id="245" name="TextBox 244"/>
          <p:cNvSpPr txBox="1"/>
          <p:nvPr/>
        </p:nvSpPr>
        <p:spPr>
          <a:xfrm>
            <a:off x="7866474" y="2176076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Helvetica Neue Light"/>
                <a:cs typeface="Helvetica Neue Light"/>
              </a:rPr>
              <a:t>Servers</a:t>
            </a:r>
            <a:endParaRPr lang="en-US" b="1" dirty="0">
              <a:latin typeface="Helvetica Neue Light"/>
              <a:cs typeface="Helvetica Neue Light"/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7904948" y="97155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Helvetica Neue Light"/>
                <a:cs typeface="Helvetica Neue Light"/>
              </a:rPr>
              <a:t>Clients</a:t>
            </a:r>
          </a:p>
        </p:txBody>
      </p:sp>
      <p:pic>
        <p:nvPicPr>
          <p:cNvPr id="263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853821"/>
            <a:ext cx="685800" cy="517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4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853821"/>
            <a:ext cx="685800" cy="517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5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00" y="853821"/>
            <a:ext cx="685800" cy="517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800" y="853821"/>
            <a:ext cx="685800" cy="517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853821"/>
            <a:ext cx="685800" cy="517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853821"/>
            <a:ext cx="685800" cy="517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9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853821"/>
            <a:ext cx="685800" cy="517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2" name="Straight Connector 271"/>
          <p:cNvCxnSpPr/>
          <p:nvPr/>
        </p:nvCxnSpPr>
        <p:spPr>
          <a:xfrm>
            <a:off x="6019800" y="1371600"/>
            <a:ext cx="0" cy="5715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3" name="Freeform 272"/>
          <p:cNvSpPr/>
          <p:nvPr/>
        </p:nvSpPr>
        <p:spPr>
          <a:xfrm>
            <a:off x="3828082" y="1744067"/>
            <a:ext cx="2007031" cy="266837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latin typeface="Helvetica Neue Light"/>
              <a:cs typeface="Helvetica Neue Light"/>
            </a:endParaRPr>
          </a:p>
        </p:txBody>
      </p:sp>
      <p:graphicFrame>
        <p:nvGraphicFramePr>
          <p:cNvPr id="102" name="Table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157765"/>
              </p:ext>
            </p:extLst>
          </p:nvPr>
        </p:nvGraphicFramePr>
        <p:xfrm>
          <a:off x="2098040" y="1939563"/>
          <a:ext cx="416560" cy="61722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208280"/>
                <a:gridCol w="208280"/>
              </a:tblGrid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x</a:t>
                      </a:r>
                      <a:endParaRPr lang="en-US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marT="34290" marB="34290"/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y</a:t>
                      </a:r>
                      <a:endParaRPr lang="en-US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 marT="34290" marB="34290"/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z</a:t>
                      </a:r>
                      <a:endParaRPr lang="en-US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6</a:t>
                      </a:r>
                      <a:endParaRPr lang="en-US" sz="900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274" name="Freeform 273"/>
          <p:cNvSpPr/>
          <p:nvPr/>
        </p:nvSpPr>
        <p:spPr>
          <a:xfrm>
            <a:off x="1371601" y="1561330"/>
            <a:ext cx="4463512" cy="449574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latin typeface="Helvetica Neue Light"/>
              <a:cs typeface="Helvetica Neue Light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3124200" y="2743200"/>
            <a:ext cx="1828800" cy="171450"/>
            <a:chOff x="1676400" y="3733800"/>
            <a:chExt cx="1828800" cy="228600"/>
          </a:xfrm>
        </p:grpSpPr>
        <p:sp>
          <p:nvSpPr>
            <p:cNvPr id="105" name="Rectangle 104"/>
            <p:cNvSpPr/>
            <p:nvPr/>
          </p:nvSpPr>
          <p:spPr>
            <a:xfrm>
              <a:off x="1676400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latin typeface="Helvetica Neue Light"/>
                  <a:cs typeface="Helvetica Neue Light"/>
                </a:rPr>
                <a:t>x</a:t>
              </a:r>
              <a:r>
                <a:rPr lang="en-US" sz="1400" dirty="0" smtClean="0">
                  <a:latin typeface="Helvetica Neue Light"/>
                  <a:cs typeface="Helvetica Neue Light"/>
                  <a:sym typeface="Symbol"/>
                </a:rPr>
                <a:t>3</a:t>
              </a:r>
              <a:endParaRPr lang="en-US" sz="1400" dirty="0">
                <a:solidFill>
                  <a:schemeClr val="tx1"/>
                </a:solidFill>
                <a:latin typeface="Helvetica Neue Light"/>
                <a:cs typeface="Helvetica Neue Light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133601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latin typeface="Helvetica Neue Light"/>
                  <a:cs typeface="Helvetica Neue Light"/>
                  <a:sym typeface="Symbol"/>
                </a:rPr>
                <a:t>y</a:t>
              </a:r>
              <a:r>
                <a:rPr lang="en-US" sz="1400" dirty="0" smtClean="0">
                  <a:latin typeface="Helvetica Neue Light"/>
                  <a:cs typeface="Helvetica Neue Light"/>
                  <a:sym typeface="Symbol"/>
                </a:rPr>
                <a:t>2</a:t>
              </a:r>
              <a:endParaRPr lang="en-US" sz="1400" dirty="0">
                <a:solidFill>
                  <a:schemeClr val="tx1"/>
                </a:solidFill>
                <a:latin typeface="Helvetica Neue Light"/>
                <a:cs typeface="Helvetica Neue Light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590800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Helvetica Neue Light"/>
                  <a:cs typeface="Helvetica Neue Light"/>
                </a:rPr>
                <a:t>x</a:t>
              </a:r>
              <a:r>
                <a:rPr lang="en-US" sz="1400" dirty="0" smtClean="0">
                  <a:latin typeface="Helvetica Neue Light"/>
                  <a:cs typeface="Helvetica Neue Light"/>
                  <a:sym typeface="Symbol"/>
                </a:rPr>
                <a:t>1</a:t>
              </a:r>
              <a:endParaRPr lang="en-US" sz="1400" dirty="0">
                <a:solidFill>
                  <a:schemeClr val="tx1"/>
                </a:solidFill>
                <a:latin typeface="Helvetica Neue Light"/>
                <a:cs typeface="Helvetica Neue Light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048000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latin typeface="Helvetica Neue Light"/>
                  <a:cs typeface="Helvetica Neue Light"/>
                  <a:sym typeface="Symbol"/>
                </a:rPr>
                <a:t>z</a:t>
              </a:r>
              <a:r>
                <a:rPr lang="en-US" sz="1400" dirty="0" smtClean="0">
                  <a:latin typeface="Helvetica Neue Light"/>
                  <a:cs typeface="Helvetica Neue Light"/>
                  <a:sym typeface="Symbol"/>
                </a:rPr>
                <a:t>6</a:t>
              </a:r>
              <a:endParaRPr lang="en-US" sz="1400" dirty="0">
                <a:solidFill>
                  <a:schemeClr val="tx1"/>
                </a:solidFill>
                <a:latin typeface="Helvetica Neue Light"/>
                <a:cs typeface="Helvetica Neue Light"/>
              </a:endParaRPr>
            </a:p>
          </p:txBody>
        </p:sp>
      </p:grpSp>
      <p:sp>
        <p:nvSpPr>
          <p:cNvPr id="275" name="Freeform 274"/>
          <p:cNvSpPr/>
          <p:nvPr/>
        </p:nvSpPr>
        <p:spPr>
          <a:xfrm>
            <a:off x="3611106" y="2416660"/>
            <a:ext cx="867905" cy="27896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020785"/>
              </p:ext>
            </p:extLst>
          </p:nvPr>
        </p:nvGraphicFramePr>
        <p:xfrm>
          <a:off x="4536440" y="1941470"/>
          <a:ext cx="416560" cy="61722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208280"/>
                <a:gridCol w="208280"/>
              </a:tblGrid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x</a:t>
                      </a:r>
                      <a:endParaRPr lang="en-US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marT="34290" marB="34290"/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y</a:t>
                      </a:r>
                      <a:endParaRPr lang="en-US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 marT="34290" marB="34290"/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z</a:t>
                      </a:r>
                      <a:endParaRPr lang="en-US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6</a:t>
                      </a:r>
                      <a:endParaRPr lang="en-US" sz="900" dirty="0"/>
                    </a:p>
                  </a:txBody>
                  <a:tcPr marT="34290" marB="34290"/>
                </a:tc>
              </a:tr>
            </a:tbl>
          </a:graphicData>
        </a:graphic>
      </p:graphicFrame>
      <p:cxnSp>
        <p:nvCxnSpPr>
          <p:cNvPr id="277" name="Straight Connector 276"/>
          <p:cNvCxnSpPr/>
          <p:nvPr/>
        </p:nvCxnSpPr>
        <p:spPr>
          <a:xfrm flipV="1">
            <a:off x="4724400" y="2467029"/>
            <a:ext cx="0" cy="3429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09" name="Group 108"/>
          <p:cNvGrpSpPr/>
          <p:nvPr/>
        </p:nvGrpSpPr>
        <p:grpSpPr>
          <a:xfrm>
            <a:off x="5562600" y="2743200"/>
            <a:ext cx="1828800" cy="171450"/>
            <a:chOff x="1676400" y="3733800"/>
            <a:chExt cx="1828800" cy="228600"/>
          </a:xfrm>
        </p:grpSpPr>
        <p:sp>
          <p:nvSpPr>
            <p:cNvPr id="110" name="Rectangle 109"/>
            <p:cNvSpPr/>
            <p:nvPr/>
          </p:nvSpPr>
          <p:spPr>
            <a:xfrm>
              <a:off x="1676400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latin typeface="Helvetica Neue Light"/>
                  <a:cs typeface="Helvetica Neue Light"/>
                </a:rPr>
                <a:t>x</a:t>
              </a:r>
              <a:r>
                <a:rPr lang="en-US" sz="1400" dirty="0" smtClean="0">
                  <a:latin typeface="Helvetica Neue Light"/>
                  <a:cs typeface="Helvetica Neue Light"/>
                  <a:sym typeface="Symbol"/>
                </a:rPr>
                <a:t>3</a:t>
              </a:r>
              <a:endParaRPr lang="en-US" sz="1400" dirty="0">
                <a:solidFill>
                  <a:schemeClr val="tx1"/>
                </a:solidFill>
                <a:latin typeface="Helvetica Neue Light"/>
                <a:cs typeface="Helvetica Neue Light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133601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latin typeface="Helvetica Neue Light"/>
                  <a:cs typeface="Helvetica Neue Light"/>
                  <a:sym typeface="Symbol"/>
                </a:rPr>
                <a:t>y</a:t>
              </a:r>
              <a:r>
                <a:rPr lang="en-US" sz="1400" dirty="0" smtClean="0">
                  <a:latin typeface="Helvetica Neue Light"/>
                  <a:cs typeface="Helvetica Neue Light"/>
                  <a:sym typeface="Symbol"/>
                </a:rPr>
                <a:t>2</a:t>
              </a:r>
              <a:endParaRPr lang="en-US" sz="1400" dirty="0">
                <a:solidFill>
                  <a:schemeClr val="tx1"/>
                </a:solidFill>
                <a:latin typeface="Helvetica Neue Light"/>
                <a:cs typeface="Helvetica Neue Light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590800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Helvetica Neue Light"/>
                  <a:cs typeface="Helvetica Neue Light"/>
                </a:rPr>
                <a:t>x</a:t>
              </a:r>
              <a:r>
                <a:rPr lang="en-US" sz="1400" dirty="0" smtClean="0">
                  <a:latin typeface="Helvetica Neue Light"/>
                  <a:cs typeface="Helvetica Neue Light"/>
                  <a:sym typeface="Symbol"/>
                </a:rPr>
                <a:t>1</a:t>
              </a:r>
              <a:endParaRPr lang="en-US" sz="1400" dirty="0">
                <a:solidFill>
                  <a:schemeClr val="tx1"/>
                </a:solidFill>
                <a:latin typeface="Helvetica Neue Light"/>
                <a:cs typeface="Helvetica Neue Light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048000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latin typeface="Helvetica Neue Light"/>
                  <a:cs typeface="Helvetica Neue Light"/>
                  <a:sym typeface="Symbol"/>
                </a:rPr>
                <a:t>z</a:t>
              </a:r>
              <a:r>
                <a:rPr lang="en-US" sz="1400" dirty="0" smtClean="0">
                  <a:latin typeface="Helvetica Neue Light"/>
                  <a:cs typeface="Helvetica Neue Light"/>
                  <a:sym typeface="Symbol"/>
                </a:rPr>
                <a:t>6</a:t>
              </a:r>
              <a:endParaRPr lang="en-US" sz="1400" dirty="0">
                <a:solidFill>
                  <a:schemeClr val="tx1"/>
                </a:solidFill>
                <a:latin typeface="Helvetica Neue Light"/>
                <a:cs typeface="Helvetica Neue Light"/>
              </a:endParaRPr>
            </a:p>
          </p:txBody>
        </p:sp>
      </p:grpSp>
      <p:sp>
        <p:nvSpPr>
          <p:cNvPr id="278" name="Freeform 277"/>
          <p:cNvSpPr/>
          <p:nvPr/>
        </p:nvSpPr>
        <p:spPr>
          <a:xfrm>
            <a:off x="6043049" y="2416660"/>
            <a:ext cx="867905" cy="27896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633511"/>
              </p:ext>
            </p:extLst>
          </p:nvPr>
        </p:nvGraphicFramePr>
        <p:xfrm>
          <a:off x="6974840" y="1941695"/>
          <a:ext cx="416560" cy="61722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208280"/>
                <a:gridCol w="208280"/>
              </a:tblGrid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x</a:t>
                      </a:r>
                      <a:endParaRPr lang="en-US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marT="34290" marB="34290"/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y</a:t>
                      </a:r>
                      <a:endParaRPr lang="en-US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 marT="34290" marB="34290"/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z</a:t>
                      </a:r>
                      <a:endParaRPr lang="en-US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6</a:t>
                      </a:r>
                      <a:endParaRPr lang="en-US" sz="900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279" name="Freeform 278"/>
          <p:cNvSpPr/>
          <p:nvPr/>
        </p:nvSpPr>
        <p:spPr>
          <a:xfrm>
            <a:off x="1166249" y="2416660"/>
            <a:ext cx="867905" cy="27896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cxnSp>
        <p:nvCxnSpPr>
          <p:cNvPr id="283" name="Straight Connector 282"/>
          <p:cNvCxnSpPr/>
          <p:nvPr/>
        </p:nvCxnSpPr>
        <p:spPr>
          <a:xfrm flipV="1">
            <a:off x="7162800" y="2467029"/>
            <a:ext cx="0" cy="3429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 flipV="1">
            <a:off x="2286000" y="2467029"/>
            <a:ext cx="0" cy="3429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5" name="Freeform 284"/>
          <p:cNvSpPr/>
          <p:nvPr/>
        </p:nvSpPr>
        <p:spPr>
          <a:xfrm>
            <a:off x="6207072" y="1168185"/>
            <a:ext cx="922149" cy="767166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91294" y="1350544"/>
            <a:ext cx="5447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 Light"/>
                <a:cs typeface="Helvetica Neue Light"/>
                <a:sym typeface="Symbol"/>
              </a:rPr>
              <a:t>z6</a:t>
            </a:r>
            <a:endParaRPr lang="en-US" sz="1400" dirty="0">
              <a:latin typeface="Helvetica Neue Light"/>
              <a:cs typeface="Helvetica Neue Light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87701" y="1593850"/>
            <a:ext cx="756617" cy="38343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200" b="1" dirty="0" smtClean="0">
                <a:latin typeface="Helvetica Neue Light"/>
                <a:cs typeface="Helvetica Neue Light"/>
              </a:rPr>
              <a:t>Consensus</a:t>
            </a:r>
            <a:br>
              <a:rPr lang="en-US" sz="1200" b="1" dirty="0" smtClean="0">
                <a:latin typeface="Helvetica Neue Light"/>
                <a:cs typeface="Helvetica Neue Light"/>
              </a:rPr>
            </a:br>
            <a:r>
              <a:rPr lang="en-US" sz="1200" b="1" dirty="0" smtClean="0">
                <a:latin typeface="Helvetica Neue Light"/>
                <a:cs typeface="Helvetica Neue Light"/>
              </a:rPr>
              <a:t>Module</a:t>
            </a:r>
            <a:endParaRPr lang="en-US" sz="1200" b="1" dirty="0">
              <a:latin typeface="Helvetica Neue Light"/>
              <a:cs typeface="Helvetica Neue Ligh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216401" y="1708150"/>
            <a:ext cx="1092200" cy="1910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200" b="1" dirty="0" smtClean="0">
                <a:latin typeface="Helvetica Neue Light"/>
                <a:cs typeface="Helvetica Neue Light"/>
              </a:rPr>
              <a:t>State Machine</a:t>
            </a:r>
            <a:endParaRPr lang="en-US" sz="1200" b="1" dirty="0">
              <a:latin typeface="Helvetica Neue Light"/>
              <a:cs typeface="Helvetica Neue Ligh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562601" y="1593850"/>
            <a:ext cx="756617" cy="38343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200" b="1" dirty="0" smtClean="0">
                <a:latin typeface="Helvetica Neue Light"/>
                <a:cs typeface="Helvetica Neue Light"/>
              </a:rPr>
              <a:t>Consensus</a:t>
            </a:r>
            <a:br>
              <a:rPr lang="en-US" sz="1200" b="1" dirty="0" smtClean="0">
                <a:latin typeface="Helvetica Neue Light"/>
                <a:cs typeface="Helvetica Neue Light"/>
              </a:rPr>
            </a:br>
            <a:r>
              <a:rPr lang="en-US" sz="1200" b="1" dirty="0" smtClean="0">
                <a:latin typeface="Helvetica Neue Light"/>
                <a:cs typeface="Helvetica Neue Light"/>
              </a:rPr>
              <a:t>Module</a:t>
            </a:r>
            <a:endParaRPr lang="en-US" sz="1200" b="1" dirty="0">
              <a:latin typeface="Helvetica Neue Light"/>
              <a:cs typeface="Helvetica Neue Ligh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591301" y="1708150"/>
            <a:ext cx="1092200" cy="1910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200" b="1" dirty="0" smtClean="0">
                <a:latin typeface="Helvetica Neue Light"/>
                <a:cs typeface="Helvetica Neue Light"/>
              </a:rPr>
              <a:t>State Machine</a:t>
            </a:r>
            <a:endParaRPr lang="en-US" sz="1200" b="1" dirty="0"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232499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46150" y="206375"/>
            <a:ext cx="7804150" cy="857250"/>
          </a:xfrm>
        </p:spPr>
        <p:txBody>
          <a:bodyPr/>
          <a:lstStyle/>
          <a:p>
            <a:pPr eaLnBrk="1" hangingPunct="1"/>
            <a:r>
              <a:rPr lang="en-US" dirty="0"/>
              <a:t>Designing for understandability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Main objective of RAFT</a:t>
            </a:r>
          </a:p>
          <a:p>
            <a:pPr lvl="1" eaLnBrk="1" hangingPunct="1"/>
            <a:r>
              <a:rPr lang="en-US" dirty="0"/>
              <a:t>Whenever possible, select the alternative that is the easiest to understand</a:t>
            </a:r>
          </a:p>
          <a:p>
            <a:pPr eaLnBrk="1" hangingPunct="1">
              <a:spcBef>
                <a:spcPct val="60000"/>
              </a:spcBef>
            </a:pPr>
            <a:r>
              <a:rPr lang="en-US" dirty="0"/>
              <a:t>Techniques that were used include</a:t>
            </a:r>
          </a:p>
          <a:p>
            <a:pPr lvl="1" eaLnBrk="1" hangingPunct="1"/>
            <a:r>
              <a:rPr lang="en-US" dirty="0"/>
              <a:t>Dividing problems into smaller problems</a:t>
            </a:r>
          </a:p>
          <a:p>
            <a:pPr lvl="1" eaLnBrk="1" hangingPunct="1"/>
            <a:r>
              <a:rPr lang="en-US" dirty="0"/>
              <a:t>Reducing the number of system states to </a:t>
            </a:r>
            <a:r>
              <a:rPr lang="en-US" dirty="0" smtClean="0"/>
              <a:t>consider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14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Mixing of Isolation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223963"/>
            <a:ext cx="8850312" cy="3614737"/>
          </a:xfrm>
        </p:spPr>
        <p:txBody>
          <a:bodyPr/>
          <a:lstStyle/>
          <a:p>
            <a:r>
              <a:rPr lang="en-US" dirty="0" smtClean="0"/>
              <a:t>Different transactions have different isolation levels</a:t>
            </a:r>
            <a:endParaRPr lang="en-US" dirty="0"/>
          </a:p>
          <a:p>
            <a:r>
              <a:rPr lang="en-US" dirty="0" smtClean="0"/>
              <a:t>MSG (Mixed Serialization Graph): contains only dependencies </a:t>
            </a:r>
            <a:r>
              <a:rPr lang="en-US" dirty="0"/>
              <a:t>relevant to a transaction’s </a:t>
            </a:r>
            <a:r>
              <a:rPr lang="en-US" dirty="0" smtClean="0"/>
              <a:t>level + obligatory conflict edges</a:t>
            </a:r>
          </a:p>
          <a:p>
            <a:pPr lvl="1"/>
            <a:r>
              <a:rPr lang="en-US" dirty="0"/>
              <a:t>Transaction </a:t>
            </a:r>
            <a:r>
              <a:rPr lang="en-US" dirty="0" err="1"/>
              <a:t>Ti</a:t>
            </a:r>
            <a:r>
              <a:rPr lang="en-US" dirty="0"/>
              <a:t> has an obligatory conflict with transaction </a:t>
            </a:r>
            <a:r>
              <a:rPr lang="en-US" dirty="0" err="1" smtClean="0"/>
              <a:t>Tk</a:t>
            </a:r>
            <a:r>
              <a:rPr lang="en-US" dirty="0" smtClean="0"/>
              <a:t> </a:t>
            </a:r>
            <a:r>
              <a:rPr lang="en-US" dirty="0"/>
              <a:t>if </a:t>
            </a:r>
            <a:endParaRPr lang="en-US" dirty="0" smtClean="0"/>
          </a:p>
          <a:p>
            <a:pPr lvl="2"/>
            <a:r>
              <a:rPr lang="en-US" dirty="0" err="1" smtClean="0"/>
              <a:t>Tk</a:t>
            </a:r>
            <a:r>
              <a:rPr lang="en-US" dirty="0" smtClean="0"/>
              <a:t> </a:t>
            </a:r>
            <a:r>
              <a:rPr lang="en-US" dirty="0"/>
              <a:t>is running at a higher level than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/>
              <a:t>conflicts with </a:t>
            </a:r>
            <a:r>
              <a:rPr lang="en-US" dirty="0" err="1" smtClean="0"/>
              <a:t>Tk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conflict </a:t>
            </a:r>
            <a:r>
              <a:rPr lang="en-US" dirty="0"/>
              <a:t>is relevant at </a:t>
            </a:r>
            <a:r>
              <a:rPr lang="en-US" dirty="0" err="1" smtClean="0"/>
              <a:t>Tk</a:t>
            </a:r>
            <a:r>
              <a:rPr lang="en-US" dirty="0" smtClean="0"/>
              <a:t> </a:t>
            </a:r>
            <a:r>
              <a:rPr lang="en-US" dirty="0"/>
              <a:t>’s </a:t>
            </a:r>
            <a:r>
              <a:rPr lang="en-US" dirty="0" smtClean="0"/>
              <a:t>level </a:t>
            </a:r>
          </a:p>
          <a:p>
            <a:pPr lvl="1"/>
            <a:r>
              <a:rPr lang="en-US" dirty="0" smtClean="0"/>
              <a:t>E.g., An </a:t>
            </a:r>
            <a:r>
              <a:rPr lang="en-US" dirty="0"/>
              <a:t>anti-dependency edge from a PL-3 transaction to a PL-1 transaction is an obligatory edge since overwriting of reads matters at level </a:t>
            </a:r>
            <a:r>
              <a:rPr lang="en-US" dirty="0" smtClean="0"/>
              <a:t>PL-3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9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9863" y="901700"/>
            <a:ext cx="8850312" cy="38100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Leader election</a:t>
            </a:r>
          </a:p>
          <a:p>
            <a:pPr lvl="1"/>
            <a:r>
              <a:rPr lang="en-US" sz="2400" dirty="0"/>
              <a:t>Select one of the servers to act as cluster </a:t>
            </a:r>
            <a:r>
              <a:rPr lang="en-US" sz="2400" dirty="0" smtClean="0"/>
              <a:t>leader</a:t>
            </a:r>
          </a:p>
          <a:p>
            <a:pPr lvl="1"/>
            <a:r>
              <a:rPr lang="en-US" sz="2400" dirty="0" smtClean="0"/>
              <a:t>Detect crashes, choose new leader</a:t>
            </a:r>
          </a:p>
          <a:p>
            <a:pPr lvl="4"/>
            <a:endParaRPr lang="en-US" sz="2200" dirty="0"/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Log replication (normal operation)</a:t>
            </a:r>
          </a:p>
          <a:p>
            <a:pPr lvl="1">
              <a:buClr>
                <a:srgbClr val="1F4899"/>
              </a:buClr>
            </a:pPr>
            <a:r>
              <a:rPr lang="en-US" sz="2400" dirty="0">
                <a:solidFill>
                  <a:srgbClr val="000000"/>
                </a:solidFill>
              </a:rPr>
              <a:t>Leader </a:t>
            </a:r>
            <a:r>
              <a:rPr lang="en-US" sz="2400" dirty="0" smtClean="0">
                <a:solidFill>
                  <a:srgbClr val="000000"/>
                </a:solidFill>
              </a:rPr>
              <a:t>takes commands from clients, appends them to </a:t>
            </a:r>
            <a:r>
              <a:rPr lang="en-US" sz="2400" dirty="0">
                <a:solidFill>
                  <a:srgbClr val="000000"/>
                </a:solidFill>
              </a:rPr>
              <a:t>its log</a:t>
            </a:r>
          </a:p>
          <a:p>
            <a:pPr lvl="1">
              <a:buClr>
                <a:srgbClr val="1F4899"/>
              </a:buClr>
            </a:pPr>
            <a:r>
              <a:rPr lang="en-US" sz="2400" dirty="0">
                <a:solidFill>
                  <a:srgbClr val="000000"/>
                </a:solidFill>
              </a:rPr>
              <a:t>Leader replicates its log to other servers (overwriting inconsistencies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</a:p>
          <a:p>
            <a:pPr lvl="4">
              <a:buClr>
                <a:srgbClr val="1F4899"/>
              </a:buClr>
            </a:pPr>
            <a:endParaRPr lang="en-US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Safety</a:t>
            </a:r>
            <a:endParaRPr lang="en-US" dirty="0">
              <a:solidFill>
                <a:schemeClr val="tx2"/>
              </a:solidFill>
            </a:endParaRPr>
          </a:p>
          <a:p>
            <a:pPr lvl="1">
              <a:buClr>
                <a:srgbClr val="1F4899"/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Only a server with an up-to-date log can become leader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9863" y="28575"/>
            <a:ext cx="8850312" cy="857250"/>
          </a:xfrm>
        </p:spPr>
        <p:txBody>
          <a:bodyPr/>
          <a:lstStyle/>
          <a:p>
            <a:r>
              <a:rPr lang="en-US" dirty="0" smtClean="0"/>
              <a:t>Raft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97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Raft basics: the servers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A RAFT cluster consists of several servers</a:t>
            </a:r>
          </a:p>
          <a:p>
            <a:pPr lvl="1" eaLnBrk="1" hangingPunct="1"/>
            <a:r>
              <a:rPr lang="en-US"/>
              <a:t>Typically five</a:t>
            </a:r>
          </a:p>
          <a:p>
            <a:pPr eaLnBrk="1" hangingPunct="1"/>
            <a:r>
              <a:rPr lang="en-US"/>
              <a:t>Each server can be in one of three states</a:t>
            </a:r>
          </a:p>
          <a:p>
            <a:pPr lvl="1" eaLnBrk="1" hangingPunct="1"/>
            <a:r>
              <a:rPr lang="en-US" b="1" i="1"/>
              <a:t>Leader</a:t>
            </a:r>
          </a:p>
          <a:p>
            <a:pPr lvl="1" eaLnBrk="1" hangingPunct="1"/>
            <a:r>
              <a:rPr lang="en-US" b="1" i="1"/>
              <a:t>Follower</a:t>
            </a:r>
          </a:p>
          <a:p>
            <a:pPr lvl="1" eaLnBrk="1" hangingPunct="1"/>
            <a:r>
              <a:rPr lang="en-US" b="1" i="1"/>
              <a:t>Candidate</a:t>
            </a:r>
            <a:r>
              <a:rPr lang="en-US"/>
              <a:t> (to be the new leader)</a:t>
            </a:r>
          </a:p>
          <a:p>
            <a:pPr eaLnBrk="1" hangingPunct="1"/>
            <a:r>
              <a:rPr lang="en-US"/>
              <a:t>Followers are passive:</a:t>
            </a:r>
          </a:p>
          <a:p>
            <a:pPr lvl="1" eaLnBrk="1" hangingPunct="1"/>
            <a:r>
              <a:rPr lang="en-US"/>
              <a:t>Simply reply to requests coming from their leader</a:t>
            </a:r>
          </a:p>
        </p:txBody>
      </p:sp>
    </p:spTree>
    <p:extLst>
      <p:ext uri="{BB962C8B-B14F-4D97-AF65-F5344CB8AC3E}">
        <p14:creationId xmlns:p14="http://schemas.microsoft.com/office/powerpoint/2010/main" val="223300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Server states</a:t>
            </a: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0" y="1532335"/>
            <a:ext cx="6057900" cy="2684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750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Raft basics: terms (I)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Epochs of arbitrary length</a:t>
            </a:r>
          </a:p>
          <a:p>
            <a:pPr lvl="1" eaLnBrk="1" hangingPunct="1"/>
            <a:r>
              <a:rPr lang="en-US" dirty="0"/>
              <a:t>Start with the election of a leader</a:t>
            </a:r>
          </a:p>
          <a:p>
            <a:pPr lvl="1" eaLnBrk="1" hangingPunct="1"/>
            <a:r>
              <a:rPr lang="en-US" dirty="0"/>
              <a:t>End when</a:t>
            </a:r>
          </a:p>
          <a:p>
            <a:pPr lvl="2" eaLnBrk="1" hangingPunct="1"/>
            <a:r>
              <a:rPr lang="en-US" dirty="0"/>
              <a:t>Leader becomes unavailable</a:t>
            </a:r>
          </a:p>
          <a:p>
            <a:pPr lvl="2" eaLnBrk="1" hangingPunct="1"/>
            <a:r>
              <a:rPr lang="en-US" dirty="0" smtClean="0"/>
              <a:t>No </a:t>
            </a:r>
            <a:r>
              <a:rPr lang="en-US" dirty="0"/>
              <a:t>leader can be selected (split vote) </a:t>
            </a:r>
          </a:p>
          <a:p>
            <a:pPr eaLnBrk="1" hangingPunct="1">
              <a:spcBef>
                <a:spcPct val="80000"/>
              </a:spcBef>
            </a:pPr>
            <a:r>
              <a:rPr lang="en-US" dirty="0" smtClean="0"/>
              <a:t>Different </a:t>
            </a:r>
            <a:r>
              <a:rPr lang="en-US" dirty="0"/>
              <a:t>servers may observe transitions between terms at different times or even miss them</a:t>
            </a:r>
          </a:p>
        </p:txBody>
      </p:sp>
    </p:spTree>
    <p:extLst>
      <p:ext uri="{BB962C8B-B14F-4D97-AF65-F5344CB8AC3E}">
        <p14:creationId xmlns:p14="http://schemas.microsoft.com/office/powerpoint/2010/main" val="248729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Raft basics: terms (II)</a:t>
            </a:r>
          </a:p>
        </p:txBody>
      </p:sp>
      <p:pic>
        <p:nvPicPr>
          <p:cNvPr id="2457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270" y="1812529"/>
            <a:ext cx="5634530" cy="2175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06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Raft basics: RPC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Servers communicate though idempotent </a:t>
            </a:r>
            <a:r>
              <a:rPr lang="en-US" dirty="0" smtClean="0"/>
              <a:t>RPCs</a:t>
            </a:r>
          </a:p>
          <a:p>
            <a:pPr lvl="3" eaLnBrk="1" hangingPunct="1"/>
            <a:endParaRPr lang="en-US" dirty="0"/>
          </a:p>
          <a:p>
            <a:pPr eaLnBrk="1" hangingPunct="1"/>
            <a:r>
              <a:rPr lang="en-US" b="1" dirty="0" err="1"/>
              <a:t>RequestVote</a:t>
            </a:r>
            <a:endParaRPr lang="en-US" b="1" dirty="0"/>
          </a:p>
          <a:p>
            <a:pPr lvl="1" eaLnBrk="1" hangingPunct="1"/>
            <a:r>
              <a:rPr lang="en-US" dirty="0"/>
              <a:t>Initiated by candidates during </a:t>
            </a:r>
            <a:r>
              <a:rPr lang="en-US" dirty="0" smtClean="0"/>
              <a:t>elections</a:t>
            </a:r>
          </a:p>
          <a:p>
            <a:pPr marL="457200" lvl="1" indent="0" eaLnBrk="1" hangingPunct="1">
              <a:buNone/>
            </a:pPr>
            <a:r>
              <a:rPr lang="en-US" dirty="0" smtClean="0"/>
              <a:t> </a:t>
            </a:r>
            <a:endParaRPr lang="en-US" dirty="0"/>
          </a:p>
          <a:p>
            <a:pPr eaLnBrk="1" hangingPunct="1"/>
            <a:r>
              <a:rPr lang="en-US" b="1" dirty="0" err="1" smtClean="0"/>
              <a:t>AppendEntry</a:t>
            </a:r>
            <a:r>
              <a:rPr lang="en-US" b="1" dirty="0" smtClean="0"/>
              <a:t>: </a:t>
            </a:r>
            <a:r>
              <a:rPr lang="en-US" dirty="0" smtClean="0"/>
              <a:t>Initiated </a:t>
            </a:r>
            <a:r>
              <a:rPr lang="en-US" dirty="0"/>
              <a:t>by leaders to</a:t>
            </a:r>
          </a:p>
          <a:p>
            <a:pPr lvl="1" eaLnBrk="1" hangingPunct="1"/>
            <a:r>
              <a:rPr lang="en-US" dirty="0"/>
              <a:t>Replicate log entries</a:t>
            </a:r>
          </a:p>
          <a:p>
            <a:pPr lvl="1" eaLnBrk="1" hangingPunct="1"/>
            <a:r>
              <a:rPr lang="en-US" dirty="0"/>
              <a:t>Provide a form of heartbeat</a:t>
            </a:r>
          </a:p>
          <a:p>
            <a:pPr lvl="2" eaLnBrk="1" hangingPunct="1"/>
            <a:r>
              <a:rPr lang="en-US" dirty="0"/>
              <a:t>Empty </a:t>
            </a:r>
            <a:r>
              <a:rPr lang="en-US" dirty="0" err="1"/>
              <a:t>AppendEntry</a:t>
            </a:r>
            <a:r>
              <a:rPr lang="en-US" dirty="0"/>
              <a:t>( ) calls</a:t>
            </a:r>
          </a:p>
        </p:txBody>
      </p:sp>
    </p:spTree>
    <p:extLst>
      <p:ext uri="{BB962C8B-B14F-4D97-AF65-F5344CB8AC3E}">
        <p14:creationId xmlns:p14="http://schemas.microsoft.com/office/powerpoint/2010/main" val="252543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Leader elections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Servers start being </a:t>
            </a:r>
            <a:r>
              <a:rPr lang="en-US" b="1" i="1" dirty="0" smtClean="0"/>
              <a:t>followers</a:t>
            </a:r>
          </a:p>
          <a:p>
            <a:pPr lvl="3" eaLnBrk="1" hangingPunct="1"/>
            <a:endParaRPr lang="en-US" b="1" i="1" dirty="0"/>
          </a:p>
          <a:p>
            <a:pPr eaLnBrk="1" hangingPunct="1"/>
            <a:r>
              <a:rPr lang="en-US" dirty="0"/>
              <a:t>Remain followers as long as they receive valid RPCs from a leader or </a:t>
            </a:r>
            <a:r>
              <a:rPr lang="en-US" dirty="0" smtClean="0"/>
              <a:t>candidate</a:t>
            </a:r>
          </a:p>
          <a:p>
            <a:pPr lvl="3" eaLnBrk="1" hangingPunct="1"/>
            <a:endParaRPr lang="en-US" dirty="0"/>
          </a:p>
          <a:p>
            <a:pPr eaLnBrk="1" hangingPunct="1"/>
            <a:r>
              <a:rPr lang="en-US" dirty="0"/>
              <a:t>When a follower receives no communication over a period of time (the </a:t>
            </a:r>
            <a:r>
              <a:rPr lang="en-US" b="1" i="1" dirty="0"/>
              <a:t>election timeout</a:t>
            </a:r>
            <a:r>
              <a:rPr lang="en-US" dirty="0"/>
              <a:t>), it starts an election to pick a </a:t>
            </a:r>
            <a:r>
              <a:rPr lang="en-US" b="1" i="1" dirty="0"/>
              <a:t>new leader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3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70248" y="391467"/>
            <a:ext cx="628934" cy="625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Helvetica Neue"/>
                <a:cs typeface="Helvetica Neue"/>
              </a:rPr>
              <a:t>1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5" name="Oval 4"/>
          <p:cNvSpPr/>
          <p:nvPr/>
        </p:nvSpPr>
        <p:spPr>
          <a:xfrm>
            <a:off x="2625323" y="1531921"/>
            <a:ext cx="628934" cy="625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Helvetica Neue"/>
                <a:cs typeface="Helvetica Neue"/>
              </a:rPr>
              <a:t>1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6" name="Oval 5"/>
          <p:cNvSpPr/>
          <p:nvPr/>
        </p:nvSpPr>
        <p:spPr>
          <a:xfrm>
            <a:off x="5672031" y="1540626"/>
            <a:ext cx="628934" cy="625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Helvetica Neue"/>
                <a:cs typeface="Helvetica Neue"/>
              </a:rPr>
              <a:t>1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7" name="Oval 6"/>
          <p:cNvSpPr/>
          <p:nvPr/>
        </p:nvSpPr>
        <p:spPr>
          <a:xfrm>
            <a:off x="3193309" y="3381342"/>
            <a:ext cx="628934" cy="625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Helvetica Neue"/>
                <a:cs typeface="Helvetica Neue"/>
              </a:rPr>
              <a:t>1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8" name="Oval 7"/>
          <p:cNvSpPr/>
          <p:nvPr/>
        </p:nvSpPr>
        <p:spPr>
          <a:xfrm>
            <a:off x="5091408" y="3376788"/>
            <a:ext cx="628934" cy="625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Helvetica Neue"/>
                <a:cs typeface="Helvetica Neue"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05130" y="431800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S1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82800" y="1603009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S5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76841" y="1611714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S2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07642" y="3445243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S3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50786" y="3482785"/>
            <a:ext cx="556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S4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272231" y="3349624"/>
            <a:ext cx="335069" cy="34058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0" y="33274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Follower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7275406" y="3733799"/>
            <a:ext cx="335069" cy="340581"/>
          </a:xfrm>
          <a:prstGeom prst="ellipse">
            <a:avLst/>
          </a:prstGeom>
          <a:solidFill>
            <a:srgbClr val="3D84C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3175" y="3711575"/>
            <a:ext cx="1249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Candidate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291281" y="4130674"/>
            <a:ext cx="335069" cy="340581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00" y="4111625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Leader</a:t>
            </a:r>
            <a:endParaRPr lang="en-US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01809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70248" y="391467"/>
            <a:ext cx="628934" cy="625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Helvetica Neue"/>
                <a:cs typeface="Helvetica Neue"/>
              </a:rPr>
              <a:t>1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5" name="Oval 4"/>
          <p:cNvSpPr/>
          <p:nvPr/>
        </p:nvSpPr>
        <p:spPr>
          <a:xfrm>
            <a:off x="2625323" y="1531921"/>
            <a:ext cx="628934" cy="625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Helvetica Neue"/>
                <a:cs typeface="Helvetica Neue"/>
              </a:rPr>
              <a:t>1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6" name="Oval 5"/>
          <p:cNvSpPr/>
          <p:nvPr/>
        </p:nvSpPr>
        <p:spPr>
          <a:xfrm>
            <a:off x="5672031" y="1540626"/>
            <a:ext cx="628934" cy="625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Helvetica Neue"/>
                <a:cs typeface="Helvetica Neue"/>
              </a:rPr>
              <a:t>1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7" name="Oval 6"/>
          <p:cNvSpPr/>
          <p:nvPr/>
        </p:nvSpPr>
        <p:spPr>
          <a:xfrm>
            <a:off x="3193309" y="3381342"/>
            <a:ext cx="628934" cy="625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Helvetica Neue"/>
                <a:cs typeface="Helvetica Neue"/>
              </a:rPr>
              <a:t>1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8" name="Oval 7"/>
          <p:cNvSpPr/>
          <p:nvPr/>
        </p:nvSpPr>
        <p:spPr>
          <a:xfrm>
            <a:off x="5091408" y="3376788"/>
            <a:ext cx="628934" cy="625580"/>
          </a:xfrm>
          <a:prstGeom prst="ellipse">
            <a:avLst/>
          </a:prstGeom>
          <a:solidFill>
            <a:srgbClr val="3D84C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Helvetica Neue"/>
                <a:cs typeface="Helvetica Neue"/>
              </a:rPr>
              <a:t>2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05130" y="431800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S1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82800" y="1603009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S5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76841" y="1611714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S2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07642" y="3445243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S3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50786" y="3482785"/>
            <a:ext cx="556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S4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272231" y="3349624"/>
            <a:ext cx="335069" cy="34058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0" y="33274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Follower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7275406" y="3733799"/>
            <a:ext cx="335069" cy="340581"/>
          </a:xfrm>
          <a:prstGeom prst="ellipse">
            <a:avLst/>
          </a:prstGeom>
          <a:solidFill>
            <a:srgbClr val="3D84C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3175" y="3711575"/>
            <a:ext cx="1249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Candidate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291281" y="4130674"/>
            <a:ext cx="335069" cy="340581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00" y="4111625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Leader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23" name="Straight Arrow Connector 22"/>
          <p:cNvCxnSpPr>
            <a:stCxn id="8" idx="7"/>
            <a:endCxn id="6" idx="4"/>
          </p:cNvCxnSpPr>
          <p:nvPr/>
        </p:nvCxnSpPr>
        <p:spPr>
          <a:xfrm flipV="1">
            <a:off x="5628237" y="2166206"/>
            <a:ext cx="358261" cy="1302196"/>
          </a:xfrm>
          <a:prstGeom prst="straightConnector1">
            <a:avLst/>
          </a:prstGeom>
          <a:ln w="28575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0"/>
            <a:endCxn id="4" idx="4"/>
          </p:cNvCxnSpPr>
          <p:nvPr/>
        </p:nvCxnSpPr>
        <p:spPr>
          <a:xfrm flipH="1" flipV="1">
            <a:off x="4484715" y="1017047"/>
            <a:ext cx="921160" cy="2359741"/>
          </a:xfrm>
          <a:prstGeom prst="straightConnector1">
            <a:avLst/>
          </a:prstGeom>
          <a:ln w="28575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1"/>
            <a:endCxn id="5" idx="6"/>
          </p:cNvCxnSpPr>
          <p:nvPr/>
        </p:nvCxnSpPr>
        <p:spPr>
          <a:xfrm flipH="1" flipV="1">
            <a:off x="3254257" y="1844711"/>
            <a:ext cx="1929256" cy="1623691"/>
          </a:xfrm>
          <a:prstGeom prst="straightConnector1">
            <a:avLst/>
          </a:prstGeom>
          <a:ln w="28575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2"/>
            <a:endCxn id="7" idx="6"/>
          </p:cNvCxnSpPr>
          <p:nvPr/>
        </p:nvCxnSpPr>
        <p:spPr>
          <a:xfrm flipH="1">
            <a:off x="3822243" y="3689578"/>
            <a:ext cx="1269165" cy="4554"/>
          </a:xfrm>
          <a:prstGeom prst="straightConnector1">
            <a:avLst/>
          </a:prstGeom>
          <a:ln w="28575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 rot="17089722">
            <a:off x="5059303" y="2565400"/>
            <a:ext cx="1241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Helvetica Neue"/>
                <a:cs typeface="Helvetica Neue"/>
              </a:rPr>
              <a:t>ReqVote</a:t>
            </a:r>
            <a:r>
              <a:rPr lang="en-US" sz="1600" dirty="0" smtClean="0">
                <a:latin typeface="Helvetica Neue"/>
                <a:cs typeface="Helvetica Neue"/>
              </a:rPr>
              <a:t> (2)</a:t>
            </a:r>
            <a:endParaRPr lang="en-US" sz="1600" dirty="0">
              <a:latin typeface="Helvetica Neue"/>
              <a:cs typeface="Helvetica Neue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59201" y="3378200"/>
            <a:ext cx="1241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Helvetica Neue"/>
                <a:cs typeface="Helvetica Neue"/>
              </a:rPr>
              <a:t>ReqVote</a:t>
            </a:r>
            <a:r>
              <a:rPr lang="en-US" sz="1600" dirty="0" smtClean="0">
                <a:latin typeface="Helvetica Neue"/>
                <a:cs typeface="Helvetica Neue"/>
              </a:rPr>
              <a:t> (2)</a:t>
            </a:r>
            <a:endParaRPr lang="en-US" sz="1600" dirty="0">
              <a:latin typeface="Helvetica Neue"/>
              <a:cs typeface="Helvetica Neue"/>
            </a:endParaRPr>
          </a:p>
        </p:txBody>
      </p:sp>
      <p:sp>
        <p:nvSpPr>
          <p:cNvPr id="33" name="TextBox 32"/>
          <p:cNvSpPr txBox="1"/>
          <p:nvPr/>
        </p:nvSpPr>
        <p:spPr>
          <a:xfrm rot="2471991">
            <a:off x="3789305" y="2438400"/>
            <a:ext cx="1241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Helvetica Neue"/>
                <a:cs typeface="Helvetica Neue"/>
              </a:rPr>
              <a:t>ReqVote</a:t>
            </a:r>
            <a:r>
              <a:rPr lang="en-US" sz="1600" dirty="0" smtClean="0">
                <a:latin typeface="Helvetica Neue"/>
                <a:cs typeface="Helvetica Neue"/>
              </a:rPr>
              <a:t> (2)</a:t>
            </a:r>
            <a:endParaRPr lang="en-US" sz="1600" dirty="0">
              <a:latin typeface="Helvetica Neue"/>
              <a:cs typeface="Helvetica Neue"/>
            </a:endParaRPr>
          </a:p>
        </p:txBody>
      </p:sp>
      <p:sp>
        <p:nvSpPr>
          <p:cNvPr id="34" name="TextBox 33"/>
          <p:cNvSpPr txBox="1"/>
          <p:nvPr/>
        </p:nvSpPr>
        <p:spPr>
          <a:xfrm rot="4132548">
            <a:off x="4475105" y="1955799"/>
            <a:ext cx="1241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Helvetica Neue"/>
                <a:cs typeface="Helvetica Neue"/>
              </a:rPr>
              <a:t>ReqVote</a:t>
            </a:r>
            <a:r>
              <a:rPr lang="en-US" sz="1600" dirty="0" smtClean="0">
                <a:latin typeface="Helvetica Neue"/>
                <a:cs typeface="Helvetica Neue"/>
              </a:rPr>
              <a:t> (2)</a:t>
            </a:r>
            <a:endParaRPr lang="en-US" sz="1600" dirty="0">
              <a:latin typeface="Helvetica Neue"/>
              <a:cs typeface="Helvetica Neue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28146" y="4267200"/>
            <a:ext cx="7534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Helvetica Neue"/>
                <a:cs typeface="Helvetica Neue"/>
              </a:rPr>
              <a:t>S3 timeouts, switch to candidate state,</a:t>
            </a:r>
          </a:p>
          <a:p>
            <a:pPr algn="ctr"/>
            <a:r>
              <a:rPr lang="en-US" dirty="0">
                <a:latin typeface="Helvetica Neue"/>
                <a:cs typeface="Helvetica Neue"/>
              </a:rPr>
              <a:t>i</a:t>
            </a:r>
            <a:r>
              <a:rPr lang="en-US" dirty="0" smtClean="0">
                <a:latin typeface="Helvetica Neue"/>
                <a:cs typeface="Helvetica Neue"/>
              </a:rPr>
              <a:t>ncrement term, vote itself as a leader and ask everyone else to confirm</a:t>
            </a:r>
            <a:endParaRPr lang="en-US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61963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70248" y="391467"/>
            <a:ext cx="628934" cy="625580"/>
          </a:xfrm>
          <a:prstGeom prst="ellipse">
            <a:avLst/>
          </a:prstGeom>
          <a:solidFill>
            <a:srgbClr val="3D84C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Helvetica Neue"/>
                <a:cs typeface="Helvetica Neue"/>
              </a:rPr>
              <a:t>2</a:t>
            </a:r>
          </a:p>
        </p:txBody>
      </p:sp>
      <p:sp>
        <p:nvSpPr>
          <p:cNvPr id="5" name="Oval 4"/>
          <p:cNvSpPr/>
          <p:nvPr/>
        </p:nvSpPr>
        <p:spPr>
          <a:xfrm>
            <a:off x="2625323" y="1531921"/>
            <a:ext cx="628934" cy="625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Helvetica Neue"/>
                <a:cs typeface="Helvetica Neue"/>
              </a:rPr>
              <a:t>1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6" name="Oval 5"/>
          <p:cNvSpPr/>
          <p:nvPr/>
        </p:nvSpPr>
        <p:spPr>
          <a:xfrm>
            <a:off x="5672031" y="1540626"/>
            <a:ext cx="628934" cy="625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Helvetica Neue"/>
                <a:cs typeface="Helvetica Neue"/>
              </a:rPr>
              <a:t>1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7" name="Oval 6"/>
          <p:cNvSpPr/>
          <p:nvPr/>
        </p:nvSpPr>
        <p:spPr>
          <a:xfrm>
            <a:off x="3193309" y="3381342"/>
            <a:ext cx="628934" cy="625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Helvetica Neue"/>
                <a:cs typeface="Helvetica Neue"/>
              </a:rPr>
              <a:t>1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8" name="Oval 7"/>
          <p:cNvSpPr/>
          <p:nvPr/>
        </p:nvSpPr>
        <p:spPr>
          <a:xfrm>
            <a:off x="5091408" y="3376788"/>
            <a:ext cx="628934" cy="625580"/>
          </a:xfrm>
          <a:prstGeom prst="ellipse">
            <a:avLst/>
          </a:prstGeom>
          <a:solidFill>
            <a:srgbClr val="3D84C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Helvetica Neue"/>
                <a:cs typeface="Helvetica Neue"/>
              </a:rPr>
              <a:t>2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05130" y="431800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S1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82800" y="1603009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S5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76841" y="1611714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S2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07642" y="3445243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S3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50786" y="3482785"/>
            <a:ext cx="556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S4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272231" y="3349624"/>
            <a:ext cx="335069" cy="34058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0" y="33274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Follower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7275406" y="3733799"/>
            <a:ext cx="335069" cy="340581"/>
          </a:xfrm>
          <a:prstGeom prst="ellipse">
            <a:avLst/>
          </a:prstGeom>
          <a:solidFill>
            <a:srgbClr val="3D84C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3175" y="3711575"/>
            <a:ext cx="1249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Candidate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291281" y="4130674"/>
            <a:ext cx="335069" cy="340581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00" y="4111625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Leader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23" name="Straight Arrow Connector 22"/>
          <p:cNvCxnSpPr>
            <a:stCxn id="4" idx="4"/>
            <a:endCxn id="8" idx="0"/>
          </p:cNvCxnSpPr>
          <p:nvPr/>
        </p:nvCxnSpPr>
        <p:spPr>
          <a:xfrm>
            <a:off x="4484715" y="1017047"/>
            <a:ext cx="921160" cy="2359741"/>
          </a:xfrm>
          <a:prstGeom prst="straightConnector1">
            <a:avLst/>
          </a:prstGeom>
          <a:ln w="28575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5"/>
            <a:endCxn id="6" idx="0"/>
          </p:cNvCxnSpPr>
          <p:nvPr/>
        </p:nvCxnSpPr>
        <p:spPr>
          <a:xfrm>
            <a:off x="4707077" y="925433"/>
            <a:ext cx="1279421" cy="615193"/>
          </a:xfrm>
          <a:prstGeom prst="straightConnector1">
            <a:avLst/>
          </a:prstGeom>
          <a:ln w="28575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4" idx="3"/>
            <a:endCxn id="5" idx="6"/>
          </p:cNvCxnSpPr>
          <p:nvPr/>
        </p:nvCxnSpPr>
        <p:spPr>
          <a:xfrm flipH="1">
            <a:off x="3254257" y="925433"/>
            <a:ext cx="1008096" cy="919278"/>
          </a:xfrm>
          <a:prstGeom prst="straightConnector1">
            <a:avLst/>
          </a:prstGeom>
          <a:ln w="28575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4" idx="4"/>
          </p:cNvCxnSpPr>
          <p:nvPr/>
        </p:nvCxnSpPr>
        <p:spPr>
          <a:xfrm flipH="1">
            <a:off x="3606800" y="1017047"/>
            <a:ext cx="877915" cy="2018253"/>
          </a:xfrm>
          <a:prstGeom prst="straightConnector1">
            <a:avLst/>
          </a:prstGeom>
          <a:ln w="28575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 rot="1587320">
            <a:off x="4833825" y="927099"/>
            <a:ext cx="11840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Helvetica Neue"/>
                <a:cs typeface="Helvetica Neue"/>
              </a:rPr>
              <a:t>ReqVote</a:t>
            </a:r>
            <a:r>
              <a:rPr lang="en-US" sz="1600" dirty="0" smtClean="0">
                <a:latin typeface="Helvetica Neue"/>
                <a:cs typeface="Helvetica Neue"/>
              </a:rPr>
              <a:t>(2)</a:t>
            </a:r>
            <a:endParaRPr lang="en-US" sz="1600" dirty="0">
              <a:latin typeface="Helvetica Neue"/>
              <a:cs typeface="Helvetica Neue"/>
            </a:endParaRPr>
          </a:p>
        </p:txBody>
      </p:sp>
      <p:sp>
        <p:nvSpPr>
          <p:cNvPr id="33" name="TextBox 32"/>
          <p:cNvSpPr txBox="1"/>
          <p:nvPr/>
        </p:nvSpPr>
        <p:spPr>
          <a:xfrm rot="17564320">
            <a:off x="3255907" y="1854201"/>
            <a:ext cx="1241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Helvetica Neue"/>
                <a:cs typeface="Helvetica Neue"/>
              </a:rPr>
              <a:t>ReqVote</a:t>
            </a:r>
            <a:r>
              <a:rPr lang="en-US" sz="1600" dirty="0" smtClean="0">
                <a:latin typeface="Helvetica Neue"/>
                <a:cs typeface="Helvetica Neue"/>
              </a:rPr>
              <a:t> (2)</a:t>
            </a:r>
            <a:endParaRPr lang="en-US" sz="1600" dirty="0">
              <a:latin typeface="Helvetica Neue"/>
              <a:cs typeface="Helvetica Neue"/>
            </a:endParaRPr>
          </a:p>
        </p:txBody>
      </p:sp>
      <p:sp>
        <p:nvSpPr>
          <p:cNvPr id="34" name="TextBox 33"/>
          <p:cNvSpPr txBox="1"/>
          <p:nvPr/>
        </p:nvSpPr>
        <p:spPr>
          <a:xfrm rot="4132548">
            <a:off x="4475105" y="1955799"/>
            <a:ext cx="1241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Helvetica Neue"/>
                <a:cs typeface="Helvetica Neue"/>
              </a:rPr>
              <a:t>ReqVote</a:t>
            </a:r>
            <a:r>
              <a:rPr lang="en-US" sz="1600" dirty="0" smtClean="0">
                <a:latin typeface="Helvetica Neue"/>
                <a:cs typeface="Helvetica Neue"/>
              </a:rPr>
              <a:t> (2)</a:t>
            </a:r>
            <a:endParaRPr lang="en-US" sz="1600" dirty="0">
              <a:latin typeface="Helvetica Neue"/>
              <a:cs typeface="Helvetica Neue"/>
            </a:endParaRPr>
          </a:p>
        </p:txBody>
      </p:sp>
      <p:sp>
        <p:nvSpPr>
          <p:cNvPr id="35" name="TextBox 34"/>
          <p:cNvSpPr txBox="1"/>
          <p:nvPr/>
        </p:nvSpPr>
        <p:spPr>
          <a:xfrm rot="19106353">
            <a:off x="3052705" y="1066799"/>
            <a:ext cx="1241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Helvetica Neue"/>
                <a:cs typeface="Helvetica Neue"/>
              </a:rPr>
              <a:t>ReqVote</a:t>
            </a:r>
            <a:r>
              <a:rPr lang="en-US" sz="1600" dirty="0" smtClean="0">
                <a:latin typeface="Helvetica Neue"/>
                <a:cs typeface="Helvetica Neue"/>
              </a:rPr>
              <a:t> (2)</a:t>
            </a:r>
            <a:endParaRPr lang="en-US" sz="1600" dirty="0">
              <a:latin typeface="Helvetica Neue"/>
              <a:cs typeface="Helvetica Neue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10646" y="4267200"/>
            <a:ext cx="7534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Helvetica Neue"/>
                <a:cs typeface="Helvetica Neue"/>
              </a:rPr>
              <a:t>Concurrently S1 timeouts, switch to candidate state,</a:t>
            </a:r>
          </a:p>
          <a:p>
            <a:pPr algn="ctr"/>
            <a:r>
              <a:rPr lang="en-US" dirty="0">
                <a:latin typeface="Helvetica Neue"/>
                <a:cs typeface="Helvetica Neue"/>
              </a:rPr>
              <a:t>i</a:t>
            </a:r>
            <a:r>
              <a:rPr lang="en-US" dirty="0" smtClean="0">
                <a:latin typeface="Helvetica Neue"/>
                <a:cs typeface="Helvetica Neue"/>
              </a:rPr>
              <a:t>ncrement term, vote itself as a leader and ask everyone else to confirm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4" name="Multiply 13"/>
          <p:cNvSpPr/>
          <p:nvPr/>
        </p:nvSpPr>
        <p:spPr>
          <a:xfrm>
            <a:off x="3429000" y="2870200"/>
            <a:ext cx="393700" cy="431800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1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187129"/>
            <a:ext cx="8850312" cy="857250"/>
          </a:xfrm>
        </p:spPr>
        <p:txBody>
          <a:bodyPr/>
          <a:lstStyle/>
          <a:p>
            <a:r>
              <a:rPr lang="en-US" dirty="0" smtClean="0"/>
              <a:t>Today’s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985681"/>
            <a:ext cx="8415337" cy="4100081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Paxos</a:t>
            </a:r>
            <a:r>
              <a:rPr lang="en-US" dirty="0"/>
              <a:t> Made Simple</a:t>
            </a:r>
            <a:r>
              <a:rPr lang="en-US" dirty="0" smtClean="0">
                <a:ea typeface="ＭＳ Ｐゴシック" charset="0"/>
              </a:rPr>
              <a:t>, </a:t>
            </a:r>
            <a:endParaRPr lang="en-US" dirty="0">
              <a:ea typeface="ＭＳ Ｐゴシック" charset="0"/>
            </a:endParaRPr>
          </a:p>
          <a:p>
            <a:r>
              <a:rPr lang="en-US" sz="2000" dirty="0" smtClean="0"/>
              <a:t>Leslie </a:t>
            </a:r>
            <a:r>
              <a:rPr lang="en-US" sz="2000" dirty="0" err="1" smtClean="0"/>
              <a:t>Lamport</a:t>
            </a:r>
            <a:r>
              <a:rPr lang="en-US" sz="2000" dirty="0" smtClean="0">
                <a:ea typeface="ＭＳ Ｐゴシック" charset="0"/>
              </a:rPr>
              <a:t> </a:t>
            </a:r>
          </a:p>
          <a:p>
            <a:r>
              <a:rPr lang="en-US" sz="2000" dirty="0" smtClean="0">
                <a:ea typeface="ＭＳ Ｐゴシック" charset="0"/>
              </a:rPr>
              <a:t>(</a:t>
            </a:r>
            <a:r>
              <a:rPr lang="en-US" sz="2000" dirty="0" err="1" smtClean="0">
                <a:ea typeface="ＭＳ Ｐゴシック" charset="0"/>
              </a:rPr>
              <a:t>research.microsoft.com</a:t>
            </a:r>
            <a:r>
              <a:rPr lang="en-US" sz="2000" dirty="0" smtClean="0">
                <a:ea typeface="ＭＳ Ｐゴシック" charset="0"/>
              </a:rPr>
              <a:t>/</a:t>
            </a:r>
            <a:r>
              <a:rPr lang="en-US" sz="2000" dirty="0" err="1" smtClean="0">
                <a:ea typeface="ＭＳ Ｐゴシック" charset="0"/>
              </a:rPr>
              <a:t>en</a:t>
            </a:r>
            <a:r>
              <a:rPr lang="en-US" sz="2000" dirty="0" smtClean="0">
                <a:ea typeface="ＭＳ Ｐゴシック" charset="0"/>
              </a:rPr>
              <a:t>-us/um/people/</a:t>
            </a:r>
            <a:r>
              <a:rPr lang="en-US" sz="2000" dirty="0" err="1" smtClean="0">
                <a:ea typeface="ＭＳ Ｐゴシック" charset="0"/>
              </a:rPr>
              <a:t>lamport</a:t>
            </a:r>
            <a:r>
              <a:rPr lang="en-US" sz="2000" dirty="0" smtClean="0">
                <a:ea typeface="ＭＳ Ｐゴシック" charset="0"/>
              </a:rPr>
              <a:t>/pubs/</a:t>
            </a:r>
            <a:r>
              <a:rPr lang="en-US" sz="2000" dirty="0" err="1" smtClean="0">
                <a:ea typeface="ＭＳ Ｐゴシック" charset="0"/>
              </a:rPr>
              <a:t>paxos-simple.pdf</a:t>
            </a:r>
            <a:r>
              <a:rPr lang="en-US" sz="2000" dirty="0" smtClean="0"/>
              <a:t>)</a:t>
            </a:r>
            <a:endParaRPr lang="en-US" sz="2000" dirty="0">
              <a:ea typeface="ＭＳ Ｐゴシック" charset="0"/>
            </a:endParaRPr>
          </a:p>
          <a:p>
            <a:pPr lvl="2"/>
            <a:endParaRPr lang="en-US" dirty="0">
              <a:ea typeface="ＭＳ Ｐゴシック" charset="0"/>
            </a:endParaRPr>
          </a:p>
          <a:p>
            <a:r>
              <a:rPr lang="en-US" dirty="0"/>
              <a:t>In Search of an Understandable Consensus </a:t>
            </a:r>
            <a:r>
              <a:rPr lang="en-US" dirty="0" smtClean="0"/>
              <a:t>Algorithm, </a:t>
            </a:r>
            <a:endParaRPr lang="en-US" dirty="0"/>
          </a:p>
          <a:p>
            <a:r>
              <a:rPr lang="en-US" sz="2000" dirty="0" smtClean="0"/>
              <a:t>Diego </a:t>
            </a:r>
            <a:r>
              <a:rPr lang="en-US" sz="2000" dirty="0" err="1"/>
              <a:t>Ongaro</a:t>
            </a:r>
            <a:r>
              <a:rPr lang="en-US" sz="2000" dirty="0"/>
              <a:t> and John </a:t>
            </a:r>
            <a:r>
              <a:rPr lang="en-US" sz="2000" dirty="0" err="1" smtClean="0"/>
              <a:t>Ousterhout</a:t>
            </a:r>
            <a:r>
              <a:rPr lang="en-US" dirty="0" smtClean="0"/>
              <a:t>, USENIX ATC’14</a:t>
            </a:r>
            <a:endParaRPr lang="en-US" dirty="0">
              <a:ea typeface="ＭＳ Ｐゴシック" charset="0"/>
            </a:endParaRPr>
          </a:p>
          <a:p>
            <a:r>
              <a:rPr lang="en-US" sz="2000" dirty="0" smtClean="0">
                <a:ea typeface="ＭＳ Ｐゴシック" charset="0"/>
              </a:rPr>
              <a:t>(</a:t>
            </a:r>
            <a:r>
              <a:rPr lang="en-US" sz="2000" dirty="0">
                <a:hlinkClick r:id="rId2"/>
              </a:rPr>
              <a:t>https://ramcloud.stanford.edu/</a:t>
            </a:r>
            <a:r>
              <a:rPr lang="en-US" sz="2000" dirty="0" smtClean="0">
                <a:hlinkClick r:id="rId2"/>
              </a:rPr>
              <a:t>raft.pdf)</a:t>
            </a:r>
            <a:endParaRPr lang="en-US" sz="2000" dirty="0" smtClean="0"/>
          </a:p>
          <a:p>
            <a:endParaRPr lang="en-US" sz="2000" dirty="0">
              <a:ea typeface="ＭＳ Ｐゴシック" charset="0"/>
            </a:endParaRPr>
          </a:p>
          <a:p>
            <a:r>
              <a:rPr lang="en-US" dirty="0"/>
              <a:t>The Chubby lock service for loosely-coupled distributed systems</a:t>
            </a:r>
            <a:r>
              <a:rPr lang="en-US" dirty="0">
                <a:ea typeface="ＭＳ Ｐゴシック" charset="0"/>
              </a:rPr>
              <a:t>, </a:t>
            </a:r>
          </a:p>
          <a:p>
            <a:r>
              <a:rPr lang="en-US" sz="2000" dirty="0"/>
              <a:t>Mike Burrows, OSDI’06</a:t>
            </a:r>
          </a:p>
          <a:p>
            <a:r>
              <a:rPr lang="en-US" sz="1800" dirty="0">
                <a:ea typeface="ＭＳ Ｐゴシック" charset="0"/>
              </a:rPr>
              <a:t>(</a:t>
            </a:r>
            <a:r>
              <a:rPr lang="en-US" sz="1800" dirty="0">
                <a:hlinkClick r:id="rId3"/>
              </a:rPr>
              <a:t>https://www.usenix.org/event/</a:t>
            </a:r>
            <a:r>
              <a:rPr lang="en-US" sz="1800" b="1" dirty="0">
                <a:hlinkClick r:id="rId3"/>
              </a:rPr>
              <a:t>osdi</a:t>
            </a:r>
            <a:r>
              <a:rPr lang="en-US" sz="1800" dirty="0">
                <a:hlinkClick r:id="rId3"/>
              </a:rPr>
              <a:t>06/tech/full_papers/burrows/burrows.pdf</a:t>
            </a:r>
            <a:r>
              <a:rPr lang="en-US" sz="1800" dirty="0"/>
              <a:t> )</a:t>
            </a:r>
            <a:endParaRPr lang="en-US" sz="1800" dirty="0">
              <a:ea typeface="ＭＳ Ｐゴシック" charset="0"/>
            </a:endParaRPr>
          </a:p>
          <a:p>
            <a:pPr lvl="2"/>
            <a:endParaRPr lang="en-US" dirty="0">
              <a:ea typeface="ＭＳ Ｐゴシック" charset="0"/>
            </a:endParaRPr>
          </a:p>
          <a:p>
            <a:endParaRPr lang="en-US" sz="2000" dirty="0">
              <a:ea typeface="ＭＳ Ｐゴシック" charset="0"/>
            </a:endParaRPr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0793864" y="15589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0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70248" y="391467"/>
            <a:ext cx="628934" cy="625580"/>
          </a:xfrm>
          <a:prstGeom prst="ellipse">
            <a:avLst/>
          </a:prstGeom>
          <a:solidFill>
            <a:srgbClr val="3D84C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Helvetica Neue"/>
                <a:cs typeface="Helvetica Neue"/>
              </a:rPr>
              <a:t>2</a:t>
            </a:r>
          </a:p>
        </p:txBody>
      </p:sp>
      <p:sp>
        <p:nvSpPr>
          <p:cNvPr id="5" name="Oval 4"/>
          <p:cNvSpPr/>
          <p:nvPr/>
        </p:nvSpPr>
        <p:spPr>
          <a:xfrm>
            <a:off x="2625323" y="1531921"/>
            <a:ext cx="628934" cy="625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Helvetica Neue"/>
                <a:cs typeface="Helvetica Neue"/>
              </a:rPr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5672031" y="1540626"/>
            <a:ext cx="628934" cy="625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Helvetica Neue"/>
                <a:cs typeface="Helvetica Neue"/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3193309" y="3381342"/>
            <a:ext cx="628934" cy="625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Helvetica Neue"/>
                <a:cs typeface="Helvetica Neue"/>
              </a:rPr>
              <a:t>2</a:t>
            </a:r>
          </a:p>
        </p:txBody>
      </p:sp>
      <p:sp>
        <p:nvSpPr>
          <p:cNvPr id="8" name="Oval 7"/>
          <p:cNvSpPr/>
          <p:nvPr/>
        </p:nvSpPr>
        <p:spPr>
          <a:xfrm>
            <a:off x="5091408" y="3376788"/>
            <a:ext cx="628934" cy="625580"/>
          </a:xfrm>
          <a:prstGeom prst="ellipse">
            <a:avLst/>
          </a:prstGeom>
          <a:solidFill>
            <a:srgbClr val="3D84C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Helvetica Neue"/>
                <a:cs typeface="Helvetica Neue"/>
              </a:rPr>
              <a:t>2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05130" y="431800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S1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82800" y="1603009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S5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76841" y="1611714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S2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07642" y="3445243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S3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50786" y="3482785"/>
            <a:ext cx="556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S4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272231" y="3349624"/>
            <a:ext cx="335069" cy="34058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0" y="33274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Follower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7275406" y="3733799"/>
            <a:ext cx="335069" cy="340581"/>
          </a:xfrm>
          <a:prstGeom prst="ellipse">
            <a:avLst/>
          </a:prstGeom>
          <a:solidFill>
            <a:srgbClr val="3D84C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3175" y="3711575"/>
            <a:ext cx="1249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Candidate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291281" y="4130674"/>
            <a:ext cx="335069" cy="340581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00" y="4111625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Leader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24" name="Straight Arrow Connector 23"/>
          <p:cNvCxnSpPr>
            <a:stCxn id="6" idx="4"/>
            <a:endCxn id="8" idx="0"/>
          </p:cNvCxnSpPr>
          <p:nvPr/>
        </p:nvCxnSpPr>
        <p:spPr>
          <a:xfrm flipH="1">
            <a:off x="5405875" y="2166206"/>
            <a:ext cx="580623" cy="1210582"/>
          </a:xfrm>
          <a:prstGeom prst="straightConnector1">
            <a:avLst/>
          </a:prstGeom>
          <a:ln w="28575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6"/>
            <a:endCxn id="4" idx="3"/>
          </p:cNvCxnSpPr>
          <p:nvPr/>
        </p:nvCxnSpPr>
        <p:spPr>
          <a:xfrm flipV="1">
            <a:off x="3254257" y="925433"/>
            <a:ext cx="1008096" cy="919278"/>
          </a:xfrm>
          <a:prstGeom prst="straightConnector1">
            <a:avLst/>
          </a:prstGeom>
          <a:ln w="28575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 rot="19106353">
            <a:off x="3208539" y="1066799"/>
            <a:ext cx="929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 Neue"/>
                <a:cs typeface="Helvetica Neue"/>
              </a:rPr>
              <a:t>Granted</a:t>
            </a:r>
            <a:endParaRPr lang="en-US" sz="1600" dirty="0">
              <a:latin typeface="Helvetica Neue"/>
              <a:cs typeface="Helvetica Neue"/>
            </a:endParaRPr>
          </a:p>
        </p:txBody>
      </p:sp>
      <p:sp>
        <p:nvSpPr>
          <p:cNvPr id="36" name="TextBox 35"/>
          <p:cNvSpPr txBox="1"/>
          <p:nvPr/>
        </p:nvSpPr>
        <p:spPr>
          <a:xfrm rot="17760202">
            <a:off x="5075441" y="2489200"/>
            <a:ext cx="929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 Neue"/>
                <a:cs typeface="Helvetica Neue"/>
              </a:rPr>
              <a:t>Granted</a:t>
            </a:r>
            <a:endParaRPr lang="en-US" sz="1600" dirty="0">
              <a:latin typeface="Helvetica Neue"/>
              <a:cs typeface="Helvetica Neue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13832" y="4267200"/>
            <a:ext cx="2327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Helvetica Neue"/>
                <a:cs typeface="Helvetica Neue"/>
              </a:rPr>
              <a:t>S5 grant vote to S1</a:t>
            </a:r>
          </a:p>
          <a:p>
            <a:pPr algn="ctr"/>
            <a:r>
              <a:rPr lang="en-US" dirty="0" smtClean="0">
                <a:latin typeface="Helvetica Neue"/>
                <a:cs typeface="Helvetica Neue"/>
              </a:rPr>
              <a:t>S2 grants vote to S3</a:t>
            </a:r>
            <a:endParaRPr lang="en-US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67835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70248" y="391467"/>
            <a:ext cx="628934" cy="625580"/>
          </a:xfrm>
          <a:prstGeom prst="ellipse">
            <a:avLst/>
          </a:prstGeom>
          <a:solidFill>
            <a:srgbClr val="3D84C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Helvetica Neue"/>
                <a:cs typeface="Helvetica Neue"/>
              </a:rPr>
              <a:t>2</a:t>
            </a:r>
          </a:p>
        </p:txBody>
      </p:sp>
      <p:sp>
        <p:nvSpPr>
          <p:cNvPr id="5" name="Oval 4"/>
          <p:cNvSpPr/>
          <p:nvPr/>
        </p:nvSpPr>
        <p:spPr>
          <a:xfrm>
            <a:off x="2625323" y="1531921"/>
            <a:ext cx="628934" cy="625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Helvetica Neue"/>
                <a:cs typeface="Helvetica Neue"/>
              </a:rPr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5672031" y="1540626"/>
            <a:ext cx="628934" cy="625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Helvetica Neue"/>
                <a:cs typeface="Helvetica Neue"/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3193309" y="3381342"/>
            <a:ext cx="628934" cy="625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Helvetica Neue"/>
                <a:cs typeface="Helvetica Neue"/>
              </a:rPr>
              <a:t>2</a:t>
            </a:r>
          </a:p>
        </p:txBody>
      </p:sp>
      <p:sp>
        <p:nvSpPr>
          <p:cNvPr id="8" name="Oval 7"/>
          <p:cNvSpPr/>
          <p:nvPr/>
        </p:nvSpPr>
        <p:spPr>
          <a:xfrm>
            <a:off x="5091408" y="3376788"/>
            <a:ext cx="628934" cy="625580"/>
          </a:xfrm>
          <a:prstGeom prst="ellipse">
            <a:avLst/>
          </a:prstGeom>
          <a:solidFill>
            <a:srgbClr val="3D84C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Helvetica Neue"/>
                <a:cs typeface="Helvetica Neue"/>
              </a:rPr>
              <a:t>2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05130" y="431800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S1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82800" y="1603009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S5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76841" y="1611714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S2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07642" y="3445243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S3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50786" y="3482785"/>
            <a:ext cx="556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S4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272231" y="3349624"/>
            <a:ext cx="335069" cy="34058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0" y="33274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Follower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7275406" y="3733799"/>
            <a:ext cx="335069" cy="340581"/>
          </a:xfrm>
          <a:prstGeom prst="ellipse">
            <a:avLst/>
          </a:prstGeom>
          <a:solidFill>
            <a:srgbClr val="3D84C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3175" y="3711575"/>
            <a:ext cx="1249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Candidate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291281" y="4130674"/>
            <a:ext cx="335069" cy="340581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00" y="4111625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Leader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24" name="Straight Arrow Connector 23"/>
          <p:cNvCxnSpPr>
            <a:stCxn id="6" idx="1"/>
            <a:endCxn id="4" idx="5"/>
          </p:cNvCxnSpPr>
          <p:nvPr/>
        </p:nvCxnSpPr>
        <p:spPr>
          <a:xfrm flipH="1" flipV="1">
            <a:off x="4707077" y="925433"/>
            <a:ext cx="1057059" cy="706807"/>
          </a:xfrm>
          <a:prstGeom prst="straightConnector1">
            <a:avLst/>
          </a:prstGeom>
          <a:ln w="28575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254257" y="1832011"/>
            <a:ext cx="1837151" cy="1844867"/>
          </a:xfrm>
          <a:prstGeom prst="straightConnector1">
            <a:avLst/>
          </a:prstGeom>
          <a:ln w="28575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6"/>
            <a:endCxn id="8" idx="2"/>
          </p:cNvCxnSpPr>
          <p:nvPr/>
        </p:nvCxnSpPr>
        <p:spPr>
          <a:xfrm flipV="1">
            <a:off x="3822243" y="3689578"/>
            <a:ext cx="1269165" cy="4554"/>
          </a:xfrm>
          <a:prstGeom prst="straightConnector1">
            <a:avLst/>
          </a:prstGeom>
          <a:ln w="28575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172009">
            <a:off x="3956389" y="3378202"/>
            <a:ext cx="830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 Neue"/>
                <a:cs typeface="Helvetica Neue"/>
              </a:rPr>
              <a:t>Denied</a:t>
            </a:r>
            <a:endParaRPr lang="en-US" sz="1600" dirty="0">
              <a:latin typeface="Helvetica Neue"/>
              <a:cs typeface="Helvetica Neue"/>
            </a:endParaRPr>
          </a:p>
        </p:txBody>
      </p:sp>
      <p:sp>
        <p:nvSpPr>
          <p:cNvPr id="35" name="TextBox 34"/>
          <p:cNvSpPr txBox="1"/>
          <p:nvPr/>
        </p:nvSpPr>
        <p:spPr>
          <a:xfrm rot="2768152">
            <a:off x="3653039" y="2222499"/>
            <a:ext cx="830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 Neue"/>
                <a:cs typeface="Helvetica Neue"/>
              </a:rPr>
              <a:t>Denied</a:t>
            </a:r>
            <a:endParaRPr lang="en-US" sz="1600" dirty="0">
              <a:latin typeface="Helvetica Neue"/>
              <a:cs typeface="Helvetica Neue"/>
            </a:endParaRPr>
          </a:p>
        </p:txBody>
      </p:sp>
      <p:sp>
        <p:nvSpPr>
          <p:cNvPr id="29" name="TextBox 28"/>
          <p:cNvSpPr txBox="1"/>
          <p:nvPr/>
        </p:nvSpPr>
        <p:spPr>
          <a:xfrm rot="1984278">
            <a:off x="4910340" y="952500"/>
            <a:ext cx="830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 Neue"/>
                <a:cs typeface="Helvetica Neue"/>
              </a:rPr>
              <a:t>Denied</a:t>
            </a:r>
            <a:endParaRPr lang="en-US" sz="160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53671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70248" y="391467"/>
            <a:ext cx="628934" cy="625580"/>
          </a:xfrm>
          <a:prstGeom prst="ellipse">
            <a:avLst/>
          </a:prstGeom>
          <a:solidFill>
            <a:srgbClr val="3D84C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Helvetica Neue"/>
                <a:cs typeface="Helvetica Neue"/>
              </a:rPr>
              <a:t>2</a:t>
            </a:r>
          </a:p>
        </p:txBody>
      </p:sp>
      <p:sp>
        <p:nvSpPr>
          <p:cNvPr id="5" name="Oval 4"/>
          <p:cNvSpPr/>
          <p:nvPr/>
        </p:nvSpPr>
        <p:spPr>
          <a:xfrm>
            <a:off x="2625323" y="1531921"/>
            <a:ext cx="628934" cy="625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Helvetica Neue"/>
                <a:cs typeface="Helvetica Neue"/>
              </a:rPr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5672031" y="1540626"/>
            <a:ext cx="628934" cy="625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Helvetica Neue"/>
                <a:cs typeface="Helvetica Neue"/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3193309" y="3381342"/>
            <a:ext cx="628934" cy="625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Helvetica Neue"/>
                <a:cs typeface="Helvetica Neue"/>
              </a:rPr>
              <a:t>2</a:t>
            </a:r>
          </a:p>
        </p:txBody>
      </p:sp>
      <p:sp>
        <p:nvSpPr>
          <p:cNvPr id="8" name="Oval 7"/>
          <p:cNvSpPr/>
          <p:nvPr/>
        </p:nvSpPr>
        <p:spPr>
          <a:xfrm>
            <a:off x="5091408" y="3376788"/>
            <a:ext cx="628934" cy="625580"/>
          </a:xfrm>
          <a:prstGeom prst="ellipse">
            <a:avLst/>
          </a:prstGeom>
          <a:solidFill>
            <a:srgbClr val="3D84C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Helvetica Neue"/>
                <a:cs typeface="Helvetica Neue"/>
              </a:rPr>
              <a:t>2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05130" y="431800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S1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82800" y="1603009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S5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76841" y="1611714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S2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07642" y="3445243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S3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50786" y="3482785"/>
            <a:ext cx="556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S4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272231" y="3349624"/>
            <a:ext cx="335069" cy="34058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0" y="33274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Follower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7275406" y="3733799"/>
            <a:ext cx="335069" cy="340581"/>
          </a:xfrm>
          <a:prstGeom prst="ellipse">
            <a:avLst/>
          </a:prstGeom>
          <a:solidFill>
            <a:srgbClr val="3D84C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3175" y="3711575"/>
            <a:ext cx="1249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Candidate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291281" y="4130674"/>
            <a:ext cx="335069" cy="340581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00" y="4111625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Leader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24" name="Straight Arrow Connector 23"/>
          <p:cNvCxnSpPr>
            <a:stCxn id="6" idx="1"/>
            <a:endCxn id="4" idx="5"/>
          </p:cNvCxnSpPr>
          <p:nvPr/>
        </p:nvCxnSpPr>
        <p:spPr>
          <a:xfrm flipH="1" flipV="1">
            <a:off x="4707077" y="925433"/>
            <a:ext cx="1057059" cy="706807"/>
          </a:xfrm>
          <a:prstGeom prst="straightConnector1">
            <a:avLst/>
          </a:prstGeom>
          <a:ln w="28575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6"/>
            <a:endCxn id="8" idx="2"/>
          </p:cNvCxnSpPr>
          <p:nvPr/>
        </p:nvCxnSpPr>
        <p:spPr>
          <a:xfrm>
            <a:off x="3254257" y="1844711"/>
            <a:ext cx="1837151" cy="1844867"/>
          </a:xfrm>
          <a:prstGeom prst="straightConnector1">
            <a:avLst/>
          </a:prstGeom>
          <a:ln w="28575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6"/>
            <a:endCxn id="8" idx="2"/>
          </p:cNvCxnSpPr>
          <p:nvPr/>
        </p:nvCxnSpPr>
        <p:spPr>
          <a:xfrm flipV="1">
            <a:off x="3822243" y="3689578"/>
            <a:ext cx="1269165" cy="4554"/>
          </a:xfrm>
          <a:prstGeom prst="straightConnector1">
            <a:avLst/>
          </a:prstGeom>
          <a:ln w="28575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172009">
            <a:off x="3956389" y="3378202"/>
            <a:ext cx="830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 Neue"/>
                <a:cs typeface="Helvetica Neue"/>
              </a:rPr>
              <a:t>Denied</a:t>
            </a:r>
            <a:endParaRPr lang="en-US" sz="1600" dirty="0">
              <a:latin typeface="Helvetica Neue"/>
              <a:cs typeface="Helvetica Neue"/>
            </a:endParaRPr>
          </a:p>
        </p:txBody>
      </p:sp>
      <p:sp>
        <p:nvSpPr>
          <p:cNvPr id="35" name="TextBox 34"/>
          <p:cNvSpPr txBox="1"/>
          <p:nvPr/>
        </p:nvSpPr>
        <p:spPr>
          <a:xfrm rot="2768152">
            <a:off x="3653039" y="2222499"/>
            <a:ext cx="830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 Neue"/>
                <a:cs typeface="Helvetica Neue"/>
              </a:rPr>
              <a:t>Denied</a:t>
            </a:r>
            <a:endParaRPr lang="en-US" sz="1600" dirty="0">
              <a:latin typeface="Helvetica Neue"/>
              <a:cs typeface="Helvetica Neue"/>
            </a:endParaRPr>
          </a:p>
        </p:txBody>
      </p:sp>
      <p:sp>
        <p:nvSpPr>
          <p:cNvPr id="29" name="TextBox 28"/>
          <p:cNvSpPr txBox="1"/>
          <p:nvPr/>
        </p:nvSpPr>
        <p:spPr>
          <a:xfrm rot="1984278">
            <a:off x="4910340" y="952500"/>
            <a:ext cx="830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 Neue"/>
                <a:cs typeface="Helvetica Neue"/>
              </a:rPr>
              <a:t>Denied</a:t>
            </a:r>
            <a:endParaRPr lang="en-US" sz="1600" dirty="0">
              <a:latin typeface="Helvetica Neue"/>
              <a:cs typeface="Helvetica Neue"/>
            </a:endParaRPr>
          </a:p>
        </p:txBody>
      </p:sp>
      <p:cxnSp>
        <p:nvCxnSpPr>
          <p:cNvPr id="36" name="Straight Arrow Connector 35"/>
          <p:cNvCxnSpPr>
            <a:stCxn id="4" idx="4"/>
            <a:endCxn id="8" idx="1"/>
          </p:cNvCxnSpPr>
          <p:nvPr/>
        </p:nvCxnSpPr>
        <p:spPr>
          <a:xfrm>
            <a:off x="4484715" y="1017047"/>
            <a:ext cx="698798" cy="2451355"/>
          </a:xfrm>
          <a:prstGeom prst="straightConnector1">
            <a:avLst/>
          </a:prstGeom>
          <a:ln w="28575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8" idx="0"/>
            <a:endCxn id="4" idx="5"/>
          </p:cNvCxnSpPr>
          <p:nvPr/>
        </p:nvCxnSpPr>
        <p:spPr>
          <a:xfrm flipH="1" flipV="1">
            <a:off x="4707077" y="925433"/>
            <a:ext cx="698798" cy="2451355"/>
          </a:xfrm>
          <a:prstGeom prst="straightConnector1">
            <a:avLst/>
          </a:prstGeom>
          <a:ln w="28575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 rot="4390038">
            <a:off x="4757940" y="1828800"/>
            <a:ext cx="830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 Neue"/>
                <a:cs typeface="Helvetica Neue"/>
              </a:rPr>
              <a:t>Denied</a:t>
            </a:r>
            <a:endParaRPr lang="en-US" sz="1600" dirty="0">
              <a:latin typeface="Helvetica Neue"/>
              <a:cs typeface="Helvetica Neue"/>
            </a:endParaRPr>
          </a:p>
        </p:txBody>
      </p:sp>
      <p:sp>
        <p:nvSpPr>
          <p:cNvPr id="47" name="TextBox 46"/>
          <p:cNvSpPr txBox="1"/>
          <p:nvPr/>
        </p:nvSpPr>
        <p:spPr>
          <a:xfrm rot="4390038">
            <a:off x="4211838" y="1981201"/>
            <a:ext cx="830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 Neue"/>
                <a:cs typeface="Helvetica Neue"/>
              </a:rPr>
              <a:t>Denied</a:t>
            </a:r>
            <a:endParaRPr lang="en-US" sz="1600" dirty="0">
              <a:latin typeface="Helvetica Neue"/>
              <a:cs typeface="Helvetica Neue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13049" y="4318000"/>
            <a:ext cx="55422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Helvetica Neue"/>
                <a:cs typeface="Helvetica Neue"/>
              </a:rPr>
              <a:t>Neither candidate gets majority.</a:t>
            </a:r>
          </a:p>
          <a:p>
            <a:pPr algn="ctr"/>
            <a:r>
              <a:rPr lang="en-US" dirty="0" smtClean="0">
                <a:latin typeface="Helvetica Neue"/>
                <a:cs typeface="Helvetica Neue"/>
              </a:rPr>
              <a:t>After a random delay between 150-300ms try again.</a:t>
            </a:r>
            <a:endParaRPr lang="en-US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28816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70248" y="391467"/>
            <a:ext cx="628934" cy="625580"/>
          </a:xfrm>
          <a:prstGeom prst="ellipse">
            <a:avLst/>
          </a:prstGeom>
          <a:solidFill>
            <a:srgbClr val="3D84C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Helvetica Neue"/>
                <a:cs typeface="Helvetica Neue"/>
              </a:rPr>
              <a:t>3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5" name="Oval 4"/>
          <p:cNvSpPr/>
          <p:nvPr/>
        </p:nvSpPr>
        <p:spPr>
          <a:xfrm>
            <a:off x="2625323" y="1531921"/>
            <a:ext cx="628934" cy="625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Helvetica Neue"/>
                <a:cs typeface="Helvetica Neue"/>
              </a:rPr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5672031" y="1540626"/>
            <a:ext cx="628934" cy="625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Helvetica Neue"/>
                <a:cs typeface="Helvetica Neue"/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3193309" y="3381342"/>
            <a:ext cx="628934" cy="625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Helvetica Neue"/>
                <a:cs typeface="Helvetica Neue"/>
              </a:rPr>
              <a:t>2</a:t>
            </a:r>
          </a:p>
        </p:txBody>
      </p:sp>
      <p:sp>
        <p:nvSpPr>
          <p:cNvPr id="8" name="Oval 7"/>
          <p:cNvSpPr/>
          <p:nvPr/>
        </p:nvSpPr>
        <p:spPr>
          <a:xfrm>
            <a:off x="5091408" y="3376788"/>
            <a:ext cx="628934" cy="625580"/>
          </a:xfrm>
          <a:prstGeom prst="ellipse">
            <a:avLst/>
          </a:prstGeom>
          <a:solidFill>
            <a:srgbClr val="3D84C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Helvetica Neue"/>
                <a:cs typeface="Helvetica Neue"/>
              </a:rPr>
              <a:t>2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05130" y="431800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S1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82800" y="1603009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S5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76841" y="1611714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S2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07642" y="3445243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S3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50786" y="3482785"/>
            <a:ext cx="556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S4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272231" y="3349624"/>
            <a:ext cx="335069" cy="34058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0" y="33274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Follower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7275406" y="3733799"/>
            <a:ext cx="335069" cy="340581"/>
          </a:xfrm>
          <a:prstGeom prst="ellipse">
            <a:avLst/>
          </a:prstGeom>
          <a:solidFill>
            <a:srgbClr val="3D84C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3175" y="3711575"/>
            <a:ext cx="1249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Candidate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291281" y="4130674"/>
            <a:ext cx="335069" cy="340581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00" y="4111625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Leader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23" name="Straight Arrow Connector 22"/>
          <p:cNvCxnSpPr>
            <a:stCxn id="4" idx="4"/>
            <a:endCxn id="8" idx="0"/>
          </p:cNvCxnSpPr>
          <p:nvPr/>
        </p:nvCxnSpPr>
        <p:spPr>
          <a:xfrm>
            <a:off x="4484715" y="1017047"/>
            <a:ext cx="921160" cy="2359741"/>
          </a:xfrm>
          <a:prstGeom prst="straightConnector1">
            <a:avLst/>
          </a:prstGeom>
          <a:ln w="28575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5"/>
            <a:endCxn id="6" idx="0"/>
          </p:cNvCxnSpPr>
          <p:nvPr/>
        </p:nvCxnSpPr>
        <p:spPr>
          <a:xfrm>
            <a:off x="4707077" y="925433"/>
            <a:ext cx="1279421" cy="615193"/>
          </a:xfrm>
          <a:prstGeom prst="straightConnector1">
            <a:avLst/>
          </a:prstGeom>
          <a:ln w="28575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4" idx="3"/>
            <a:endCxn id="5" idx="6"/>
          </p:cNvCxnSpPr>
          <p:nvPr/>
        </p:nvCxnSpPr>
        <p:spPr>
          <a:xfrm flipH="1">
            <a:off x="3254257" y="925433"/>
            <a:ext cx="1008096" cy="919278"/>
          </a:xfrm>
          <a:prstGeom prst="straightConnector1">
            <a:avLst/>
          </a:prstGeom>
          <a:ln w="28575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4" idx="4"/>
            <a:endCxn id="7" idx="0"/>
          </p:cNvCxnSpPr>
          <p:nvPr/>
        </p:nvCxnSpPr>
        <p:spPr>
          <a:xfrm flipH="1">
            <a:off x="3507776" y="1017047"/>
            <a:ext cx="976939" cy="2364295"/>
          </a:xfrm>
          <a:prstGeom prst="straightConnector1">
            <a:avLst/>
          </a:prstGeom>
          <a:ln w="28575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 rot="1587320">
            <a:off x="4805304" y="927099"/>
            <a:ext cx="1241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Helvetica Neue"/>
                <a:cs typeface="Helvetica Neue"/>
              </a:rPr>
              <a:t>ReqVote</a:t>
            </a:r>
            <a:r>
              <a:rPr lang="en-US" sz="1600" dirty="0" smtClean="0">
                <a:latin typeface="Helvetica Neue"/>
                <a:cs typeface="Helvetica Neue"/>
              </a:rPr>
              <a:t> (3)</a:t>
            </a:r>
            <a:endParaRPr lang="en-US" sz="1600" dirty="0">
              <a:latin typeface="Helvetica Neue"/>
              <a:cs typeface="Helvetica Neue"/>
            </a:endParaRPr>
          </a:p>
        </p:txBody>
      </p:sp>
      <p:sp>
        <p:nvSpPr>
          <p:cNvPr id="33" name="TextBox 32"/>
          <p:cNvSpPr txBox="1"/>
          <p:nvPr/>
        </p:nvSpPr>
        <p:spPr>
          <a:xfrm rot="17564320">
            <a:off x="3255907" y="1854201"/>
            <a:ext cx="1241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Helvetica Neue"/>
                <a:cs typeface="Helvetica Neue"/>
              </a:rPr>
              <a:t>ReqVote</a:t>
            </a:r>
            <a:r>
              <a:rPr lang="en-US" sz="1600" dirty="0" smtClean="0">
                <a:latin typeface="Helvetica Neue"/>
                <a:cs typeface="Helvetica Neue"/>
              </a:rPr>
              <a:t> (3)</a:t>
            </a:r>
            <a:endParaRPr lang="en-US" sz="1600" dirty="0">
              <a:latin typeface="Helvetica Neue"/>
              <a:cs typeface="Helvetica Neue"/>
            </a:endParaRPr>
          </a:p>
        </p:txBody>
      </p:sp>
      <p:sp>
        <p:nvSpPr>
          <p:cNvPr id="34" name="TextBox 33"/>
          <p:cNvSpPr txBox="1"/>
          <p:nvPr/>
        </p:nvSpPr>
        <p:spPr>
          <a:xfrm rot="4132548">
            <a:off x="4475105" y="1955799"/>
            <a:ext cx="1241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Helvetica Neue"/>
                <a:cs typeface="Helvetica Neue"/>
              </a:rPr>
              <a:t>ReqVote</a:t>
            </a:r>
            <a:r>
              <a:rPr lang="en-US" sz="1600" dirty="0" smtClean="0">
                <a:latin typeface="Helvetica Neue"/>
                <a:cs typeface="Helvetica Neue"/>
              </a:rPr>
              <a:t> (3)</a:t>
            </a:r>
            <a:endParaRPr lang="en-US" sz="1600" dirty="0">
              <a:latin typeface="Helvetica Neue"/>
              <a:cs typeface="Helvetica Neue"/>
            </a:endParaRPr>
          </a:p>
        </p:txBody>
      </p:sp>
      <p:sp>
        <p:nvSpPr>
          <p:cNvPr id="35" name="TextBox 34"/>
          <p:cNvSpPr txBox="1"/>
          <p:nvPr/>
        </p:nvSpPr>
        <p:spPr>
          <a:xfrm rot="19106353">
            <a:off x="3052705" y="1066799"/>
            <a:ext cx="1241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Helvetica Neue"/>
                <a:cs typeface="Helvetica Neue"/>
              </a:rPr>
              <a:t>ReqVote</a:t>
            </a:r>
            <a:r>
              <a:rPr lang="en-US" sz="1600" dirty="0" smtClean="0">
                <a:latin typeface="Helvetica Neue"/>
                <a:cs typeface="Helvetica Neue"/>
              </a:rPr>
              <a:t> (3)</a:t>
            </a:r>
            <a:endParaRPr lang="en-US" sz="1600" dirty="0">
              <a:latin typeface="Helvetica Neue"/>
              <a:cs typeface="Helvetica Neue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90976" y="4267200"/>
            <a:ext cx="4173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Helvetica Neue"/>
                <a:cs typeface="Helvetica Neue"/>
              </a:rPr>
              <a:t>S1 initiates another election for term 3.</a:t>
            </a:r>
            <a:endParaRPr lang="en-US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675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70248" y="391467"/>
            <a:ext cx="628934" cy="625580"/>
          </a:xfrm>
          <a:prstGeom prst="ellipse">
            <a:avLst/>
          </a:prstGeom>
          <a:solidFill>
            <a:srgbClr val="3D84C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Helvetica Neue"/>
                <a:cs typeface="Helvetica Neue"/>
              </a:rPr>
              <a:t>3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5" name="Oval 4"/>
          <p:cNvSpPr/>
          <p:nvPr/>
        </p:nvSpPr>
        <p:spPr>
          <a:xfrm>
            <a:off x="2625323" y="1531921"/>
            <a:ext cx="628934" cy="625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Helvetica Neue"/>
                <a:cs typeface="Helvetica Neue"/>
              </a:rPr>
              <a:t>3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6" name="Oval 5"/>
          <p:cNvSpPr/>
          <p:nvPr/>
        </p:nvSpPr>
        <p:spPr>
          <a:xfrm>
            <a:off x="5672031" y="1540626"/>
            <a:ext cx="628934" cy="625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Helvetica Neue"/>
                <a:cs typeface="Helvetica Neue"/>
              </a:rPr>
              <a:t>3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7" name="Oval 6"/>
          <p:cNvSpPr/>
          <p:nvPr/>
        </p:nvSpPr>
        <p:spPr>
          <a:xfrm>
            <a:off x="3193309" y="3381342"/>
            <a:ext cx="628934" cy="625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Helvetica Neue"/>
                <a:cs typeface="Helvetica Neue"/>
              </a:rPr>
              <a:t>3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8" name="Oval 7"/>
          <p:cNvSpPr/>
          <p:nvPr/>
        </p:nvSpPr>
        <p:spPr>
          <a:xfrm>
            <a:off x="5091408" y="3376788"/>
            <a:ext cx="628934" cy="625580"/>
          </a:xfrm>
          <a:prstGeom prst="ellipse">
            <a:avLst/>
          </a:prstGeom>
          <a:solidFill>
            <a:srgbClr val="3D84C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Helvetica Neue"/>
                <a:cs typeface="Helvetica Neue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05130" y="431800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S1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82800" y="1603009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S5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76841" y="1611714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S2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07642" y="3445243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S3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50786" y="3482785"/>
            <a:ext cx="556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S4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272231" y="3349624"/>
            <a:ext cx="335069" cy="34058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0" y="33274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Follower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7275406" y="3733799"/>
            <a:ext cx="335069" cy="340581"/>
          </a:xfrm>
          <a:prstGeom prst="ellipse">
            <a:avLst/>
          </a:prstGeom>
          <a:solidFill>
            <a:srgbClr val="3D84C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3175" y="3711575"/>
            <a:ext cx="1249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Candidate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291281" y="4130674"/>
            <a:ext cx="335069" cy="340581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00" y="4111625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Leader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23" name="Straight Arrow Connector 22"/>
          <p:cNvCxnSpPr>
            <a:stCxn id="8" idx="0"/>
            <a:endCxn id="4" idx="4"/>
          </p:cNvCxnSpPr>
          <p:nvPr/>
        </p:nvCxnSpPr>
        <p:spPr>
          <a:xfrm flipH="1" flipV="1">
            <a:off x="4484715" y="1017047"/>
            <a:ext cx="921160" cy="2359741"/>
          </a:xfrm>
          <a:prstGeom prst="straightConnector1">
            <a:avLst/>
          </a:prstGeom>
          <a:ln w="28575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0"/>
            <a:endCxn id="4" idx="5"/>
          </p:cNvCxnSpPr>
          <p:nvPr/>
        </p:nvCxnSpPr>
        <p:spPr>
          <a:xfrm flipH="1" flipV="1">
            <a:off x="4707077" y="925433"/>
            <a:ext cx="1279421" cy="615193"/>
          </a:xfrm>
          <a:prstGeom prst="straightConnector1">
            <a:avLst/>
          </a:prstGeom>
          <a:ln w="28575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6"/>
            <a:endCxn id="4" idx="3"/>
          </p:cNvCxnSpPr>
          <p:nvPr/>
        </p:nvCxnSpPr>
        <p:spPr>
          <a:xfrm flipV="1">
            <a:off x="3254257" y="925433"/>
            <a:ext cx="1008096" cy="919278"/>
          </a:xfrm>
          <a:prstGeom prst="straightConnector1">
            <a:avLst/>
          </a:prstGeom>
          <a:ln w="28575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0"/>
            <a:endCxn id="4" idx="4"/>
          </p:cNvCxnSpPr>
          <p:nvPr/>
        </p:nvCxnSpPr>
        <p:spPr>
          <a:xfrm flipV="1">
            <a:off x="3507776" y="1017047"/>
            <a:ext cx="976939" cy="2364295"/>
          </a:xfrm>
          <a:prstGeom prst="straightConnector1">
            <a:avLst/>
          </a:prstGeom>
          <a:ln w="28575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 rot="1587320">
            <a:off x="4961138" y="927099"/>
            <a:ext cx="929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 Neue"/>
                <a:cs typeface="Helvetica Neue"/>
              </a:rPr>
              <a:t>Granted</a:t>
            </a:r>
            <a:endParaRPr lang="en-US" sz="1600" dirty="0">
              <a:latin typeface="Helvetica Neue"/>
              <a:cs typeface="Helvetica Neue"/>
            </a:endParaRPr>
          </a:p>
        </p:txBody>
      </p:sp>
      <p:sp>
        <p:nvSpPr>
          <p:cNvPr id="33" name="TextBox 32"/>
          <p:cNvSpPr txBox="1"/>
          <p:nvPr/>
        </p:nvSpPr>
        <p:spPr>
          <a:xfrm rot="17564320">
            <a:off x="3411742" y="1854201"/>
            <a:ext cx="929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 Neue"/>
                <a:cs typeface="Helvetica Neue"/>
              </a:rPr>
              <a:t>Granted</a:t>
            </a:r>
            <a:endParaRPr lang="en-US" sz="1600" dirty="0">
              <a:latin typeface="Helvetica Neue"/>
              <a:cs typeface="Helvetica Neue"/>
            </a:endParaRPr>
          </a:p>
        </p:txBody>
      </p:sp>
      <p:sp>
        <p:nvSpPr>
          <p:cNvPr id="34" name="TextBox 33"/>
          <p:cNvSpPr txBox="1"/>
          <p:nvPr/>
        </p:nvSpPr>
        <p:spPr>
          <a:xfrm rot="4132548">
            <a:off x="4630941" y="1955799"/>
            <a:ext cx="929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 Neue"/>
                <a:cs typeface="Helvetica Neue"/>
              </a:rPr>
              <a:t>Granted</a:t>
            </a:r>
            <a:endParaRPr lang="en-US" sz="1600" dirty="0">
              <a:latin typeface="Helvetica Neue"/>
              <a:cs typeface="Helvetica Neue"/>
            </a:endParaRPr>
          </a:p>
        </p:txBody>
      </p:sp>
      <p:sp>
        <p:nvSpPr>
          <p:cNvPr id="35" name="TextBox 34"/>
          <p:cNvSpPr txBox="1"/>
          <p:nvPr/>
        </p:nvSpPr>
        <p:spPr>
          <a:xfrm rot="19106353">
            <a:off x="3208539" y="1066799"/>
            <a:ext cx="929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 Neue"/>
                <a:cs typeface="Helvetica Neue"/>
              </a:rPr>
              <a:t>Granted</a:t>
            </a:r>
            <a:endParaRPr lang="en-US" sz="1600" dirty="0">
              <a:latin typeface="Helvetica Neue"/>
              <a:cs typeface="Helvetica Neue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95038" y="4267200"/>
            <a:ext cx="3365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Helvetica Neue"/>
                <a:cs typeface="Helvetica Neue"/>
              </a:rPr>
              <a:t>Everyone grants the vote to S1</a:t>
            </a:r>
            <a:endParaRPr lang="en-US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56740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70248" y="391467"/>
            <a:ext cx="628934" cy="625580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Helvetica Neue"/>
                <a:cs typeface="Helvetica Neue"/>
              </a:rPr>
              <a:t>3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5" name="Oval 4"/>
          <p:cNvSpPr/>
          <p:nvPr/>
        </p:nvSpPr>
        <p:spPr>
          <a:xfrm>
            <a:off x="2625323" y="1531921"/>
            <a:ext cx="628934" cy="625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Helvetica Neue"/>
                <a:cs typeface="Helvetica Neue"/>
              </a:rPr>
              <a:t>3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6" name="Oval 5"/>
          <p:cNvSpPr/>
          <p:nvPr/>
        </p:nvSpPr>
        <p:spPr>
          <a:xfrm>
            <a:off x="5672031" y="1540626"/>
            <a:ext cx="628934" cy="625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Helvetica Neue"/>
                <a:cs typeface="Helvetica Neue"/>
              </a:rPr>
              <a:t>3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7" name="Oval 6"/>
          <p:cNvSpPr/>
          <p:nvPr/>
        </p:nvSpPr>
        <p:spPr>
          <a:xfrm>
            <a:off x="3193309" y="3381342"/>
            <a:ext cx="628934" cy="625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Helvetica Neue"/>
                <a:cs typeface="Helvetica Neue"/>
              </a:rPr>
              <a:t>3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8" name="Oval 7"/>
          <p:cNvSpPr/>
          <p:nvPr/>
        </p:nvSpPr>
        <p:spPr>
          <a:xfrm>
            <a:off x="5091408" y="3376788"/>
            <a:ext cx="628934" cy="625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Helvetica Neue"/>
                <a:cs typeface="Helvetica Neue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05130" y="431800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S1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82800" y="1603009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S5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76841" y="1611714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S2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07642" y="3445243"/>
            <a:ext cx="55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S3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50786" y="3482785"/>
            <a:ext cx="556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S4</a:t>
            </a: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272231" y="3349624"/>
            <a:ext cx="335069" cy="34058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0" y="33274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Follower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7275406" y="3733799"/>
            <a:ext cx="335069" cy="340581"/>
          </a:xfrm>
          <a:prstGeom prst="ellipse">
            <a:avLst/>
          </a:prstGeom>
          <a:solidFill>
            <a:srgbClr val="3D84C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3175" y="3711575"/>
            <a:ext cx="1249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Candidate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291281" y="4130674"/>
            <a:ext cx="335069" cy="340581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00" y="4111625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Leader</a:t>
            </a:r>
            <a:endParaRPr lang="en-US" dirty="0">
              <a:latin typeface="Helvetica Neue"/>
              <a:cs typeface="Helvetica Neue"/>
            </a:endParaRPr>
          </a:p>
        </p:txBody>
      </p:sp>
      <p:cxnSp>
        <p:nvCxnSpPr>
          <p:cNvPr id="23" name="Straight Arrow Connector 22"/>
          <p:cNvCxnSpPr>
            <a:stCxn id="8" idx="0"/>
            <a:endCxn id="4" idx="4"/>
          </p:cNvCxnSpPr>
          <p:nvPr/>
        </p:nvCxnSpPr>
        <p:spPr>
          <a:xfrm flipH="1" flipV="1">
            <a:off x="4484715" y="1017047"/>
            <a:ext cx="921160" cy="2359741"/>
          </a:xfrm>
          <a:prstGeom prst="straightConnector1">
            <a:avLst/>
          </a:prstGeom>
          <a:ln w="28575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0"/>
            <a:endCxn id="4" idx="5"/>
          </p:cNvCxnSpPr>
          <p:nvPr/>
        </p:nvCxnSpPr>
        <p:spPr>
          <a:xfrm flipH="1" flipV="1">
            <a:off x="4707077" y="925433"/>
            <a:ext cx="1279421" cy="615193"/>
          </a:xfrm>
          <a:prstGeom prst="straightConnector1">
            <a:avLst/>
          </a:prstGeom>
          <a:ln w="28575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6"/>
            <a:endCxn id="4" idx="3"/>
          </p:cNvCxnSpPr>
          <p:nvPr/>
        </p:nvCxnSpPr>
        <p:spPr>
          <a:xfrm flipV="1">
            <a:off x="3254257" y="925433"/>
            <a:ext cx="1008096" cy="919278"/>
          </a:xfrm>
          <a:prstGeom prst="straightConnector1">
            <a:avLst/>
          </a:prstGeom>
          <a:ln w="28575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0"/>
            <a:endCxn id="4" idx="4"/>
          </p:cNvCxnSpPr>
          <p:nvPr/>
        </p:nvCxnSpPr>
        <p:spPr>
          <a:xfrm flipV="1">
            <a:off x="3507776" y="1017047"/>
            <a:ext cx="976939" cy="2364295"/>
          </a:xfrm>
          <a:prstGeom prst="straightConnector1">
            <a:avLst/>
          </a:prstGeom>
          <a:ln w="28575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 rot="1587320">
            <a:off x="4961138" y="927099"/>
            <a:ext cx="929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 Neue"/>
                <a:cs typeface="Helvetica Neue"/>
              </a:rPr>
              <a:t>Granted</a:t>
            </a:r>
            <a:endParaRPr lang="en-US" sz="1600" dirty="0">
              <a:latin typeface="Helvetica Neue"/>
              <a:cs typeface="Helvetica Neue"/>
            </a:endParaRPr>
          </a:p>
        </p:txBody>
      </p:sp>
      <p:sp>
        <p:nvSpPr>
          <p:cNvPr id="33" name="TextBox 32"/>
          <p:cNvSpPr txBox="1"/>
          <p:nvPr/>
        </p:nvSpPr>
        <p:spPr>
          <a:xfrm rot="17564320">
            <a:off x="3411742" y="1854201"/>
            <a:ext cx="929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 Neue"/>
                <a:cs typeface="Helvetica Neue"/>
              </a:rPr>
              <a:t>Granted</a:t>
            </a:r>
            <a:endParaRPr lang="en-US" sz="1600" dirty="0">
              <a:latin typeface="Helvetica Neue"/>
              <a:cs typeface="Helvetica Neue"/>
            </a:endParaRPr>
          </a:p>
        </p:txBody>
      </p:sp>
      <p:sp>
        <p:nvSpPr>
          <p:cNvPr id="34" name="TextBox 33"/>
          <p:cNvSpPr txBox="1"/>
          <p:nvPr/>
        </p:nvSpPr>
        <p:spPr>
          <a:xfrm rot="4132548">
            <a:off x="4630941" y="1955799"/>
            <a:ext cx="929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 Neue"/>
                <a:cs typeface="Helvetica Neue"/>
              </a:rPr>
              <a:t>Granted</a:t>
            </a:r>
            <a:endParaRPr lang="en-US" sz="1600" dirty="0">
              <a:latin typeface="Helvetica Neue"/>
              <a:cs typeface="Helvetica Neue"/>
            </a:endParaRPr>
          </a:p>
        </p:txBody>
      </p:sp>
      <p:sp>
        <p:nvSpPr>
          <p:cNvPr id="35" name="TextBox 34"/>
          <p:cNvSpPr txBox="1"/>
          <p:nvPr/>
        </p:nvSpPr>
        <p:spPr>
          <a:xfrm rot="19106353">
            <a:off x="3208539" y="1066799"/>
            <a:ext cx="929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 Neue"/>
                <a:cs typeface="Helvetica Neue"/>
              </a:rPr>
              <a:t>Granted</a:t>
            </a:r>
            <a:endParaRPr lang="en-US" sz="1600" dirty="0">
              <a:latin typeface="Helvetica Neue"/>
              <a:cs typeface="Helvetica Neue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60480" y="4267200"/>
            <a:ext cx="36346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Helvetica Neue"/>
                <a:cs typeface="Helvetica Neue"/>
              </a:rPr>
              <a:t>S1 becomes leader for term 3, </a:t>
            </a:r>
          </a:p>
          <a:p>
            <a:pPr algn="ctr"/>
            <a:r>
              <a:rPr lang="en-US" dirty="0" smtClean="0">
                <a:latin typeface="Helvetica Neue"/>
                <a:cs typeface="Helvetica Neue"/>
              </a:rPr>
              <a:t>and the others become followers.</a:t>
            </a:r>
            <a:endParaRPr lang="en-US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81001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Log replication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8000" y="1312863"/>
            <a:ext cx="8636000" cy="3394075"/>
          </a:xfrm>
        </p:spPr>
        <p:txBody>
          <a:bodyPr/>
          <a:lstStyle/>
          <a:p>
            <a:pPr eaLnBrk="1" hangingPunct="1"/>
            <a:r>
              <a:rPr lang="en-US" dirty="0"/>
              <a:t>Leaders</a:t>
            </a:r>
          </a:p>
          <a:p>
            <a:pPr lvl="1" eaLnBrk="1" hangingPunct="1"/>
            <a:r>
              <a:rPr lang="en-US" dirty="0" smtClean="0"/>
              <a:t>Accept </a:t>
            </a:r>
            <a:r>
              <a:rPr lang="en-US" dirty="0"/>
              <a:t>client commands</a:t>
            </a:r>
          </a:p>
          <a:p>
            <a:pPr lvl="1" eaLnBrk="1" hangingPunct="1"/>
            <a:r>
              <a:rPr lang="en-US" dirty="0"/>
              <a:t>Append them to their log (new entry)</a:t>
            </a:r>
          </a:p>
          <a:p>
            <a:pPr lvl="1" eaLnBrk="1" hangingPunct="1"/>
            <a:r>
              <a:rPr lang="en-US" dirty="0"/>
              <a:t>Issue </a:t>
            </a:r>
            <a:r>
              <a:rPr lang="en-US" b="1" dirty="0" err="1"/>
              <a:t>AppendEntry</a:t>
            </a:r>
            <a:r>
              <a:rPr lang="en-US" dirty="0"/>
              <a:t> RPCs in parallel to all followers</a:t>
            </a:r>
          </a:p>
          <a:p>
            <a:pPr lvl="1" eaLnBrk="1" hangingPunct="1"/>
            <a:r>
              <a:rPr lang="en-US" dirty="0"/>
              <a:t>Apply the entry to their state machine once it has been </a:t>
            </a:r>
            <a:r>
              <a:rPr lang="en-US" dirty="0" smtClean="0"/>
              <a:t>safely replicated</a:t>
            </a:r>
            <a:endParaRPr lang="en-US" dirty="0"/>
          </a:p>
          <a:p>
            <a:pPr lvl="2" eaLnBrk="1" hangingPunct="1"/>
            <a:r>
              <a:rPr lang="en-US" dirty="0"/>
              <a:t>Entry is then </a:t>
            </a:r>
            <a:r>
              <a:rPr lang="en-US" b="1" i="1" dirty="0"/>
              <a:t>committed</a:t>
            </a:r>
          </a:p>
        </p:txBody>
      </p:sp>
    </p:spTree>
    <p:extLst>
      <p:ext uri="{BB962C8B-B14F-4D97-AF65-F5344CB8AC3E}">
        <p14:creationId xmlns:p14="http://schemas.microsoft.com/office/powerpoint/2010/main" val="264012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A client sends a request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4114800"/>
            <a:ext cx="8229600" cy="685800"/>
          </a:xfrm>
        </p:spPr>
        <p:txBody>
          <a:bodyPr/>
          <a:lstStyle/>
          <a:p>
            <a:pPr eaLnBrk="1" hangingPunct="1"/>
            <a:r>
              <a:rPr lang="en-US"/>
              <a:t>Leader stores request on its log and forwards it to its followers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422400" y="1297782"/>
            <a:ext cx="6248400" cy="2433637"/>
            <a:chOff x="228601" y="1297782"/>
            <a:chExt cx="8686799" cy="2433637"/>
          </a:xfrm>
        </p:grpSpPr>
        <p:grpSp>
          <p:nvGrpSpPr>
            <p:cNvPr id="37892" name="Group 4"/>
            <p:cNvGrpSpPr>
              <a:grpSpLocks/>
            </p:cNvGrpSpPr>
            <p:nvPr/>
          </p:nvGrpSpPr>
          <p:grpSpPr bwMode="auto">
            <a:xfrm>
              <a:off x="2743200" y="1297782"/>
              <a:ext cx="3657600" cy="1045369"/>
              <a:chOff x="0" y="0"/>
              <a:chExt cx="2304" cy="878"/>
            </a:xfrm>
          </p:grpSpPr>
          <p:sp>
            <p:nvSpPr>
              <p:cNvPr id="37893" name="AutoShap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304" cy="878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894" name="AutoShape 6"/>
              <p:cNvSpPr>
                <a:spLocks noChangeArrowheads="1"/>
              </p:cNvSpPr>
              <p:nvPr/>
            </p:nvSpPr>
            <p:spPr bwMode="auto">
              <a:xfrm>
                <a:off x="1248" y="77"/>
                <a:ext cx="960" cy="73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/>
                  <a:t>State</a:t>
                </a:r>
              </a:p>
              <a:p>
                <a:pPr algn="ctr"/>
                <a:r>
                  <a:rPr lang="en-US" b="1"/>
                  <a:t>machine</a:t>
                </a:r>
              </a:p>
            </p:txBody>
          </p:sp>
          <p:grpSp>
            <p:nvGrpSpPr>
              <p:cNvPr id="37895" name="Group 7"/>
              <p:cNvGrpSpPr>
                <a:grpSpLocks/>
              </p:cNvGrpSpPr>
              <p:nvPr/>
            </p:nvGrpSpPr>
            <p:grpSpPr bwMode="auto">
              <a:xfrm>
                <a:off x="96" y="62"/>
                <a:ext cx="960" cy="754"/>
                <a:chOff x="0" y="0"/>
                <a:chExt cx="960" cy="754"/>
              </a:xfrm>
            </p:grpSpPr>
            <p:sp>
              <p:nvSpPr>
                <p:cNvPr id="37896" name="AutoShap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60" cy="75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sz="2800" b="1"/>
                    <a:t>Log</a:t>
                  </a:r>
                </a:p>
              </p:txBody>
            </p:sp>
            <p:grpSp>
              <p:nvGrpSpPr>
                <p:cNvPr id="37897" name="Group 9"/>
                <p:cNvGrpSpPr>
                  <a:grpSpLocks/>
                </p:cNvGrpSpPr>
                <p:nvPr/>
              </p:nvGrpSpPr>
              <p:grpSpPr bwMode="auto">
                <a:xfrm>
                  <a:off x="48" y="480"/>
                  <a:ext cx="773" cy="150"/>
                  <a:chOff x="0" y="0"/>
                  <a:chExt cx="668" cy="105"/>
                </a:xfrm>
              </p:grpSpPr>
              <p:sp>
                <p:nvSpPr>
                  <p:cNvPr id="37898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899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169" y="1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900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2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901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99" y="1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37902" name="Oval 14"/>
            <p:cNvSpPr>
              <a:spLocks noChangeArrowheads="1"/>
            </p:cNvSpPr>
            <p:nvPr/>
          </p:nvSpPr>
          <p:spPr bwMode="auto">
            <a:xfrm>
              <a:off x="228601" y="1518048"/>
              <a:ext cx="1292225" cy="825103"/>
            </a:xfrm>
            <a:prstGeom prst="ellipse">
              <a:avLst/>
            </a:prstGeom>
            <a:solidFill>
              <a:srgbClr val="CCFF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 b="1"/>
                <a:t>Client</a:t>
              </a:r>
            </a:p>
          </p:txBody>
        </p:sp>
        <p:sp>
          <p:nvSpPr>
            <p:cNvPr id="37903" name="Line 15"/>
            <p:cNvSpPr>
              <a:spLocks noChangeShapeType="1"/>
            </p:cNvSpPr>
            <p:nvPr/>
          </p:nvSpPr>
          <p:spPr bwMode="auto">
            <a:xfrm flipV="1">
              <a:off x="1549400" y="1885950"/>
              <a:ext cx="1270000" cy="10716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grpSp>
          <p:nvGrpSpPr>
            <p:cNvPr id="37904" name="Group 16"/>
            <p:cNvGrpSpPr>
              <a:grpSpLocks/>
            </p:cNvGrpSpPr>
            <p:nvPr/>
          </p:nvGrpSpPr>
          <p:grpSpPr bwMode="auto">
            <a:xfrm>
              <a:off x="304800" y="2686050"/>
              <a:ext cx="3657600" cy="1045369"/>
              <a:chOff x="0" y="0"/>
              <a:chExt cx="2304" cy="878"/>
            </a:xfrm>
          </p:grpSpPr>
          <p:sp>
            <p:nvSpPr>
              <p:cNvPr id="37905" name="AutoShape 1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304" cy="878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6" name="AutoShape 18"/>
              <p:cNvSpPr>
                <a:spLocks noChangeArrowheads="1"/>
              </p:cNvSpPr>
              <p:nvPr/>
            </p:nvSpPr>
            <p:spPr bwMode="auto">
              <a:xfrm>
                <a:off x="1248" y="77"/>
                <a:ext cx="960" cy="73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/>
                  <a:t>State</a:t>
                </a:r>
              </a:p>
              <a:p>
                <a:pPr algn="ctr"/>
                <a:r>
                  <a:rPr lang="en-US" b="1"/>
                  <a:t>machine</a:t>
                </a:r>
              </a:p>
            </p:txBody>
          </p:sp>
          <p:grpSp>
            <p:nvGrpSpPr>
              <p:cNvPr id="37907" name="Group 19"/>
              <p:cNvGrpSpPr>
                <a:grpSpLocks/>
              </p:cNvGrpSpPr>
              <p:nvPr/>
            </p:nvGrpSpPr>
            <p:grpSpPr bwMode="auto">
              <a:xfrm>
                <a:off x="96" y="62"/>
                <a:ext cx="960" cy="754"/>
                <a:chOff x="0" y="0"/>
                <a:chExt cx="960" cy="754"/>
              </a:xfrm>
            </p:grpSpPr>
            <p:sp>
              <p:nvSpPr>
                <p:cNvPr id="37908" name="AutoShape 2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60" cy="75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sz="2800" b="1"/>
                    <a:t>Log</a:t>
                  </a:r>
                </a:p>
              </p:txBody>
            </p:sp>
            <p:grpSp>
              <p:nvGrpSpPr>
                <p:cNvPr id="37909" name="Group 21"/>
                <p:cNvGrpSpPr>
                  <a:grpSpLocks/>
                </p:cNvGrpSpPr>
                <p:nvPr/>
              </p:nvGrpSpPr>
              <p:grpSpPr bwMode="auto">
                <a:xfrm>
                  <a:off x="48" y="480"/>
                  <a:ext cx="773" cy="150"/>
                  <a:chOff x="0" y="0"/>
                  <a:chExt cx="668" cy="105"/>
                </a:xfrm>
              </p:grpSpPr>
              <p:sp>
                <p:nvSpPr>
                  <p:cNvPr id="37910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911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69" y="1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912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2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913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499" y="1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37914" name="Group 26"/>
            <p:cNvGrpSpPr>
              <a:grpSpLocks/>
            </p:cNvGrpSpPr>
            <p:nvPr/>
          </p:nvGrpSpPr>
          <p:grpSpPr bwMode="auto">
            <a:xfrm>
              <a:off x="5257800" y="2686050"/>
              <a:ext cx="3657600" cy="1045369"/>
              <a:chOff x="0" y="0"/>
              <a:chExt cx="2304" cy="878"/>
            </a:xfrm>
          </p:grpSpPr>
          <p:sp>
            <p:nvSpPr>
              <p:cNvPr id="37915" name="AutoShape 2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304" cy="878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6" name="AutoShape 28"/>
              <p:cNvSpPr>
                <a:spLocks noChangeArrowheads="1"/>
              </p:cNvSpPr>
              <p:nvPr/>
            </p:nvSpPr>
            <p:spPr bwMode="auto">
              <a:xfrm>
                <a:off x="1248" y="77"/>
                <a:ext cx="960" cy="73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/>
                  <a:t>State</a:t>
                </a:r>
              </a:p>
              <a:p>
                <a:pPr algn="ctr"/>
                <a:r>
                  <a:rPr lang="en-US" b="1"/>
                  <a:t>machine</a:t>
                </a:r>
              </a:p>
            </p:txBody>
          </p:sp>
          <p:grpSp>
            <p:nvGrpSpPr>
              <p:cNvPr id="37917" name="Group 29"/>
              <p:cNvGrpSpPr>
                <a:grpSpLocks/>
              </p:cNvGrpSpPr>
              <p:nvPr/>
            </p:nvGrpSpPr>
            <p:grpSpPr bwMode="auto">
              <a:xfrm>
                <a:off x="96" y="62"/>
                <a:ext cx="960" cy="754"/>
                <a:chOff x="0" y="0"/>
                <a:chExt cx="960" cy="754"/>
              </a:xfrm>
            </p:grpSpPr>
            <p:sp>
              <p:nvSpPr>
                <p:cNvPr id="37918" name="AutoShape 3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60" cy="75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sz="2800" b="1"/>
                    <a:t>Log</a:t>
                  </a:r>
                </a:p>
              </p:txBody>
            </p:sp>
            <p:grpSp>
              <p:nvGrpSpPr>
                <p:cNvPr id="37919" name="Group 31"/>
                <p:cNvGrpSpPr>
                  <a:grpSpLocks/>
                </p:cNvGrpSpPr>
                <p:nvPr/>
              </p:nvGrpSpPr>
              <p:grpSpPr bwMode="auto">
                <a:xfrm>
                  <a:off x="48" y="480"/>
                  <a:ext cx="773" cy="150"/>
                  <a:chOff x="0" y="0"/>
                  <a:chExt cx="668" cy="105"/>
                </a:xfrm>
              </p:grpSpPr>
              <p:sp>
                <p:nvSpPr>
                  <p:cNvPr id="37920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921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169" y="1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922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2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923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499" y="1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37924" name="Oval 36"/>
            <p:cNvSpPr>
              <a:spLocks noChangeArrowheads="1"/>
            </p:cNvSpPr>
            <p:nvPr/>
          </p:nvSpPr>
          <p:spPr bwMode="auto">
            <a:xfrm>
              <a:off x="3352800" y="1943100"/>
              <a:ext cx="228600" cy="1714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5" name="Line 37"/>
            <p:cNvSpPr>
              <a:spLocks noChangeShapeType="1"/>
            </p:cNvSpPr>
            <p:nvPr/>
          </p:nvSpPr>
          <p:spPr bwMode="auto">
            <a:xfrm flipH="1">
              <a:off x="2133600" y="2000250"/>
              <a:ext cx="1295400" cy="628650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7926" name="Line 38"/>
            <p:cNvSpPr>
              <a:spLocks noChangeShapeType="1"/>
            </p:cNvSpPr>
            <p:nvPr/>
          </p:nvSpPr>
          <p:spPr bwMode="auto">
            <a:xfrm>
              <a:off x="3505200" y="2000250"/>
              <a:ext cx="1905000" cy="628650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1492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458200" cy="1028700"/>
          </a:xfrm>
        </p:spPr>
        <p:txBody>
          <a:bodyPr/>
          <a:lstStyle/>
          <a:p>
            <a:pPr eaLnBrk="1" hangingPunct="1"/>
            <a:r>
              <a:rPr lang="en-US"/>
              <a:t>The followers receive the request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4114800"/>
            <a:ext cx="8229600" cy="685800"/>
          </a:xfrm>
        </p:spPr>
        <p:txBody>
          <a:bodyPr/>
          <a:lstStyle/>
          <a:p>
            <a:pPr eaLnBrk="1" hangingPunct="1"/>
            <a:r>
              <a:rPr lang="en-US" dirty="0"/>
              <a:t>Followers store the request on their logs and acknowledge its receipt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422400" y="1297782"/>
            <a:ext cx="6273800" cy="2433637"/>
            <a:chOff x="228601" y="1297782"/>
            <a:chExt cx="8686799" cy="2433637"/>
          </a:xfrm>
        </p:grpSpPr>
        <p:grpSp>
          <p:nvGrpSpPr>
            <p:cNvPr id="38916" name="Group 4"/>
            <p:cNvGrpSpPr>
              <a:grpSpLocks/>
            </p:cNvGrpSpPr>
            <p:nvPr/>
          </p:nvGrpSpPr>
          <p:grpSpPr bwMode="auto">
            <a:xfrm>
              <a:off x="2743200" y="1297782"/>
              <a:ext cx="3657600" cy="1045369"/>
              <a:chOff x="0" y="0"/>
              <a:chExt cx="2304" cy="878"/>
            </a:xfrm>
          </p:grpSpPr>
          <p:sp>
            <p:nvSpPr>
              <p:cNvPr id="38917" name="AutoShap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304" cy="878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18" name="AutoShape 6"/>
              <p:cNvSpPr>
                <a:spLocks noChangeArrowheads="1"/>
              </p:cNvSpPr>
              <p:nvPr/>
            </p:nvSpPr>
            <p:spPr bwMode="auto">
              <a:xfrm>
                <a:off x="1248" y="77"/>
                <a:ext cx="960" cy="73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/>
                  <a:t>State</a:t>
                </a:r>
              </a:p>
              <a:p>
                <a:pPr algn="ctr"/>
                <a:r>
                  <a:rPr lang="en-US" b="1"/>
                  <a:t>machine</a:t>
                </a:r>
              </a:p>
            </p:txBody>
          </p:sp>
          <p:grpSp>
            <p:nvGrpSpPr>
              <p:cNvPr id="38919" name="Group 7"/>
              <p:cNvGrpSpPr>
                <a:grpSpLocks/>
              </p:cNvGrpSpPr>
              <p:nvPr/>
            </p:nvGrpSpPr>
            <p:grpSpPr bwMode="auto">
              <a:xfrm>
                <a:off x="96" y="62"/>
                <a:ext cx="960" cy="754"/>
                <a:chOff x="0" y="0"/>
                <a:chExt cx="960" cy="754"/>
              </a:xfrm>
            </p:grpSpPr>
            <p:sp>
              <p:nvSpPr>
                <p:cNvPr id="38920" name="AutoShap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60" cy="75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sz="2800" b="1"/>
                    <a:t>Log</a:t>
                  </a:r>
                </a:p>
              </p:txBody>
            </p:sp>
            <p:grpSp>
              <p:nvGrpSpPr>
                <p:cNvPr id="38921" name="Group 9"/>
                <p:cNvGrpSpPr>
                  <a:grpSpLocks/>
                </p:cNvGrpSpPr>
                <p:nvPr/>
              </p:nvGrpSpPr>
              <p:grpSpPr bwMode="auto">
                <a:xfrm>
                  <a:off x="48" y="480"/>
                  <a:ext cx="773" cy="150"/>
                  <a:chOff x="0" y="0"/>
                  <a:chExt cx="668" cy="105"/>
                </a:xfrm>
              </p:grpSpPr>
              <p:sp>
                <p:nvSpPr>
                  <p:cNvPr id="3892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23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169" y="1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24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2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2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99" y="1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38926" name="Oval 14"/>
            <p:cNvSpPr>
              <a:spLocks noChangeArrowheads="1"/>
            </p:cNvSpPr>
            <p:nvPr/>
          </p:nvSpPr>
          <p:spPr bwMode="auto">
            <a:xfrm>
              <a:off x="228601" y="1518048"/>
              <a:ext cx="1292225" cy="825103"/>
            </a:xfrm>
            <a:prstGeom prst="ellipse">
              <a:avLst/>
            </a:prstGeom>
            <a:solidFill>
              <a:srgbClr val="CCFF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 b="1"/>
                <a:t>Client</a:t>
              </a:r>
            </a:p>
          </p:txBody>
        </p:sp>
        <p:sp>
          <p:nvSpPr>
            <p:cNvPr id="38927" name="Line 15"/>
            <p:cNvSpPr>
              <a:spLocks noChangeShapeType="1"/>
            </p:cNvSpPr>
            <p:nvPr/>
          </p:nvSpPr>
          <p:spPr bwMode="auto">
            <a:xfrm flipV="1">
              <a:off x="1549400" y="1885950"/>
              <a:ext cx="1270000" cy="10716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grpSp>
          <p:nvGrpSpPr>
            <p:cNvPr id="38928" name="Group 16"/>
            <p:cNvGrpSpPr>
              <a:grpSpLocks/>
            </p:cNvGrpSpPr>
            <p:nvPr/>
          </p:nvGrpSpPr>
          <p:grpSpPr bwMode="auto">
            <a:xfrm>
              <a:off x="304800" y="2686050"/>
              <a:ext cx="3657600" cy="1045369"/>
              <a:chOff x="0" y="0"/>
              <a:chExt cx="2304" cy="878"/>
            </a:xfrm>
          </p:grpSpPr>
          <p:sp>
            <p:nvSpPr>
              <p:cNvPr id="38929" name="AutoShape 1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304" cy="878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30" name="AutoShape 18"/>
              <p:cNvSpPr>
                <a:spLocks noChangeArrowheads="1"/>
              </p:cNvSpPr>
              <p:nvPr/>
            </p:nvSpPr>
            <p:spPr bwMode="auto">
              <a:xfrm>
                <a:off x="1248" y="77"/>
                <a:ext cx="960" cy="73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/>
                  <a:t>State</a:t>
                </a:r>
              </a:p>
              <a:p>
                <a:pPr algn="ctr"/>
                <a:r>
                  <a:rPr lang="en-US" b="1"/>
                  <a:t>machine</a:t>
                </a:r>
              </a:p>
            </p:txBody>
          </p:sp>
          <p:grpSp>
            <p:nvGrpSpPr>
              <p:cNvPr id="38931" name="Group 19"/>
              <p:cNvGrpSpPr>
                <a:grpSpLocks/>
              </p:cNvGrpSpPr>
              <p:nvPr/>
            </p:nvGrpSpPr>
            <p:grpSpPr bwMode="auto">
              <a:xfrm>
                <a:off x="96" y="62"/>
                <a:ext cx="960" cy="754"/>
                <a:chOff x="0" y="0"/>
                <a:chExt cx="960" cy="754"/>
              </a:xfrm>
            </p:grpSpPr>
            <p:sp>
              <p:nvSpPr>
                <p:cNvPr id="38932" name="AutoShape 2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60" cy="75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sz="2800" b="1"/>
                    <a:t>Log</a:t>
                  </a:r>
                </a:p>
              </p:txBody>
            </p:sp>
            <p:grpSp>
              <p:nvGrpSpPr>
                <p:cNvPr id="38933" name="Group 21"/>
                <p:cNvGrpSpPr>
                  <a:grpSpLocks/>
                </p:cNvGrpSpPr>
                <p:nvPr/>
              </p:nvGrpSpPr>
              <p:grpSpPr bwMode="auto">
                <a:xfrm>
                  <a:off x="48" y="480"/>
                  <a:ext cx="773" cy="150"/>
                  <a:chOff x="0" y="0"/>
                  <a:chExt cx="668" cy="105"/>
                </a:xfrm>
              </p:grpSpPr>
              <p:sp>
                <p:nvSpPr>
                  <p:cNvPr id="38934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35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69" y="1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36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2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37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499" y="1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38938" name="Group 26"/>
            <p:cNvGrpSpPr>
              <a:grpSpLocks/>
            </p:cNvGrpSpPr>
            <p:nvPr/>
          </p:nvGrpSpPr>
          <p:grpSpPr bwMode="auto">
            <a:xfrm>
              <a:off x="5257800" y="2686050"/>
              <a:ext cx="3657600" cy="1045369"/>
              <a:chOff x="0" y="0"/>
              <a:chExt cx="2304" cy="878"/>
            </a:xfrm>
          </p:grpSpPr>
          <p:sp>
            <p:nvSpPr>
              <p:cNvPr id="38939" name="AutoShape 2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304" cy="878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40" name="AutoShape 28"/>
              <p:cNvSpPr>
                <a:spLocks noChangeArrowheads="1"/>
              </p:cNvSpPr>
              <p:nvPr/>
            </p:nvSpPr>
            <p:spPr bwMode="auto">
              <a:xfrm>
                <a:off x="1248" y="77"/>
                <a:ext cx="960" cy="73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/>
                  <a:t>State</a:t>
                </a:r>
              </a:p>
              <a:p>
                <a:pPr algn="ctr"/>
                <a:r>
                  <a:rPr lang="en-US" b="1"/>
                  <a:t>machine</a:t>
                </a:r>
              </a:p>
            </p:txBody>
          </p:sp>
          <p:grpSp>
            <p:nvGrpSpPr>
              <p:cNvPr id="38941" name="Group 29"/>
              <p:cNvGrpSpPr>
                <a:grpSpLocks/>
              </p:cNvGrpSpPr>
              <p:nvPr/>
            </p:nvGrpSpPr>
            <p:grpSpPr bwMode="auto">
              <a:xfrm>
                <a:off x="96" y="62"/>
                <a:ext cx="960" cy="754"/>
                <a:chOff x="0" y="0"/>
                <a:chExt cx="960" cy="754"/>
              </a:xfrm>
            </p:grpSpPr>
            <p:sp>
              <p:nvSpPr>
                <p:cNvPr id="38942" name="AutoShape 3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60" cy="75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sz="2800" b="1"/>
                    <a:t>Log</a:t>
                  </a:r>
                </a:p>
              </p:txBody>
            </p:sp>
            <p:grpSp>
              <p:nvGrpSpPr>
                <p:cNvPr id="38943" name="Group 31"/>
                <p:cNvGrpSpPr>
                  <a:grpSpLocks/>
                </p:cNvGrpSpPr>
                <p:nvPr/>
              </p:nvGrpSpPr>
              <p:grpSpPr bwMode="auto">
                <a:xfrm>
                  <a:off x="48" y="480"/>
                  <a:ext cx="773" cy="150"/>
                  <a:chOff x="0" y="0"/>
                  <a:chExt cx="668" cy="105"/>
                </a:xfrm>
              </p:grpSpPr>
              <p:sp>
                <p:nvSpPr>
                  <p:cNvPr id="38944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45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169" y="1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46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2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47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499" y="1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38948" name="Oval 36"/>
            <p:cNvSpPr>
              <a:spLocks noChangeArrowheads="1"/>
            </p:cNvSpPr>
            <p:nvPr/>
          </p:nvSpPr>
          <p:spPr bwMode="auto">
            <a:xfrm>
              <a:off x="3352800" y="1943100"/>
              <a:ext cx="228600" cy="1714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8949" name="Group 37"/>
            <p:cNvGrpSpPr>
              <a:grpSpLocks/>
            </p:cNvGrpSpPr>
            <p:nvPr/>
          </p:nvGrpSpPr>
          <p:grpSpPr bwMode="auto">
            <a:xfrm>
              <a:off x="2133600" y="2000250"/>
              <a:ext cx="3276600" cy="628650"/>
              <a:chOff x="0" y="0"/>
              <a:chExt cx="2064" cy="528"/>
            </a:xfrm>
          </p:grpSpPr>
          <p:sp>
            <p:nvSpPr>
              <p:cNvPr id="38950" name="Line 38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816" cy="528"/>
              </a:xfrm>
              <a:prstGeom prst="line">
                <a:avLst/>
              </a:prstGeom>
              <a:noFill/>
              <a:ln w="76200" cmpd="sng">
                <a:solidFill>
                  <a:srgbClr val="FF0000"/>
                </a:solidFill>
                <a:round/>
                <a:headEnd/>
                <a:tailEnd type="arrow" w="med" len="lg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38951" name="Line 39"/>
              <p:cNvSpPr>
                <a:spLocks noChangeShapeType="1"/>
              </p:cNvSpPr>
              <p:nvPr/>
            </p:nvSpPr>
            <p:spPr bwMode="auto">
              <a:xfrm>
                <a:off x="864" y="0"/>
                <a:ext cx="1200" cy="528"/>
              </a:xfrm>
              <a:prstGeom prst="line">
                <a:avLst/>
              </a:prstGeom>
              <a:noFill/>
              <a:ln w="76200" cmpd="sng">
                <a:solidFill>
                  <a:srgbClr val="FF0000"/>
                </a:solidFill>
                <a:round/>
                <a:headEnd/>
                <a:tailEnd type="arrow" w="med" len="lg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</p:grpSp>
        <p:sp>
          <p:nvSpPr>
            <p:cNvPr id="38952" name="Oval 40"/>
            <p:cNvSpPr>
              <a:spLocks noChangeArrowheads="1"/>
            </p:cNvSpPr>
            <p:nvPr/>
          </p:nvSpPr>
          <p:spPr bwMode="auto">
            <a:xfrm>
              <a:off x="914400" y="3314700"/>
              <a:ext cx="228600" cy="1714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3" name="Oval 41"/>
            <p:cNvSpPr>
              <a:spLocks noChangeArrowheads="1"/>
            </p:cNvSpPr>
            <p:nvPr/>
          </p:nvSpPr>
          <p:spPr bwMode="auto">
            <a:xfrm>
              <a:off x="5791200" y="3314700"/>
              <a:ext cx="228600" cy="1714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4" name="Line 42"/>
            <p:cNvSpPr>
              <a:spLocks noChangeShapeType="1"/>
            </p:cNvSpPr>
            <p:nvPr/>
          </p:nvSpPr>
          <p:spPr bwMode="auto">
            <a:xfrm flipV="1">
              <a:off x="1066800" y="2400300"/>
              <a:ext cx="2286000" cy="1000125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prstDash val="sysDot"/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8955" name="Line 43"/>
            <p:cNvSpPr>
              <a:spLocks noChangeShapeType="1"/>
            </p:cNvSpPr>
            <p:nvPr/>
          </p:nvSpPr>
          <p:spPr bwMode="auto">
            <a:xfrm flipH="1" flipV="1">
              <a:off x="4038600" y="2400300"/>
              <a:ext cx="1828800" cy="971550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prstDash val="sysDot"/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5661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686800" cy="1028700"/>
          </a:xfrm>
        </p:spPr>
        <p:txBody>
          <a:bodyPr/>
          <a:lstStyle/>
          <a:p>
            <a:pPr eaLnBrk="1" hangingPunct="1"/>
            <a:r>
              <a:rPr lang="en-US"/>
              <a:t>The leader tallies followers' ACKs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057650"/>
            <a:ext cx="8229600" cy="685800"/>
          </a:xfrm>
        </p:spPr>
        <p:txBody>
          <a:bodyPr/>
          <a:lstStyle/>
          <a:p>
            <a:pPr eaLnBrk="1" hangingPunct="1"/>
            <a:r>
              <a:rPr lang="en-US"/>
              <a:t>Once it ascertains the request has been processed by a majority of the servers, it updates its state machine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435100" y="1297782"/>
            <a:ext cx="6273800" cy="2433637"/>
            <a:chOff x="228601" y="1297782"/>
            <a:chExt cx="8686799" cy="2433637"/>
          </a:xfrm>
        </p:grpSpPr>
        <p:grpSp>
          <p:nvGrpSpPr>
            <p:cNvPr id="39940" name="Group 4"/>
            <p:cNvGrpSpPr>
              <a:grpSpLocks/>
            </p:cNvGrpSpPr>
            <p:nvPr/>
          </p:nvGrpSpPr>
          <p:grpSpPr bwMode="auto">
            <a:xfrm>
              <a:off x="2743200" y="1297782"/>
              <a:ext cx="3657600" cy="1045369"/>
              <a:chOff x="0" y="0"/>
              <a:chExt cx="2304" cy="878"/>
            </a:xfrm>
          </p:grpSpPr>
          <p:sp>
            <p:nvSpPr>
              <p:cNvPr id="39941" name="AutoShap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304" cy="878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2" name="AutoShape 6"/>
              <p:cNvSpPr>
                <a:spLocks noChangeArrowheads="1"/>
              </p:cNvSpPr>
              <p:nvPr/>
            </p:nvSpPr>
            <p:spPr bwMode="auto">
              <a:xfrm>
                <a:off x="1248" y="77"/>
                <a:ext cx="960" cy="73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/>
                  <a:t>State</a:t>
                </a:r>
              </a:p>
              <a:p>
                <a:pPr algn="ctr"/>
                <a:r>
                  <a:rPr lang="en-US" b="1"/>
                  <a:t>machine</a:t>
                </a:r>
              </a:p>
            </p:txBody>
          </p:sp>
          <p:grpSp>
            <p:nvGrpSpPr>
              <p:cNvPr id="39943" name="Group 7"/>
              <p:cNvGrpSpPr>
                <a:grpSpLocks/>
              </p:cNvGrpSpPr>
              <p:nvPr/>
            </p:nvGrpSpPr>
            <p:grpSpPr bwMode="auto">
              <a:xfrm>
                <a:off x="96" y="62"/>
                <a:ext cx="960" cy="754"/>
                <a:chOff x="0" y="0"/>
                <a:chExt cx="960" cy="754"/>
              </a:xfrm>
            </p:grpSpPr>
            <p:sp>
              <p:nvSpPr>
                <p:cNvPr id="39944" name="AutoShap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60" cy="75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sz="2800" b="1"/>
                    <a:t>Log</a:t>
                  </a:r>
                </a:p>
              </p:txBody>
            </p:sp>
            <p:grpSp>
              <p:nvGrpSpPr>
                <p:cNvPr id="39945" name="Group 9"/>
                <p:cNvGrpSpPr>
                  <a:grpSpLocks/>
                </p:cNvGrpSpPr>
                <p:nvPr/>
              </p:nvGrpSpPr>
              <p:grpSpPr bwMode="auto">
                <a:xfrm>
                  <a:off x="48" y="480"/>
                  <a:ext cx="773" cy="150"/>
                  <a:chOff x="0" y="0"/>
                  <a:chExt cx="668" cy="105"/>
                </a:xfrm>
              </p:grpSpPr>
              <p:sp>
                <p:nvSpPr>
                  <p:cNvPr id="39946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947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169" y="1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948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2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949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99" y="1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39950" name="Oval 14"/>
            <p:cNvSpPr>
              <a:spLocks noChangeArrowheads="1"/>
            </p:cNvSpPr>
            <p:nvPr/>
          </p:nvSpPr>
          <p:spPr bwMode="auto">
            <a:xfrm>
              <a:off x="228601" y="1518048"/>
              <a:ext cx="1292225" cy="825103"/>
            </a:xfrm>
            <a:prstGeom prst="ellipse">
              <a:avLst/>
            </a:prstGeom>
            <a:solidFill>
              <a:srgbClr val="CCFF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 b="1"/>
                <a:t>Client</a:t>
              </a:r>
            </a:p>
          </p:txBody>
        </p:sp>
        <p:sp>
          <p:nvSpPr>
            <p:cNvPr id="39951" name="Line 15"/>
            <p:cNvSpPr>
              <a:spLocks noChangeShapeType="1"/>
            </p:cNvSpPr>
            <p:nvPr/>
          </p:nvSpPr>
          <p:spPr bwMode="auto">
            <a:xfrm flipV="1">
              <a:off x="1549400" y="1885950"/>
              <a:ext cx="1270000" cy="10716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grpSp>
          <p:nvGrpSpPr>
            <p:cNvPr id="39952" name="Group 16"/>
            <p:cNvGrpSpPr>
              <a:grpSpLocks/>
            </p:cNvGrpSpPr>
            <p:nvPr/>
          </p:nvGrpSpPr>
          <p:grpSpPr bwMode="auto">
            <a:xfrm>
              <a:off x="304800" y="2686050"/>
              <a:ext cx="3657600" cy="1045369"/>
              <a:chOff x="0" y="0"/>
              <a:chExt cx="2304" cy="878"/>
            </a:xfrm>
          </p:grpSpPr>
          <p:sp>
            <p:nvSpPr>
              <p:cNvPr id="39953" name="AutoShape 1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304" cy="878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4" name="AutoShape 18"/>
              <p:cNvSpPr>
                <a:spLocks noChangeArrowheads="1"/>
              </p:cNvSpPr>
              <p:nvPr/>
            </p:nvSpPr>
            <p:spPr bwMode="auto">
              <a:xfrm>
                <a:off x="1248" y="77"/>
                <a:ext cx="960" cy="73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/>
                  <a:t>State</a:t>
                </a:r>
              </a:p>
              <a:p>
                <a:pPr algn="ctr"/>
                <a:r>
                  <a:rPr lang="en-US" b="1"/>
                  <a:t>machine</a:t>
                </a:r>
              </a:p>
            </p:txBody>
          </p:sp>
          <p:grpSp>
            <p:nvGrpSpPr>
              <p:cNvPr id="39955" name="Group 19"/>
              <p:cNvGrpSpPr>
                <a:grpSpLocks/>
              </p:cNvGrpSpPr>
              <p:nvPr/>
            </p:nvGrpSpPr>
            <p:grpSpPr bwMode="auto">
              <a:xfrm>
                <a:off x="96" y="62"/>
                <a:ext cx="960" cy="754"/>
                <a:chOff x="0" y="0"/>
                <a:chExt cx="960" cy="754"/>
              </a:xfrm>
            </p:grpSpPr>
            <p:sp>
              <p:nvSpPr>
                <p:cNvPr id="39956" name="AutoShape 2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60" cy="75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sz="2800" b="1"/>
                    <a:t>Log</a:t>
                  </a:r>
                </a:p>
              </p:txBody>
            </p:sp>
            <p:grpSp>
              <p:nvGrpSpPr>
                <p:cNvPr id="39957" name="Group 21"/>
                <p:cNvGrpSpPr>
                  <a:grpSpLocks/>
                </p:cNvGrpSpPr>
                <p:nvPr/>
              </p:nvGrpSpPr>
              <p:grpSpPr bwMode="auto">
                <a:xfrm>
                  <a:off x="48" y="480"/>
                  <a:ext cx="773" cy="150"/>
                  <a:chOff x="0" y="0"/>
                  <a:chExt cx="668" cy="105"/>
                </a:xfrm>
              </p:grpSpPr>
              <p:sp>
                <p:nvSpPr>
                  <p:cNvPr id="39958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959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69" y="1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960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2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961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499" y="1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39962" name="Group 26"/>
            <p:cNvGrpSpPr>
              <a:grpSpLocks/>
            </p:cNvGrpSpPr>
            <p:nvPr/>
          </p:nvGrpSpPr>
          <p:grpSpPr bwMode="auto">
            <a:xfrm>
              <a:off x="5257800" y="2686050"/>
              <a:ext cx="3657600" cy="1045369"/>
              <a:chOff x="0" y="0"/>
              <a:chExt cx="2304" cy="878"/>
            </a:xfrm>
          </p:grpSpPr>
          <p:sp>
            <p:nvSpPr>
              <p:cNvPr id="39963" name="AutoShape 2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304" cy="878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64" name="AutoShape 28"/>
              <p:cNvSpPr>
                <a:spLocks noChangeArrowheads="1"/>
              </p:cNvSpPr>
              <p:nvPr/>
            </p:nvSpPr>
            <p:spPr bwMode="auto">
              <a:xfrm>
                <a:off x="1248" y="77"/>
                <a:ext cx="960" cy="73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/>
                  <a:t>State</a:t>
                </a:r>
              </a:p>
              <a:p>
                <a:pPr algn="ctr"/>
                <a:r>
                  <a:rPr lang="en-US" b="1"/>
                  <a:t>machine</a:t>
                </a:r>
              </a:p>
            </p:txBody>
          </p:sp>
          <p:grpSp>
            <p:nvGrpSpPr>
              <p:cNvPr id="39965" name="Group 29"/>
              <p:cNvGrpSpPr>
                <a:grpSpLocks/>
              </p:cNvGrpSpPr>
              <p:nvPr/>
            </p:nvGrpSpPr>
            <p:grpSpPr bwMode="auto">
              <a:xfrm>
                <a:off x="96" y="62"/>
                <a:ext cx="960" cy="754"/>
                <a:chOff x="0" y="0"/>
                <a:chExt cx="960" cy="754"/>
              </a:xfrm>
            </p:grpSpPr>
            <p:sp>
              <p:nvSpPr>
                <p:cNvPr id="39966" name="AutoShape 3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60" cy="75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sz="2800" b="1"/>
                    <a:t>Log</a:t>
                  </a:r>
                </a:p>
              </p:txBody>
            </p:sp>
            <p:grpSp>
              <p:nvGrpSpPr>
                <p:cNvPr id="39967" name="Group 31"/>
                <p:cNvGrpSpPr>
                  <a:grpSpLocks/>
                </p:cNvGrpSpPr>
                <p:nvPr/>
              </p:nvGrpSpPr>
              <p:grpSpPr bwMode="auto">
                <a:xfrm>
                  <a:off x="48" y="480"/>
                  <a:ext cx="773" cy="150"/>
                  <a:chOff x="0" y="0"/>
                  <a:chExt cx="668" cy="105"/>
                </a:xfrm>
              </p:grpSpPr>
              <p:sp>
                <p:nvSpPr>
                  <p:cNvPr id="39968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969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169" y="1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970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2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971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499" y="1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39972" name="Oval 36"/>
            <p:cNvSpPr>
              <a:spLocks noChangeArrowheads="1"/>
            </p:cNvSpPr>
            <p:nvPr/>
          </p:nvSpPr>
          <p:spPr bwMode="auto">
            <a:xfrm>
              <a:off x="3352800" y="1943100"/>
              <a:ext cx="228600" cy="1714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3" name="Oval 37"/>
            <p:cNvSpPr>
              <a:spLocks noChangeArrowheads="1"/>
            </p:cNvSpPr>
            <p:nvPr/>
          </p:nvSpPr>
          <p:spPr bwMode="auto">
            <a:xfrm>
              <a:off x="914400" y="3314700"/>
              <a:ext cx="228600" cy="1714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4" name="Oval 38"/>
            <p:cNvSpPr>
              <a:spLocks noChangeArrowheads="1"/>
            </p:cNvSpPr>
            <p:nvPr/>
          </p:nvSpPr>
          <p:spPr bwMode="auto">
            <a:xfrm>
              <a:off x="5791200" y="3314700"/>
              <a:ext cx="228600" cy="1714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5" name="Line 39"/>
            <p:cNvSpPr>
              <a:spLocks noChangeShapeType="1"/>
            </p:cNvSpPr>
            <p:nvPr/>
          </p:nvSpPr>
          <p:spPr bwMode="auto">
            <a:xfrm flipV="1">
              <a:off x="1066800" y="2400300"/>
              <a:ext cx="2286000" cy="1000125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prstDash val="sysDot"/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9976" name="Line 40"/>
            <p:cNvSpPr>
              <a:spLocks noChangeShapeType="1"/>
            </p:cNvSpPr>
            <p:nvPr/>
          </p:nvSpPr>
          <p:spPr bwMode="auto">
            <a:xfrm flipH="1" flipV="1">
              <a:off x="4038600" y="2400300"/>
              <a:ext cx="1828800" cy="971550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prstDash val="sysDot"/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9977" name="Oval 41"/>
            <p:cNvSpPr>
              <a:spLocks noChangeArrowheads="1"/>
            </p:cNvSpPr>
            <p:nvPr/>
          </p:nvSpPr>
          <p:spPr bwMode="auto">
            <a:xfrm>
              <a:off x="4800600" y="1600200"/>
              <a:ext cx="228600" cy="1714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5549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2022475"/>
            <a:ext cx="8850312" cy="857250"/>
          </a:xfrm>
        </p:spPr>
        <p:txBody>
          <a:bodyPr/>
          <a:lstStyle/>
          <a:p>
            <a:pPr algn="ctr"/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32025" y="3619500"/>
            <a:ext cx="698075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Based on many slides from </a:t>
            </a:r>
            <a:r>
              <a:rPr lang="en-US" sz="1600" dirty="0" err="1" smtClean="0">
                <a:latin typeface="Helvetica Neue Light"/>
                <a:cs typeface="Helvetica Neue Light"/>
              </a:rPr>
              <a:t>Indranil</a:t>
            </a:r>
            <a:r>
              <a:rPr lang="en-US" sz="1600" dirty="0" smtClean="0">
                <a:latin typeface="Helvetica Neue Light"/>
                <a:cs typeface="Helvetica Neue Light"/>
              </a:rPr>
              <a:t> Gupta’s presentation: </a:t>
            </a:r>
          </a:p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(</a:t>
            </a:r>
            <a:r>
              <a:rPr lang="en-US" sz="1600" dirty="0" smtClean="0">
                <a:latin typeface="Helvetica Neue Light"/>
                <a:cs typeface="Helvetica Neue Light"/>
                <a:hlinkClick r:id="rId2"/>
              </a:rPr>
              <a:t>https</a:t>
            </a:r>
            <a:r>
              <a:rPr lang="en-US" sz="1600" dirty="0">
                <a:latin typeface="Helvetica Neue Light"/>
                <a:cs typeface="Helvetica Neue Light"/>
                <a:hlinkClick r:id="rId2"/>
              </a:rPr>
              <a:t>://courses.engr.illinois.edu/cs525/sp2013/L9_paxos.sp13.</a:t>
            </a:r>
            <a:r>
              <a:rPr lang="en-US" sz="1600" dirty="0" smtClean="0">
                <a:latin typeface="Helvetica Neue Light"/>
                <a:cs typeface="Helvetica Neue Light"/>
                <a:hlinkClick r:id="rId2"/>
              </a:rPr>
              <a:t>ppt</a:t>
            </a:r>
            <a:r>
              <a:rPr lang="en-US" sz="1600" dirty="0" smtClean="0">
                <a:latin typeface="Helvetica Neue Light"/>
                <a:cs typeface="Helvetica Neue Light"/>
              </a:rPr>
              <a:t>),</a:t>
            </a:r>
          </a:p>
          <a:p>
            <a:pPr algn="ctr"/>
            <a:r>
              <a:rPr lang="en-US" sz="1600" dirty="0">
                <a:latin typeface="Helvetica Neue Light"/>
                <a:cs typeface="Helvetica Neue Light"/>
              </a:rPr>
              <a:t>a</a:t>
            </a:r>
            <a:r>
              <a:rPr lang="en-US" sz="1600" dirty="0" smtClean="0">
                <a:latin typeface="Helvetica Neue Light"/>
                <a:cs typeface="Helvetica Neue Light"/>
              </a:rPr>
              <a:t>nd Gene Pang’s presentation </a:t>
            </a:r>
            <a:br>
              <a:rPr lang="en-US" sz="1600" dirty="0" smtClean="0">
                <a:latin typeface="Helvetica Neue Light"/>
                <a:cs typeface="Helvetica Neue Light"/>
              </a:rPr>
            </a:br>
            <a:r>
              <a:rPr lang="en-US" sz="1600" dirty="0" smtClean="0">
                <a:latin typeface="Helvetica Neue Light"/>
                <a:cs typeface="Helvetica Neue Light"/>
              </a:rPr>
              <a:t>(</a:t>
            </a:r>
            <a:r>
              <a:rPr lang="en-US" sz="1600" dirty="0">
                <a:latin typeface="Helvetica Neue Light"/>
                <a:cs typeface="Helvetica Neue Light"/>
                <a:hlinkClick r:id="rId3"/>
              </a:rPr>
              <a:t>www.cs.berkeley.edu/~istoica/classes/cs294/11/notes/07-gene-</a:t>
            </a:r>
            <a:r>
              <a:rPr lang="en-US" sz="1600" dirty="0" smtClean="0">
                <a:latin typeface="Helvetica Neue Light"/>
                <a:cs typeface="Helvetica Neue Light"/>
                <a:hlinkClick r:id="rId3"/>
              </a:rPr>
              <a:t>paxos.pptx</a:t>
            </a:r>
            <a:r>
              <a:rPr lang="en-US" sz="1600" dirty="0">
                <a:latin typeface="Helvetica Neue Light"/>
                <a:cs typeface="Helvetica Neue Ligh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8290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686800" cy="1028700"/>
          </a:xfrm>
        </p:spPr>
        <p:txBody>
          <a:bodyPr/>
          <a:lstStyle/>
          <a:p>
            <a:pPr eaLnBrk="1" hangingPunct="1"/>
            <a:r>
              <a:rPr lang="en-US"/>
              <a:t>The leader tallies followers' ACKs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057650"/>
            <a:ext cx="8229600" cy="685800"/>
          </a:xfrm>
        </p:spPr>
        <p:txBody>
          <a:bodyPr/>
          <a:lstStyle/>
          <a:p>
            <a:pPr eaLnBrk="1" hangingPunct="1"/>
            <a:r>
              <a:rPr lang="en-US"/>
              <a:t>Leader's heartbeats convey the news to its followers: they update their state machines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409700" y="1297782"/>
            <a:ext cx="6286500" cy="2433637"/>
            <a:chOff x="228601" y="1297782"/>
            <a:chExt cx="8686799" cy="2433637"/>
          </a:xfrm>
        </p:grpSpPr>
        <p:grpSp>
          <p:nvGrpSpPr>
            <p:cNvPr id="40964" name="Group 4"/>
            <p:cNvGrpSpPr>
              <a:grpSpLocks/>
            </p:cNvGrpSpPr>
            <p:nvPr/>
          </p:nvGrpSpPr>
          <p:grpSpPr bwMode="auto">
            <a:xfrm>
              <a:off x="2743200" y="1297782"/>
              <a:ext cx="3657600" cy="1045369"/>
              <a:chOff x="0" y="0"/>
              <a:chExt cx="2304" cy="878"/>
            </a:xfrm>
          </p:grpSpPr>
          <p:sp>
            <p:nvSpPr>
              <p:cNvPr id="40965" name="AutoShap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304" cy="878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66" name="AutoShape 6"/>
              <p:cNvSpPr>
                <a:spLocks noChangeArrowheads="1"/>
              </p:cNvSpPr>
              <p:nvPr/>
            </p:nvSpPr>
            <p:spPr bwMode="auto">
              <a:xfrm>
                <a:off x="1248" y="77"/>
                <a:ext cx="960" cy="73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/>
                  <a:t>State</a:t>
                </a:r>
              </a:p>
              <a:p>
                <a:pPr algn="ctr"/>
                <a:r>
                  <a:rPr lang="en-US" b="1"/>
                  <a:t>machine</a:t>
                </a:r>
              </a:p>
            </p:txBody>
          </p:sp>
          <p:grpSp>
            <p:nvGrpSpPr>
              <p:cNvPr id="40967" name="Group 7"/>
              <p:cNvGrpSpPr>
                <a:grpSpLocks/>
              </p:cNvGrpSpPr>
              <p:nvPr/>
            </p:nvGrpSpPr>
            <p:grpSpPr bwMode="auto">
              <a:xfrm>
                <a:off x="96" y="62"/>
                <a:ext cx="960" cy="754"/>
                <a:chOff x="0" y="0"/>
                <a:chExt cx="960" cy="754"/>
              </a:xfrm>
            </p:grpSpPr>
            <p:sp>
              <p:nvSpPr>
                <p:cNvPr id="40968" name="AutoShap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60" cy="75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sz="2800" b="1"/>
                    <a:t>Log</a:t>
                  </a:r>
                </a:p>
              </p:txBody>
            </p:sp>
            <p:grpSp>
              <p:nvGrpSpPr>
                <p:cNvPr id="40969" name="Group 9"/>
                <p:cNvGrpSpPr>
                  <a:grpSpLocks/>
                </p:cNvGrpSpPr>
                <p:nvPr/>
              </p:nvGrpSpPr>
              <p:grpSpPr bwMode="auto">
                <a:xfrm>
                  <a:off x="48" y="480"/>
                  <a:ext cx="773" cy="150"/>
                  <a:chOff x="0" y="0"/>
                  <a:chExt cx="668" cy="105"/>
                </a:xfrm>
              </p:grpSpPr>
              <p:sp>
                <p:nvSpPr>
                  <p:cNvPr id="40970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971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169" y="1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972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2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973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99" y="1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0974" name="Oval 14"/>
            <p:cNvSpPr>
              <a:spLocks noChangeArrowheads="1"/>
            </p:cNvSpPr>
            <p:nvPr/>
          </p:nvSpPr>
          <p:spPr bwMode="auto">
            <a:xfrm>
              <a:off x="228601" y="1518048"/>
              <a:ext cx="1292225" cy="825103"/>
            </a:xfrm>
            <a:prstGeom prst="ellipse">
              <a:avLst/>
            </a:prstGeom>
            <a:solidFill>
              <a:srgbClr val="CCFF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 b="1"/>
                <a:t>Client</a:t>
              </a:r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 flipV="1">
              <a:off x="1549400" y="1885950"/>
              <a:ext cx="1270000" cy="10716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grpSp>
          <p:nvGrpSpPr>
            <p:cNvPr id="40976" name="Group 16"/>
            <p:cNvGrpSpPr>
              <a:grpSpLocks/>
            </p:cNvGrpSpPr>
            <p:nvPr/>
          </p:nvGrpSpPr>
          <p:grpSpPr bwMode="auto">
            <a:xfrm>
              <a:off x="304800" y="2686050"/>
              <a:ext cx="3657600" cy="1045369"/>
              <a:chOff x="0" y="0"/>
              <a:chExt cx="2304" cy="878"/>
            </a:xfrm>
          </p:grpSpPr>
          <p:sp>
            <p:nvSpPr>
              <p:cNvPr id="40977" name="AutoShape 1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304" cy="878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78" name="AutoShape 18"/>
              <p:cNvSpPr>
                <a:spLocks noChangeArrowheads="1"/>
              </p:cNvSpPr>
              <p:nvPr/>
            </p:nvSpPr>
            <p:spPr bwMode="auto">
              <a:xfrm>
                <a:off x="1248" y="77"/>
                <a:ext cx="960" cy="73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/>
                  <a:t>State</a:t>
                </a:r>
              </a:p>
              <a:p>
                <a:pPr algn="ctr"/>
                <a:r>
                  <a:rPr lang="en-US" b="1"/>
                  <a:t>machine</a:t>
                </a:r>
              </a:p>
            </p:txBody>
          </p:sp>
          <p:grpSp>
            <p:nvGrpSpPr>
              <p:cNvPr id="40979" name="Group 19"/>
              <p:cNvGrpSpPr>
                <a:grpSpLocks/>
              </p:cNvGrpSpPr>
              <p:nvPr/>
            </p:nvGrpSpPr>
            <p:grpSpPr bwMode="auto">
              <a:xfrm>
                <a:off x="96" y="62"/>
                <a:ext cx="960" cy="754"/>
                <a:chOff x="0" y="0"/>
                <a:chExt cx="960" cy="754"/>
              </a:xfrm>
            </p:grpSpPr>
            <p:sp>
              <p:nvSpPr>
                <p:cNvPr id="40980" name="AutoShape 2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60" cy="75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sz="2800" b="1"/>
                    <a:t>Log</a:t>
                  </a:r>
                </a:p>
              </p:txBody>
            </p:sp>
            <p:grpSp>
              <p:nvGrpSpPr>
                <p:cNvPr id="40981" name="Group 21"/>
                <p:cNvGrpSpPr>
                  <a:grpSpLocks/>
                </p:cNvGrpSpPr>
                <p:nvPr/>
              </p:nvGrpSpPr>
              <p:grpSpPr bwMode="auto">
                <a:xfrm>
                  <a:off x="48" y="480"/>
                  <a:ext cx="773" cy="150"/>
                  <a:chOff x="0" y="0"/>
                  <a:chExt cx="668" cy="105"/>
                </a:xfrm>
              </p:grpSpPr>
              <p:sp>
                <p:nvSpPr>
                  <p:cNvPr id="40982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983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69" y="1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984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2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985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499" y="1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40986" name="Group 26"/>
            <p:cNvGrpSpPr>
              <a:grpSpLocks/>
            </p:cNvGrpSpPr>
            <p:nvPr/>
          </p:nvGrpSpPr>
          <p:grpSpPr bwMode="auto">
            <a:xfrm>
              <a:off x="5257800" y="2686050"/>
              <a:ext cx="3657600" cy="1045369"/>
              <a:chOff x="0" y="0"/>
              <a:chExt cx="2304" cy="878"/>
            </a:xfrm>
          </p:grpSpPr>
          <p:sp>
            <p:nvSpPr>
              <p:cNvPr id="40987" name="AutoShape 2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304" cy="878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88" name="AutoShape 28"/>
              <p:cNvSpPr>
                <a:spLocks noChangeArrowheads="1"/>
              </p:cNvSpPr>
              <p:nvPr/>
            </p:nvSpPr>
            <p:spPr bwMode="auto">
              <a:xfrm>
                <a:off x="1248" y="77"/>
                <a:ext cx="960" cy="73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/>
                  <a:t>State</a:t>
                </a:r>
              </a:p>
              <a:p>
                <a:pPr algn="ctr"/>
                <a:r>
                  <a:rPr lang="en-US" b="1"/>
                  <a:t>machine</a:t>
                </a:r>
              </a:p>
            </p:txBody>
          </p:sp>
          <p:grpSp>
            <p:nvGrpSpPr>
              <p:cNvPr id="40989" name="Group 29"/>
              <p:cNvGrpSpPr>
                <a:grpSpLocks/>
              </p:cNvGrpSpPr>
              <p:nvPr/>
            </p:nvGrpSpPr>
            <p:grpSpPr bwMode="auto">
              <a:xfrm>
                <a:off x="96" y="62"/>
                <a:ext cx="960" cy="754"/>
                <a:chOff x="0" y="0"/>
                <a:chExt cx="960" cy="754"/>
              </a:xfrm>
            </p:grpSpPr>
            <p:sp>
              <p:nvSpPr>
                <p:cNvPr id="40990" name="AutoShape 3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60" cy="75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sz="2800" b="1"/>
                    <a:t>Log</a:t>
                  </a:r>
                </a:p>
              </p:txBody>
            </p:sp>
            <p:grpSp>
              <p:nvGrpSpPr>
                <p:cNvPr id="40991" name="Group 31"/>
                <p:cNvGrpSpPr>
                  <a:grpSpLocks/>
                </p:cNvGrpSpPr>
                <p:nvPr/>
              </p:nvGrpSpPr>
              <p:grpSpPr bwMode="auto">
                <a:xfrm>
                  <a:off x="48" y="480"/>
                  <a:ext cx="773" cy="150"/>
                  <a:chOff x="0" y="0"/>
                  <a:chExt cx="668" cy="105"/>
                </a:xfrm>
              </p:grpSpPr>
              <p:sp>
                <p:nvSpPr>
                  <p:cNvPr id="40992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993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169" y="1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994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2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995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499" y="1"/>
                    <a:ext cx="169" cy="10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3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0996" name="Oval 36"/>
            <p:cNvSpPr>
              <a:spLocks noChangeArrowheads="1"/>
            </p:cNvSpPr>
            <p:nvPr/>
          </p:nvSpPr>
          <p:spPr bwMode="auto">
            <a:xfrm>
              <a:off x="3352800" y="1943100"/>
              <a:ext cx="228600" cy="1714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7" name="Oval 37"/>
            <p:cNvSpPr>
              <a:spLocks noChangeArrowheads="1"/>
            </p:cNvSpPr>
            <p:nvPr/>
          </p:nvSpPr>
          <p:spPr bwMode="auto">
            <a:xfrm>
              <a:off x="914400" y="3314700"/>
              <a:ext cx="228600" cy="1714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8" name="Oval 38"/>
            <p:cNvSpPr>
              <a:spLocks noChangeArrowheads="1"/>
            </p:cNvSpPr>
            <p:nvPr/>
          </p:nvSpPr>
          <p:spPr bwMode="auto">
            <a:xfrm>
              <a:off x="5791200" y="3314700"/>
              <a:ext cx="228600" cy="1714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9" name="Oval 39"/>
            <p:cNvSpPr>
              <a:spLocks noChangeArrowheads="1"/>
            </p:cNvSpPr>
            <p:nvPr/>
          </p:nvSpPr>
          <p:spPr bwMode="auto">
            <a:xfrm>
              <a:off x="4800600" y="1600200"/>
              <a:ext cx="228600" cy="1714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000" name="Group 40"/>
            <p:cNvGrpSpPr>
              <a:grpSpLocks/>
            </p:cNvGrpSpPr>
            <p:nvPr/>
          </p:nvGrpSpPr>
          <p:grpSpPr bwMode="auto">
            <a:xfrm>
              <a:off x="2133600" y="2000250"/>
              <a:ext cx="3276600" cy="628650"/>
              <a:chOff x="0" y="0"/>
              <a:chExt cx="2064" cy="528"/>
            </a:xfrm>
          </p:grpSpPr>
          <p:sp>
            <p:nvSpPr>
              <p:cNvPr id="41001" name="Line 41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816" cy="528"/>
              </a:xfrm>
              <a:prstGeom prst="line">
                <a:avLst/>
              </a:prstGeom>
              <a:noFill/>
              <a:ln w="76200" cap="rnd" cmpd="sng">
                <a:solidFill>
                  <a:srgbClr val="FF0000"/>
                </a:solidFill>
                <a:prstDash val="sysDot"/>
                <a:round/>
                <a:headEnd/>
                <a:tailEnd type="arrow" w="med" len="lg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41002" name="Line 42"/>
              <p:cNvSpPr>
                <a:spLocks noChangeShapeType="1"/>
              </p:cNvSpPr>
              <p:nvPr/>
            </p:nvSpPr>
            <p:spPr bwMode="auto">
              <a:xfrm>
                <a:off x="864" y="0"/>
                <a:ext cx="1200" cy="528"/>
              </a:xfrm>
              <a:prstGeom prst="line">
                <a:avLst/>
              </a:prstGeom>
              <a:noFill/>
              <a:ln w="76200" cap="rnd" cmpd="sng">
                <a:solidFill>
                  <a:srgbClr val="FF0000"/>
                </a:solidFill>
                <a:prstDash val="sysDot"/>
                <a:round/>
                <a:headEnd/>
                <a:tailEnd type="arrow" w="med" len="lg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</p:grpSp>
        <p:sp>
          <p:nvSpPr>
            <p:cNvPr id="41003" name="Oval 43"/>
            <p:cNvSpPr>
              <a:spLocks noChangeArrowheads="1"/>
            </p:cNvSpPr>
            <p:nvPr/>
          </p:nvSpPr>
          <p:spPr bwMode="auto">
            <a:xfrm>
              <a:off x="2362200" y="2857500"/>
              <a:ext cx="228600" cy="1714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4" name="Oval 44"/>
            <p:cNvSpPr>
              <a:spLocks noChangeArrowheads="1"/>
            </p:cNvSpPr>
            <p:nvPr/>
          </p:nvSpPr>
          <p:spPr bwMode="auto">
            <a:xfrm>
              <a:off x="7315200" y="2914650"/>
              <a:ext cx="228600" cy="1714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9914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Log organization</a:t>
            </a:r>
          </a:p>
        </p:txBody>
      </p:sp>
      <p:pic>
        <p:nvPicPr>
          <p:cNvPr id="4198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901" y="1389509"/>
            <a:ext cx="4826000" cy="3097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7373938" y="2180035"/>
            <a:ext cx="101822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buFont typeface="Wingdings" charset="0"/>
              <a:buNone/>
            </a:pPr>
            <a:r>
              <a:rPr lang="en-US" sz="2000" dirty="0">
                <a:latin typeface="Helvetica Neue"/>
                <a:cs typeface="Helvetica Neue"/>
              </a:rPr>
              <a:t>Colors</a:t>
            </a:r>
            <a:br>
              <a:rPr lang="en-US" sz="2000" dirty="0">
                <a:latin typeface="Helvetica Neue"/>
                <a:cs typeface="Helvetica Neue"/>
              </a:rPr>
            </a:br>
            <a:r>
              <a:rPr lang="en-US" sz="2000" dirty="0">
                <a:latin typeface="Helvetica Neue"/>
                <a:cs typeface="Helvetica Neue"/>
              </a:rPr>
              <a:t>identify</a:t>
            </a:r>
          </a:p>
          <a:p>
            <a:pPr>
              <a:buFont typeface="Wingdings" charset="0"/>
              <a:buNone/>
            </a:pPr>
            <a:r>
              <a:rPr lang="en-US" sz="2000" dirty="0">
                <a:latin typeface="Helvetica Neue"/>
                <a:cs typeface="Helvetica Neue"/>
              </a:rPr>
              <a:t>terms</a:t>
            </a:r>
          </a:p>
        </p:txBody>
      </p:sp>
    </p:spTree>
    <p:extLst>
      <p:ext uri="{BB962C8B-B14F-4D97-AF65-F5344CB8AC3E}">
        <p14:creationId xmlns:p14="http://schemas.microsoft.com/office/powerpoint/2010/main" val="187344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Handling slow followers ,…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Leader reissues the AppendEntry RPC</a:t>
            </a:r>
          </a:p>
          <a:p>
            <a:pPr lvl="1" eaLnBrk="1" hangingPunct="1"/>
            <a:r>
              <a:rPr lang="en-US"/>
              <a:t>They are idempotent</a:t>
            </a:r>
          </a:p>
        </p:txBody>
      </p:sp>
    </p:spTree>
    <p:extLst>
      <p:ext uri="{BB962C8B-B14F-4D97-AF65-F5344CB8AC3E}">
        <p14:creationId xmlns:p14="http://schemas.microsoft.com/office/powerpoint/2010/main" val="101453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Committed entries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Guaranteed to be both</a:t>
            </a:r>
          </a:p>
          <a:p>
            <a:pPr lvl="1" eaLnBrk="1" hangingPunct="1"/>
            <a:r>
              <a:rPr lang="en-US" dirty="0"/>
              <a:t>Durable</a:t>
            </a:r>
          </a:p>
          <a:p>
            <a:pPr lvl="1" eaLnBrk="1" hangingPunct="1"/>
            <a:r>
              <a:rPr lang="en-US" dirty="0"/>
              <a:t>Eventually executed by all the available state </a:t>
            </a:r>
            <a:r>
              <a:rPr lang="en-US" dirty="0" smtClean="0"/>
              <a:t>machine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Committing an entry also commits all previous entries</a:t>
            </a:r>
          </a:p>
          <a:p>
            <a:pPr lvl="1" eaLnBrk="1" hangingPunct="1"/>
            <a:r>
              <a:rPr lang="en-US" dirty="0"/>
              <a:t>All </a:t>
            </a:r>
            <a:r>
              <a:rPr lang="en-US" dirty="0" err="1"/>
              <a:t>AppendEntry</a:t>
            </a:r>
            <a:r>
              <a:rPr lang="en-US" dirty="0"/>
              <a:t> </a:t>
            </a:r>
            <a:r>
              <a:rPr lang="en-US" dirty="0" smtClean="0"/>
              <a:t>RPCs—</a:t>
            </a:r>
            <a:r>
              <a:rPr lang="en-US" dirty="0"/>
              <a:t>including heartbeats—include the index of its most recently committed entry</a:t>
            </a:r>
          </a:p>
        </p:txBody>
      </p:sp>
    </p:spTree>
    <p:extLst>
      <p:ext uri="{BB962C8B-B14F-4D97-AF65-F5344CB8AC3E}">
        <p14:creationId xmlns:p14="http://schemas.microsoft.com/office/powerpoint/2010/main" val="63437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Why?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5900"/>
            <a:ext cx="8504238" cy="2914650"/>
          </a:xfrm>
        </p:spPr>
        <p:txBody>
          <a:bodyPr/>
          <a:lstStyle/>
          <a:p>
            <a:pPr eaLnBrk="1" hangingPunct="1"/>
            <a:r>
              <a:rPr lang="en-US"/>
              <a:t>Raft commits entries in </a:t>
            </a:r>
            <a:r>
              <a:rPr lang="en-US" b="1" i="1"/>
              <a:t>strictly sequential order</a:t>
            </a:r>
          </a:p>
          <a:p>
            <a:pPr lvl="1" eaLnBrk="1" hangingPunct="1"/>
            <a:r>
              <a:rPr lang="en-US"/>
              <a:t>Requires followers to accept log entry appends in the same sequential order</a:t>
            </a:r>
          </a:p>
          <a:p>
            <a:pPr lvl="2" eaLnBrk="1" hangingPunct="1"/>
            <a:r>
              <a:rPr lang="en-US" b="1" i="1"/>
              <a:t>Cannot "skip" entries</a:t>
            </a:r>
          </a:p>
          <a:p>
            <a:pPr eaLnBrk="1" hangingPunct="1"/>
            <a:endParaRPr lang="en-US" b="1" i="1"/>
          </a:p>
        </p:txBody>
      </p:sp>
      <p:sp>
        <p:nvSpPr>
          <p:cNvPr id="45060" name="Rectangle 6"/>
          <p:cNvSpPr>
            <a:spLocks noChangeArrowheads="1"/>
          </p:cNvSpPr>
          <p:nvPr/>
        </p:nvSpPr>
        <p:spPr bwMode="auto">
          <a:xfrm>
            <a:off x="1874838" y="3623072"/>
            <a:ext cx="5410200" cy="685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ingdings" charset="0"/>
              <a:buNone/>
            </a:pPr>
            <a:r>
              <a:rPr lang="en-US" sz="2800" b="1"/>
              <a:t>Greatly simplifies the protocol</a:t>
            </a:r>
          </a:p>
        </p:txBody>
      </p:sp>
    </p:spTree>
    <p:extLst>
      <p:ext uri="{BB962C8B-B14F-4D97-AF65-F5344CB8AC3E}">
        <p14:creationId xmlns:p14="http://schemas.microsoft.com/office/powerpoint/2010/main" val="212619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Raft log matching property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6100" y="1312863"/>
            <a:ext cx="8178800" cy="1658937"/>
          </a:xfrm>
        </p:spPr>
        <p:txBody>
          <a:bodyPr/>
          <a:lstStyle/>
          <a:p>
            <a:pPr eaLnBrk="1" hangingPunct="1"/>
            <a:r>
              <a:rPr lang="en-US" dirty="0"/>
              <a:t>If two entries in different logs have the same index and term</a:t>
            </a:r>
          </a:p>
          <a:p>
            <a:pPr lvl="1" eaLnBrk="1" hangingPunct="1"/>
            <a:r>
              <a:rPr lang="en-US" dirty="0"/>
              <a:t>These entries store the same command</a:t>
            </a:r>
          </a:p>
          <a:p>
            <a:pPr lvl="1" eaLnBrk="1" hangingPunct="1"/>
            <a:r>
              <a:rPr lang="en-US" b="1" i="1" dirty="0"/>
              <a:t>All previous entries</a:t>
            </a:r>
            <a:r>
              <a:rPr lang="en-US" dirty="0"/>
              <a:t> in the two logs are </a:t>
            </a:r>
            <a:r>
              <a:rPr lang="en-US" b="1" i="1" dirty="0"/>
              <a:t>identical</a:t>
            </a:r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30563"/>
            <a:ext cx="3467100" cy="892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536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Safety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Two main </a:t>
            </a:r>
            <a:r>
              <a:rPr lang="en-US" dirty="0" smtClean="0"/>
              <a:t>questions</a:t>
            </a:r>
          </a:p>
          <a:p>
            <a:pPr lvl="3" eaLnBrk="1" hangingPunct="1"/>
            <a:endParaRPr lang="en-US" dirty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dirty="0"/>
              <a:t>What if the log of a new leader did not contain all previously committed entries?</a:t>
            </a:r>
          </a:p>
          <a:p>
            <a:pPr lvl="1" eaLnBrk="1" hangingPunct="1"/>
            <a:r>
              <a:rPr lang="en-US" dirty="0"/>
              <a:t>Must impose conditions on new </a:t>
            </a:r>
            <a:r>
              <a:rPr lang="en-US" dirty="0" smtClean="0"/>
              <a:t>leaders</a:t>
            </a:r>
          </a:p>
          <a:p>
            <a:pPr lvl="2" eaLnBrk="1" hangingPunct="1"/>
            <a:endParaRPr lang="en-US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dirty="0" smtClean="0"/>
              <a:t>How to commit entries from a previous term?</a:t>
            </a:r>
          </a:p>
          <a:p>
            <a:pPr lvl="1" eaLnBrk="1" hangingPunct="1"/>
            <a:r>
              <a:rPr lang="en-US" dirty="0" smtClean="0"/>
              <a:t>Must </a:t>
            </a:r>
            <a:r>
              <a:rPr lang="en-US" dirty="0"/>
              <a:t>tune the commit mechanism</a:t>
            </a:r>
          </a:p>
        </p:txBody>
      </p:sp>
    </p:spTree>
    <p:extLst>
      <p:ext uri="{BB962C8B-B14F-4D97-AF65-F5344CB8AC3E}">
        <p14:creationId xmlns:p14="http://schemas.microsoft.com/office/powerpoint/2010/main" val="215966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Election restriction (I)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log of any new leader </a:t>
            </a:r>
            <a:r>
              <a:rPr lang="en-US" b="1" i="1" dirty="0"/>
              <a:t>must</a:t>
            </a:r>
            <a:r>
              <a:rPr lang="en-US" dirty="0"/>
              <a:t> contain all previously committed entries</a:t>
            </a:r>
          </a:p>
          <a:p>
            <a:pPr lvl="1" eaLnBrk="1" hangingPunct="1"/>
            <a:r>
              <a:rPr lang="en-US" dirty="0"/>
              <a:t>Candidates include in their  </a:t>
            </a:r>
            <a:r>
              <a:rPr lang="en-US" b="1" i="1" dirty="0" err="1"/>
              <a:t>RequestVote</a:t>
            </a:r>
            <a:r>
              <a:rPr lang="en-US" b="1" i="1" dirty="0"/>
              <a:t> </a:t>
            </a:r>
            <a:r>
              <a:rPr lang="en-US" dirty="0"/>
              <a:t>RPCs information about the state of their log</a:t>
            </a:r>
          </a:p>
          <a:p>
            <a:pPr lvl="1" eaLnBrk="1" hangingPunct="1"/>
            <a:r>
              <a:rPr lang="en-US" dirty="0" smtClean="0"/>
              <a:t>Before </a:t>
            </a:r>
            <a:r>
              <a:rPr lang="en-US" dirty="0"/>
              <a:t>voting for a candidate, servers check that the log of the candidate is at least as up to date as their own log.</a:t>
            </a:r>
          </a:p>
          <a:p>
            <a:pPr lvl="2" eaLnBrk="1" hangingPunct="1"/>
            <a:r>
              <a:rPr lang="en-US" dirty="0"/>
              <a:t>Majority rule does the rest</a:t>
            </a:r>
          </a:p>
        </p:txBody>
      </p:sp>
    </p:spTree>
    <p:extLst>
      <p:ext uri="{BB962C8B-B14F-4D97-AF65-F5344CB8AC3E}">
        <p14:creationId xmlns:p14="http://schemas.microsoft.com/office/powerpoint/2010/main" val="33378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Election restriction (II)</a:t>
            </a:r>
          </a:p>
        </p:txBody>
      </p:sp>
      <p:sp>
        <p:nvSpPr>
          <p:cNvPr id="60419" name="Oval 5"/>
          <p:cNvSpPr>
            <a:spLocks noChangeArrowheads="1"/>
          </p:cNvSpPr>
          <p:nvPr/>
        </p:nvSpPr>
        <p:spPr bwMode="auto">
          <a:xfrm>
            <a:off x="703263" y="1608535"/>
            <a:ext cx="3757612" cy="268009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ingdings" charset="0"/>
              <a:buNone/>
            </a:pPr>
            <a:r>
              <a:rPr lang="en-US" sz="2800"/>
              <a:t>Servers holding</a:t>
            </a:r>
          </a:p>
          <a:p>
            <a:pPr algn="ctr">
              <a:buFont typeface="Wingdings" charset="0"/>
              <a:buNone/>
            </a:pPr>
            <a:r>
              <a:rPr lang="en-US" sz="2800"/>
              <a:t> the last committed</a:t>
            </a:r>
          </a:p>
          <a:p>
            <a:pPr algn="ctr">
              <a:buFont typeface="Wingdings" charset="0"/>
              <a:buNone/>
            </a:pPr>
            <a:r>
              <a:rPr lang="en-US" sz="2800"/>
              <a:t>log entry</a:t>
            </a:r>
          </a:p>
        </p:txBody>
      </p:sp>
      <p:sp>
        <p:nvSpPr>
          <p:cNvPr id="60420" name="Oval 6"/>
          <p:cNvSpPr>
            <a:spLocks noChangeArrowheads="1"/>
          </p:cNvSpPr>
          <p:nvPr/>
        </p:nvSpPr>
        <p:spPr bwMode="auto">
          <a:xfrm>
            <a:off x="4214813" y="1608535"/>
            <a:ext cx="3757612" cy="2680097"/>
          </a:xfrm>
          <a:prstGeom prst="ellipse">
            <a:avLst/>
          </a:prstGeom>
          <a:solidFill>
            <a:schemeClr val="bg2">
              <a:lumMod val="75000"/>
              <a:alpha val="42000"/>
            </a:schemeClr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ingdings" charset="0"/>
              <a:buNone/>
            </a:pPr>
            <a:r>
              <a:rPr lang="en-US" sz="2800"/>
              <a:t>Servers having </a:t>
            </a:r>
          </a:p>
          <a:p>
            <a:pPr algn="ctr">
              <a:buFont typeface="Wingdings" charset="0"/>
              <a:buNone/>
            </a:pPr>
            <a:r>
              <a:rPr lang="en-US" sz="2800"/>
              <a:t>elected the</a:t>
            </a:r>
          </a:p>
          <a:p>
            <a:pPr algn="ctr">
              <a:buFont typeface="Wingdings" charset="0"/>
              <a:buNone/>
            </a:pPr>
            <a:r>
              <a:rPr lang="en-US" sz="2800"/>
              <a:t>new leader</a:t>
            </a:r>
          </a:p>
        </p:txBody>
      </p:sp>
      <p:sp>
        <p:nvSpPr>
          <p:cNvPr id="60421" name="Oval 7"/>
          <p:cNvSpPr>
            <a:spLocks noChangeArrowheads="1"/>
          </p:cNvSpPr>
          <p:nvPr/>
        </p:nvSpPr>
        <p:spPr bwMode="auto">
          <a:xfrm>
            <a:off x="703263" y="1608535"/>
            <a:ext cx="3757612" cy="2680097"/>
          </a:xfrm>
          <a:prstGeom prst="ellipse">
            <a:avLst/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Wingdings" charset="0"/>
              <a:buNone/>
            </a:pPr>
            <a:endParaRPr lang="en-US" sz="2800"/>
          </a:p>
        </p:txBody>
      </p:sp>
      <p:sp>
        <p:nvSpPr>
          <p:cNvPr id="60422" name="Text Box 8"/>
          <p:cNvSpPr txBox="1">
            <a:spLocks noChangeArrowheads="1"/>
          </p:cNvSpPr>
          <p:nvPr/>
        </p:nvSpPr>
        <p:spPr bwMode="auto">
          <a:xfrm>
            <a:off x="457200" y="4419600"/>
            <a:ext cx="74174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buFont typeface="Wingdings" charset="0"/>
              <a:buNone/>
            </a:pPr>
            <a:r>
              <a:rPr lang="en-US" sz="2800"/>
              <a:t>Two majorities of the same cluster </a:t>
            </a:r>
            <a:r>
              <a:rPr lang="en-US" sz="2800" b="1" i="1"/>
              <a:t>must</a:t>
            </a:r>
            <a:r>
              <a:rPr lang="en-US" sz="2800"/>
              <a:t> intersect</a:t>
            </a:r>
          </a:p>
        </p:txBody>
      </p:sp>
    </p:spTree>
    <p:extLst>
      <p:ext uri="{BB962C8B-B14F-4D97-AF65-F5344CB8AC3E}">
        <p14:creationId xmlns:p14="http://schemas.microsoft.com/office/powerpoint/2010/main" val="301990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5900" y="206375"/>
            <a:ext cx="8928100" cy="857250"/>
          </a:xfrm>
        </p:spPr>
        <p:txBody>
          <a:bodyPr/>
          <a:lstStyle/>
          <a:p>
            <a:pPr eaLnBrk="1" hangingPunct="1"/>
            <a:r>
              <a:rPr lang="en-US" dirty="0"/>
              <a:t>Committing entries </a:t>
            </a:r>
            <a:r>
              <a:rPr lang="en-US" dirty="0" smtClean="0"/>
              <a:t>from previous </a:t>
            </a:r>
            <a:r>
              <a:rPr lang="en-US" dirty="0"/>
              <a:t>term</a:t>
            </a:r>
          </a:p>
        </p:txBody>
      </p:sp>
      <p:sp>
        <p:nvSpPr>
          <p:cNvPr id="6144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215900" y="1071563"/>
            <a:ext cx="8610600" cy="3703637"/>
          </a:xfrm>
        </p:spPr>
        <p:txBody>
          <a:bodyPr/>
          <a:lstStyle/>
          <a:p>
            <a:pPr eaLnBrk="1" hangingPunct="1"/>
            <a:r>
              <a:rPr lang="en-US" dirty="0"/>
              <a:t>A leader cannot </a:t>
            </a:r>
            <a:r>
              <a:rPr lang="en-US" dirty="0" smtClean="0"/>
              <a:t>conclude </a:t>
            </a:r>
            <a:r>
              <a:rPr lang="en-US" dirty="0"/>
              <a:t>that an entry from a previous </a:t>
            </a:r>
            <a:r>
              <a:rPr lang="en-US" dirty="0" smtClean="0"/>
              <a:t>term </a:t>
            </a:r>
            <a:r>
              <a:rPr lang="en-US" dirty="0"/>
              <a:t>is committed even if </a:t>
            </a:r>
            <a:r>
              <a:rPr lang="en-US" dirty="0" smtClean="0"/>
              <a:t>stored </a:t>
            </a:r>
            <a:r>
              <a:rPr lang="en-US" dirty="0"/>
              <a:t>on a majority of servers</a:t>
            </a:r>
            <a:r>
              <a:rPr lang="en-US" dirty="0" smtClean="0"/>
              <a:t>.</a:t>
            </a:r>
          </a:p>
          <a:p>
            <a:pPr lvl="3" eaLnBrk="1" hangingPunct="1"/>
            <a:endParaRPr lang="en-US" dirty="0"/>
          </a:p>
          <a:p>
            <a:pPr eaLnBrk="1" hangingPunct="1"/>
            <a:r>
              <a:rPr lang="en-US" dirty="0"/>
              <a:t>Leader should never commits log entries from previous terms by counting </a:t>
            </a:r>
            <a:r>
              <a:rPr lang="en-US" dirty="0" smtClean="0"/>
              <a:t>replicas</a:t>
            </a:r>
          </a:p>
          <a:p>
            <a:pPr lvl="2" eaLnBrk="1" hangingPunct="1"/>
            <a:endParaRPr lang="en-US" dirty="0"/>
          </a:p>
          <a:p>
            <a:pPr eaLnBrk="1" hangingPunct="1"/>
            <a:r>
              <a:rPr lang="en-US" dirty="0"/>
              <a:t>Should only do it  for entries from the current </a:t>
            </a:r>
            <a:r>
              <a:rPr lang="en-US" dirty="0" smtClean="0"/>
              <a:t>term</a:t>
            </a:r>
          </a:p>
          <a:p>
            <a:pPr lvl="2" eaLnBrk="1" hangingPunct="1"/>
            <a:endParaRPr lang="en-US" dirty="0"/>
          </a:p>
          <a:p>
            <a:pPr eaLnBrk="1" hangingPunct="1"/>
            <a:r>
              <a:rPr lang="en-US" dirty="0"/>
              <a:t>Once it has been able to  do that  for one entry, all prior entries are committed indirectly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38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consensus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of processes must agree on a single value</a:t>
            </a:r>
          </a:p>
          <a:p>
            <a:endParaRPr lang="en-US" dirty="0" smtClean="0"/>
          </a:p>
          <a:p>
            <a:r>
              <a:rPr lang="en-US" dirty="0" smtClean="0"/>
              <a:t>Value must be proposed</a:t>
            </a:r>
          </a:p>
          <a:p>
            <a:endParaRPr lang="en-US" dirty="0" smtClean="0"/>
          </a:p>
          <a:p>
            <a:r>
              <a:rPr lang="en-US" dirty="0" smtClean="0"/>
              <a:t>After value is agreed upon, it can be learned</a:t>
            </a:r>
          </a:p>
        </p:txBody>
      </p:sp>
    </p:spTree>
    <p:extLst>
      <p:ext uri="{BB962C8B-B14F-4D97-AF65-F5344CB8AC3E}">
        <p14:creationId xmlns:p14="http://schemas.microsoft.com/office/powerpoint/2010/main" val="413892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" y="0"/>
            <a:ext cx="9131300" cy="857250"/>
          </a:xfrm>
        </p:spPr>
        <p:txBody>
          <a:bodyPr/>
          <a:lstStyle/>
          <a:p>
            <a:pPr eaLnBrk="1" hangingPunct="1"/>
            <a:r>
              <a:rPr lang="en-US" dirty="0"/>
              <a:t>Committing entries </a:t>
            </a:r>
            <a:r>
              <a:rPr lang="en-US" dirty="0" smtClean="0"/>
              <a:t>from previous </a:t>
            </a:r>
            <a:r>
              <a:rPr lang="en-US" dirty="0"/>
              <a:t>term</a:t>
            </a:r>
          </a:p>
        </p:txBody>
      </p:sp>
      <p:pic>
        <p:nvPicPr>
          <p:cNvPr id="6246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00" y="914003"/>
            <a:ext cx="7010400" cy="287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Rectangular Callout 1"/>
          <p:cNvSpPr/>
          <p:nvPr/>
        </p:nvSpPr>
        <p:spPr>
          <a:xfrm>
            <a:off x="622300" y="3886200"/>
            <a:ext cx="2552700" cy="1130300"/>
          </a:xfrm>
          <a:prstGeom prst="wedgeRectCallout">
            <a:avLst>
              <a:gd name="adj1" fmla="val -3285"/>
              <a:gd name="adj2" fmla="val -81081"/>
            </a:avLst>
          </a:prstGeom>
          <a:noFill/>
          <a:ln>
            <a:solidFill>
              <a:srgbClr val="5959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rgbClr val="404040"/>
                </a:solidFill>
                <a:latin typeface="Helvetica Neue Light"/>
                <a:cs typeface="Helvetica Neue Light"/>
              </a:rPr>
              <a:t>S1 is leader and partially replicates the log entry at index </a:t>
            </a:r>
            <a:r>
              <a:rPr lang="en-US" sz="2000" dirty="0" smtClean="0">
                <a:solidFill>
                  <a:srgbClr val="404040"/>
                </a:solidFill>
                <a:latin typeface="Helvetica Neue Light"/>
                <a:cs typeface="Helvetica Neue Light"/>
              </a:rPr>
              <a:t>2.</a:t>
            </a:r>
            <a:endParaRPr lang="en-US" sz="2000" dirty="0">
              <a:solidFill>
                <a:srgbClr val="404040"/>
              </a:solidFill>
              <a:latin typeface="Helvetica Neue Light"/>
              <a:cs typeface="Helvetica Neue Ligh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67000" y="838200"/>
            <a:ext cx="5549900" cy="3035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2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" y="0"/>
            <a:ext cx="9131300" cy="857250"/>
          </a:xfrm>
        </p:spPr>
        <p:txBody>
          <a:bodyPr/>
          <a:lstStyle/>
          <a:p>
            <a:pPr eaLnBrk="1" hangingPunct="1"/>
            <a:r>
              <a:rPr lang="en-US" dirty="0"/>
              <a:t>Committing entries </a:t>
            </a:r>
            <a:r>
              <a:rPr lang="en-US" dirty="0" smtClean="0"/>
              <a:t>from previous </a:t>
            </a:r>
            <a:r>
              <a:rPr lang="en-US" dirty="0"/>
              <a:t>term</a:t>
            </a:r>
          </a:p>
        </p:txBody>
      </p:sp>
      <p:pic>
        <p:nvPicPr>
          <p:cNvPr id="6246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00" y="914003"/>
            <a:ext cx="7010400" cy="287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Rectangular Callout 1"/>
          <p:cNvSpPr/>
          <p:nvPr/>
        </p:nvSpPr>
        <p:spPr>
          <a:xfrm>
            <a:off x="1397000" y="3949700"/>
            <a:ext cx="4787900" cy="1054100"/>
          </a:xfrm>
          <a:prstGeom prst="wedgeRectCallout">
            <a:avLst>
              <a:gd name="adj1" fmla="val -19543"/>
              <a:gd name="adj2" fmla="val -77237"/>
            </a:avLst>
          </a:prstGeom>
          <a:noFill/>
          <a:ln>
            <a:solidFill>
              <a:srgbClr val="5959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2000" dirty="0">
                <a:solidFill>
                  <a:srgbClr val="404040"/>
                </a:solidFill>
                <a:latin typeface="Helvetica Neue Light"/>
                <a:cs typeface="Helvetica Neue Light"/>
              </a:rPr>
              <a:t>S1 crashes; S5 is elected leader for term 3 with votes from S3, S4, and itself, and accepts a different entry at log index </a:t>
            </a:r>
            <a:r>
              <a:rPr lang="en-US" sz="2000" dirty="0" smtClean="0">
                <a:solidFill>
                  <a:srgbClr val="404040"/>
                </a:solidFill>
                <a:latin typeface="Helvetica Neue Light"/>
                <a:cs typeface="Helvetica Neue Light"/>
              </a:rPr>
              <a:t>2.</a:t>
            </a:r>
            <a:endParaRPr lang="en-US" sz="2000" dirty="0">
              <a:solidFill>
                <a:srgbClr val="404040"/>
              </a:solidFill>
              <a:latin typeface="Helvetica Neue Light"/>
              <a:cs typeface="Helvetica Neue Ligh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59200" y="838200"/>
            <a:ext cx="4457700" cy="3035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4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" y="0"/>
            <a:ext cx="9131300" cy="857250"/>
          </a:xfrm>
        </p:spPr>
        <p:txBody>
          <a:bodyPr/>
          <a:lstStyle/>
          <a:p>
            <a:pPr eaLnBrk="1" hangingPunct="1"/>
            <a:r>
              <a:rPr lang="en-US" dirty="0"/>
              <a:t>Committing entries </a:t>
            </a:r>
            <a:r>
              <a:rPr lang="en-US" dirty="0" smtClean="0"/>
              <a:t>from previous </a:t>
            </a:r>
            <a:r>
              <a:rPr lang="en-US" dirty="0"/>
              <a:t>term</a:t>
            </a:r>
          </a:p>
        </p:txBody>
      </p:sp>
      <p:pic>
        <p:nvPicPr>
          <p:cNvPr id="6246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00" y="914003"/>
            <a:ext cx="7010400" cy="287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Rectangular Callout 1"/>
          <p:cNvSpPr/>
          <p:nvPr/>
        </p:nvSpPr>
        <p:spPr>
          <a:xfrm>
            <a:off x="1752600" y="3949700"/>
            <a:ext cx="2933700" cy="952500"/>
          </a:xfrm>
          <a:prstGeom prst="wedgeRectCallout">
            <a:avLst>
              <a:gd name="adj1" fmla="val 30417"/>
              <a:gd name="adj2" fmla="val -95310"/>
            </a:avLst>
          </a:prstGeom>
          <a:noFill/>
          <a:ln>
            <a:solidFill>
              <a:srgbClr val="5959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2000" dirty="0">
                <a:solidFill>
                  <a:srgbClr val="404040"/>
                </a:solidFill>
                <a:latin typeface="Helvetica Neue Light"/>
                <a:cs typeface="Helvetica Neue Light"/>
              </a:rPr>
              <a:t>S5 crashes; S1 restarts, is elected leader, and continues replication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5219700" y="838200"/>
            <a:ext cx="2997200" cy="3035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9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" y="0"/>
            <a:ext cx="9131300" cy="857250"/>
          </a:xfrm>
        </p:spPr>
        <p:txBody>
          <a:bodyPr/>
          <a:lstStyle/>
          <a:p>
            <a:pPr eaLnBrk="1" hangingPunct="1"/>
            <a:r>
              <a:rPr lang="en-US" dirty="0"/>
              <a:t>Committing entries </a:t>
            </a:r>
            <a:r>
              <a:rPr lang="en-US" dirty="0" smtClean="0"/>
              <a:t>from previous </a:t>
            </a:r>
            <a:r>
              <a:rPr lang="en-US" dirty="0"/>
              <a:t>term</a:t>
            </a:r>
          </a:p>
        </p:txBody>
      </p:sp>
      <p:pic>
        <p:nvPicPr>
          <p:cNvPr id="6246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00" y="914003"/>
            <a:ext cx="7010400" cy="287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Rectangular Callout 1"/>
          <p:cNvSpPr/>
          <p:nvPr/>
        </p:nvSpPr>
        <p:spPr>
          <a:xfrm>
            <a:off x="1574800" y="3937000"/>
            <a:ext cx="4902200" cy="952500"/>
          </a:xfrm>
          <a:prstGeom prst="wedgeRectCallout">
            <a:avLst>
              <a:gd name="adj1" fmla="val 30233"/>
              <a:gd name="adj2" fmla="val -93976"/>
            </a:avLst>
          </a:prstGeom>
          <a:noFill/>
          <a:ln>
            <a:solidFill>
              <a:srgbClr val="5959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2000" dirty="0">
                <a:solidFill>
                  <a:srgbClr val="404040"/>
                </a:solidFill>
                <a:latin typeface="Helvetica Neue Light"/>
                <a:cs typeface="Helvetica Neue Light"/>
              </a:rPr>
              <a:t>S1 </a:t>
            </a:r>
            <a:r>
              <a:rPr lang="en-US" sz="2000" dirty="0" smtClean="0">
                <a:solidFill>
                  <a:srgbClr val="404040"/>
                </a:solidFill>
                <a:latin typeface="Helvetica Neue Light"/>
                <a:cs typeface="Helvetica Neue Light"/>
              </a:rPr>
              <a:t>crashes, </a:t>
            </a:r>
            <a:r>
              <a:rPr lang="en-US" sz="2000" dirty="0">
                <a:solidFill>
                  <a:srgbClr val="404040"/>
                </a:solidFill>
                <a:latin typeface="Helvetica Neue Light"/>
                <a:cs typeface="Helvetica Neue Light"/>
              </a:rPr>
              <a:t>S5 </a:t>
            </a:r>
            <a:r>
              <a:rPr lang="en-US" sz="2000" dirty="0" smtClean="0">
                <a:solidFill>
                  <a:srgbClr val="404040"/>
                </a:solidFill>
                <a:latin typeface="Helvetica Neue Light"/>
                <a:cs typeface="Helvetica Neue Light"/>
              </a:rPr>
              <a:t>is </a:t>
            </a:r>
            <a:r>
              <a:rPr lang="en-US" sz="2000" dirty="0">
                <a:solidFill>
                  <a:srgbClr val="404040"/>
                </a:solidFill>
                <a:latin typeface="Helvetica Neue Light"/>
                <a:cs typeface="Helvetica Neue Light"/>
              </a:rPr>
              <a:t>elected leader (with votes from S2, S3, and S4) and </a:t>
            </a:r>
            <a:r>
              <a:rPr lang="en-US" sz="2000" dirty="0" smtClean="0">
                <a:solidFill>
                  <a:srgbClr val="404040"/>
                </a:solidFill>
                <a:latin typeface="Helvetica Neue Light"/>
                <a:cs typeface="Helvetica Neue Light"/>
              </a:rPr>
              <a:t>overwrites </a:t>
            </a:r>
            <a:r>
              <a:rPr lang="en-US" sz="2000" dirty="0">
                <a:solidFill>
                  <a:srgbClr val="404040"/>
                </a:solidFill>
                <a:latin typeface="Helvetica Neue Light"/>
                <a:cs typeface="Helvetica Neue Light"/>
              </a:rPr>
              <a:t>the entry with its own entry from term 3. </a:t>
            </a:r>
          </a:p>
        </p:txBody>
      </p:sp>
      <p:sp>
        <p:nvSpPr>
          <p:cNvPr id="5" name="Rectangle 4"/>
          <p:cNvSpPr/>
          <p:nvPr/>
        </p:nvSpPr>
        <p:spPr>
          <a:xfrm>
            <a:off x="6515100" y="838200"/>
            <a:ext cx="1701800" cy="3035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7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" y="0"/>
            <a:ext cx="9131300" cy="857250"/>
          </a:xfrm>
        </p:spPr>
        <p:txBody>
          <a:bodyPr/>
          <a:lstStyle/>
          <a:p>
            <a:pPr eaLnBrk="1" hangingPunct="1"/>
            <a:r>
              <a:rPr lang="en-US" dirty="0"/>
              <a:t>Committing entries </a:t>
            </a:r>
            <a:r>
              <a:rPr lang="en-US" dirty="0" smtClean="0"/>
              <a:t>from previous </a:t>
            </a:r>
            <a:r>
              <a:rPr lang="en-US" dirty="0"/>
              <a:t>term</a:t>
            </a:r>
          </a:p>
        </p:txBody>
      </p:sp>
      <p:pic>
        <p:nvPicPr>
          <p:cNvPr id="6246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00" y="914003"/>
            <a:ext cx="7010400" cy="287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Rectangular Callout 1"/>
          <p:cNvSpPr/>
          <p:nvPr/>
        </p:nvSpPr>
        <p:spPr>
          <a:xfrm>
            <a:off x="2311400" y="3949700"/>
            <a:ext cx="5880100" cy="952500"/>
          </a:xfrm>
          <a:prstGeom prst="wedgeRectCallout">
            <a:avLst>
              <a:gd name="adj1" fmla="val 26030"/>
              <a:gd name="adj2" fmla="val -99309"/>
            </a:avLst>
          </a:prstGeom>
          <a:noFill/>
          <a:ln>
            <a:solidFill>
              <a:srgbClr val="5959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2000" dirty="0" smtClean="0">
                <a:solidFill>
                  <a:srgbClr val="404040"/>
                </a:solidFill>
                <a:latin typeface="Helvetica Neue Light"/>
                <a:cs typeface="Helvetica Neue Light"/>
              </a:rPr>
              <a:t>However, if </a:t>
            </a:r>
            <a:r>
              <a:rPr lang="en-US" sz="2000" dirty="0">
                <a:solidFill>
                  <a:srgbClr val="404040"/>
                </a:solidFill>
                <a:latin typeface="Helvetica Neue Light"/>
                <a:cs typeface="Helvetica Neue Light"/>
              </a:rPr>
              <a:t>S1 replicates an entry from its current term on a majority of the servers before crashing, as </a:t>
            </a:r>
            <a:r>
              <a:rPr lang="en-US" sz="2000" dirty="0" smtClean="0">
                <a:solidFill>
                  <a:srgbClr val="404040"/>
                </a:solidFill>
                <a:latin typeface="Helvetica Neue Light"/>
                <a:cs typeface="Helvetica Neue Light"/>
              </a:rPr>
              <a:t>this </a:t>
            </a:r>
            <a:r>
              <a:rPr lang="en-US" sz="2000" dirty="0">
                <a:solidFill>
                  <a:srgbClr val="404040"/>
                </a:solidFill>
                <a:latin typeface="Helvetica Neue Light"/>
                <a:cs typeface="Helvetica Neue Light"/>
              </a:rPr>
              <a:t>entry is committed (S5 cannot win an election).</a:t>
            </a:r>
          </a:p>
        </p:txBody>
      </p:sp>
    </p:spTree>
    <p:extLst>
      <p:ext uri="{BB962C8B-B14F-4D97-AF65-F5344CB8AC3E}">
        <p14:creationId xmlns:p14="http://schemas.microsoft.com/office/powerpoint/2010/main" val="63734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7270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Consensus key building block in distributed systems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 smtClean="0"/>
              <a:t>Raft similar to </a:t>
            </a:r>
            <a:r>
              <a:rPr lang="en-US" dirty="0" err="1" smtClean="0"/>
              <a:t>Paxos</a:t>
            </a:r>
            <a:endParaRPr lang="en-US" dirty="0" smtClean="0"/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 smtClean="0"/>
              <a:t>Raft arguably </a:t>
            </a:r>
            <a:r>
              <a:rPr lang="en-US" dirty="0"/>
              <a:t>easier to understand </a:t>
            </a:r>
            <a:r>
              <a:rPr lang="en-US" dirty="0" smtClean="0"/>
              <a:t>than </a:t>
            </a:r>
            <a:r>
              <a:rPr lang="en-US" dirty="0" err="1" smtClean="0"/>
              <a:t>Paxos</a:t>
            </a:r>
            <a:endParaRPr lang="en-US" dirty="0"/>
          </a:p>
          <a:p>
            <a:pPr lvl="1" eaLnBrk="1" hangingPunct="1"/>
            <a:r>
              <a:rPr lang="en-US" dirty="0" smtClean="0"/>
              <a:t>It separates stages which reduces the algorithm state space</a:t>
            </a:r>
          </a:p>
          <a:p>
            <a:pPr lvl="1" eaLnBrk="1" hangingPunct="1"/>
            <a:r>
              <a:rPr lang="en-US" dirty="0" smtClean="0"/>
              <a:t>Provides a more detailed implementation </a:t>
            </a:r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889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B_deck_16x9_example">
  <a:themeElements>
    <a:clrScheme name="Custom 3">
      <a:dk1>
        <a:sysClr val="windowText" lastClr="000000"/>
      </a:dk1>
      <a:lt1>
        <a:sysClr val="window" lastClr="FFFFFF"/>
      </a:lt1>
      <a:dk2>
        <a:srgbClr val="2B2B2B"/>
      </a:dk2>
      <a:lt2>
        <a:srgbClr val="D5D2C3"/>
      </a:lt2>
      <a:accent1>
        <a:srgbClr val="1EA3B5"/>
      </a:accent1>
      <a:accent2>
        <a:srgbClr val="EC541B"/>
      </a:accent2>
      <a:accent3>
        <a:srgbClr val="1AA756"/>
      </a:accent3>
      <a:accent4>
        <a:srgbClr val="E2151C"/>
      </a:accent4>
      <a:accent5>
        <a:srgbClr val="646464"/>
      </a:accent5>
      <a:accent6>
        <a:srgbClr val="DC3D08"/>
      </a:accent6>
      <a:hlink>
        <a:srgbClr val="EC541B"/>
      </a:hlink>
      <a:folHlink>
        <a:srgbClr val="75527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DB_deck_16x9_example.potx</Template>
  <TotalTime>52514</TotalTime>
  <Words>3632</Words>
  <Application>Microsoft Macintosh PowerPoint</Application>
  <PresentationFormat>On-screen Show (16:9)</PresentationFormat>
  <Paragraphs>966</Paragraphs>
  <Slides>95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95</vt:i4>
      </vt:variant>
    </vt:vector>
  </HeadingPairs>
  <TitlesOfParts>
    <vt:vector size="115" baseType="lpstr">
      <vt:lpstr>Calibri</vt:lpstr>
      <vt:lpstr>Courier New</vt:lpstr>
      <vt:lpstr>Helvetica</vt:lpstr>
      <vt:lpstr>Helvetica Neue</vt:lpstr>
      <vt:lpstr>Helvetica Neue </vt:lpstr>
      <vt:lpstr>Helvetica Neue Light</vt:lpstr>
      <vt:lpstr>Lucida Grande</vt:lpstr>
      <vt:lpstr>MS PGothic</vt:lpstr>
      <vt:lpstr>ＭＳ Ｐゴシック</vt:lpstr>
      <vt:lpstr>Newslab Thin</vt:lpstr>
      <vt:lpstr>Source Sans Pro</vt:lpstr>
      <vt:lpstr>Source Sans Pro Light</vt:lpstr>
      <vt:lpstr>Symbol</vt:lpstr>
      <vt:lpstr>Tahoma</vt:lpstr>
      <vt:lpstr>Times New Roman</vt:lpstr>
      <vt:lpstr>Wingdings</vt:lpstr>
      <vt:lpstr>굴림</vt:lpstr>
      <vt:lpstr>Arial</vt:lpstr>
      <vt:lpstr>DB_deck_16x9_example</vt:lpstr>
      <vt:lpstr>Excel.Chart.8</vt:lpstr>
      <vt:lpstr>Paxos and Raft (Lecture 9 cont’d, cs262a) </vt:lpstr>
      <vt:lpstr>About mixing isolation models (Lecture 7…)</vt:lpstr>
      <vt:lpstr>Direct Serialization Graph (DSG)</vt:lpstr>
      <vt:lpstr>Phenomena</vt:lpstr>
      <vt:lpstr>Summary of portable ANSI isolation levels</vt:lpstr>
      <vt:lpstr>Mixing of Isolation Levels</vt:lpstr>
      <vt:lpstr>Today’s Papers</vt:lpstr>
      <vt:lpstr>Paxos</vt:lpstr>
      <vt:lpstr>Distributed consensus problem</vt:lpstr>
      <vt:lpstr>Two types of failures</vt:lpstr>
      <vt:lpstr>Consensus Impossibility Result</vt:lpstr>
      <vt:lpstr>Paxos</vt:lpstr>
      <vt:lpstr>Political Analogy</vt:lpstr>
      <vt:lpstr>Does Paxos Solve Consensus?</vt:lpstr>
      <vt:lpstr>So Simple, So Obvious</vt:lpstr>
      <vt:lpstr>Simple Pseudocode</vt:lpstr>
      <vt:lpstr>3 Types of Agents</vt:lpstr>
      <vt:lpstr>Simple Implementation</vt:lpstr>
      <vt:lpstr>Recall…</vt:lpstr>
      <vt:lpstr>Phase 1 – Election</vt:lpstr>
      <vt:lpstr>Phase 1 – Election</vt:lpstr>
      <vt:lpstr>Phase 2 – Proposal (Bill)</vt:lpstr>
      <vt:lpstr>Phase 3 – Decision (Law)</vt:lpstr>
      <vt:lpstr>When is Consensus Achieved?</vt:lpstr>
      <vt:lpstr>When is Consensus Achieved?</vt:lpstr>
      <vt:lpstr>When is Consensus Achieved?</vt:lpstr>
      <vt:lpstr>Safety</vt:lpstr>
      <vt:lpstr>Safety</vt:lpstr>
      <vt:lpstr>More Paxos in more detail…</vt:lpstr>
      <vt:lpstr>Basic Paxos Protocol</vt:lpstr>
      <vt:lpstr>Trivial Example: P1 wants to propose “A”</vt:lpstr>
      <vt:lpstr>Trivial Example: P1 wants to propose “A”</vt:lpstr>
      <vt:lpstr>Trivial Example: P1 wants to propose “A”</vt:lpstr>
      <vt:lpstr>Trivial Example: P1 wants to propose “A”</vt:lpstr>
      <vt:lpstr>Example</vt:lpstr>
      <vt:lpstr>Prepare Example</vt:lpstr>
      <vt:lpstr>Prepare Example</vt:lpstr>
      <vt:lpstr>Simple Accept Example</vt:lpstr>
      <vt:lpstr>Simple Accept Example</vt:lpstr>
      <vt:lpstr>Example: Livelock</vt:lpstr>
      <vt:lpstr>Example: Livelock</vt:lpstr>
      <vt:lpstr>Example: Livelock</vt:lpstr>
      <vt:lpstr>Example: Livelock</vt:lpstr>
      <vt:lpstr>Example: Livelock</vt:lpstr>
      <vt:lpstr>Example: Livelock</vt:lpstr>
      <vt:lpstr>Example: P1 want to propose value A</vt:lpstr>
      <vt:lpstr>Example: P1 want to propose value A</vt:lpstr>
      <vt:lpstr>Example: P1 want to propose value A</vt:lpstr>
      <vt:lpstr>Example: P1 want to propose value A</vt:lpstr>
      <vt:lpstr>Example</vt:lpstr>
      <vt:lpstr>Example: P1 wants A, and P2 wants B</vt:lpstr>
      <vt:lpstr>Example: P1 wants A, and P2 wants B</vt:lpstr>
      <vt:lpstr>Example: P1 wants A, and P2 wants B</vt:lpstr>
      <vt:lpstr>Example: P1 wants A, and P2 wants B</vt:lpstr>
      <vt:lpstr>Others</vt:lpstr>
      <vt:lpstr>Raft</vt:lpstr>
      <vt:lpstr>Paxos Limitations</vt:lpstr>
      <vt:lpstr>Replicated State Machines</vt:lpstr>
      <vt:lpstr>Designing for understandability</vt:lpstr>
      <vt:lpstr>Raft Overview</vt:lpstr>
      <vt:lpstr>Raft basics: the servers</vt:lpstr>
      <vt:lpstr>Server states</vt:lpstr>
      <vt:lpstr>Raft basics: terms (I)</vt:lpstr>
      <vt:lpstr>Raft basics: terms (II)</vt:lpstr>
      <vt:lpstr>Raft basics: RPC</vt:lpstr>
      <vt:lpstr>Leader elections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Log replication</vt:lpstr>
      <vt:lpstr>A client sends a request</vt:lpstr>
      <vt:lpstr>The followers receive the request</vt:lpstr>
      <vt:lpstr>The leader tallies followers' ACKs</vt:lpstr>
      <vt:lpstr>The leader tallies followers' ACKs</vt:lpstr>
      <vt:lpstr>Log organization</vt:lpstr>
      <vt:lpstr>Handling slow followers ,…</vt:lpstr>
      <vt:lpstr>Committed entries</vt:lpstr>
      <vt:lpstr>Why?</vt:lpstr>
      <vt:lpstr>Raft log matching property</vt:lpstr>
      <vt:lpstr>Safety</vt:lpstr>
      <vt:lpstr>Election restriction (I)</vt:lpstr>
      <vt:lpstr>Election restriction (II)</vt:lpstr>
      <vt:lpstr>Committing entries from previous term</vt:lpstr>
      <vt:lpstr>Committing entries from previous term</vt:lpstr>
      <vt:lpstr>Committing entries from previous term</vt:lpstr>
      <vt:lpstr>Committing entries from previous term</vt:lpstr>
      <vt:lpstr>Committing entries from previous term</vt:lpstr>
      <vt:lpstr>Committing entries from previous term</vt:lpstr>
      <vt:lpstr>Summary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 d'Orito</dc:creator>
  <cp:lastModifiedBy>Ion Stoica</cp:lastModifiedBy>
  <cp:revision>2183</cp:revision>
  <cp:lastPrinted>2016-09-26T22:07:19Z</cp:lastPrinted>
  <dcterms:created xsi:type="dcterms:W3CDTF">2015-02-13T19:56:21Z</dcterms:created>
  <dcterms:modified xsi:type="dcterms:W3CDTF">2018-02-25T05:36:25Z</dcterms:modified>
</cp:coreProperties>
</file>