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777" r:id="rId2"/>
    <p:sldId id="866" r:id="rId3"/>
    <p:sldId id="947" r:id="rId4"/>
    <p:sldId id="868" r:id="rId5"/>
    <p:sldId id="963" r:id="rId6"/>
    <p:sldId id="964" r:id="rId7"/>
    <p:sldId id="965" r:id="rId8"/>
    <p:sldId id="948" r:id="rId9"/>
    <p:sldId id="949" r:id="rId10"/>
    <p:sldId id="951" r:id="rId11"/>
    <p:sldId id="953" r:id="rId12"/>
    <p:sldId id="968" r:id="rId13"/>
    <p:sldId id="955" r:id="rId14"/>
    <p:sldId id="978" r:id="rId15"/>
    <p:sldId id="876" r:id="rId16"/>
    <p:sldId id="959" r:id="rId17"/>
    <p:sldId id="973" r:id="rId18"/>
    <p:sldId id="974" r:id="rId19"/>
    <p:sldId id="983" r:id="rId20"/>
    <p:sldId id="881" r:id="rId21"/>
    <p:sldId id="985" r:id="rId22"/>
    <p:sldId id="986" r:id="rId23"/>
    <p:sldId id="883" r:id="rId24"/>
    <p:sldId id="885" r:id="rId25"/>
    <p:sldId id="886" r:id="rId26"/>
    <p:sldId id="889" r:id="rId27"/>
    <p:sldId id="890" r:id="rId28"/>
    <p:sldId id="891" r:id="rId29"/>
    <p:sldId id="892" r:id="rId30"/>
    <p:sldId id="972" r:id="rId31"/>
    <p:sldId id="893" r:id="rId32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on Stoic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B4"/>
    <a:srgbClr val="FFE0B6"/>
    <a:srgbClr val="95CEE8"/>
    <a:srgbClr val="69CEE8"/>
    <a:srgbClr val="C9E5FF"/>
    <a:srgbClr val="FF8D00"/>
    <a:srgbClr val="FFA63C"/>
    <a:srgbClr val="FFD4E1"/>
    <a:srgbClr val="3D84C7"/>
    <a:srgbClr val="ADC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8" autoAdjust="0"/>
    <p:restoredTop sz="94093" autoAdjust="0"/>
  </p:normalViewPr>
  <p:slideViewPr>
    <p:cSldViewPr snapToGrid="0">
      <p:cViewPr>
        <p:scale>
          <a:sx n="100" d="100"/>
          <a:sy n="100" d="100"/>
        </p:scale>
        <p:origin x="1168" y="7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commentAuthors" Target="commentAuthors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976391-CA72-415F-9630-5C942629CBBC}" type="datetimeFigureOut">
              <a:rPr lang="en-US" altLang="en-US"/>
              <a:pPr/>
              <a:t>2/24/18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027113-7185-43B9-8633-626C4872BF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6903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B14504-7E73-40B3-A4BE-FCEED13BF409}" type="datetimeFigureOut">
              <a:rPr lang="en-US" altLang="en-US"/>
              <a:pPr/>
              <a:t>2/24/18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DB17D3-99E1-4420-81D7-8B4A93584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387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3-D graph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Checklist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What we want to enable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What we have today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How we’ll get there</a:t>
            </a:r>
          </a:p>
        </p:txBody>
      </p:sp>
    </p:spTree>
    <p:extLst>
      <p:ext uri="{BB962C8B-B14F-4D97-AF65-F5344CB8AC3E}">
        <p14:creationId xmlns:p14="http://schemas.microsoft.com/office/powerpoint/2010/main" val="835259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556" y="1558774"/>
            <a:ext cx="8240889" cy="186317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5400" b="0" i="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9593" y="4176647"/>
            <a:ext cx="6400800" cy="453863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7742" y="4563527"/>
            <a:ext cx="6446838" cy="443446"/>
          </a:xfrm>
        </p:spPr>
        <p:txBody>
          <a:bodyPr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3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946150" y="206375"/>
            <a:ext cx="7172325" cy="8572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Newslab Light"/>
                <a:ea typeface="+mj-ea"/>
                <a:cs typeface="Newslab Light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000" dirty="0" smtClean="0">
                <a:latin typeface="Helvetica Neue" charset="0"/>
                <a:ea typeface="Helvetica Neue" charset="0"/>
                <a:cs typeface="Helvetica Neue" charset="0"/>
              </a:rPr>
              <a:t>Use this Chart to Start</a:t>
            </a:r>
            <a:endParaRPr lang="en-US" sz="4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graphicFrame>
        <p:nvGraphicFramePr>
          <p:cNvPr id="3" name="Picture Placeholder 9"/>
          <p:cNvGraphicFramePr>
            <a:graphicFrameLocks/>
          </p:cNvGraphicFramePr>
          <p:nvPr/>
        </p:nvGraphicFramePr>
        <p:xfrm>
          <a:off x="1158875" y="1149350"/>
          <a:ext cx="7273925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5" r:id="rId4" imgW="7271927" imgH="3492719" progId="Excel.Chart.8">
                  <p:embed/>
                </p:oleObj>
              </mc:Choice>
              <mc:Fallback>
                <p:oleObj r:id="rId4" imgW="7271927" imgH="349271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1149350"/>
                        <a:ext cx="7273925" cy="349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6787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 userDrawn="1"/>
        </p:nvGrpSpPr>
        <p:grpSpPr>
          <a:xfrm>
            <a:off x="798513" y="946150"/>
            <a:ext cx="8208962" cy="3709988"/>
            <a:chOff x="798513" y="946150"/>
            <a:chExt cx="8208962" cy="3709988"/>
          </a:xfrm>
        </p:grpSpPr>
        <p:pic>
          <p:nvPicPr>
            <p:cNvPr id="3" name="Picture 4" descr="01_FLASHLIGHT_exploration.png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138" y="987425"/>
              <a:ext cx="1092200" cy="109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6" descr="02_CLOUDCLUSTER_managedclusters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8" y="1006475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7" descr="03_PIPELINES.png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3875" y="1006475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 descr="04_THIRDPARTY.png"/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163" y="1006475"/>
              <a:ext cx="1082675" cy="1082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05_UNIFIED_PLATFORM_knot.eps.png"/>
            <p:cNvPicPr>
              <a:picLocks noChangeAspect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8950" y="946150"/>
              <a:ext cx="1144588" cy="1144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06_COMMUNITY.png"/>
            <p:cNvPicPr>
              <a:picLocks noChangeAspect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9900" y="1065213"/>
              <a:ext cx="987425" cy="987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07_LIBRARIES.png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3688" y="1027113"/>
              <a:ext cx="1093787" cy="1093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2" descr="08_LOGO_BUG.png"/>
            <p:cNvPicPr>
              <a:picLocks noChangeAspect="1"/>
            </p:cNvPicPr>
            <p:nvPr userDrawn="1"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050" y="3424238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3" descr="09_EXPLORE_LANGUAGE.png"/>
            <p:cNvPicPr>
              <a:picLocks noChangeAspect="1"/>
            </p:cNvPicPr>
            <p:nvPr userDrawn="1"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513" y="2325688"/>
              <a:ext cx="1079500" cy="107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4" descr="10_COLLABORATE.png"/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8975" y="2338388"/>
              <a:ext cx="989013" cy="98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 descr="11_CHART_visualize.png"/>
            <p:cNvPicPr>
              <a:picLocks noChangeAspect="1"/>
            </p:cNvPicPr>
            <p:nvPr userDrawn="1"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5150" y="2392363"/>
              <a:ext cx="989013" cy="98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6" descr="12_DASHBOARD.png"/>
            <p:cNvPicPr>
              <a:picLocks noChangeAspect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2381250"/>
              <a:ext cx="973138" cy="97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7" descr="13_CLUSTERS.png"/>
            <p:cNvPicPr>
              <a:picLocks noChangeAspect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025" y="3552825"/>
              <a:ext cx="1103313" cy="1103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8" descr="14_WAND_PowerSpark.png"/>
            <p:cNvPicPr>
              <a:picLocks noChangeAspect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213" y="3554413"/>
              <a:ext cx="1047750" cy="104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9" descr="15_IMPORT_CLOUD.png"/>
            <p:cNvPicPr>
              <a:picLocks noChangeAspect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2925" y="3552825"/>
              <a:ext cx="1035050" cy="1035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0" descr="16_CALENDAR_schedule.png"/>
            <p:cNvPicPr>
              <a:picLocks noChangeAspect="1"/>
            </p:cNvPicPr>
            <p:nvPr userDrawn="1"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4200" y="2393950"/>
              <a:ext cx="973138" cy="97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1" descr="17_CHECKLIST_monitor.png"/>
            <p:cNvPicPr>
              <a:picLocks noChangeAspect="1"/>
            </p:cNvPicPr>
            <p:nvPr userDrawn="1"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7363" y="2392363"/>
              <a:ext cx="1031875" cy="1031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>
              <a:spLocks noChangeArrowheads="1"/>
            </p:cNvSpPr>
            <p:nvPr userDrawn="1"/>
          </p:nvSpPr>
          <p:spPr bwMode="auto">
            <a:xfrm>
              <a:off x="1028700" y="1878013"/>
              <a:ext cx="76815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Exploration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 userDrawn="1"/>
          </p:nvSpPr>
          <p:spPr bwMode="auto">
            <a:xfrm>
              <a:off x="1958975" y="1878013"/>
              <a:ext cx="113043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Managed Clusters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 userDrawn="1"/>
          </p:nvSpPr>
          <p:spPr bwMode="auto">
            <a:xfrm>
              <a:off x="3311525" y="1878013"/>
              <a:ext cx="65274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Pipelines</a:t>
              </a:r>
            </a:p>
          </p:txBody>
        </p:sp>
        <p:sp>
          <p:nvSpPr>
            <p:cNvPr id="23" name="TextBox 22"/>
            <p:cNvSpPr txBox="1">
              <a:spLocks noChangeArrowheads="1"/>
            </p:cNvSpPr>
            <p:nvPr userDrawn="1"/>
          </p:nvSpPr>
          <p:spPr bwMode="auto">
            <a:xfrm>
              <a:off x="4221163" y="1878013"/>
              <a:ext cx="92525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3</a:t>
              </a:r>
              <a:r>
                <a:rPr lang="en-US" sz="900" baseline="300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rd</a:t>
              </a: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 Party Apps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 userDrawn="1"/>
          </p:nvSpPr>
          <p:spPr bwMode="auto">
            <a:xfrm>
              <a:off x="6950075" y="1878013"/>
              <a:ext cx="77777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Community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 userDrawn="1"/>
          </p:nvSpPr>
          <p:spPr bwMode="auto">
            <a:xfrm>
              <a:off x="1096963" y="4357688"/>
              <a:ext cx="61106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dirty="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Clusters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 userDrawn="1"/>
          </p:nvSpPr>
          <p:spPr bwMode="auto">
            <a:xfrm>
              <a:off x="6937375" y="3216275"/>
              <a:ext cx="99738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Monitor Results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 userDrawn="1"/>
          </p:nvSpPr>
          <p:spPr bwMode="auto">
            <a:xfrm>
              <a:off x="5607050" y="3216275"/>
              <a:ext cx="127631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Schedule Workflows 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 userDrawn="1"/>
          </p:nvSpPr>
          <p:spPr bwMode="auto">
            <a:xfrm>
              <a:off x="3259138" y="4354513"/>
              <a:ext cx="79861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Import Data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 userDrawn="1"/>
          </p:nvSpPr>
          <p:spPr bwMode="auto">
            <a:xfrm>
              <a:off x="2012950" y="4357688"/>
              <a:ext cx="98296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Power of Spark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 userDrawn="1"/>
          </p:nvSpPr>
          <p:spPr bwMode="auto">
            <a:xfrm>
              <a:off x="2057400" y="3205163"/>
              <a:ext cx="78258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Collaborate</a:t>
              </a:r>
            </a:p>
          </p:txBody>
        </p:sp>
        <p:sp>
          <p:nvSpPr>
            <p:cNvPr id="31" name="TextBox 30"/>
            <p:cNvSpPr txBox="1">
              <a:spLocks noChangeArrowheads="1"/>
            </p:cNvSpPr>
            <p:nvPr userDrawn="1"/>
          </p:nvSpPr>
          <p:spPr bwMode="auto">
            <a:xfrm>
              <a:off x="4364038" y="3205163"/>
              <a:ext cx="56618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Publish</a:t>
              </a:r>
            </a:p>
          </p:txBody>
        </p:sp>
        <p:sp>
          <p:nvSpPr>
            <p:cNvPr id="32" name="TextBox 31"/>
            <p:cNvSpPr txBox="1">
              <a:spLocks noChangeArrowheads="1"/>
            </p:cNvSpPr>
            <p:nvPr userDrawn="1"/>
          </p:nvSpPr>
          <p:spPr bwMode="auto">
            <a:xfrm>
              <a:off x="3336925" y="3205163"/>
              <a:ext cx="63511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Visualize</a:t>
              </a:r>
            </a:p>
          </p:txBody>
        </p:sp>
        <p:sp>
          <p:nvSpPr>
            <p:cNvPr id="33" name="TextBox 32"/>
            <p:cNvSpPr txBox="1">
              <a:spLocks noChangeArrowheads="1"/>
            </p:cNvSpPr>
            <p:nvPr userDrawn="1"/>
          </p:nvSpPr>
          <p:spPr bwMode="auto">
            <a:xfrm>
              <a:off x="1019175" y="3205163"/>
              <a:ext cx="69602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Language</a:t>
              </a:r>
            </a:p>
          </p:txBody>
        </p:sp>
        <p:sp>
          <p:nvSpPr>
            <p:cNvPr id="34" name="TextBox 33"/>
            <p:cNvSpPr txBox="1">
              <a:spLocks noChangeArrowheads="1"/>
            </p:cNvSpPr>
            <p:nvPr userDrawn="1"/>
          </p:nvSpPr>
          <p:spPr bwMode="auto">
            <a:xfrm>
              <a:off x="8204200" y="1878013"/>
              <a:ext cx="62869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Libraries</a:t>
              </a:r>
            </a:p>
          </p:txBody>
        </p:sp>
        <p:sp>
          <p:nvSpPr>
            <p:cNvPr id="35" name="TextBox 34"/>
            <p:cNvSpPr txBox="1">
              <a:spLocks noChangeArrowheads="1"/>
            </p:cNvSpPr>
            <p:nvPr userDrawn="1"/>
          </p:nvSpPr>
          <p:spPr bwMode="auto">
            <a:xfrm>
              <a:off x="5700713" y="1878013"/>
              <a:ext cx="101662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Unified Platform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 userDrawn="1"/>
          </p:nvSpPr>
          <p:spPr bwMode="auto">
            <a:xfrm>
              <a:off x="5875338" y="4302125"/>
              <a:ext cx="68640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Logo Bug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48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Fram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03111" y="1598392"/>
            <a:ext cx="7739943" cy="1248834"/>
          </a:xfrm>
        </p:spPr>
        <p:txBody>
          <a:bodyPr>
            <a:noAutofit/>
          </a:bodyPr>
          <a:lstStyle>
            <a:lvl1pPr algn="l">
              <a:defRPr sz="5400" b="0" i="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3111" y="2717006"/>
            <a:ext cx="6349823" cy="666441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02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latin typeface="Tahoma"/>
                <a:cs typeface="Tahom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9548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206375"/>
            <a:ext cx="8850312" cy="857250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8850312" cy="3394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54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Question or Section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9863" y="952049"/>
            <a:ext cx="8850311" cy="2440157"/>
          </a:xfrm>
        </p:spPr>
        <p:txBody>
          <a:bodyPr>
            <a:normAutofit/>
          </a:bodyPr>
          <a:lstStyle>
            <a:lvl1pPr algn="l">
              <a:defRPr sz="4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178742" y="2965040"/>
            <a:ext cx="8749914" cy="138067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7340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9863" y="205979"/>
            <a:ext cx="8708369" cy="8572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69863" y="1313040"/>
            <a:ext cx="4231449" cy="34455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marL="1028700" indent="-115888"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20768" y="1313040"/>
            <a:ext cx="4399407" cy="34455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marL="1028700" indent="-115888"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77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69863" y="205979"/>
            <a:ext cx="8850311" cy="857250"/>
          </a:xfrm>
        </p:spPr>
        <p:txBody>
          <a:bodyPr/>
          <a:lstStyle>
            <a:lvl1pPr>
              <a:defRPr sz="3200" b="0" i="0"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169864" y="1286171"/>
            <a:ext cx="4231448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169864" y="1844616"/>
            <a:ext cx="4231448" cy="2963466"/>
          </a:xfrm>
        </p:spPr>
        <p:txBody>
          <a:bodyPr>
            <a:normAutofit/>
          </a:bodyPr>
          <a:lstStyle>
            <a:lvl1pPr>
              <a:defRPr sz="20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 sz="1800">
                <a:latin typeface="Helvetica Neue" charset="0"/>
                <a:ea typeface="Helvetica Neue" charset="0"/>
                <a:cs typeface="Helvetica Neue" charset="0"/>
              </a:defRPr>
            </a:lvl2pPr>
            <a:lvl3pPr marL="1028700" indent="-114300">
              <a:defRPr sz="16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14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14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7344" y="1286171"/>
            <a:ext cx="4362831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1844616"/>
            <a:ext cx="4362831" cy="2963466"/>
          </a:xfrm>
        </p:spPr>
        <p:txBody>
          <a:bodyPr>
            <a:normAutofit/>
          </a:bodyPr>
          <a:lstStyle>
            <a:lvl1pPr>
              <a:defRPr sz="20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 sz="1800">
                <a:latin typeface="Helvetica Neue" charset="0"/>
                <a:ea typeface="Helvetica Neue" charset="0"/>
                <a:cs typeface="Helvetica Neue" charset="0"/>
              </a:defRPr>
            </a:lvl2pPr>
            <a:lvl3pPr marL="1028700" indent="-114300">
              <a:defRPr sz="16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14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14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9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69863" y="206663"/>
            <a:ext cx="8850312" cy="480131"/>
          </a:xfrm>
          <a:prstGeom prst="rect">
            <a:avLst/>
          </a:prstGeom>
        </p:spPr>
        <p:txBody>
          <a:bodyPr rtlCol="0" anchor="t">
            <a:spAutoFit/>
          </a:bodyPr>
          <a:lstStyle>
            <a:lvl1pPr>
              <a:lnSpc>
                <a:spcPct val="90000"/>
              </a:lnSpc>
              <a:defRPr sz="2800" baseline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47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tabricks_logoTM_rgb_TM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863" y="4821238"/>
            <a:ext cx="1071562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204787"/>
            <a:ext cx="3008313" cy="2000428"/>
          </a:xfrm>
        </p:spPr>
        <p:txBody>
          <a:bodyPr anchor="t">
            <a:noAutofit/>
          </a:bodyPr>
          <a:lstStyle>
            <a:lvl1pPr algn="l">
              <a:defRPr sz="4000" b="0" i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489" y="204788"/>
            <a:ext cx="5506686" cy="438983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863" y="2621494"/>
            <a:ext cx="3008313" cy="197313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6157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3600450"/>
            <a:ext cx="8840025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863" y="459581"/>
            <a:ext cx="8840025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863" y="4025503"/>
            <a:ext cx="8840025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69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24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46150" y="206375"/>
            <a:ext cx="7172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46150" y="1312863"/>
            <a:ext cx="7172325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0" i="0" kern="1200">
          <a:solidFill>
            <a:srgbClr val="404040"/>
          </a:solidFill>
          <a:latin typeface="Helvetica Neue" charset="0"/>
          <a:ea typeface="Helvetica Neue" charset="0"/>
          <a:cs typeface="Helvetica Neue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9pPr>
    </p:titleStyle>
    <p:bodyStyle>
      <a:lvl1pPr marL="0" indent="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defRPr sz="2400"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1pPr>
      <a:lvl2pPr marL="628650" indent="-17145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000"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2pPr>
      <a:lvl3pPr marL="1089025" indent="-174625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Font typeface="Lucida Grande" charset="0"/>
        <a:buChar char="–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3pPr>
      <a:lvl4pPr marL="1541463" indent="-169863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4pPr>
      <a:lvl5pPr marL="2001838" indent="-173038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Font typeface="Lucida Grande" charset="0"/>
        <a:buChar char="-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senix.org/event/osdi06/tech/full_papers/burrows/burrows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266700"/>
            <a:ext cx="8520599" cy="245414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z="4000" dirty="0"/>
              <a:t>The Chubby lock service for loosely-coupled distributed systems</a:t>
            </a:r>
            <a:r>
              <a:rPr lang="en-US" sz="4000" dirty="0">
                <a:ea typeface="ＭＳ Ｐゴシック" charset="0"/>
              </a:rPr>
              <a:t/>
            </a:r>
            <a:br>
              <a:rPr lang="en-US" sz="4000" dirty="0">
                <a:ea typeface="ＭＳ Ｐゴシック" charset="0"/>
              </a:rPr>
            </a:br>
            <a:r>
              <a:rPr lang="en-US" sz="4000" dirty="0">
                <a:ea typeface="ＭＳ Ｐゴシック" charset="0"/>
              </a:rPr>
              <a:t>(</a:t>
            </a:r>
            <a:r>
              <a:rPr lang="en-US" sz="4000">
                <a:ea typeface="ＭＳ Ｐゴシック" charset="0"/>
              </a:rPr>
              <a:t>Lecture </a:t>
            </a:r>
            <a:r>
              <a:rPr lang="en-US" sz="4000" smtClean="0">
                <a:ea typeface="ＭＳ Ｐゴシック" charset="0"/>
              </a:rPr>
              <a:t>10, </a:t>
            </a:r>
            <a:r>
              <a:rPr lang="en-US" sz="4000" dirty="0">
                <a:ea typeface="ＭＳ Ｐゴシック" charset="0"/>
              </a:rPr>
              <a:t>cs262a) </a:t>
            </a:r>
            <a:endParaRPr lang="en-US" sz="4000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0" y="3084597"/>
            <a:ext cx="9144000" cy="14371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Ali </a:t>
            </a:r>
            <a:r>
              <a:rPr lang="en-US" sz="2200" dirty="0" err="1" smtClean="0">
                <a:latin typeface="Helvetica Neue" charset="0"/>
                <a:ea typeface="Helvetica Neue" charset="0"/>
                <a:cs typeface="Helvetica Neue" charset="0"/>
              </a:rPr>
              <a:t>Ghodsi</a:t>
            </a: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 and Ion Stoica,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UC Berkeley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February 21, 2018</a:t>
            </a:r>
          </a:p>
          <a:p>
            <a:pPr lvl="0" rtl="0">
              <a:spcBef>
                <a:spcPts val="0"/>
              </a:spcBef>
              <a:buNone/>
            </a:pPr>
            <a:endParaRPr lang="en-US" sz="2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709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and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863" y="1313040"/>
            <a:ext cx="4973637" cy="3445575"/>
          </a:xfrm>
        </p:spPr>
        <p:txBody>
          <a:bodyPr>
            <a:normAutofit/>
          </a:bodyPr>
          <a:lstStyle/>
          <a:p>
            <a:r>
              <a:rPr lang="en-US" dirty="0" smtClean="0"/>
              <a:t>Write</a:t>
            </a:r>
          </a:p>
          <a:p>
            <a:pPr lvl="1"/>
            <a:r>
              <a:rPr lang="en-US" dirty="0" smtClean="0"/>
              <a:t>Master propagates write to replica Replies after the write reaches a majority (e.g., quorum)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Read</a:t>
            </a:r>
          </a:p>
          <a:p>
            <a:pPr lvl="1"/>
            <a:r>
              <a:rPr lang="en-US" dirty="0" smtClean="0"/>
              <a:t>Master replies directly, as it has most up to date state</a:t>
            </a:r>
            <a:endParaRPr lang="en-US" dirty="0"/>
          </a:p>
        </p:txBody>
      </p:sp>
      <p:pic>
        <p:nvPicPr>
          <p:cNvPr id="5" name="Picture 4" descr="Screen Shot 2016-11-08 at 8.15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348" y="1117600"/>
            <a:ext cx="4233651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372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130175"/>
            <a:ext cx="8850312" cy="857250"/>
          </a:xfrm>
        </p:spPr>
        <p:txBody>
          <a:bodyPr/>
          <a:lstStyle/>
          <a:p>
            <a:r>
              <a:rPr lang="en-US" sz="3400" dirty="0"/>
              <a:t>Simple UNIX-like File System Interface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889001"/>
            <a:ext cx="8850312" cy="1701800"/>
          </a:xfrm>
        </p:spPr>
        <p:txBody>
          <a:bodyPr>
            <a:normAutofit/>
          </a:bodyPr>
          <a:lstStyle/>
          <a:p>
            <a:r>
              <a:rPr lang="en-US" dirty="0" smtClean="0"/>
              <a:t>Bare bone file &amp; directory structure</a:t>
            </a:r>
          </a:p>
          <a:p>
            <a:pPr lvl="1"/>
            <a:endParaRPr lang="en-US" dirty="0"/>
          </a:p>
          <a:p>
            <a:r>
              <a:rPr lang="en-US" dirty="0" smtClean="0"/>
              <a:t>	/</a:t>
            </a:r>
            <a:r>
              <a:rPr lang="en-US" dirty="0" err="1" smtClean="0"/>
              <a:t>ls</a:t>
            </a:r>
            <a:r>
              <a:rPr lang="en-US" dirty="0" smtClean="0"/>
              <a:t>/foo/wombat/pouch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23900" y="2120900"/>
            <a:ext cx="304800" cy="0"/>
          </a:xfrm>
          <a:prstGeom prst="line">
            <a:avLst/>
          </a:prstGeom>
          <a:ln w="38100" cmpd="sng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ine Callout 2 4"/>
          <p:cNvSpPr/>
          <p:nvPr/>
        </p:nvSpPr>
        <p:spPr>
          <a:xfrm>
            <a:off x="1422400" y="3314704"/>
            <a:ext cx="2489200" cy="647700"/>
          </a:xfrm>
          <a:prstGeom prst="borderCallout2">
            <a:avLst>
              <a:gd name="adj1" fmla="val 18750"/>
              <a:gd name="adj2" fmla="val -2682"/>
              <a:gd name="adj3" fmla="val 18750"/>
              <a:gd name="adj4" fmla="val -16667"/>
              <a:gd name="adj5" fmla="val -180409"/>
              <a:gd name="adj6" fmla="val -22319"/>
            </a:avLst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525352"/>
                </a:solidFill>
                <a:latin typeface="Helvetica Neue"/>
                <a:cs typeface="Helvetica Neue"/>
              </a:rPr>
              <a:t>Lock service; common to all names</a:t>
            </a:r>
            <a:endParaRPr lang="en-US" dirty="0">
              <a:solidFill>
                <a:srgbClr val="525352"/>
              </a:solidFill>
              <a:latin typeface="Helvetica Neue"/>
              <a:cs typeface="Helvetica Neue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130300" y="2117725"/>
            <a:ext cx="425450" cy="3176"/>
          </a:xfrm>
          <a:prstGeom prst="line">
            <a:avLst/>
          </a:prstGeom>
          <a:ln w="38100" cmpd="sng">
            <a:solidFill>
              <a:srgbClr val="3D84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Line Callout 2 13"/>
          <p:cNvSpPr/>
          <p:nvPr/>
        </p:nvSpPr>
        <p:spPr>
          <a:xfrm>
            <a:off x="1634067" y="2823636"/>
            <a:ext cx="1405467" cy="376766"/>
          </a:xfrm>
          <a:prstGeom prst="borderCallout2">
            <a:avLst>
              <a:gd name="adj1" fmla="val 18750"/>
              <a:gd name="adj2" fmla="val -2682"/>
              <a:gd name="adj3" fmla="val 18750"/>
              <a:gd name="adj4" fmla="val -16667"/>
              <a:gd name="adj5" fmla="val -179617"/>
              <a:gd name="adj6" fmla="val -23106"/>
            </a:avLst>
          </a:prstGeom>
          <a:noFill/>
          <a:ln>
            <a:solidFill>
              <a:srgbClr val="3D84C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525352"/>
                </a:solidFill>
                <a:latin typeface="Helvetica Neue"/>
                <a:cs typeface="Helvetica Neue"/>
              </a:rPr>
              <a:t>Cell name</a:t>
            </a:r>
            <a:endParaRPr lang="en-US" dirty="0">
              <a:solidFill>
                <a:srgbClr val="525352"/>
              </a:solidFill>
              <a:latin typeface="Helvetica Neue"/>
              <a:cs typeface="Helvetica Neue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629834" y="2108200"/>
            <a:ext cx="2103966" cy="4234"/>
          </a:xfrm>
          <a:prstGeom prst="line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Line Callout 2 16"/>
          <p:cNvSpPr/>
          <p:nvPr/>
        </p:nvSpPr>
        <p:spPr>
          <a:xfrm>
            <a:off x="3132667" y="2425701"/>
            <a:ext cx="2048934" cy="376766"/>
          </a:xfrm>
          <a:prstGeom prst="borderCallout2">
            <a:avLst>
              <a:gd name="adj1" fmla="val 18750"/>
              <a:gd name="adj2" fmla="val -2682"/>
              <a:gd name="adj3" fmla="val 18750"/>
              <a:gd name="adj4" fmla="val -16667"/>
              <a:gd name="adj5" fmla="val -80741"/>
              <a:gd name="adj6" fmla="val -24531"/>
            </a:avLst>
          </a:prstGeom>
          <a:noFill/>
          <a:ln>
            <a:solidFill>
              <a:srgbClr val="5959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525352"/>
                </a:solidFill>
                <a:latin typeface="Helvetica Neue"/>
                <a:cs typeface="Helvetica Neue"/>
              </a:rPr>
              <a:t>Name within cell</a:t>
            </a:r>
            <a:endParaRPr lang="en-US" dirty="0">
              <a:solidFill>
                <a:srgbClr val="525352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92930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130175"/>
            <a:ext cx="8850312" cy="857250"/>
          </a:xfrm>
        </p:spPr>
        <p:txBody>
          <a:bodyPr/>
          <a:lstStyle/>
          <a:p>
            <a:r>
              <a:rPr lang="en-US" sz="3400" dirty="0"/>
              <a:t>Simple UNIX-like File System Interface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889000"/>
            <a:ext cx="8850312" cy="3975099"/>
          </a:xfrm>
        </p:spPr>
        <p:txBody>
          <a:bodyPr>
            <a:normAutofit/>
          </a:bodyPr>
          <a:lstStyle/>
          <a:p>
            <a:r>
              <a:rPr lang="en-US" dirty="0" smtClean="0"/>
              <a:t>Bare bone file &amp; directory structure</a:t>
            </a:r>
          </a:p>
          <a:p>
            <a:pPr lvl="1"/>
            <a:endParaRPr lang="en-US" dirty="0"/>
          </a:p>
          <a:p>
            <a:r>
              <a:rPr lang="en-US" dirty="0" smtClean="0"/>
              <a:t>	/</a:t>
            </a:r>
            <a:r>
              <a:rPr lang="en-US" dirty="0" err="1" smtClean="0"/>
              <a:t>ls</a:t>
            </a:r>
            <a:r>
              <a:rPr lang="en-US" dirty="0" smtClean="0"/>
              <a:t>/foo/wombat/pouch</a:t>
            </a:r>
          </a:p>
          <a:p>
            <a:endParaRPr lang="en-US" dirty="0"/>
          </a:p>
          <a:p>
            <a:r>
              <a:rPr lang="en-US" dirty="0" smtClean="0"/>
              <a:t>Does not support, maintain, or reveal</a:t>
            </a:r>
          </a:p>
          <a:p>
            <a:pPr lvl="1"/>
            <a:r>
              <a:rPr lang="en-US" dirty="0" smtClean="0"/>
              <a:t>Moving files</a:t>
            </a:r>
          </a:p>
          <a:p>
            <a:pPr lvl="1"/>
            <a:r>
              <a:rPr lang="en-US" dirty="0" smtClean="0"/>
              <a:t>Path-dependent permission semantics</a:t>
            </a:r>
          </a:p>
          <a:p>
            <a:pPr lvl="1"/>
            <a:r>
              <a:rPr lang="en-US" dirty="0" smtClean="0"/>
              <a:t>Directory modified times, files last-access times</a:t>
            </a:r>
          </a:p>
        </p:txBody>
      </p:sp>
    </p:spTree>
    <p:extLst>
      <p:ext uri="{BB962C8B-B14F-4D97-AF65-F5344CB8AC3E}">
        <p14:creationId xmlns:p14="http://schemas.microsoft.com/office/powerpoint/2010/main" val="2546913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66675"/>
            <a:ext cx="8850312" cy="857250"/>
          </a:xfrm>
        </p:spPr>
        <p:txBody>
          <a:bodyPr/>
          <a:lstStyle/>
          <a:p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927100"/>
            <a:ext cx="8850312" cy="3936999"/>
          </a:xfrm>
        </p:spPr>
        <p:txBody>
          <a:bodyPr>
            <a:normAutofit/>
          </a:bodyPr>
          <a:lstStyle/>
          <a:p>
            <a:r>
              <a:rPr lang="en-US" dirty="0" smtClean="0"/>
              <a:t>Node: a file or directory</a:t>
            </a:r>
          </a:p>
          <a:p>
            <a:pPr lvl="1"/>
            <a:r>
              <a:rPr lang="en-US" dirty="0" smtClean="0"/>
              <a:t>Any node can act as an advisory reader/writer lock</a:t>
            </a:r>
          </a:p>
          <a:p>
            <a:pPr lvl="1"/>
            <a:endParaRPr lang="en-US" dirty="0"/>
          </a:p>
          <a:p>
            <a:r>
              <a:rPr lang="en-US" dirty="0" smtClean="0"/>
              <a:t>A node may </a:t>
            </a:r>
            <a:r>
              <a:rPr lang="en-US" dirty="0"/>
              <a:t>be either permanent or </a:t>
            </a:r>
            <a:r>
              <a:rPr lang="en-US" dirty="0" smtClean="0"/>
              <a:t>ephemeral </a:t>
            </a:r>
          </a:p>
          <a:p>
            <a:pPr lvl="1"/>
            <a:r>
              <a:rPr lang="en-US" dirty="0" smtClean="0"/>
              <a:t>Ephemeral used as temporary files, e.g., indicate a </a:t>
            </a:r>
            <a:r>
              <a:rPr lang="en-US" dirty="0"/>
              <a:t>client is </a:t>
            </a:r>
            <a:r>
              <a:rPr lang="en-US" dirty="0" smtClean="0"/>
              <a:t>alive</a:t>
            </a:r>
          </a:p>
          <a:p>
            <a:pPr lvl="1"/>
            <a:endParaRPr lang="en-US" dirty="0" smtClean="0"/>
          </a:p>
          <a:p>
            <a:r>
              <a:rPr lang="en-US" dirty="0"/>
              <a:t>Metadata</a:t>
            </a:r>
          </a:p>
          <a:p>
            <a:pPr lvl="1"/>
            <a:r>
              <a:rPr lang="en-US" dirty="0"/>
              <a:t>Three names of ACLs (R/W/change ACL name)</a:t>
            </a:r>
          </a:p>
          <a:p>
            <a:pPr lvl="2"/>
            <a:r>
              <a:rPr lang="en-US" dirty="0"/>
              <a:t>Authentication build into ROC</a:t>
            </a:r>
          </a:p>
          <a:p>
            <a:pPr lvl="1"/>
            <a:r>
              <a:rPr lang="en-US" dirty="0" smtClean="0"/>
              <a:t>64</a:t>
            </a:r>
            <a:r>
              <a:rPr lang="en-US" dirty="0"/>
              <a:t>-bit file content checksum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1256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054101"/>
            <a:ext cx="8850312" cy="3652838"/>
          </a:xfrm>
        </p:spPr>
        <p:txBody>
          <a:bodyPr/>
          <a:lstStyle/>
          <a:p>
            <a:r>
              <a:rPr lang="en-US" dirty="0">
                <a:latin typeface="Helvetica Neue Light"/>
                <a:cs typeface="Helvetica Neue Light"/>
              </a:rPr>
              <a:t>Any node can act as lock (shared or exclusive)</a:t>
            </a:r>
          </a:p>
          <a:p>
            <a:pPr lvl="2"/>
            <a:endParaRPr lang="en-US" dirty="0">
              <a:latin typeface="Helvetica Neue Light"/>
              <a:cs typeface="Helvetica Neue Light"/>
            </a:endParaRPr>
          </a:p>
          <a:p>
            <a:r>
              <a:rPr lang="en-US" dirty="0">
                <a:latin typeface="Helvetica Neue Light"/>
                <a:cs typeface="Helvetica Neue Light"/>
              </a:rPr>
              <a:t>Advisory (vs. mandatory)</a:t>
            </a:r>
          </a:p>
          <a:p>
            <a:pPr lvl="1"/>
            <a:r>
              <a:rPr lang="en-US" dirty="0">
                <a:latin typeface="Helvetica Neue Light"/>
                <a:cs typeface="Helvetica Neue Light"/>
              </a:rPr>
              <a:t>Protect resources at remote services</a:t>
            </a:r>
          </a:p>
          <a:p>
            <a:pPr lvl="1"/>
            <a:r>
              <a:rPr lang="en-US" dirty="0" smtClean="0">
                <a:latin typeface="Helvetica Neue Light"/>
                <a:cs typeface="Helvetica Neue Light"/>
              </a:rPr>
              <a:t>No </a:t>
            </a:r>
            <a:r>
              <a:rPr lang="en-US" dirty="0">
                <a:latin typeface="Helvetica Neue Light"/>
                <a:cs typeface="Helvetica Neue Light"/>
              </a:rPr>
              <a:t>value in extra guards by mandatory locks</a:t>
            </a:r>
          </a:p>
          <a:p>
            <a:pPr lvl="1"/>
            <a:endParaRPr lang="en-US" dirty="0">
              <a:latin typeface="Helvetica Neue Light"/>
              <a:cs typeface="Helvetica Neue Light"/>
            </a:endParaRPr>
          </a:p>
          <a:p>
            <a:r>
              <a:rPr lang="en-US" dirty="0">
                <a:latin typeface="Helvetica Neue Light"/>
                <a:cs typeface="Helvetica Neue Light"/>
              </a:rPr>
              <a:t>Write permission needed to acquire</a:t>
            </a:r>
          </a:p>
          <a:p>
            <a:pPr lvl="1"/>
            <a:r>
              <a:rPr lang="en-US" dirty="0">
                <a:latin typeface="Helvetica Neue Light"/>
                <a:cs typeface="Helvetica Neue Light"/>
              </a:rPr>
              <a:t>Prevents unprivileged reader blocking progress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72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Locks and Sequences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130299"/>
            <a:ext cx="8850312" cy="39243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525352"/>
                </a:solidFill>
              </a:rPr>
              <a:t>Potential </a:t>
            </a:r>
            <a:r>
              <a:rPr lang="en-US" sz="2400" dirty="0">
                <a:solidFill>
                  <a:srgbClr val="525352"/>
                </a:solidFill>
              </a:rPr>
              <a:t>lock problems in distributed systems</a:t>
            </a:r>
          </a:p>
          <a:p>
            <a:pPr lvl="1"/>
            <a:r>
              <a:rPr lang="en-US" sz="2000" dirty="0"/>
              <a:t>A holds a lock L, issues request W, then fails</a:t>
            </a:r>
          </a:p>
          <a:p>
            <a:pPr lvl="1"/>
            <a:r>
              <a:rPr lang="en-US" sz="2000" dirty="0"/>
              <a:t>B acquires L (because A fails), performs actions</a:t>
            </a:r>
          </a:p>
          <a:p>
            <a:pPr lvl="1"/>
            <a:r>
              <a:rPr lang="en-US" sz="2000" dirty="0"/>
              <a:t>W arrives (out-of-order) after B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</a:t>
            </a:r>
            <a:r>
              <a:rPr lang="en-US" sz="2000" dirty="0" smtClean="0"/>
              <a:t>actions</a:t>
            </a:r>
          </a:p>
          <a:p>
            <a:pPr lvl="1"/>
            <a:endParaRPr lang="en-US" sz="2000" dirty="0"/>
          </a:p>
          <a:p>
            <a:r>
              <a:rPr lang="en-US" sz="2400" dirty="0">
                <a:solidFill>
                  <a:srgbClr val="525352"/>
                </a:solidFill>
              </a:rPr>
              <a:t>Solution </a:t>
            </a:r>
            <a:r>
              <a:rPr lang="en-US" sz="2400" dirty="0" smtClean="0">
                <a:solidFill>
                  <a:srgbClr val="525352"/>
                </a:solidFill>
              </a:rPr>
              <a:t>1</a:t>
            </a:r>
            <a:r>
              <a:rPr lang="en-US" sz="2400" dirty="0">
                <a:solidFill>
                  <a:srgbClr val="525352"/>
                </a:solidFill>
              </a:rPr>
              <a:t>: backward compatible</a:t>
            </a:r>
          </a:p>
          <a:p>
            <a:pPr lvl="1"/>
            <a:r>
              <a:rPr lang="en-US" sz="2000" dirty="0"/>
              <a:t>Lock server will prevent other clients from getting the lock if a lock become inaccessible or the holder has failed</a:t>
            </a:r>
          </a:p>
          <a:p>
            <a:pPr lvl="1"/>
            <a:r>
              <a:rPr lang="en-US" sz="2000" dirty="0"/>
              <a:t>Lock-delay period can be specified by </a:t>
            </a:r>
            <a:r>
              <a:rPr lang="en-US" sz="2000" dirty="0" smtClean="0"/>
              <a:t>clients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9611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Locks and Sequences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130299"/>
            <a:ext cx="8850312" cy="39243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525352"/>
                </a:solidFill>
              </a:rPr>
              <a:t>Potential </a:t>
            </a:r>
            <a:r>
              <a:rPr lang="en-US" sz="2400" dirty="0">
                <a:solidFill>
                  <a:srgbClr val="525352"/>
                </a:solidFill>
              </a:rPr>
              <a:t>lock problems in distributed systems</a:t>
            </a:r>
          </a:p>
          <a:p>
            <a:pPr lvl="1"/>
            <a:r>
              <a:rPr lang="en-US" sz="2000" dirty="0"/>
              <a:t>A holds a lock L, issues request W, then fails</a:t>
            </a:r>
          </a:p>
          <a:p>
            <a:pPr lvl="1"/>
            <a:r>
              <a:rPr lang="en-US" sz="2000" dirty="0"/>
              <a:t>B acquires L (because A fails), performs actions</a:t>
            </a:r>
          </a:p>
          <a:p>
            <a:pPr lvl="1"/>
            <a:r>
              <a:rPr lang="en-US" sz="2000" dirty="0"/>
              <a:t>W arrives (out-of-order) after B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</a:t>
            </a:r>
            <a:r>
              <a:rPr lang="en-US" sz="2000" dirty="0" smtClean="0"/>
              <a:t>actions</a:t>
            </a:r>
          </a:p>
          <a:p>
            <a:pPr lvl="1"/>
            <a:endParaRPr lang="en-US" sz="2000" dirty="0"/>
          </a:p>
          <a:p>
            <a:r>
              <a:rPr lang="en-US" sz="2400" dirty="0">
                <a:solidFill>
                  <a:srgbClr val="525352"/>
                </a:solidFill>
              </a:rPr>
              <a:t>Solution </a:t>
            </a:r>
            <a:r>
              <a:rPr lang="en-US" dirty="0">
                <a:solidFill>
                  <a:srgbClr val="525352"/>
                </a:solidFill>
              </a:rPr>
              <a:t>2</a:t>
            </a:r>
            <a:r>
              <a:rPr lang="en-US" sz="2400" dirty="0" smtClean="0">
                <a:solidFill>
                  <a:srgbClr val="525352"/>
                </a:solidFill>
              </a:rPr>
              <a:t>: sequencer</a:t>
            </a:r>
            <a:endParaRPr lang="en-US" sz="2400" dirty="0">
              <a:solidFill>
                <a:srgbClr val="525352"/>
              </a:solidFill>
            </a:endParaRPr>
          </a:p>
          <a:p>
            <a:pPr lvl="1"/>
            <a:r>
              <a:rPr lang="en-US" dirty="0"/>
              <a:t>A lock holder can obtain a sequencer from Chubby</a:t>
            </a:r>
            <a:endParaRPr lang="en-US" sz="2100" dirty="0"/>
          </a:p>
          <a:p>
            <a:pPr lvl="1"/>
            <a:r>
              <a:rPr lang="en-US" dirty="0"/>
              <a:t>It attaches the sequencer to any requests that it sends to other </a:t>
            </a:r>
            <a:r>
              <a:rPr lang="en-US" dirty="0" smtClean="0"/>
              <a:t>servers</a:t>
            </a:r>
            <a:endParaRPr lang="en-US" dirty="0"/>
          </a:p>
          <a:p>
            <a:pPr lvl="1"/>
            <a:r>
              <a:rPr lang="en-US" dirty="0"/>
              <a:t>The other servers can verify the sequencer information</a:t>
            </a:r>
          </a:p>
        </p:txBody>
      </p:sp>
    </p:spTree>
    <p:extLst>
      <p:ext uri="{BB962C8B-B14F-4D97-AF65-F5344CB8AC3E}">
        <p14:creationId xmlns:p14="http://schemas.microsoft.com/office/powerpoint/2010/main" val="3779082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Design: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155700"/>
            <a:ext cx="8850312" cy="382269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Client subscribes when creating handle</a:t>
            </a:r>
          </a:p>
          <a:p>
            <a:pPr lvl="2" fontAlgn="auto">
              <a:spcAft>
                <a:spcPts val="0"/>
              </a:spcAft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Delivered </a:t>
            </a:r>
            <a:r>
              <a:rPr lang="en-US" dirty="0" err="1" smtClean="0">
                <a:ea typeface="+mn-ea"/>
              </a:rPr>
              <a:t>async</a:t>
            </a:r>
            <a:r>
              <a:rPr lang="en-US" dirty="0" smtClean="0">
                <a:ea typeface="+mn-ea"/>
              </a:rPr>
              <a:t> via up-call from client library</a:t>
            </a:r>
          </a:p>
          <a:p>
            <a:pPr lvl="3" fontAlgn="auto">
              <a:spcAft>
                <a:spcPts val="0"/>
              </a:spcAft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Event types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File contents modified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C</a:t>
            </a:r>
            <a:r>
              <a:rPr lang="en-US" dirty="0" smtClean="0">
                <a:ea typeface="+mn-ea"/>
              </a:rPr>
              <a:t>hild node added / removed / modified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C</a:t>
            </a:r>
            <a:r>
              <a:rPr lang="en-US" dirty="0" smtClean="0">
                <a:ea typeface="+mn-ea"/>
              </a:rPr>
              <a:t>hubby master failed over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H</a:t>
            </a:r>
            <a:r>
              <a:rPr lang="en-US" dirty="0" smtClean="0">
                <a:ea typeface="+mn-ea"/>
              </a:rPr>
              <a:t>andle / lock have become invalid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L</a:t>
            </a:r>
            <a:r>
              <a:rPr lang="en-US" dirty="0" smtClean="0">
                <a:ea typeface="+mn-ea"/>
              </a:rPr>
              <a:t>ock acquired / conflicting lock request (rarely used)</a:t>
            </a: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70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Design: API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69863" y="1206501"/>
            <a:ext cx="8850312" cy="36449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Helvetica Neue Light"/>
                <a:cs typeface="Helvetica Neue Light"/>
              </a:rPr>
              <a:t>Open() (only call using named node)</a:t>
            </a:r>
          </a:p>
          <a:p>
            <a:pPr lvl="1"/>
            <a:r>
              <a:rPr lang="en-US" dirty="0">
                <a:latin typeface="Helvetica Neue Light"/>
                <a:cs typeface="Helvetica Neue Light"/>
              </a:rPr>
              <a:t>how handle will be used (access checks here)</a:t>
            </a:r>
          </a:p>
          <a:p>
            <a:pPr lvl="1"/>
            <a:r>
              <a:rPr lang="en-US" dirty="0">
                <a:latin typeface="Helvetica Neue Light"/>
                <a:cs typeface="Helvetica Neue Light"/>
              </a:rPr>
              <a:t>events to subscribe to</a:t>
            </a:r>
          </a:p>
          <a:p>
            <a:pPr lvl="1"/>
            <a:r>
              <a:rPr lang="en-US" dirty="0">
                <a:latin typeface="Helvetica Neue Light"/>
                <a:cs typeface="Helvetica Neue Light"/>
              </a:rPr>
              <a:t>lock-delay</a:t>
            </a:r>
          </a:p>
          <a:p>
            <a:pPr lvl="1"/>
            <a:r>
              <a:rPr lang="en-US" dirty="0">
                <a:latin typeface="Helvetica Neue Light"/>
                <a:cs typeface="Helvetica Neue Light"/>
              </a:rPr>
              <a:t>whether new file/</a:t>
            </a:r>
            <a:r>
              <a:rPr lang="en-US" dirty="0" err="1">
                <a:latin typeface="Helvetica Neue Light"/>
                <a:cs typeface="Helvetica Neue Light"/>
              </a:rPr>
              <a:t>dir</a:t>
            </a:r>
            <a:r>
              <a:rPr lang="en-US" dirty="0">
                <a:latin typeface="Helvetica Neue Light"/>
                <a:cs typeface="Helvetica Neue Light"/>
              </a:rPr>
              <a:t> should be </a:t>
            </a:r>
            <a:r>
              <a:rPr lang="en-US" dirty="0" smtClean="0">
                <a:latin typeface="Helvetica Neue Light"/>
                <a:cs typeface="Helvetica Neue Light"/>
              </a:rPr>
              <a:t>created</a:t>
            </a:r>
          </a:p>
          <a:p>
            <a:r>
              <a:rPr lang="en-US" dirty="0" smtClean="0">
                <a:latin typeface="Helvetica Neue Light"/>
                <a:cs typeface="Helvetica Neue Light"/>
              </a:rPr>
              <a:t>Close</a:t>
            </a:r>
            <a:r>
              <a:rPr lang="en-US" dirty="0">
                <a:latin typeface="Helvetica Neue Light"/>
                <a:cs typeface="Helvetica Neue Light"/>
              </a:rPr>
              <a:t>() vs. Poison(</a:t>
            </a:r>
            <a:r>
              <a:rPr lang="en-US" dirty="0" smtClean="0">
                <a:latin typeface="Helvetica Neue Light"/>
                <a:cs typeface="Helvetica Neue Light"/>
              </a:rPr>
              <a:t>)</a:t>
            </a:r>
          </a:p>
          <a:p>
            <a:pPr lvl="2"/>
            <a:endParaRPr lang="en-US" dirty="0">
              <a:latin typeface="Helvetica Neue Light"/>
              <a:cs typeface="Helvetica Neue Light"/>
            </a:endParaRPr>
          </a:p>
          <a:p>
            <a:r>
              <a:rPr lang="en-US" dirty="0">
                <a:latin typeface="Helvetica Neue Light"/>
                <a:cs typeface="Helvetica Neue Light"/>
              </a:rPr>
              <a:t>Other ops:</a:t>
            </a:r>
          </a:p>
          <a:p>
            <a:pPr lvl="1"/>
            <a:r>
              <a:rPr lang="en-US" sz="1800" dirty="0" err="1">
                <a:latin typeface="Helvetica Neue Light"/>
                <a:cs typeface="Helvetica Neue Light"/>
              </a:rPr>
              <a:t>GetContentsAndStat</a:t>
            </a:r>
            <a:r>
              <a:rPr lang="en-US" sz="1800" dirty="0">
                <a:latin typeface="Helvetica Neue Light"/>
                <a:cs typeface="Helvetica Neue Light"/>
              </a:rPr>
              <a:t>(), </a:t>
            </a:r>
            <a:r>
              <a:rPr lang="en-US" sz="1800" dirty="0" err="1">
                <a:latin typeface="Helvetica Neue Light"/>
                <a:cs typeface="Helvetica Neue Light"/>
              </a:rPr>
              <a:t>SetContents</a:t>
            </a:r>
            <a:r>
              <a:rPr lang="en-US" sz="1800" dirty="0">
                <a:latin typeface="Helvetica Neue Light"/>
                <a:cs typeface="Helvetica Neue Light"/>
              </a:rPr>
              <a:t>(), Delete(), Acquire(), </a:t>
            </a:r>
            <a:r>
              <a:rPr lang="en-US" sz="1800" dirty="0" err="1">
                <a:latin typeface="Helvetica Neue Light"/>
                <a:cs typeface="Helvetica Neue Light"/>
              </a:rPr>
              <a:t>TryAcquire</a:t>
            </a:r>
            <a:r>
              <a:rPr lang="en-US" sz="1800" dirty="0">
                <a:latin typeface="Helvetica Neue Light"/>
                <a:cs typeface="Helvetica Neue Light"/>
              </a:rPr>
              <a:t>(), Release(), </a:t>
            </a:r>
            <a:r>
              <a:rPr lang="en-US" sz="1800" dirty="0" err="1">
                <a:latin typeface="Helvetica Neue Light"/>
                <a:cs typeface="Helvetica Neue Light"/>
              </a:rPr>
              <a:t>GetSequencer</a:t>
            </a:r>
            <a:r>
              <a:rPr lang="en-US" sz="1800" dirty="0">
                <a:latin typeface="Helvetica Neue Light"/>
                <a:cs typeface="Helvetica Neue Light"/>
              </a:rPr>
              <a:t>(), </a:t>
            </a:r>
            <a:r>
              <a:rPr lang="en-US" sz="1800" dirty="0" err="1">
                <a:latin typeface="Helvetica Neue Light"/>
                <a:cs typeface="Helvetica Neue Light"/>
              </a:rPr>
              <a:t>SetSequencer</a:t>
            </a:r>
            <a:r>
              <a:rPr lang="en-US" sz="1800" dirty="0">
                <a:latin typeface="Helvetica Neue Light"/>
                <a:cs typeface="Helvetica Neue Light"/>
              </a:rPr>
              <a:t>(), </a:t>
            </a:r>
            <a:r>
              <a:rPr lang="en-US" sz="1800" dirty="0" err="1">
                <a:latin typeface="Helvetica Neue Light"/>
                <a:cs typeface="Helvetica Neue Light"/>
              </a:rPr>
              <a:t>CheckSequencer</a:t>
            </a:r>
            <a:r>
              <a:rPr lang="en-US" sz="1800" dirty="0">
                <a:latin typeface="Helvetica Neue Light"/>
                <a:cs typeface="Helvetica Neue Light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7109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 Neue Light"/>
                <a:cs typeface="Helvetica Neue Light"/>
              </a:rPr>
              <a:t>Client caches file data, node meta-data</a:t>
            </a:r>
          </a:p>
          <a:p>
            <a:pPr lvl="1"/>
            <a:r>
              <a:rPr lang="en-US" dirty="0" smtClean="0">
                <a:latin typeface="Helvetica Neue Light"/>
                <a:cs typeface="Helvetica Neue Light"/>
              </a:rPr>
              <a:t>Write</a:t>
            </a:r>
            <a:r>
              <a:rPr lang="en-US" dirty="0">
                <a:latin typeface="Helvetica Neue Light"/>
                <a:cs typeface="Helvetica Neue Light"/>
              </a:rPr>
              <a:t>-through held in </a:t>
            </a:r>
            <a:r>
              <a:rPr lang="en-US" dirty="0" smtClean="0">
                <a:latin typeface="Helvetica Neue Light"/>
                <a:cs typeface="Helvetica Neue Light"/>
              </a:rPr>
              <a:t>memory</a:t>
            </a:r>
          </a:p>
          <a:p>
            <a:pPr lvl="4"/>
            <a:endParaRPr lang="en-US" dirty="0">
              <a:latin typeface="Helvetica Neue Light"/>
              <a:cs typeface="Helvetica Neue Light"/>
            </a:endParaRPr>
          </a:p>
          <a:p>
            <a:r>
              <a:rPr lang="en-US" dirty="0"/>
              <a:t>Strict consistency: easy to understand</a:t>
            </a:r>
          </a:p>
          <a:p>
            <a:pPr lvl="1"/>
            <a:r>
              <a:rPr lang="en-US" dirty="0"/>
              <a:t> Lease based</a:t>
            </a:r>
          </a:p>
          <a:p>
            <a:pPr lvl="1"/>
            <a:r>
              <a:rPr lang="en-US" dirty="0"/>
              <a:t> Master will invalidate cached copies upon a write </a:t>
            </a:r>
            <a:r>
              <a:rPr lang="en-US" dirty="0" smtClean="0"/>
              <a:t>request</a:t>
            </a:r>
          </a:p>
          <a:p>
            <a:pPr lvl="4"/>
            <a:endParaRPr lang="en-US" dirty="0"/>
          </a:p>
          <a:p>
            <a:r>
              <a:rPr lang="en-US" dirty="0">
                <a:latin typeface="Helvetica Neue Light"/>
                <a:cs typeface="Helvetica Neue Light"/>
              </a:rPr>
              <a:t>Handles and locks cached as well</a:t>
            </a:r>
          </a:p>
          <a:p>
            <a:pPr lvl="1"/>
            <a:r>
              <a:rPr lang="en-US" dirty="0">
                <a:latin typeface="Helvetica Neue Light"/>
                <a:cs typeface="Helvetica Neue Light"/>
              </a:rPr>
              <a:t>Event informs client of conflicting lock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9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187129"/>
            <a:ext cx="8850312" cy="857250"/>
          </a:xfrm>
        </p:spPr>
        <p:txBody>
          <a:bodyPr/>
          <a:lstStyle/>
          <a:p>
            <a:r>
              <a:rPr lang="en-US" dirty="0" smtClean="0"/>
              <a:t>Today’s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08100"/>
            <a:ext cx="8415337" cy="3777662"/>
          </a:xfrm>
        </p:spPr>
        <p:txBody>
          <a:bodyPr/>
          <a:lstStyle/>
          <a:p>
            <a:r>
              <a:rPr lang="en-US" dirty="0"/>
              <a:t>The Chubby lock service for loosely-coupled distributed systems</a:t>
            </a:r>
            <a:r>
              <a:rPr lang="en-US" dirty="0" smtClean="0">
                <a:ea typeface="ＭＳ Ｐゴシック" charset="0"/>
              </a:rPr>
              <a:t>, </a:t>
            </a:r>
            <a:endParaRPr lang="en-US" dirty="0">
              <a:ea typeface="ＭＳ Ｐゴシック" charset="0"/>
            </a:endParaRPr>
          </a:p>
          <a:p>
            <a:r>
              <a:rPr lang="en-US" sz="2000" dirty="0"/>
              <a:t>Mike Burrows</a:t>
            </a:r>
            <a:r>
              <a:rPr lang="en-US" sz="2000" dirty="0" smtClean="0"/>
              <a:t>, OSDI’06</a:t>
            </a:r>
          </a:p>
          <a:p>
            <a:r>
              <a:rPr lang="en-US" sz="1800" dirty="0" smtClean="0">
                <a:ea typeface="ＭＳ Ｐゴシック" charset="0"/>
              </a:rPr>
              <a:t>(</a:t>
            </a:r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://www.usenix.org/event/</a:t>
            </a:r>
            <a:r>
              <a:rPr lang="en-US" sz="1800" b="1" dirty="0">
                <a:hlinkClick r:id="rId2"/>
              </a:rPr>
              <a:t>osdi</a:t>
            </a:r>
            <a:r>
              <a:rPr lang="en-US" sz="1800" dirty="0">
                <a:hlinkClick r:id="rId2"/>
              </a:rPr>
              <a:t>06/tech/full_papers/burrows/</a:t>
            </a:r>
            <a:r>
              <a:rPr lang="en-US" sz="1800" dirty="0" smtClean="0">
                <a:hlinkClick r:id="rId2"/>
              </a:rPr>
              <a:t>burrows.pdf</a:t>
            </a:r>
            <a:r>
              <a:rPr lang="en-US" sz="1800" dirty="0" smtClean="0"/>
              <a:t> )</a:t>
            </a:r>
            <a:endParaRPr lang="en-US" sz="1800" dirty="0">
              <a:ea typeface="ＭＳ Ｐゴシック" charset="0"/>
            </a:endParaRPr>
          </a:p>
          <a:p>
            <a:pPr lvl="2"/>
            <a:endParaRPr lang="en-US" dirty="0"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93864" y="15589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130175"/>
            <a:ext cx="8850312" cy="857250"/>
          </a:xfrm>
        </p:spPr>
        <p:txBody>
          <a:bodyPr/>
          <a:lstStyle/>
          <a:p>
            <a:r>
              <a:rPr lang="en-US" sz="3400" dirty="0" smtClean="0"/>
              <a:t>Sessions</a:t>
            </a:r>
            <a:r>
              <a:rPr lang="en-US" sz="3400" dirty="0"/>
              <a:t> </a:t>
            </a:r>
            <a:r>
              <a:rPr lang="en-US" sz="3400" dirty="0" smtClean="0"/>
              <a:t>and Keep</a:t>
            </a:r>
            <a:r>
              <a:rPr lang="en-US" sz="3400" dirty="0"/>
              <a:t>-</a:t>
            </a:r>
            <a:r>
              <a:rPr lang="en-US" sz="3400" dirty="0" err="1" smtClean="0"/>
              <a:t>Alives</a:t>
            </a:r>
            <a:endParaRPr lang="en-US" sz="34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927100"/>
            <a:ext cx="8850312" cy="398779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client sends keep-alive requests to a </a:t>
            </a:r>
            <a:r>
              <a:rPr lang="en-US" sz="2400" dirty="0" smtClean="0"/>
              <a:t>master</a:t>
            </a:r>
          </a:p>
          <a:p>
            <a:pPr lvl="4"/>
            <a:endParaRPr lang="en-US" dirty="0"/>
          </a:p>
          <a:p>
            <a:r>
              <a:rPr lang="en-US" sz="2400" dirty="0"/>
              <a:t>A master responds by a keep-alive </a:t>
            </a:r>
            <a:r>
              <a:rPr lang="en-US" sz="2400" dirty="0" smtClean="0"/>
              <a:t>response</a:t>
            </a:r>
          </a:p>
          <a:p>
            <a:pPr lvl="4"/>
            <a:endParaRPr lang="en-US" dirty="0"/>
          </a:p>
          <a:p>
            <a:r>
              <a:rPr lang="en-US" sz="2400" dirty="0"/>
              <a:t>Immediately after getting the keep-alive response, the client sends another request for </a:t>
            </a:r>
            <a:r>
              <a:rPr lang="en-US" sz="2400" dirty="0" smtClean="0"/>
              <a:t>extension</a:t>
            </a:r>
          </a:p>
          <a:p>
            <a:pPr lvl="3"/>
            <a:endParaRPr lang="en-US" dirty="0"/>
          </a:p>
          <a:p>
            <a:r>
              <a:rPr lang="en-US" sz="2400" dirty="0"/>
              <a:t>The master will block keep-</a:t>
            </a:r>
            <a:r>
              <a:rPr lang="en-US" sz="2400" dirty="0" err="1"/>
              <a:t>alives</a:t>
            </a:r>
            <a:r>
              <a:rPr lang="en-US" sz="2400" dirty="0"/>
              <a:t> until close the expiration of a </a:t>
            </a:r>
            <a:r>
              <a:rPr lang="en-US" sz="2400" dirty="0" smtClean="0"/>
              <a:t>session</a:t>
            </a:r>
          </a:p>
          <a:p>
            <a:pPr lvl="3"/>
            <a:endParaRPr lang="en-US" dirty="0"/>
          </a:p>
          <a:p>
            <a:r>
              <a:rPr lang="en-US" sz="2400" dirty="0"/>
              <a:t>Extension is default to </a:t>
            </a:r>
            <a:r>
              <a:rPr lang="en-US" sz="2400" dirty="0" smtClean="0"/>
              <a:t>12s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936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Sessions and Master </a:t>
            </a:r>
            <a:r>
              <a:rPr lang="en-US" sz="3400" dirty="0"/>
              <a:t>Fail-overs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Clients </a:t>
            </a:r>
            <a:r>
              <a:rPr lang="en-US" sz="2400" dirty="0"/>
              <a:t>maintain a local timer for estimating the session timeouts (time is not perfectly synchronized)</a:t>
            </a:r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local timer runs out, wait for a 45s grace period before ending the session</a:t>
            </a:r>
          </a:p>
          <a:p>
            <a:pPr lvl="1"/>
            <a:r>
              <a:rPr lang="en-US" sz="2000" dirty="0"/>
              <a:t>Happens when a master fails over</a:t>
            </a:r>
          </a:p>
        </p:txBody>
      </p:sp>
    </p:spTree>
    <p:extLst>
      <p:ext uri="{BB962C8B-B14F-4D97-AF65-F5344CB8AC3E}">
        <p14:creationId xmlns:p14="http://schemas.microsoft.com/office/powerpoint/2010/main" val="2150251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 descr="Screen Shot 2016-11-08 at 9.3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848"/>
            <a:ext cx="9144000" cy="297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683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Details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Database implementation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 simple </a:t>
            </a:r>
            <a:r>
              <a:rPr lang="en-US" dirty="0"/>
              <a:t>database with write ahead logging and </a:t>
            </a:r>
            <a:r>
              <a:rPr lang="en-US" dirty="0" smtClean="0"/>
              <a:t>snapshotting</a:t>
            </a:r>
          </a:p>
          <a:p>
            <a:pPr lvl="1"/>
            <a:r>
              <a:rPr lang="en-US" dirty="0" smtClean="0"/>
              <a:t>Switched from </a:t>
            </a:r>
            <a:r>
              <a:rPr lang="en-US" dirty="0" err="1" smtClean="0"/>
              <a:t>BerkeleyDB</a:t>
            </a:r>
            <a:r>
              <a:rPr lang="en-US" dirty="0" smtClean="0"/>
              <a:t> to bare-bone internally-developed DB (why?)</a:t>
            </a:r>
            <a:endParaRPr lang="en-US" dirty="0"/>
          </a:p>
          <a:p>
            <a:r>
              <a:rPr lang="en-US" dirty="0"/>
              <a:t>Backup:</a:t>
            </a:r>
          </a:p>
          <a:p>
            <a:pPr lvl="1"/>
            <a:r>
              <a:rPr lang="en-US" dirty="0"/>
              <a:t>Write a snapshot to a GFS server in a different building</a:t>
            </a:r>
          </a:p>
          <a:p>
            <a:r>
              <a:rPr lang="en-US" dirty="0"/>
              <a:t>Mirroring files across multiple cells</a:t>
            </a:r>
          </a:p>
          <a:p>
            <a:pPr lvl="1"/>
            <a:r>
              <a:rPr lang="en-US" dirty="0"/>
              <a:t>Configuration files (e.g., locations of other services, access control lists, etc.)</a:t>
            </a:r>
          </a:p>
        </p:txBody>
      </p:sp>
    </p:spTree>
    <p:extLst>
      <p:ext uri="{BB962C8B-B14F-4D97-AF65-F5344CB8AC3E}">
        <p14:creationId xmlns:p14="http://schemas.microsoft.com/office/powerpoint/2010/main" val="236571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scaling is important?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143001"/>
            <a:ext cx="8850312" cy="3563938"/>
          </a:xfrm>
        </p:spPr>
        <p:txBody>
          <a:bodyPr/>
          <a:lstStyle/>
          <a:p>
            <a:r>
              <a:rPr lang="en-US" sz="2400" dirty="0"/>
              <a:t>Clients connect to a single instance of master in a cell</a:t>
            </a:r>
          </a:p>
          <a:p>
            <a:pPr lvl="1"/>
            <a:r>
              <a:rPr lang="en-US" sz="2100" dirty="0"/>
              <a:t>Much more client processes that number of </a:t>
            </a:r>
            <a:r>
              <a:rPr lang="en-US" sz="2100" dirty="0" smtClean="0"/>
              <a:t>machines</a:t>
            </a:r>
          </a:p>
          <a:p>
            <a:pPr lvl="1"/>
            <a:endParaRPr lang="en-US" sz="2100" dirty="0"/>
          </a:p>
          <a:p>
            <a:r>
              <a:rPr lang="en-US" sz="2600" dirty="0"/>
              <a:t>Existing mechanisms:</a:t>
            </a:r>
          </a:p>
          <a:p>
            <a:pPr lvl="1"/>
            <a:r>
              <a:rPr lang="en-US" sz="2200" dirty="0"/>
              <a:t>More Chubby cells</a:t>
            </a:r>
          </a:p>
          <a:p>
            <a:pPr lvl="1"/>
            <a:r>
              <a:rPr lang="en-US" sz="2200" dirty="0"/>
              <a:t>Increase lease time from 12s to 60s to reduce </a:t>
            </a:r>
            <a:r>
              <a:rPr lang="en-US" sz="2200" dirty="0" err="1"/>
              <a:t>KeepAlive</a:t>
            </a:r>
            <a:r>
              <a:rPr lang="en-US" sz="2200" dirty="0"/>
              <a:t> messages (dominant requests in experiments)</a:t>
            </a:r>
          </a:p>
          <a:p>
            <a:pPr lvl="1"/>
            <a:r>
              <a:rPr lang="en-US" sz="2200" dirty="0"/>
              <a:t>Client caches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89135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Mechanisms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8257"/>
            <a:ext cx="8229600" cy="3398044"/>
          </a:xfrm>
        </p:spPr>
        <p:txBody>
          <a:bodyPr/>
          <a:lstStyle/>
          <a:p>
            <a:r>
              <a:rPr lang="en-US"/>
              <a:t>Proxies:</a:t>
            </a:r>
          </a:p>
          <a:p>
            <a:pPr lvl="1"/>
            <a:r>
              <a:rPr lang="en-US"/>
              <a:t>Handle KeepAlive and read requests, pass write requests to the master</a:t>
            </a:r>
          </a:p>
          <a:p>
            <a:pPr lvl="1"/>
            <a:r>
              <a:rPr lang="en-US"/>
              <a:t>Reduce traffic but reduce availability</a:t>
            </a:r>
          </a:p>
          <a:p>
            <a:r>
              <a:rPr lang="en-US"/>
              <a:t>Partitioning: partition name space</a:t>
            </a:r>
          </a:p>
          <a:p>
            <a:pPr lvl="1"/>
            <a:r>
              <a:rPr lang="en-US"/>
              <a:t>A master handles nodes with </a:t>
            </a:r>
            <a:br>
              <a:rPr lang="en-US"/>
            </a:br>
            <a:r>
              <a:rPr lang="en-US"/>
              <a:t>hash(name) mod N == id</a:t>
            </a:r>
          </a:p>
          <a:p>
            <a:pPr lvl="1"/>
            <a:r>
              <a:rPr lang="en-US"/>
              <a:t>Limited cross-partition messages</a:t>
            </a:r>
          </a:p>
        </p:txBody>
      </p:sp>
    </p:spTree>
    <p:extLst>
      <p:ext uri="{BB962C8B-B14F-4D97-AF65-F5344CB8AC3E}">
        <p14:creationId xmlns:p14="http://schemas.microsoft.com/office/powerpoint/2010/main" val="1185698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Cell outages Stats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61 outages for all cells in a few weeks</a:t>
            </a:r>
          </a:p>
          <a:p>
            <a:pPr lvl="1"/>
            <a:r>
              <a:rPr lang="en-US" dirty="0" smtClean="0"/>
              <a:t>52 </a:t>
            </a:r>
            <a:r>
              <a:rPr lang="en-US" dirty="0"/>
              <a:t>outages were under </a:t>
            </a:r>
            <a:r>
              <a:rPr lang="en-US" dirty="0" smtClean="0"/>
              <a:t>30s, incur </a:t>
            </a:r>
            <a:r>
              <a:rPr lang="en-US" dirty="0"/>
              <a:t>under 30s delay in </a:t>
            </a:r>
            <a:r>
              <a:rPr lang="en-US" dirty="0" smtClean="0"/>
              <a:t>applications</a:t>
            </a:r>
          </a:p>
          <a:p>
            <a:endParaRPr lang="en-US" dirty="0"/>
          </a:p>
          <a:p>
            <a:r>
              <a:rPr lang="en-US" dirty="0" smtClean="0"/>
              <a:t>Remaining 9 outages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etwork maintenance (4)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uspected </a:t>
            </a:r>
            <a:r>
              <a:rPr lang="en-US" dirty="0"/>
              <a:t>network connectivity </a:t>
            </a:r>
            <a:r>
              <a:rPr lang="en-US" dirty="0" smtClean="0"/>
              <a:t>problems (2)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oftware errors (2)</a:t>
            </a:r>
          </a:p>
          <a:p>
            <a:pPr lvl="1"/>
            <a:r>
              <a:rPr lang="en-US" dirty="0" smtClean="0"/>
              <a:t>Overload (1)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905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Clients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155701"/>
            <a:ext cx="8850312" cy="3551238"/>
          </a:xfrm>
        </p:spPr>
        <p:txBody>
          <a:bodyPr>
            <a:normAutofit/>
          </a:bodyPr>
          <a:lstStyle/>
          <a:p>
            <a:r>
              <a:rPr lang="en-US" dirty="0"/>
              <a:t>Google systems are mostly written in C++</a:t>
            </a:r>
          </a:p>
          <a:p>
            <a:pPr lvl="1"/>
            <a:r>
              <a:rPr lang="en-US" dirty="0"/>
              <a:t>Chubby client library is complex (7000 lines)</a:t>
            </a:r>
          </a:p>
          <a:p>
            <a:pPr lvl="1"/>
            <a:r>
              <a:rPr lang="en-US" dirty="0"/>
              <a:t>Hard to port to Java and maintain in Java</a:t>
            </a:r>
          </a:p>
          <a:p>
            <a:r>
              <a:rPr lang="en-US" dirty="0"/>
              <a:t>JNI is inefficient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Java </a:t>
            </a:r>
            <a:r>
              <a:rPr lang="en-US" dirty="0"/>
              <a:t>users run a protocol-conversion server with a simple RPC protocol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Don</a:t>
            </a:r>
            <a:r>
              <a:rPr lang="ja-JP" alt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know how to avoid running this additional server</a:t>
            </a:r>
          </a:p>
        </p:txBody>
      </p:sp>
    </p:spTree>
    <p:extLst>
      <p:ext uri="{BB962C8B-B14F-4D97-AF65-F5344CB8AC3E}">
        <p14:creationId xmlns:p14="http://schemas.microsoft.com/office/powerpoint/2010/main" val="3389558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</a:t>
            </a:r>
            <a:r>
              <a:rPr lang="en-US" dirty="0"/>
              <a:t>Name Service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Chubby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most popular use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availability, need to set DNS TTL short, but often overwhelms DNS server</a:t>
            </a:r>
          </a:p>
          <a:p>
            <a:pPr lvl="1"/>
            <a:r>
              <a:rPr lang="en-US" dirty="0"/>
              <a:t>Must poll each DNS entry: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Chubby is invalidation based</a:t>
            </a:r>
          </a:p>
          <a:p>
            <a:pPr lvl="1"/>
            <a:r>
              <a:rPr lang="en-US" dirty="0"/>
              <a:t>Besides </a:t>
            </a:r>
            <a:r>
              <a:rPr lang="en-US" dirty="0" err="1"/>
              <a:t>KeepAlives</a:t>
            </a:r>
            <a:r>
              <a:rPr lang="en-US" dirty="0"/>
              <a:t>, no need to poll</a:t>
            </a:r>
          </a:p>
          <a:p>
            <a:pPr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Abusive Clients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Review before clients can use shared Chubby </a:t>
            </a:r>
            <a:r>
              <a:rPr lang="en-US" sz="2400" dirty="0" smtClean="0"/>
              <a:t>cells</a:t>
            </a:r>
          </a:p>
          <a:p>
            <a:pPr lvl="1"/>
            <a:endParaRPr lang="en-US" sz="2000" dirty="0"/>
          </a:p>
          <a:p>
            <a:r>
              <a:rPr lang="en-US" sz="2400" dirty="0"/>
              <a:t>Problem cases encountered:</a:t>
            </a:r>
          </a:p>
          <a:p>
            <a:pPr lvl="1"/>
            <a:r>
              <a:rPr lang="en-US" sz="2000" dirty="0"/>
              <a:t>Repeated open/close calls for polling a file</a:t>
            </a:r>
          </a:p>
          <a:p>
            <a:pPr lvl="2"/>
            <a:r>
              <a:rPr lang="en-US" sz="1800" dirty="0"/>
              <a:t>Cache file handles aggressively</a:t>
            </a:r>
          </a:p>
          <a:p>
            <a:pPr lvl="1"/>
            <a:r>
              <a:rPr lang="en-US" sz="2000" dirty="0"/>
              <a:t>Lack of quotas</a:t>
            </a:r>
          </a:p>
          <a:p>
            <a:pPr lvl="2"/>
            <a:r>
              <a:rPr lang="en-US" sz="1800" dirty="0"/>
              <a:t>256Kbytes file size limit</a:t>
            </a:r>
          </a:p>
          <a:p>
            <a:pPr lvl="1"/>
            <a:r>
              <a:rPr lang="en-US" sz="2000" dirty="0"/>
              <a:t>Publish/subscribe system on Chubby? inefficient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0842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this paper about?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ja-JP" altLang="en-US" i="1">
                <a:latin typeface="Arial"/>
              </a:rPr>
              <a:t>“</a:t>
            </a:r>
            <a:r>
              <a:rPr lang="en-US" i="1"/>
              <a:t>Building Chubby was an engineering effort … it was not research. We claim no new algorithms or techniques. The purpose of this paper is to describe what we did and why, rather than to advocate it.</a:t>
            </a:r>
            <a:r>
              <a:rPr lang="ja-JP" altLang="en-US" i="1">
                <a:latin typeface="Arial"/>
              </a:rPr>
              <a:t>”</a:t>
            </a:r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56339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092201"/>
            <a:ext cx="8850312" cy="3614738"/>
          </a:xfrm>
        </p:spPr>
        <p:txBody>
          <a:bodyPr/>
          <a:lstStyle/>
          <a:p>
            <a:r>
              <a:rPr lang="en-US" dirty="0" smtClean="0"/>
              <a:t>Developers rarely consider availability</a:t>
            </a:r>
          </a:p>
          <a:p>
            <a:pPr lvl="1"/>
            <a:r>
              <a:rPr lang="en-US" dirty="0" smtClean="0"/>
              <a:t>Should plan for short Chubby outages</a:t>
            </a:r>
          </a:p>
          <a:p>
            <a:pPr lvl="1"/>
            <a:r>
              <a:rPr lang="en-US" dirty="0" smtClean="0"/>
              <a:t>Crashed applications on failover event</a:t>
            </a:r>
          </a:p>
          <a:p>
            <a:r>
              <a:rPr lang="en-US" dirty="0" smtClean="0"/>
              <a:t>Fine grained locking not essential</a:t>
            </a:r>
          </a:p>
          <a:p>
            <a:r>
              <a:rPr lang="en-US" dirty="0" smtClean="0"/>
              <a:t>API mostly good, but one bad chose stands out</a:t>
            </a:r>
          </a:p>
          <a:p>
            <a:pPr lvl="1"/>
            <a:r>
              <a:rPr lang="en-US" dirty="0" smtClean="0"/>
              <a:t>Handles acquiring locks cannot be shared</a:t>
            </a:r>
          </a:p>
          <a:p>
            <a:r>
              <a:rPr lang="en-US" dirty="0" smtClean="0"/>
              <a:t>RPC affects transport protocols</a:t>
            </a:r>
          </a:p>
          <a:p>
            <a:pPr lvl="1"/>
            <a:r>
              <a:rPr lang="en-US" dirty="0" smtClean="0"/>
              <a:t>Forced to send </a:t>
            </a:r>
            <a:r>
              <a:rPr lang="en-US" dirty="0" err="1" smtClean="0"/>
              <a:t>KeepAlives</a:t>
            </a:r>
            <a:r>
              <a:rPr lang="en-US" dirty="0" smtClean="0"/>
              <a:t> by UDP (why?)</a:t>
            </a:r>
          </a:p>
        </p:txBody>
      </p:sp>
    </p:spTree>
    <p:extLst>
      <p:ext uri="{BB962C8B-B14F-4D97-AF65-F5344CB8AC3E}">
        <p14:creationId xmlns:p14="http://schemas.microsoft.com/office/powerpoint/2010/main" val="2384696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054101"/>
            <a:ext cx="8850312" cy="3652838"/>
          </a:xfrm>
        </p:spPr>
        <p:txBody>
          <a:bodyPr>
            <a:normAutofit/>
          </a:bodyPr>
          <a:lstStyle/>
          <a:p>
            <a:r>
              <a:rPr lang="en-US" dirty="0" smtClean="0"/>
              <a:t>Distributed Lock Service</a:t>
            </a:r>
          </a:p>
          <a:p>
            <a:pPr lvl="1"/>
            <a:r>
              <a:rPr lang="en-US" dirty="0" smtClean="0"/>
              <a:t>Coarse-grained synchronization for Google’s distributed systems</a:t>
            </a:r>
          </a:p>
          <a:p>
            <a:pPr lvl="1"/>
            <a:r>
              <a:rPr lang="en-US" dirty="0" smtClean="0"/>
              <a:t>Primarily used as internal name service</a:t>
            </a:r>
          </a:p>
          <a:p>
            <a:pPr lvl="1"/>
            <a:r>
              <a:rPr lang="en-US" dirty="0" smtClean="0"/>
              <a:t>Repository for files requiring high availability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Well-known techniques</a:t>
            </a:r>
          </a:p>
          <a:p>
            <a:pPr lvl="1"/>
            <a:r>
              <a:rPr lang="en-US" dirty="0" smtClean="0"/>
              <a:t>Distributed consensus, caching, notifications</a:t>
            </a:r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UNIX</a:t>
            </a:r>
            <a:r>
              <a:rPr lang="en-US" dirty="0"/>
              <a:t>-like file system </a:t>
            </a:r>
            <a:r>
              <a:rPr lang="en-US" dirty="0" smtClean="0"/>
              <a:t>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028700"/>
            <a:ext cx="8850312" cy="38480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What is Chubby?</a:t>
            </a:r>
          </a:p>
          <a:p>
            <a:pPr lvl="1">
              <a:lnSpc>
                <a:spcPct val="120000"/>
              </a:lnSpc>
            </a:pPr>
            <a:r>
              <a:rPr lang="en-US" sz="2300" dirty="0"/>
              <a:t>Lock service in a loosely-coupled distributed system (e.g., 10K 4-processor </a:t>
            </a:r>
            <a:r>
              <a:rPr lang="en-US" sz="2300" dirty="0" smtClean="0"/>
              <a:t>machines </a:t>
            </a:r>
            <a:r>
              <a:rPr lang="en-US" sz="2300" dirty="0"/>
              <a:t>connected by 1Gbps Ethernet)</a:t>
            </a:r>
          </a:p>
          <a:p>
            <a:pPr lvl="1">
              <a:lnSpc>
                <a:spcPct val="120000"/>
              </a:lnSpc>
            </a:pPr>
            <a:r>
              <a:rPr lang="en-US" sz="2300" dirty="0"/>
              <a:t>Client interface similar to whole-file advisory locks with notification of various events (e.g., file modifications)</a:t>
            </a:r>
          </a:p>
          <a:p>
            <a:pPr lvl="1">
              <a:lnSpc>
                <a:spcPct val="120000"/>
              </a:lnSpc>
            </a:pPr>
            <a:r>
              <a:rPr lang="en-US" sz="2300" dirty="0"/>
              <a:t>Primary goals: reliability, availability, easy-to-understand </a:t>
            </a:r>
            <a:r>
              <a:rPr lang="en-US" sz="2300" dirty="0" smtClean="0"/>
              <a:t>semantics</a:t>
            </a:r>
          </a:p>
          <a:p>
            <a:pPr lvl="3">
              <a:lnSpc>
                <a:spcPct val="120000"/>
              </a:lnSpc>
            </a:pPr>
            <a:endParaRPr lang="en-US" sz="2100" dirty="0"/>
          </a:p>
          <a:p>
            <a:pPr>
              <a:lnSpc>
                <a:spcPct val="120000"/>
              </a:lnSpc>
            </a:pPr>
            <a:r>
              <a:rPr lang="en-US" sz="2800" dirty="0"/>
              <a:t>How is it used?</a:t>
            </a:r>
          </a:p>
          <a:p>
            <a:pPr lvl="1">
              <a:lnSpc>
                <a:spcPct val="120000"/>
              </a:lnSpc>
            </a:pPr>
            <a:r>
              <a:rPr lang="en-US" sz="2300" dirty="0"/>
              <a:t>Used in Google: GFS, </a:t>
            </a:r>
            <a:r>
              <a:rPr lang="en-US" sz="2300" dirty="0" err="1"/>
              <a:t>Bigtable</a:t>
            </a:r>
            <a:r>
              <a:rPr lang="en-US" sz="2300" dirty="0"/>
              <a:t>, etc.</a:t>
            </a:r>
          </a:p>
          <a:p>
            <a:pPr lvl="1">
              <a:lnSpc>
                <a:spcPct val="120000"/>
              </a:lnSpc>
            </a:pPr>
            <a:r>
              <a:rPr lang="en-US" sz="2300" dirty="0"/>
              <a:t>Elect leaders, store small amount of meta-data, as the root of the distributed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8094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Lock service, instead of consensus library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Serve small files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Support large-scale concurrent file viewing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Event notification mechanism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Caching of files (consistent caching)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Security, including access control</a:t>
            </a:r>
          </a:p>
        </p:txBody>
      </p:sp>
    </p:spTree>
    <p:extLst>
      <p:ext uri="{BB962C8B-B14F-4D97-AF65-F5344CB8AC3E}">
        <p14:creationId xmlns:p14="http://schemas.microsoft.com/office/powerpoint/2010/main" val="1295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8850312" cy="36528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Lock service vs. consensus (</a:t>
            </a:r>
            <a:r>
              <a:rPr lang="en-US" dirty="0" err="1" smtClean="0"/>
              <a:t>Paxos</a:t>
            </a:r>
            <a:r>
              <a:rPr lang="en-US" dirty="0" smtClean="0"/>
              <a:t>) library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Maintain program structure, communication patterns</a:t>
            </a:r>
          </a:p>
          <a:p>
            <a:pPr lvl="1"/>
            <a:r>
              <a:rPr lang="en-US" dirty="0" smtClean="0"/>
              <a:t>Can support notification mechanism</a:t>
            </a:r>
          </a:p>
          <a:p>
            <a:pPr lvl="1"/>
            <a:r>
              <a:rPr lang="en-US" dirty="0" smtClean="0"/>
              <a:t>Smaller # of nodes (servers) needed to make progress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Advisory instead of mandatory locks (why?):  </a:t>
            </a:r>
          </a:p>
          <a:p>
            <a:pPr lvl="1"/>
            <a:r>
              <a:rPr lang="en-US" dirty="0" smtClean="0"/>
              <a:t>Holding </a:t>
            </a:r>
            <a:r>
              <a:rPr lang="en-US" dirty="0"/>
              <a:t>a lock called F  neither is </a:t>
            </a:r>
            <a:r>
              <a:rPr lang="en-US" dirty="0" smtClean="0"/>
              <a:t>necessary to </a:t>
            </a:r>
            <a:r>
              <a:rPr lang="en-US" dirty="0"/>
              <a:t>access the file </a:t>
            </a:r>
            <a:r>
              <a:rPr lang="en-US" dirty="0" smtClean="0"/>
              <a:t>F, </a:t>
            </a:r>
            <a:r>
              <a:rPr lang="en-US" dirty="0"/>
              <a:t>nor prevents other clients from </a:t>
            </a:r>
            <a:r>
              <a:rPr lang="en-US" dirty="0" smtClean="0"/>
              <a:t>doing 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104901"/>
            <a:ext cx="8850312" cy="36020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Coarse vs. fine-grained locks</a:t>
            </a:r>
          </a:p>
          <a:p>
            <a:endParaRPr lang="en-US" dirty="0" smtClean="0"/>
          </a:p>
          <a:p>
            <a:r>
              <a:rPr lang="en-US" dirty="0" smtClean="0"/>
              <a:t>Advantages of coarse-grained locks</a:t>
            </a:r>
          </a:p>
          <a:p>
            <a:pPr lvl="1"/>
            <a:r>
              <a:rPr lang="en-US" dirty="0" smtClean="0"/>
              <a:t>Less load on lock server</a:t>
            </a:r>
          </a:p>
          <a:p>
            <a:pPr lvl="1"/>
            <a:r>
              <a:rPr lang="en-US" dirty="0" smtClean="0"/>
              <a:t>Less delay when lock server fails</a:t>
            </a:r>
          </a:p>
          <a:p>
            <a:pPr lvl="1"/>
            <a:r>
              <a:rPr lang="en-US" dirty="0" smtClean="0"/>
              <a:t>Less lock servers and availability required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Advantages of </a:t>
            </a:r>
            <a:r>
              <a:rPr lang="en-US" dirty="0"/>
              <a:t>f</a:t>
            </a:r>
            <a:r>
              <a:rPr lang="en-US" dirty="0" smtClean="0"/>
              <a:t>ine-grained locks</a:t>
            </a:r>
          </a:p>
          <a:p>
            <a:pPr lvl="1"/>
            <a:r>
              <a:rPr lang="en-US" dirty="0" smtClean="0"/>
              <a:t>More lock server load</a:t>
            </a:r>
          </a:p>
          <a:p>
            <a:pPr lvl="1"/>
            <a:r>
              <a:rPr lang="en-US" dirty="0" smtClean="0"/>
              <a:t>If needed, could be implemented on client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863" y="1287640"/>
            <a:ext cx="4986337" cy="3728860"/>
          </a:xfrm>
        </p:spPr>
        <p:txBody>
          <a:bodyPr>
            <a:normAutofit/>
          </a:bodyPr>
          <a:lstStyle/>
          <a:p>
            <a:r>
              <a:rPr lang="en-US" dirty="0"/>
              <a:t>Chubby cell: a small number of replicas (e.g., 5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Master is selected using a consensus protocol (e.g., </a:t>
            </a:r>
            <a:r>
              <a:rPr lang="en-US" dirty="0" err="1"/>
              <a:t>Paxos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Master gets a lease of several seconds</a:t>
            </a:r>
          </a:p>
          <a:p>
            <a:pPr lvl="1"/>
            <a:r>
              <a:rPr lang="en-US" dirty="0"/>
              <a:t>If master fails, it’s lease expires and a new one is </a:t>
            </a:r>
            <a:r>
              <a:rPr lang="en-US" dirty="0" smtClean="0"/>
              <a:t>selected</a:t>
            </a:r>
            <a:endParaRPr lang="en-US" dirty="0"/>
          </a:p>
        </p:txBody>
      </p:sp>
      <p:pic>
        <p:nvPicPr>
          <p:cNvPr id="6" name="Picture 5" descr="Screen Shot 2016-11-08 at 8.15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348" y="1117600"/>
            <a:ext cx="4233651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628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863" y="1249540"/>
            <a:ext cx="4986337" cy="3601860"/>
          </a:xfrm>
        </p:spPr>
        <p:txBody>
          <a:bodyPr>
            <a:normAutofit/>
          </a:bodyPr>
          <a:lstStyle/>
          <a:p>
            <a:r>
              <a:rPr lang="en-US" dirty="0"/>
              <a:t>Clients </a:t>
            </a:r>
            <a:endParaRPr lang="en-US" dirty="0" smtClean="0"/>
          </a:p>
          <a:p>
            <a:pPr lvl="1"/>
            <a:r>
              <a:rPr lang="en-US" dirty="0" smtClean="0"/>
              <a:t>Send reads/writes only </a:t>
            </a:r>
            <a:r>
              <a:rPr lang="en-US" dirty="0"/>
              <a:t>to the master</a:t>
            </a:r>
          </a:p>
          <a:p>
            <a:pPr lvl="1"/>
            <a:r>
              <a:rPr lang="en-US" dirty="0"/>
              <a:t>Communicates with master via a chubby </a:t>
            </a:r>
            <a:r>
              <a:rPr lang="en-US" dirty="0" smtClean="0"/>
              <a:t>library</a:t>
            </a:r>
          </a:p>
          <a:p>
            <a:pPr lvl="1"/>
            <a:endParaRPr lang="en-US" dirty="0" smtClean="0"/>
          </a:p>
          <a:p>
            <a:r>
              <a:rPr lang="en-US" sz="2400" dirty="0" smtClean="0"/>
              <a:t>Every replica server </a:t>
            </a:r>
          </a:p>
          <a:p>
            <a:pPr lvl="1"/>
            <a:r>
              <a:rPr lang="en-US" dirty="0" smtClean="0"/>
              <a:t>Is listed </a:t>
            </a:r>
            <a:r>
              <a:rPr lang="en-US" dirty="0"/>
              <a:t>in DNS</a:t>
            </a:r>
          </a:p>
          <a:p>
            <a:pPr lvl="1"/>
            <a:r>
              <a:rPr lang="en-US" dirty="0" smtClean="0"/>
              <a:t>Direct clients </a:t>
            </a:r>
            <a:r>
              <a:rPr lang="en-US" dirty="0"/>
              <a:t>to </a:t>
            </a:r>
            <a:r>
              <a:rPr lang="en-US" dirty="0" smtClean="0"/>
              <a:t>master</a:t>
            </a:r>
            <a:endParaRPr lang="en-US" dirty="0"/>
          </a:p>
          <a:p>
            <a:pPr lvl="1"/>
            <a:r>
              <a:rPr lang="en-US" sz="2000" dirty="0" smtClean="0"/>
              <a:t>Maintain </a:t>
            </a:r>
            <a:r>
              <a:rPr lang="en-US" sz="2000" dirty="0"/>
              <a:t>copies of a simple </a:t>
            </a:r>
            <a:r>
              <a:rPr lang="en-US" sz="2000" dirty="0" smtClean="0"/>
              <a:t>database</a:t>
            </a:r>
            <a:endParaRPr lang="en-US" sz="2000" dirty="0"/>
          </a:p>
        </p:txBody>
      </p:sp>
      <p:pic>
        <p:nvPicPr>
          <p:cNvPr id="6" name="Picture 5" descr="Screen Shot 2016-11-08 at 8.15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348" y="1117600"/>
            <a:ext cx="4233651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50734"/>
      </p:ext>
    </p:extLst>
  </p:cSld>
  <p:clrMapOvr>
    <a:masterClrMapping/>
  </p:clrMapOvr>
</p:sld>
</file>

<file path=ppt/theme/theme1.xml><?xml version="1.0" encoding="utf-8"?>
<a:theme xmlns:a="http://schemas.openxmlformats.org/drawingml/2006/main" name="DB_deck_16x9_example">
  <a:themeElements>
    <a:clrScheme name="Custom 3">
      <a:dk1>
        <a:sysClr val="windowText" lastClr="000000"/>
      </a:dk1>
      <a:lt1>
        <a:sysClr val="window" lastClr="FFFFFF"/>
      </a:lt1>
      <a:dk2>
        <a:srgbClr val="2B2B2B"/>
      </a:dk2>
      <a:lt2>
        <a:srgbClr val="D5D2C3"/>
      </a:lt2>
      <a:accent1>
        <a:srgbClr val="1EA3B5"/>
      </a:accent1>
      <a:accent2>
        <a:srgbClr val="EC541B"/>
      </a:accent2>
      <a:accent3>
        <a:srgbClr val="1AA756"/>
      </a:accent3>
      <a:accent4>
        <a:srgbClr val="E2151C"/>
      </a:accent4>
      <a:accent5>
        <a:srgbClr val="646464"/>
      </a:accent5>
      <a:accent6>
        <a:srgbClr val="DC3D08"/>
      </a:accent6>
      <a:hlink>
        <a:srgbClr val="EC541B"/>
      </a:hlink>
      <a:folHlink>
        <a:srgbClr val="75527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DB_deck_16x9_example.potx</Template>
  <TotalTime>49923</TotalTime>
  <Words>1367</Words>
  <Application>Microsoft Macintosh PowerPoint</Application>
  <PresentationFormat>On-screen Show (16:9)</PresentationFormat>
  <Paragraphs>251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Calibri</vt:lpstr>
      <vt:lpstr>Helvetica Neue</vt:lpstr>
      <vt:lpstr>Helvetica Neue Light</vt:lpstr>
      <vt:lpstr>Lucida Grande</vt:lpstr>
      <vt:lpstr>MS PGothic</vt:lpstr>
      <vt:lpstr>ＭＳ Ｐゴシック</vt:lpstr>
      <vt:lpstr>Newslab Thin</vt:lpstr>
      <vt:lpstr>Tahoma</vt:lpstr>
      <vt:lpstr>Wingdings</vt:lpstr>
      <vt:lpstr>Arial</vt:lpstr>
      <vt:lpstr>DB_deck_16x9_example</vt:lpstr>
      <vt:lpstr>Excel.Chart.8</vt:lpstr>
      <vt:lpstr>The Chubby lock service for loosely-coupled distributed systems (Lecture 10, cs262a) </vt:lpstr>
      <vt:lpstr>Today’s Paper</vt:lpstr>
      <vt:lpstr>What is this paper about?</vt:lpstr>
      <vt:lpstr>Introduction</vt:lpstr>
      <vt:lpstr>Design</vt:lpstr>
      <vt:lpstr>Design Decisions</vt:lpstr>
      <vt:lpstr>Design Decisions</vt:lpstr>
      <vt:lpstr>System Structure</vt:lpstr>
      <vt:lpstr>System Structure</vt:lpstr>
      <vt:lpstr>Read and Writes</vt:lpstr>
      <vt:lpstr>Simple UNIX-like File System Interface</vt:lpstr>
      <vt:lpstr>Simple UNIX-like File System Interface</vt:lpstr>
      <vt:lpstr>Nodes</vt:lpstr>
      <vt:lpstr>Locks</vt:lpstr>
      <vt:lpstr>Locks and Sequences</vt:lpstr>
      <vt:lpstr>Locks and Sequences</vt:lpstr>
      <vt:lpstr>Design: Events</vt:lpstr>
      <vt:lpstr>Design: API</vt:lpstr>
      <vt:lpstr>Caching</vt:lpstr>
      <vt:lpstr>Sessions and Keep-Alives</vt:lpstr>
      <vt:lpstr>Sessions and Master Fail-overs</vt:lpstr>
      <vt:lpstr>Example</vt:lpstr>
      <vt:lpstr>Other Details</vt:lpstr>
      <vt:lpstr>Why scaling is important?</vt:lpstr>
      <vt:lpstr>New Mechanisms</vt:lpstr>
      <vt:lpstr>Cell outages Stats</vt:lpstr>
      <vt:lpstr>Java Clients</vt:lpstr>
      <vt:lpstr>As a Name Service</vt:lpstr>
      <vt:lpstr>Abusive Clients</vt:lpstr>
      <vt:lpstr>Lesson Learned</vt:lpstr>
      <vt:lpstr>Summary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 d'Orito</dc:creator>
  <cp:lastModifiedBy>Ion Stoica</cp:lastModifiedBy>
  <cp:revision>2190</cp:revision>
  <cp:lastPrinted>2016-09-26T22:07:19Z</cp:lastPrinted>
  <dcterms:created xsi:type="dcterms:W3CDTF">2015-02-13T19:56:21Z</dcterms:created>
  <dcterms:modified xsi:type="dcterms:W3CDTF">2018-02-25T05:36:43Z</dcterms:modified>
</cp:coreProperties>
</file>