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xls" ContentType="application/vnd.ms-excel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777" r:id="rId2"/>
    <p:sldId id="866" r:id="rId3"/>
    <p:sldId id="887" r:id="rId4"/>
    <p:sldId id="888" r:id="rId5"/>
    <p:sldId id="891" r:id="rId6"/>
    <p:sldId id="889" r:id="rId7"/>
    <p:sldId id="892" r:id="rId8"/>
    <p:sldId id="893" r:id="rId9"/>
    <p:sldId id="894" r:id="rId10"/>
    <p:sldId id="900" r:id="rId11"/>
    <p:sldId id="895" r:id="rId12"/>
    <p:sldId id="898" r:id="rId13"/>
    <p:sldId id="902" r:id="rId14"/>
    <p:sldId id="879" r:id="rId15"/>
    <p:sldId id="903" r:id="rId16"/>
    <p:sldId id="905" r:id="rId17"/>
    <p:sldId id="930" r:id="rId18"/>
    <p:sldId id="931" r:id="rId19"/>
    <p:sldId id="906" r:id="rId20"/>
    <p:sldId id="883" r:id="rId21"/>
    <p:sldId id="884" r:id="rId22"/>
    <p:sldId id="885" r:id="rId23"/>
    <p:sldId id="907" r:id="rId24"/>
    <p:sldId id="867" r:id="rId25"/>
    <p:sldId id="909" r:id="rId26"/>
    <p:sldId id="910" r:id="rId27"/>
    <p:sldId id="918" r:id="rId28"/>
    <p:sldId id="920" r:id="rId29"/>
    <p:sldId id="929" r:id="rId30"/>
    <p:sldId id="922" r:id="rId31"/>
    <p:sldId id="921" r:id="rId32"/>
    <p:sldId id="923" r:id="rId33"/>
    <p:sldId id="924" r:id="rId34"/>
    <p:sldId id="925" r:id="rId35"/>
    <p:sldId id="927" r:id="rId36"/>
    <p:sldId id="928" r:id="rId37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on Stoic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CB4"/>
    <a:srgbClr val="FFE0B6"/>
    <a:srgbClr val="95CEE8"/>
    <a:srgbClr val="69CEE8"/>
    <a:srgbClr val="C9E5FF"/>
    <a:srgbClr val="FF8D00"/>
    <a:srgbClr val="FFA63C"/>
    <a:srgbClr val="FFD4E1"/>
    <a:srgbClr val="3D84C7"/>
    <a:srgbClr val="ADCC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27" autoAdjust="0"/>
    <p:restoredTop sz="94093" autoAdjust="0"/>
  </p:normalViewPr>
  <p:slideViewPr>
    <p:cSldViewPr snapToGrid="0">
      <p:cViewPr>
        <p:scale>
          <a:sx n="99" d="100"/>
          <a:sy n="99" d="100"/>
        </p:scale>
        <p:origin x="1712" y="11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53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7" d="100"/>
        <a:sy n="16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commentAuthors" Target="commentAuthors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7976391-CA72-415F-9630-5C942629CBBC}" type="datetimeFigureOut">
              <a:rPr lang="en-US" altLang="en-US"/>
              <a:pPr/>
              <a:t>3/3/18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9027113-7185-43B9-8633-626C4872BF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66903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B14504-7E73-40B3-A4BE-FCEED13BF409}" type="datetimeFigureOut">
              <a:rPr lang="en-US" altLang="en-US"/>
              <a:pPr/>
              <a:t>3/3/18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4DB17D3-99E1-4420-81D7-8B4A93584C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43874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3-D graph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Checklist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What we want to enable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What we have today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How we’ll get there</a:t>
            </a:r>
          </a:p>
        </p:txBody>
      </p:sp>
    </p:spTree>
    <p:extLst>
      <p:ext uri="{BB962C8B-B14F-4D97-AF65-F5344CB8AC3E}">
        <p14:creationId xmlns:p14="http://schemas.microsoft.com/office/powerpoint/2010/main" val="835259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4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922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2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endParaRPr lang="is-I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40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33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hr-H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41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03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8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5556" y="1558774"/>
            <a:ext cx="8240889" cy="1863171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5400" b="0" i="0" baseline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9593" y="4176647"/>
            <a:ext cx="6400800" cy="453863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7742" y="4563527"/>
            <a:ext cx="6446838" cy="443446"/>
          </a:xfr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3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946150" y="206375"/>
            <a:ext cx="7172325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Newslab Light"/>
                <a:ea typeface="+mj-ea"/>
                <a:cs typeface="Newslab Light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4000" dirty="0" smtClean="0">
                <a:latin typeface="Helvetica Neue" charset="0"/>
                <a:ea typeface="Helvetica Neue" charset="0"/>
                <a:cs typeface="Helvetica Neue" charset="0"/>
              </a:rPr>
              <a:t>Use this Chart to Start</a:t>
            </a:r>
            <a:endParaRPr lang="en-US" sz="40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graphicFrame>
        <p:nvGraphicFramePr>
          <p:cNvPr id="3" name="Picture Placeholder 9"/>
          <p:cNvGraphicFramePr>
            <a:graphicFrameLocks/>
          </p:cNvGraphicFramePr>
          <p:nvPr/>
        </p:nvGraphicFramePr>
        <p:xfrm>
          <a:off x="1158875" y="1149350"/>
          <a:ext cx="7273925" cy="349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r:id="rId4" imgW="7271927" imgH="3492719" progId="Excel.Chart.8">
                  <p:embed/>
                </p:oleObj>
              </mc:Choice>
              <mc:Fallback>
                <p:oleObj r:id="rId4" imgW="7271927" imgH="349271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75" y="1149350"/>
                        <a:ext cx="7273925" cy="349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6787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 userDrawn="1"/>
        </p:nvGrpSpPr>
        <p:grpSpPr>
          <a:xfrm>
            <a:off x="798513" y="946150"/>
            <a:ext cx="8208962" cy="3709988"/>
            <a:chOff x="798513" y="946150"/>
            <a:chExt cx="8208962" cy="3709988"/>
          </a:xfrm>
        </p:grpSpPr>
        <p:pic>
          <p:nvPicPr>
            <p:cNvPr id="3" name="Picture 4" descr="01_FLASHLIGHT_exploration.pn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138" y="987425"/>
              <a:ext cx="1092200" cy="109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6" descr="02_CLOUDCLUSTER_managedclusters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8338" y="1006475"/>
              <a:ext cx="1073150" cy="107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7" descr="03_PIPELINES.png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3875" y="1006475"/>
              <a:ext cx="1073150" cy="107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 descr="04_THIRDPARTY.png"/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4163" y="1006475"/>
              <a:ext cx="1082675" cy="1082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05_UNIFIED_PLATFORM_knot.eps.png"/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8950" y="946150"/>
              <a:ext cx="1144588" cy="1144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 descr="06_COMMUNITY.png"/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9900" y="1065213"/>
              <a:ext cx="987425" cy="987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 descr="07_LIBRARIES.png"/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3688" y="1027113"/>
              <a:ext cx="1093787" cy="1093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2" descr="08_LOGO_BUG.png"/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7050" y="3424238"/>
              <a:ext cx="1073150" cy="107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3" descr="09_EXPLORE_LANGUAGE.png"/>
            <p:cNvPicPr>
              <a:picLocks noChangeAspect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513" y="2325688"/>
              <a:ext cx="1079500" cy="107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4" descr="10_COLLABORATE.png"/>
            <p:cNvPicPr>
              <a:picLocks noChangeAspect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8975" y="2338388"/>
              <a:ext cx="989013" cy="989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5" descr="11_CHART_visualize.png"/>
            <p:cNvPicPr>
              <a:picLocks noChangeAspect="1"/>
            </p:cNvPicPr>
            <p:nvPr userDrawn="1"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5150" y="2392363"/>
              <a:ext cx="989013" cy="989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6" descr="12_DASHBOARD.png"/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3375" y="2381250"/>
              <a:ext cx="973138" cy="97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7" descr="13_CLUSTERS.png"/>
            <p:cNvPicPr>
              <a:picLocks noChangeAspect="1"/>
            </p:cNvPicPr>
            <p:nvPr userDrawn="1"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025" y="3552825"/>
              <a:ext cx="1103313" cy="1103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8" descr="14_WAND_PowerSpark.png"/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4213" y="3554413"/>
              <a:ext cx="1047750" cy="104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9" descr="15_IMPORT_CLOUD.png"/>
            <p:cNvPicPr>
              <a:picLocks noChangeAspect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2925" y="3552825"/>
              <a:ext cx="1035050" cy="1035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0" descr="16_CALENDAR_schedule.png"/>
            <p:cNvPicPr>
              <a:picLocks noChangeAspect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4200" y="2393950"/>
              <a:ext cx="973138" cy="974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1" descr="17_CHECKLIST_monitor.png"/>
            <p:cNvPicPr>
              <a:picLocks noChangeAspect="1"/>
            </p:cNvPicPr>
            <p:nvPr userDrawn="1"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7363" y="2392363"/>
              <a:ext cx="1031875" cy="103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9"/>
            <p:cNvSpPr txBox="1">
              <a:spLocks noChangeArrowheads="1"/>
            </p:cNvSpPr>
            <p:nvPr userDrawn="1"/>
          </p:nvSpPr>
          <p:spPr bwMode="auto">
            <a:xfrm>
              <a:off x="1028700" y="1878013"/>
              <a:ext cx="768159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Exploration</a:t>
              </a:r>
            </a:p>
          </p:txBody>
        </p:sp>
        <p:sp>
          <p:nvSpPr>
            <p:cNvPr id="21" name="TextBox 20"/>
            <p:cNvSpPr txBox="1">
              <a:spLocks noChangeArrowheads="1"/>
            </p:cNvSpPr>
            <p:nvPr userDrawn="1"/>
          </p:nvSpPr>
          <p:spPr bwMode="auto">
            <a:xfrm>
              <a:off x="1958975" y="1878013"/>
              <a:ext cx="113043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Managed Clusters</a:t>
              </a:r>
            </a:p>
          </p:txBody>
        </p:sp>
        <p:sp>
          <p:nvSpPr>
            <p:cNvPr id="22" name="TextBox 21"/>
            <p:cNvSpPr txBox="1">
              <a:spLocks noChangeArrowheads="1"/>
            </p:cNvSpPr>
            <p:nvPr userDrawn="1"/>
          </p:nvSpPr>
          <p:spPr bwMode="auto">
            <a:xfrm>
              <a:off x="3311525" y="1878013"/>
              <a:ext cx="652743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Pipelines</a:t>
              </a:r>
            </a:p>
          </p:txBody>
        </p:sp>
        <p:sp>
          <p:nvSpPr>
            <p:cNvPr id="23" name="TextBox 22"/>
            <p:cNvSpPr txBox="1">
              <a:spLocks noChangeArrowheads="1"/>
            </p:cNvSpPr>
            <p:nvPr userDrawn="1"/>
          </p:nvSpPr>
          <p:spPr bwMode="auto">
            <a:xfrm>
              <a:off x="4221163" y="1878013"/>
              <a:ext cx="925253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3</a:t>
              </a:r>
              <a:r>
                <a:rPr lang="en-US" sz="900" baseline="300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rd</a:t>
              </a: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 Party Apps</a:t>
              </a:r>
            </a:p>
          </p:txBody>
        </p:sp>
        <p:sp>
          <p:nvSpPr>
            <p:cNvPr id="24" name="TextBox 23"/>
            <p:cNvSpPr txBox="1">
              <a:spLocks noChangeArrowheads="1"/>
            </p:cNvSpPr>
            <p:nvPr userDrawn="1"/>
          </p:nvSpPr>
          <p:spPr bwMode="auto">
            <a:xfrm>
              <a:off x="6950075" y="1878013"/>
              <a:ext cx="77777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Community</a:t>
              </a:r>
            </a:p>
          </p:txBody>
        </p:sp>
        <p:sp>
          <p:nvSpPr>
            <p:cNvPr id="25" name="TextBox 24"/>
            <p:cNvSpPr txBox="1">
              <a:spLocks noChangeArrowheads="1"/>
            </p:cNvSpPr>
            <p:nvPr userDrawn="1"/>
          </p:nvSpPr>
          <p:spPr bwMode="auto">
            <a:xfrm>
              <a:off x="1096963" y="4357688"/>
              <a:ext cx="611065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dirty="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Clusters</a:t>
              </a:r>
            </a:p>
          </p:txBody>
        </p:sp>
        <p:sp>
          <p:nvSpPr>
            <p:cNvPr id="26" name="TextBox 25"/>
            <p:cNvSpPr txBox="1">
              <a:spLocks noChangeArrowheads="1"/>
            </p:cNvSpPr>
            <p:nvPr userDrawn="1"/>
          </p:nvSpPr>
          <p:spPr bwMode="auto">
            <a:xfrm>
              <a:off x="6937375" y="3216275"/>
              <a:ext cx="997389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Monitor Results</a:t>
              </a:r>
            </a:p>
          </p:txBody>
        </p:sp>
        <p:sp>
          <p:nvSpPr>
            <p:cNvPr id="27" name="TextBox 26"/>
            <p:cNvSpPr txBox="1">
              <a:spLocks noChangeArrowheads="1"/>
            </p:cNvSpPr>
            <p:nvPr userDrawn="1"/>
          </p:nvSpPr>
          <p:spPr bwMode="auto">
            <a:xfrm>
              <a:off x="5607050" y="3216275"/>
              <a:ext cx="1276311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Schedule Workflows </a:t>
              </a:r>
            </a:p>
          </p:txBody>
        </p:sp>
        <p:sp>
          <p:nvSpPr>
            <p:cNvPr id="28" name="TextBox 27"/>
            <p:cNvSpPr txBox="1">
              <a:spLocks noChangeArrowheads="1"/>
            </p:cNvSpPr>
            <p:nvPr userDrawn="1"/>
          </p:nvSpPr>
          <p:spPr bwMode="auto">
            <a:xfrm>
              <a:off x="3259138" y="4354513"/>
              <a:ext cx="79861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Import Data</a:t>
              </a:r>
            </a:p>
          </p:txBody>
        </p:sp>
        <p:sp>
          <p:nvSpPr>
            <p:cNvPr id="29" name="TextBox 28"/>
            <p:cNvSpPr txBox="1">
              <a:spLocks noChangeArrowheads="1"/>
            </p:cNvSpPr>
            <p:nvPr userDrawn="1"/>
          </p:nvSpPr>
          <p:spPr bwMode="auto">
            <a:xfrm>
              <a:off x="2012950" y="4357688"/>
              <a:ext cx="982961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Power of Spark</a:t>
              </a:r>
            </a:p>
          </p:txBody>
        </p:sp>
        <p:sp>
          <p:nvSpPr>
            <p:cNvPr id="30" name="TextBox 29"/>
            <p:cNvSpPr txBox="1">
              <a:spLocks noChangeArrowheads="1"/>
            </p:cNvSpPr>
            <p:nvPr userDrawn="1"/>
          </p:nvSpPr>
          <p:spPr bwMode="auto">
            <a:xfrm>
              <a:off x="2057400" y="3205163"/>
              <a:ext cx="78258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Collaborate</a:t>
              </a:r>
            </a:p>
          </p:txBody>
        </p:sp>
        <p:sp>
          <p:nvSpPr>
            <p:cNvPr id="31" name="TextBox 30"/>
            <p:cNvSpPr txBox="1">
              <a:spLocks noChangeArrowheads="1"/>
            </p:cNvSpPr>
            <p:nvPr userDrawn="1"/>
          </p:nvSpPr>
          <p:spPr bwMode="auto">
            <a:xfrm>
              <a:off x="4364038" y="3205163"/>
              <a:ext cx="566181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Publish</a:t>
              </a:r>
            </a:p>
          </p:txBody>
        </p:sp>
        <p:sp>
          <p:nvSpPr>
            <p:cNvPr id="32" name="TextBox 31"/>
            <p:cNvSpPr txBox="1">
              <a:spLocks noChangeArrowheads="1"/>
            </p:cNvSpPr>
            <p:nvPr userDrawn="1"/>
          </p:nvSpPr>
          <p:spPr bwMode="auto">
            <a:xfrm>
              <a:off x="3336925" y="3205163"/>
              <a:ext cx="63511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Visualize</a:t>
              </a:r>
            </a:p>
          </p:txBody>
        </p:sp>
        <p:sp>
          <p:nvSpPr>
            <p:cNvPr id="33" name="TextBox 32"/>
            <p:cNvSpPr txBox="1">
              <a:spLocks noChangeArrowheads="1"/>
            </p:cNvSpPr>
            <p:nvPr userDrawn="1"/>
          </p:nvSpPr>
          <p:spPr bwMode="auto">
            <a:xfrm>
              <a:off x="1019175" y="3205163"/>
              <a:ext cx="696024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Language</a:t>
              </a:r>
            </a:p>
          </p:txBody>
        </p:sp>
        <p:sp>
          <p:nvSpPr>
            <p:cNvPr id="34" name="TextBox 33"/>
            <p:cNvSpPr txBox="1">
              <a:spLocks noChangeArrowheads="1"/>
            </p:cNvSpPr>
            <p:nvPr userDrawn="1"/>
          </p:nvSpPr>
          <p:spPr bwMode="auto">
            <a:xfrm>
              <a:off x="8204200" y="1878013"/>
              <a:ext cx="62869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Libraries</a:t>
              </a:r>
            </a:p>
          </p:txBody>
        </p:sp>
        <p:sp>
          <p:nvSpPr>
            <p:cNvPr id="35" name="TextBox 34"/>
            <p:cNvSpPr txBox="1">
              <a:spLocks noChangeArrowheads="1"/>
            </p:cNvSpPr>
            <p:nvPr userDrawn="1"/>
          </p:nvSpPr>
          <p:spPr bwMode="auto">
            <a:xfrm>
              <a:off x="5700713" y="1878013"/>
              <a:ext cx="1016625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Unified Platform</a:t>
              </a:r>
            </a:p>
          </p:txBody>
        </p:sp>
        <p:sp>
          <p:nvSpPr>
            <p:cNvPr id="36" name="TextBox 35"/>
            <p:cNvSpPr txBox="1">
              <a:spLocks noChangeArrowheads="1"/>
            </p:cNvSpPr>
            <p:nvPr userDrawn="1"/>
          </p:nvSpPr>
          <p:spPr bwMode="auto">
            <a:xfrm>
              <a:off x="5875338" y="4302125"/>
              <a:ext cx="68640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Logo Bug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48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Fram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03111" y="1598392"/>
            <a:ext cx="7739943" cy="1248834"/>
          </a:xfrm>
        </p:spPr>
        <p:txBody>
          <a:bodyPr>
            <a:noAutofit/>
          </a:bodyPr>
          <a:lstStyle>
            <a:lvl1pPr algn="l">
              <a:defRPr sz="5400" b="0" i="0" baseline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3111" y="2717006"/>
            <a:ext cx="6349823" cy="666441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602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>
                <a:latin typeface="Tahoma"/>
                <a:cs typeface="Tahom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95482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206375"/>
            <a:ext cx="8850312" cy="857250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3" y="1312863"/>
            <a:ext cx="8850312" cy="3394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354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Question or Section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9863" y="952049"/>
            <a:ext cx="8850311" cy="2440157"/>
          </a:xfrm>
        </p:spPr>
        <p:txBody>
          <a:bodyPr>
            <a:normAutofit/>
          </a:bodyPr>
          <a:lstStyle>
            <a:lvl1pPr algn="l">
              <a:defRPr sz="44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78742" y="2965040"/>
            <a:ext cx="8749914" cy="138067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2400" b="0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734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9863" y="205979"/>
            <a:ext cx="8708369" cy="85725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69863" y="1313040"/>
            <a:ext cx="4231449" cy="34455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 marL="1028700" indent="-115888">
              <a:tabLst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20768" y="1313040"/>
            <a:ext cx="4399407" cy="34455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 marL="1028700" indent="-115888"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077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9863" y="205979"/>
            <a:ext cx="8850311" cy="857250"/>
          </a:xfrm>
        </p:spPr>
        <p:txBody>
          <a:bodyPr/>
          <a:lstStyle>
            <a:lvl1pPr>
              <a:defRPr sz="3200" b="0" i="0"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169864" y="1286171"/>
            <a:ext cx="4231448" cy="479822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169864" y="1844616"/>
            <a:ext cx="4231448" cy="2963466"/>
          </a:xfrm>
        </p:spPr>
        <p:txBody>
          <a:bodyPr>
            <a:normAutofit/>
          </a:bodyPr>
          <a:lstStyle>
            <a:lvl1pPr>
              <a:defRPr sz="2000">
                <a:latin typeface="Helvetica Neue" charset="0"/>
                <a:ea typeface="Helvetica Neue" charset="0"/>
                <a:cs typeface="Helvetica Neue" charset="0"/>
              </a:defRPr>
            </a:lvl1pPr>
            <a:lvl2pPr>
              <a:defRPr sz="1800">
                <a:latin typeface="Helvetica Neue" charset="0"/>
                <a:ea typeface="Helvetica Neue" charset="0"/>
                <a:cs typeface="Helvetica Neue" charset="0"/>
              </a:defRPr>
            </a:lvl2pPr>
            <a:lvl3pPr marL="1028700" indent="-114300">
              <a:defRPr sz="1600">
                <a:latin typeface="Helvetica Neue" charset="0"/>
                <a:ea typeface="Helvetica Neue" charset="0"/>
                <a:cs typeface="Helvetica Neue" charset="0"/>
              </a:defRPr>
            </a:lvl3pPr>
            <a:lvl4pPr>
              <a:defRPr sz="1400">
                <a:latin typeface="Helvetica Neue" charset="0"/>
                <a:ea typeface="Helvetica Neue" charset="0"/>
                <a:cs typeface="Helvetica Neue" charset="0"/>
              </a:defRPr>
            </a:lvl4pPr>
            <a:lvl5pPr>
              <a:defRPr sz="1400">
                <a:latin typeface="Helvetica Neue" charset="0"/>
                <a:ea typeface="Helvetica Neue" charset="0"/>
                <a:cs typeface="Helvetica Neue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7344" y="1286171"/>
            <a:ext cx="4362831" cy="479822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4657344" y="1844616"/>
            <a:ext cx="4362831" cy="2963466"/>
          </a:xfrm>
        </p:spPr>
        <p:txBody>
          <a:bodyPr>
            <a:normAutofit/>
          </a:bodyPr>
          <a:lstStyle>
            <a:lvl1pPr>
              <a:defRPr sz="2000">
                <a:latin typeface="Helvetica Neue" charset="0"/>
                <a:ea typeface="Helvetica Neue" charset="0"/>
                <a:cs typeface="Helvetica Neue" charset="0"/>
              </a:defRPr>
            </a:lvl1pPr>
            <a:lvl2pPr>
              <a:defRPr sz="1800">
                <a:latin typeface="Helvetica Neue" charset="0"/>
                <a:ea typeface="Helvetica Neue" charset="0"/>
                <a:cs typeface="Helvetica Neue" charset="0"/>
              </a:defRPr>
            </a:lvl2pPr>
            <a:lvl3pPr marL="1028700" indent="-114300">
              <a:defRPr sz="1600">
                <a:latin typeface="Helvetica Neue" charset="0"/>
                <a:ea typeface="Helvetica Neue" charset="0"/>
                <a:cs typeface="Helvetica Neue" charset="0"/>
              </a:defRPr>
            </a:lvl3pPr>
            <a:lvl4pPr>
              <a:defRPr sz="1400">
                <a:latin typeface="Helvetica Neue" charset="0"/>
                <a:ea typeface="Helvetica Neue" charset="0"/>
                <a:cs typeface="Helvetica Neue" charset="0"/>
              </a:defRPr>
            </a:lvl4pPr>
            <a:lvl5pPr>
              <a:defRPr sz="1400">
                <a:latin typeface="Helvetica Neue" charset="0"/>
                <a:ea typeface="Helvetica Neue" charset="0"/>
                <a:cs typeface="Helvetica Neue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096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69863" y="206663"/>
            <a:ext cx="8850312" cy="480131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>
              <a:lnSpc>
                <a:spcPct val="90000"/>
              </a:lnSpc>
              <a:defRPr sz="2800" baseline="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247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atabricks_logoTM_rgb_TM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863" y="4821238"/>
            <a:ext cx="1071562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204787"/>
            <a:ext cx="3008313" cy="2000428"/>
          </a:xfrm>
        </p:spPr>
        <p:txBody>
          <a:bodyPr anchor="t">
            <a:noAutofit/>
          </a:bodyPr>
          <a:lstStyle>
            <a:lvl1pPr algn="l">
              <a:defRPr sz="4000" b="0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3489" y="204788"/>
            <a:ext cx="5506686" cy="438983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863" y="2621494"/>
            <a:ext cx="3008313" cy="197313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6157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3600450"/>
            <a:ext cx="8840025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9863" y="459581"/>
            <a:ext cx="8840025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863" y="4025503"/>
            <a:ext cx="8840025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695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5245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46150" y="206375"/>
            <a:ext cx="71723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46150" y="1312863"/>
            <a:ext cx="7172325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7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b="0" i="0" kern="1200">
          <a:solidFill>
            <a:srgbClr val="404040"/>
          </a:solidFill>
          <a:latin typeface="Helvetica Neue" charset="0"/>
          <a:ea typeface="Helvetica Neue" charset="0"/>
          <a:cs typeface="Helvetica Neue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Newslab Thin" charset="0"/>
          <a:ea typeface="MS PGothic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Newslab Thin" charset="0"/>
          <a:ea typeface="MS PGothic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Newslab Thin" charset="0"/>
          <a:ea typeface="MS PGothic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Newslab Thin" charset="0"/>
          <a:ea typeface="MS PGothic" pitchFamily="34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Newslab Thin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Newslab Thin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Newslab Thin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Newslab Thin" charset="0"/>
          <a:ea typeface="ＭＳ Ｐゴシック" charset="0"/>
        </a:defRPr>
      </a:lvl9pPr>
    </p:titleStyle>
    <p:bodyStyle>
      <a:lvl1pPr marL="0" indent="0" algn="l" defTabSz="4572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SzPct val="90000"/>
        <a:buFont typeface="Arial" pitchFamily="34" charset="0"/>
        <a:defRPr sz="2400" b="0" i="0" kern="1200">
          <a:solidFill>
            <a:srgbClr val="404040"/>
          </a:solidFill>
          <a:latin typeface="Helvetica Neue Light" charset="0"/>
          <a:ea typeface="Helvetica Neue Light" charset="0"/>
          <a:cs typeface="Helvetica Neue Light" charset="0"/>
        </a:defRPr>
      </a:lvl1pPr>
      <a:lvl2pPr marL="628650" indent="-171450" algn="l" defTabSz="4572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SzPct val="90000"/>
        <a:buFont typeface="Arial" pitchFamily="34" charset="0"/>
        <a:buChar char="•"/>
        <a:defRPr sz="2000" b="0" i="0" kern="1200">
          <a:solidFill>
            <a:srgbClr val="404040"/>
          </a:solidFill>
          <a:latin typeface="Helvetica Neue Light" charset="0"/>
          <a:ea typeface="Helvetica Neue Light" charset="0"/>
          <a:cs typeface="Helvetica Neue Light" charset="0"/>
        </a:defRPr>
      </a:lvl2pPr>
      <a:lvl3pPr marL="1089025" indent="-174625" algn="l" defTabSz="4572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SzPct val="100000"/>
        <a:buFont typeface="Lucida Grande" charset="0"/>
        <a:buChar char="–"/>
        <a:defRPr b="0" i="0" kern="1200">
          <a:solidFill>
            <a:srgbClr val="404040"/>
          </a:solidFill>
          <a:latin typeface="Helvetica Neue Light" charset="0"/>
          <a:ea typeface="Helvetica Neue Light" charset="0"/>
          <a:cs typeface="Helvetica Neue Light" charset="0"/>
        </a:defRPr>
      </a:lvl3pPr>
      <a:lvl4pPr marL="1541463" indent="-169863" algn="l" defTabSz="4572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SzPct val="90000"/>
        <a:buFont typeface="Arial" pitchFamily="34" charset="0"/>
        <a:buChar char="•"/>
        <a:defRPr b="0" i="0" kern="1200">
          <a:solidFill>
            <a:srgbClr val="404040"/>
          </a:solidFill>
          <a:latin typeface="Helvetica Neue Light" charset="0"/>
          <a:ea typeface="Helvetica Neue Light" charset="0"/>
          <a:cs typeface="Helvetica Neue Light" charset="0"/>
        </a:defRPr>
      </a:lvl4pPr>
      <a:lvl5pPr marL="2001838" indent="-173038" algn="l" defTabSz="4572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Lucida Grande" charset="0"/>
        <a:buChar char="-"/>
        <a:defRPr b="0" i="0" kern="1200">
          <a:solidFill>
            <a:srgbClr val="404040"/>
          </a:solidFill>
          <a:latin typeface="Helvetica Neue Light" charset="0"/>
          <a:ea typeface="Helvetica Neue Light" charset="0"/>
          <a:cs typeface="Helvetica Neue Light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eb.eecs.umich.edu/~mosharaf/Slides/EECS582/W16/021516-JunchengLiveMigration.pptx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3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3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l.cam.ac.uk/research/srg/netos/papers/2005-migration-nsdi-pre.pdf" TargetMode="External"/><Relationship Id="rId3" Type="http://schemas.openxmlformats.org/officeDocument/2006/relationships/hyperlink" Target="https://domino.research.ibm.com/library/cyberdig.nsf/papers/0929052195DD819C85257D2300681E7B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4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hub.docker.com/" TargetMode="External"/><Relationship Id="rId3" Type="http://schemas.openxmlformats.org/officeDocument/2006/relationships/image" Target="../media/image36.tif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tif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266700"/>
            <a:ext cx="8520599" cy="245414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sz="4000" dirty="0" smtClean="0"/>
              <a:t>VM Migration, Containers</a:t>
            </a:r>
            <a:r>
              <a:rPr lang="en-US" sz="4000" dirty="0">
                <a:ea typeface="ＭＳ Ｐゴシック" charset="0"/>
              </a:rPr>
              <a:t/>
            </a:r>
            <a:br>
              <a:rPr lang="en-US" sz="4000" dirty="0">
                <a:ea typeface="ＭＳ Ｐゴシック" charset="0"/>
              </a:rPr>
            </a:br>
            <a:r>
              <a:rPr lang="en-US" sz="4000" dirty="0">
                <a:ea typeface="ＭＳ Ｐゴシック" charset="0"/>
              </a:rPr>
              <a:t>(Lecture </a:t>
            </a:r>
            <a:r>
              <a:rPr lang="en-US" sz="4000" dirty="0" smtClean="0">
                <a:ea typeface="ＭＳ Ｐゴシック" charset="0"/>
              </a:rPr>
              <a:t>12, </a:t>
            </a:r>
            <a:r>
              <a:rPr lang="en-US" sz="4000" dirty="0">
                <a:ea typeface="ＭＳ Ｐゴシック" charset="0"/>
              </a:rPr>
              <a:t>cs262a) </a:t>
            </a:r>
            <a:endParaRPr lang="en-US" sz="4000" dirty="0"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0" y="3084597"/>
            <a:ext cx="9144000" cy="143712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200" dirty="0" smtClean="0">
                <a:latin typeface="Helvetica Neue" charset="0"/>
                <a:ea typeface="Helvetica Neue" charset="0"/>
                <a:cs typeface="Helvetica Neue" charset="0"/>
              </a:rPr>
              <a:t>Ali </a:t>
            </a:r>
            <a:r>
              <a:rPr lang="en-US" sz="2200" dirty="0" err="1" smtClean="0">
                <a:latin typeface="Helvetica Neue" charset="0"/>
                <a:ea typeface="Helvetica Neue" charset="0"/>
                <a:cs typeface="Helvetica Neue" charset="0"/>
              </a:rPr>
              <a:t>Ghodsi</a:t>
            </a:r>
            <a:r>
              <a:rPr lang="en-US" sz="2200" dirty="0" smtClean="0">
                <a:latin typeface="Helvetica Neue" charset="0"/>
                <a:ea typeface="Helvetica Neue" charset="0"/>
                <a:cs typeface="Helvetica Neue" charset="0"/>
              </a:rPr>
              <a:t> and Ion Stoica,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200" dirty="0" smtClean="0">
                <a:latin typeface="Helvetica Neue" charset="0"/>
                <a:ea typeface="Helvetica Neue" charset="0"/>
                <a:cs typeface="Helvetica Neue" charset="0"/>
              </a:rPr>
              <a:t>UC Berkeley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200" dirty="0" smtClean="0">
                <a:latin typeface="Helvetica Neue" charset="0"/>
                <a:ea typeface="Helvetica Neue" charset="0"/>
                <a:cs typeface="Helvetica Neue" charset="0"/>
              </a:rPr>
              <a:t>February 28, 2018</a:t>
            </a:r>
          </a:p>
          <a:p>
            <a:pPr lvl="0" rtl="0">
              <a:spcBef>
                <a:spcPts val="0"/>
              </a:spcBef>
              <a:buNone/>
            </a:pPr>
            <a:endParaRPr lang="en-US" sz="22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516145"/>
            <a:ext cx="8135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Helvetica Neue" charset="0"/>
                <a:ea typeface="Helvetica Neue" charset="0"/>
                <a:cs typeface="Helvetica Neue" charset="0"/>
              </a:rPr>
              <a:t>(Based in part on </a:t>
            </a:r>
          </a:p>
          <a:p>
            <a:r>
              <a:rPr lang="en-US" sz="1400" dirty="0" smtClean="0">
                <a:latin typeface="Helvetica Neue" charset="0"/>
                <a:ea typeface="Helvetica Neue" charset="0"/>
                <a:cs typeface="Helvetica Neue" charset="0"/>
                <a:hlinkClick r:id="rId3"/>
              </a:rPr>
              <a:t>http</a:t>
            </a:r>
            <a:r>
              <a:rPr lang="en-US" sz="1400" dirty="0">
                <a:latin typeface="Helvetica Neue" charset="0"/>
                <a:ea typeface="Helvetica Neue" charset="0"/>
                <a:cs typeface="Helvetica Neue" charset="0"/>
                <a:hlinkClick r:id="rId3"/>
              </a:rPr>
              <a:t>://web.eecs.umich.edu/~</a:t>
            </a:r>
            <a:r>
              <a:rPr lang="en-US" sz="1400" dirty="0" smtClean="0">
                <a:latin typeface="Helvetica Neue" charset="0"/>
                <a:ea typeface="Helvetica Neue" charset="0"/>
                <a:cs typeface="Helvetica Neue" charset="0"/>
                <a:hlinkClick r:id="rId3"/>
              </a:rPr>
              <a:t>mosharaf/Slides/EECS582/W16/021516-JunchengLiveMigration.pptx</a:t>
            </a:r>
            <a:r>
              <a:rPr lang="en-US" sz="1400" dirty="0" smtClean="0">
                <a:latin typeface="Helvetica Neue" charset="0"/>
                <a:ea typeface="Helvetica Neue" charset="0"/>
                <a:cs typeface="Helvetica Neue" charset="0"/>
              </a:rPr>
              <a:t>)</a:t>
            </a:r>
            <a:endParaRPr lang="en-US" sz="14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87092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Migration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639" y="3054591"/>
            <a:ext cx="8319753" cy="1852260"/>
          </a:xfrm>
        </p:spPr>
        <p:txBody>
          <a:bodyPr/>
          <a:lstStyle/>
          <a:p>
            <a:r>
              <a:rPr lang="en-US" altLang="zh-CN" dirty="0" smtClean="0"/>
              <a:t>Pre-copy: bounded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pPr lvl="1"/>
            <a:r>
              <a:rPr lang="en-US" altLang="zh-CN" dirty="0" smtClean="0">
                <a:solidFill>
                  <a:srgbClr val="FF0000"/>
                </a:solidFill>
              </a:rPr>
              <a:t>iterative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/>
              <a:t>push</a:t>
            </a:r>
            <a:r>
              <a:rPr lang="zh-CN" altLang="en-US" dirty="0"/>
              <a:t> </a:t>
            </a:r>
            <a:r>
              <a:rPr lang="en-US" altLang="zh-CN" dirty="0" smtClean="0"/>
              <a:t>phase, plus </a:t>
            </a:r>
          </a:p>
          <a:p>
            <a:pPr lvl="1"/>
            <a:r>
              <a:rPr lang="en-US" altLang="zh-CN" dirty="0" smtClean="0"/>
              <a:t>very</a:t>
            </a:r>
            <a:r>
              <a:rPr lang="zh-CN" altLang="en-US" dirty="0" smtClean="0"/>
              <a:t> </a:t>
            </a:r>
            <a:r>
              <a:rPr lang="en-US" altLang="zh-CN" dirty="0">
                <a:solidFill>
                  <a:srgbClr val="FF0000"/>
                </a:solidFill>
              </a:rPr>
              <a:t>short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/>
              <a:t>stop-and-copy</a:t>
            </a:r>
            <a:r>
              <a:rPr lang="zh-CN" altLang="en-US" dirty="0"/>
              <a:t> </a:t>
            </a:r>
            <a:r>
              <a:rPr lang="en-US" altLang="zh-CN" dirty="0"/>
              <a:t>phase</a:t>
            </a:r>
            <a:endParaRPr lang="zh-CN" altLang="en-US" dirty="0"/>
          </a:p>
          <a:p>
            <a:r>
              <a:rPr lang="en-US" altLang="zh-CN" dirty="0"/>
              <a:t>Careful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avoid</a:t>
            </a:r>
            <a:r>
              <a:rPr lang="zh-CN" altLang="en-US" dirty="0"/>
              <a:t> </a:t>
            </a:r>
            <a:r>
              <a:rPr lang="en-US" altLang="zh-CN" dirty="0"/>
              <a:t>service</a:t>
            </a:r>
            <a:r>
              <a:rPr lang="zh-CN" altLang="en-US" dirty="0"/>
              <a:t> </a:t>
            </a:r>
            <a:r>
              <a:rPr lang="en-US" altLang="zh-CN" dirty="0"/>
              <a:t>degradation</a:t>
            </a:r>
            <a:endParaRPr lang="zh-CN" alt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023486"/>
              </p:ext>
            </p:extLst>
          </p:nvPr>
        </p:nvGraphicFramePr>
        <p:xfrm>
          <a:off x="850006" y="1233346"/>
          <a:ext cx="7559898" cy="1651524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519966"/>
                <a:gridCol w="2519966"/>
                <a:gridCol w="2519966"/>
              </a:tblGrid>
              <a:tr h="41288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Phase</a:t>
                      </a:r>
                      <a:endParaRPr lang="en-US" sz="20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service</a:t>
                      </a:r>
                      <a:r>
                        <a:rPr lang="zh-CN" altLang="en-US" sz="2000" baseline="0" dirty="0" smtClean="0"/>
                        <a:t> </a:t>
                      </a:r>
                      <a:r>
                        <a:rPr lang="en-US" altLang="zh-CN" sz="2000" baseline="0" dirty="0" smtClean="0"/>
                        <a:t>downtime</a:t>
                      </a:r>
                      <a:endParaRPr lang="en-US" sz="20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migration</a:t>
                      </a:r>
                      <a:r>
                        <a:rPr lang="zh-CN" altLang="en-US" sz="2000" baseline="0" dirty="0" smtClean="0"/>
                        <a:t> </a:t>
                      </a:r>
                      <a:r>
                        <a:rPr lang="en-US" altLang="zh-CN" sz="2000" baseline="0" dirty="0" smtClean="0"/>
                        <a:t>duration</a:t>
                      </a:r>
                      <a:endParaRPr lang="en-US" sz="20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68580" marR="68580" marT="34290" marB="34290" anchor="ctr"/>
                </a:tc>
              </a:tr>
              <a:tr h="41288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push</a:t>
                      </a:r>
                      <a:endParaRPr lang="en-US" sz="20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-</a:t>
                      </a:r>
                      <a:endParaRPr lang="en-US" sz="20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-</a:t>
                      </a:r>
                      <a:endParaRPr lang="en-US" sz="20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68580" marR="68580" marT="34290" marB="34290" anchor="ctr"/>
                </a:tc>
              </a:tr>
              <a:tr h="41288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stop-and-copy</a:t>
                      </a:r>
                      <a:endParaRPr lang="en-US" sz="20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longest</a:t>
                      </a:r>
                      <a:endParaRPr lang="en-US" sz="20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shortest</a:t>
                      </a:r>
                      <a:endParaRPr lang="en-US" sz="20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68580" marR="68580" marT="34290" marB="34290" anchor="ctr"/>
                </a:tc>
              </a:tr>
              <a:tr h="41288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pull</a:t>
                      </a:r>
                      <a:r>
                        <a:rPr lang="zh-CN" altLang="en-US" sz="2000" dirty="0" smtClean="0"/>
                        <a:t> </a:t>
                      </a:r>
                      <a:r>
                        <a:rPr lang="en-US" altLang="zh-CN" sz="2000" dirty="0" smtClean="0"/>
                        <a:t>(demand)</a:t>
                      </a:r>
                      <a:endParaRPr lang="en-US" sz="20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shortest</a:t>
                      </a:r>
                      <a:endParaRPr lang="en-US" sz="20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longest</a:t>
                      </a:r>
                      <a:endParaRPr lang="en-US" sz="20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32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Design Overview</a:t>
            </a:r>
            <a:endParaRPr lang="en-US" dirty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/>
          </p:nvPr>
        </p:nvGraphicFramePr>
        <p:xfrm>
          <a:off x="1484829" y="1014084"/>
          <a:ext cx="6174343" cy="4007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r:id="rId4" imgW="9072720" imgH="5834160" progId="">
                  <p:embed/>
                </p:oleObj>
              </mc:Choice>
              <mc:Fallback>
                <p:oleObj r:id="rId4" imgW="9072720" imgH="58341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4829" y="1014084"/>
                        <a:ext cx="6174343" cy="4007111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1797139" y="2984289"/>
            <a:ext cx="1079877" cy="32063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Migrate </a:t>
            </a:r>
            <a:r>
              <a:rPr lang="en-US" altLang="zh-CN" dirty="0"/>
              <a:t>W</a:t>
            </a:r>
            <a:r>
              <a:rPr lang="en-US" altLang="zh-CN" dirty="0" smtClean="0"/>
              <a:t>ritable</a:t>
            </a:r>
            <a:r>
              <a:rPr lang="zh-CN" altLang="en-US" dirty="0" smtClean="0"/>
              <a:t> </a:t>
            </a:r>
            <a:r>
              <a:rPr lang="en-US" altLang="zh-CN" dirty="0"/>
              <a:t>W</a:t>
            </a:r>
            <a:r>
              <a:rPr lang="en-US" altLang="zh-CN" dirty="0" smtClean="0"/>
              <a:t>orking</a:t>
            </a:r>
            <a:r>
              <a:rPr lang="zh-CN" altLang="en-US" dirty="0" smtClean="0"/>
              <a:t> </a:t>
            </a:r>
            <a:r>
              <a:rPr lang="en-US" altLang="zh-CN" dirty="0"/>
              <a:t>S</a:t>
            </a:r>
            <a:r>
              <a:rPr lang="en-US" altLang="zh-CN" dirty="0" smtClean="0"/>
              <a:t>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851" y="1268016"/>
            <a:ext cx="8685324" cy="3458530"/>
          </a:xfrm>
        </p:spPr>
        <p:txBody>
          <a:bodyPr anchor="t"/>
          <a:lstStyle/>
          <a:p>
            <a:r>
              <a:rPr lang="en-US" altLang="zh-CN" dirty="0" smtClean="0"/>
              <a:t>Transfer</a:t>
            </a:r>
            <a:r>
              <a:rPr lang="zh-CN" altLang="en-US" dirty="0" smtClean="0"/>
              <a:t> </a:t>
            </a:r>
            <a:r>
              <a:rPr lang="en-US" altLang="zh-CN" dirty="0" smtClean="0"/>
              <a:t>memory</a:t>
            </a:r>
            <a:r>
              <a:rPr lang="zh-CN" altLang="en-US" dirty="0" smtClean="0"/>
              <a:t> </a:t>
            </a:r>
            <a:r>
              <a:rPr lang="en-US" altLang="zh-CN" dirty="0" smtClean="0"/>
              <a:t>pages</a:t>
            </a:r>
            <a:r>
              <a:rPr lang="zh-CN" altLang="en-US" dirty="0" smtClean="0"/>
              <a:t> </a:t>
            </a:r>
            <a:r>
              <a:rPr lang="en-US" altLang="zh-CN" dirty="0" smtClean="0"/>
              <a:t>that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subsequently</a:t>
            </a:r>
            <a:r>
              <a:rPr lang="zh-CN" altLang="en-US" dirty="0" smtClean="0"/>
              <a:t> </a:t>
            </a:r>
            <a:r>
              <a:rPr lang="en-US" altLang="zh-CN" dirty="0" smtClean="0"/>
              <a:t>modified</a:t>
            </a:r>
            <a:r>
              <a:rPr lang="zh-CN" altLang="en-US" dirty="0" smtClean="0"/>
              <a:t> </a:t>
            </a:r>
          </a:p>
          <a:p>
            <a:pPr lvl="1">
              <a:buFont typeface="Wingdings" charset="2"/>
              <a:buChar char="§"/>
            </a:pPr>
            <a:r>
              <a:rPr lang="en-US" altLang="zh-CN" dirty="0" smtClean="0"/>
              <a:t>Good</a:t>
            </a:r>
            <a:r>
              <a:rPr lang="zh-CN" altLang="en-US" dirty="0" smtClean="0"/>
              <a:t> </a:t>
            </a:r>
            <a:r>
              <a:rPr lang="en-US" altLang="zh-CN" dirty="0" smtClean="0"/>
              <a:t>candidates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push</a:t>
            </a:r>
            <a:r>
              <a:rPr lang="zh-CN" altLang="en-US" dirty="0" smtClean="0"/>
              <a:t> </a:t>
            </a:r>
            <a:r>
              <a:rPr lang="en-US" altLang="zh-CN" dirty="0" smtClean="0"/>
              <a:t>phase: </a:t>
            </a:r>
            <a:r>
              <a:rPr lang="en-US" altLang="zh-CN" dirty="0"/>
              <a:t>p</a:t>
            </a:r>
            <a:r>
              <a:rPr lang="en-US" altLang="zh-CN" dirty="0" smtClean="0"/>
              <a:t>ages</a:t>
            </a:r>
            <a:r>
              <a:rPr lang="zh-CN" altLang="en-US" dirty="0" smtClean="0"/>
              <a:t> </a:t>
            </a:r>
            <a:r>
              <a:rPr lang="en-US" altLang="zh-CN" dirty="0" smtClean="0"/>
              <a:t>seldom</a:t>
            </a:r>
            <a:r>
              <a:rPr lang="zh-CN" altLang="en-US" dirty="0" smtClean="0"/>
              <a:t> </a:t>
            </a:r>
            <a:r>
              <a:rPr lang="en-US" altLang="zh-CN" dirty="0" smtClean="0"/>
              <a:t>or</a:t>
            </a:r>
            <a:r>
              <a:rPr lang="zh-CN" altLang="en-US" dirty="0" smtClean="0"/>
              <a:t> </a:t>
            </a:r>
            <a:r>
              <a:rPr lang="en-US" altLang="zh-CN" dirty="0" smtClean="0"/>
              <a:t>never</a:t>
            </a:r>
            <a:r>
              <a:rPr lang="zh-CN" altLang="en-US" dirty="0" smtClean="0"/>
              <a:t> </a:t>
            </a:r>
            <a:r>
              <a:rPr lang="en-US" altLang="zh-CN" dirty="0" smtClean="0"/>
              <a:t>modified.</a:t>
            </a:r>
            <a:endParaRPr lang="zh-CN" altLang="en-US" dirty="0" smtClean="0"/>
          </a:p>
          <a:p>
            <a:pPr lvl="1">
              <a:buFont typeface="Wingdings" charset="2"/>
              <a:buChar char="§"/>
            </a:pPr>
            <a:r>
              <a:rPr lang="en-US" altLang="zh-CN" dirty="0" smtClean="0"/>
              <a:t>Writeable</a:t>
            </a:r>
            <a:r>
              <a:rPr lang="zh-CN" altLang="en-US" dirty="0" smtClean="0"/>
              <a:t> </a:t>
            </a:r>
            <a:r>
              <a:rPr lang="en-US" altLang="zh-CN" dirty="0" smtClean="0"/>
              <a:t>working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set</a:t>
            </a:r>
            <a:r>
              <a:rPr lang="zh-CN" altLang="en-US" dirty="0" smtClean="0"/>
              <a:t> </a:t>
            </a:r>
            <a:r>
              <a:rPr lang="en-US" altLang="zh-CN" dirty="0" smtClean="0"/>
              <a:t>(WWS): Pages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written</a:t>
            </a:r>
            <a:r>
              <a:rPr lang="zh-CN" altLang="en-US" dirty="0" smtClean="0"/>
              <a:t> </a:t>
            </a:r>
            <a:r>
              <a:rPr lang="en-US" altLang="zh-CN" dirty="0" smtClean="0"/>
              <a:t>often,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should</a:t>
            </a:r>
            <a:r>
              <a:rPr lang="zh-CN" altLang="en-US" dirty="0" smtClean="0"/>
              <a:t> </a:t>
            </a:r>
            <a:r>
              <a:rPr lang="en-US" altLang="zh-CN" dirty="0" smtClean="0"/>
              <a:t>best</a:t>
            </a:r>
            <a:r>
              <a:rPr lang="zh-CN" altLang="en-US" dirty="0" smtClean="0"/>
              <a:t> </a:t>
            </a:r>
            <a:r>
              <a:rPr lang="en-US" altLang="zh-CN" dirty="0" smtClean="0"/>
              <a:t>be</a:t>
            </a:r>
            <a:r>
              <a:rPr lang="zh-CN" altLang="en-US" dirty="0" smtClean="0"/>
              <a:t> </a:t>
            </a:r>
            <a:r>
              <a:rPr lang="en-US" altLang="zh-CN" dirty="0" smtClean="0"/>
              <a:t>transferred</a:t>
            </a:r>
            <a:r>
              <a:rPr lang="zh-CN" altLang="en-US" dirty="0" smtClean="0"/>
              <a:t> </a:t>
            </a:r>
            <a:r>
              <a:rPr lang="en-US" altLang="zh-CN" dirty="0" smtClean="0"/>
              <a:t>via</a:t>
            </a:r>
            <a:r>
              <a:rPr lang="zh-CN" altLang="en-US" dirty="0" smtClean="0"/>
              <a:t> </a:t>
            </a:r>
            <a:r>
              <a:rPr lang="en-US" altLang="zh-CN" dirty="0" smtClean="0"/>
              <a:t>stop-and-copy</a:t>
            </a:r>
          </a:p>
          <a:p>
            <a:pPr lvl="1">
              <a:buFont typeface="Wingdings" charset="2"/>
              <a:buChar char="§"/>
            </a:pPr>
            <a:endParaRPr lang="en-US" altLang="zh-CN" dirty="0" smtClean="0"/>
          </a:p>
          <a:p>
            <a:r>
              <a:rPr lang="en-US" altLang="zh-CN" dirty="0" smtClean="0"/>
              <a:t>WWS</a:t>
            </a:r>
            <a:r>
              <a:rPr lang="zh-CN" altLang="en-US" dirty="0" smtClean="0"/>
              <a:t> </a:t>
            </a:r>
            <a:r>
              <a:rPr lang="en-US" altLang="zh-CN" dirty="0" smtClean="0"/>
              <a:t>behavior</a:t>
            </a:r>
            <a:endParaRPr lang="zh-CN" altLang="en-US" dirty="0"/>
          </a:p>
          <a:p>
            <a:pPr lvl="1">
              <a:buFont typeface="Arial" charset="0"/>
              <a:buChar char="•"/>
            </a:pPr>
            <a:r>
              <a:rPr lang="en-US" altLang="zh-CN" dirty="0" smtClean="0"/>
              <a:t>WWS</a:t>
            </a:r>
            <a:r>
              <a:rPr lang="zh-CN" altLang="en-US" dirty="0" smtClean="0"/>
              <a:t> </a:t>
            </a:r>
            <a:r>
              <a:rPr lang="en-US" altLang="zh-CN" dirty="0" smtClean="0"/>
              <a:t>varies</a:t>
            </a:r>
            <a:r>
              <a:rPr lang="zh-CN" altLang="en-US" dirty="0" smtClean="0"/>
              <a:t> </a:t>
            </a:r>
            <a:r>
              <a:rPr lang="en-US" altLang="zh-CN" dirty="0" smtClean="0"/>
              <a:t>significantly</a:t>
            </a:r>
            <a:r>
              <a:rPr lang="zh-CN" altLang="en-US" dirty="0" smtClean="0"/>
              <a:t> </a:t>
            </a:r>
            <a:r>
              <a:rPr lang="en-US" altLang="zh-CN" dirty="0" smtClean="0"/>
              <a:t>between</a:t>
            </a:r>
            <a:r>
              <a:rPr lang="zh-CN" altLang="en-US" dirty="0" smtClean="0"/>
              <a:t> </a:t>
            </a:r>
            <a:r>
              <a:rPr lang="en-US" altLang="zh-CN" dirty="0" smtClean="0"/>
              <a:t>different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sub-benchmarks</a:t>
            </a:r>
            <a:endParaRPr lang="zh-CN" altLang="en-US" dirty="0" smtClean="0"/>
          </a:p>
          <a:p>
            <a:pPr lvl="1">
              <a:buFont typeface="Arial" charset="0"/>
              <a:buChar char="•"/>
            </a:pPr>
            <a:r>
              <a:rPr lang="en-US" altLang="zh-CN" dirty="0" smtClean="0"/>
              <a:t>Migration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results</a:t>
            </a:r>
            <a:r>
              <a:rPr lang="zh-CN" altLang="en-US" dirty="0" smtClean="0"/>
              <a:t> </a:t>
            </a:r>
            <a:r>
              <a:rPr lang="en-US" altLang="zh-CN" dirty="0" smtClean="0"/>
              <a:t>depend</a:t>
            </a:r>
            <a:r>
              <a:rPr lang="zh-CN" altLang="en-US" dirty="0" smtClean="0"/>
              <a:t> </a:t>
            </a:r>
            <a:r>
              <a:rPr lang="en-US" altLang="zh-CN" dirty="0" smtClean="0"/>
              <a:t>on</a:t>
            </a:r>
            <a:r>
              <a:rPr lang="zh-CN" altLang="en-US" dirty="0" smtClean="0"/>
              <a:t> </a:t>
            </a:r>
            <a:r>
              <a:rPr lang="en-US" altLang="zh-CN" dirty="0" smtClean="0"/>
              <a:t>workload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when</a:t>
            </a:r>
            <a:r>
              <a:rPr lang="zh-CN" altLang="en-US" dirty="0" smtClean="0"/>
              <a:t> </a:t>
            </a:r>
            <a:r>
              <a:rPr lang="en-US" altLang="zh-CN" dirty="0" smtClean="0"/>
              <a:t>migration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happens</a:t>
            </a:r>
            <a:endParaRPr lang="zh-CN" altLang="en-US" dirty="0" smtClean="0"/>
          </a:p>
          <a:p>
            <a:pPr lvl="1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77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Challenge: Migrate </a:t>
            </a:r>
            <a:r>
              <a:rPr lang="en-US" altLang="zh-CN" dirty="0"/>
              <a:t>W</a:t>
            </a:r>
            <a:r>
              <a:rPr lang="en-US" altLang="zh-CN" dirty="0" smtClean="0"/>
              <a:t>ritable</a:t>
            </a:r>
            <a:r>
              <a:rPr lang="zh-CN" altLang="en-US" dirty="0" smtClean="0"/>
              <a:t> </a:t>
            </a:r>
            <a:r>
              <a:rPr lang="en-US" altLang="zh-CN" dirty="0"/>
              <a:t>W</a:t>
            </a:r>
            <a:r>
              <a:rPr lang="en-US" altLang="zh-CN" dirty="0" smtClean="0"/>
              <a:t>orking</a:t>
            </a:r>
            <a:r>
              <a:rPr lang="zh-CN" altLang="en-US" dirty="0" smtClean="0"/>
              <a:t> </a:t>
            </a:r>
            <a:r>
              <a:rPr lang="en-US" altLang="zh-CN" dirty="0"/>
              <a:t>S</a:t>
            </a:r>
            <a:r>
              <a:rPr lang="en-US" altLang="zh-CN" dirty="0" smtClean="0"/>
              <a:t>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851" y="1268016"/>
            <a:ext cx="8685324" cy="3458530"/>
          </a:xfrm>
        </p:spPr>
        <p:txBody>
          <a:bodyPr anchor="t"/>
          <a:lstStyle/>
          <a:p>
            <a:r>
              <a:rPr lang="en-US" altLang="zh-CN" dirty="0" smtClean="0"/>
              <a:t>Transfer</a:t>
            </a:r>
            <a:r>
              <a:rPr lang="zh-CN" altLang="en-US" dirty="0" smtClean="0"/>
              <a:t> </a:t>
            </a:r>
            <a:r>
              <a:rPr lang="en-US" altLang="zh-CN" dirty="0" smtClean="0"/>
              <a:t>memory</a:t>
            </a:r>
            <a:r>
              <a:rPr lang="zh-CN" altLang="en-US" dirty="0" smtClean="0"/>
              <a:t> </a:t>
            </a:r>
            <a:r>
              <a:rPr lang="en-US" altLang="zh-CN" dirty="0" smtClean="0"/>
              <a:t>pages</a:t>
            </a:r>
            <a:r>
              <a:rPr lang="zh-CN" altLang="en-US" dirty="0" smtClean="0"/>
              <a:t> </a:t>
            </a:r>
            <a:r>
              <a:rPr lang="en-US" altLang="zh-CN" dirty="0" smtClean="0"/>
              <a:t>that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subsequently</a:t>
            </a:r>
            <a:r>
              <a:rPr lang="zh-CN" altLang="en-US" dirty="0" smtClean="0"/>
              <a:t> </a:t>
            </a:r>
            <a:r>
              <a:rPr lang="en-US" altLang="zh-CN" dirty="0" smtClean="0"/>
              <a:t>modified</a:t>
            </a:r>
            <a:r>
              <a:rPr lang="zh-CN" altLang="en-US" dirty="0" smtClean="0"/>
              <a:t> </a:t>
            </a:r>
          </a:p>
          <a:p>
            <a:pPr lvl="1">
              <a:buFont typeface="Wingdings" charset="2"/>
              <a:buChar char="§"/>
            </a:pPr>
            <a:r>
              <a:rPr lang="en-US" altLang="zh-CN" dirty="0" smtClean="0"/>
              <a:t>Good</a:t>
            </a:r>
            <a:r>
              <a:rPr lang="zh-CN" altLang="en-US" dirty="0" smtClean="0"/>
              <a:t> </a:t>
            </a:r>
            <a:r>
              <a:rPr lang="en-US" altLang="zh-CN" dirty="0" smtClean="0"/>
              <a:t>candidates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push</a:t>
            </a:r>
            <a:r>
              <a:rPr lang="zh-CN" altLang="en-US" dirty="0" smtClean="0"/>
              <a:t> </a:t>
            </a:r>
            <a:r>
              <a:rPr lang="en-US" altLang="zh-CN" dirty="0" smtClean="0"/>
              <a:t>phase: Pages</a:t>
            </a:r>
            <a:r>
              <a:rPr lang="zh-CN" altLang="en-US" dirty="0" smtClean="0"/>
              <a:t> </a:t>
            </a:r>
            <a:r>
              <a:rPr lang="en-US" altLang="zh-CN" dirty="0" smtClean="0"/>
              <a:t>seldom</a:t>
            </a:r>
            <a:r>
              <a:rPr lang="zh-CN" altLang="en-US" dirty="0" smtClean="0"/>
              <a:t> </a:t>
            </a:r>
            <a:r>
              <a:rPr lang="en-US" altLang="zh-CN" dirty="0" smtClean="0"/>
              <a:t>or</a:t>
            </a:r>
            <a:r>
              <a:rPr lang="zh-CN" altLang="en-US" dirty="0" smtClean="0"/>
              <a:t> </a:t>
            </a:r>
            <a:r>
              <a:rPr lang="en-US" altLang="zh-CN" dirty="0" smtClean="0"/>
              <a:t>never</a:t>
            </a:r>
            <a:r>
              <a:rPr lang="zh-CN" altLang="en-US" dirty="0" smtClean="0"/>
              <a:t> </a:t>
            </a:r>
            <a:r>
              <a:rPr lang="en-US" altLang="zh-CN" dirty="0" smtClean="0"/>
              <a:t>modified.</a:t>
            </a:r>
            <a:endParaRPr lang="zh-CN" altLang="en-US" dirty="0" smtClean="0"/>
          </a:p>
          <a:p>
            <a:pPr lvl="1">
              <a:buFont typeface="Wingdings" charset="2"/>
              <a:buChar char="§"/>
            </a:pPr>
            <a:r>
              <a:rPr lang="en-US" altLang="zh-CN" dirty="0" smtClean="0"/>
              <a:t>Writeable</a:t>
            </a:r>
            <a:r>
              <a:rPr lang="zh-CN" altLang="en-US" dirty="0" smtClean="0"/>
              <a:t> </a:t>
            </a:r>
            <a:r>
              <a:rPr lang="en-US" altLang="zh-CN" dirty="0" smtClean="0"/>
              <a:t>working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set</a:t>
            </a:r>
            <a:r>
              <a:rPr lang="zh-CN" altLang="en-US" dirty="0" smtClean="0"/>
              <a:t> </a:t>
            </a:r>
            <a:r>
              <a:rPr lang="en-US" altLang="zh-CN" dirty="0" smtClean="0"/>
              <a:t>(WWS): Pages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written</a:t>
            </a:r>
            <a:r>
              <a:rPr lang="zh-CN" altLang="en-US" dirty="0" smtClean="0"/>
              <a:t> </a:t>
            </a:r>
            <a:r>
              <a:rPr lang="en-US" altLang="zh-CN" dirty="0" smtClean="0"/>
              <a:t>often,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should</a:t>
            </a:r>
            <a:r>
              <a:rPr lang="zh-CN" altLang="en-US" dirty="0" smtClean="0"/>
              <a:t> </a:t>
            </a:r>
            <a:r>
              <a:rPr lang="en-US" altLang="zh-CN" dirty="0" smtClean="0"/>
              <a:t>best</a:t>
            </a:r>
            <a:r>
              <a:rPr lang="zh-CN" altLang="en-US" dirty="0" smtClean="0"/>
              <a:t> </a:t>
            </a:r>
            <a:r>
              <a:rPr lang="en-US" altLang="zh-CN" dirty="0" smtClean="0"/>
              <a:t>be</a:t>
            </a:r>
            <a:r>
              <a:rPr lang="zh-CN" altLang="en-US" dirty="0" smtClean="0"/>
              <a:t> </a:t>
            </a:r>
            <a:r>
              <a:rPr lang="en-US" altLang="zh-CN" dirty="0" smtClean="0"/>
              <a:t>transferred</a:t>
            </a:r>
            <a:r>
              <a:rPr lang="zh-CN" altLang="en-US" dirty="0" smtClean="0"/>
              <a:t> </a:t>
            </a:r>
            <a:r>
              <a:rPr lang="en-US" altLang="zh-CN" dirty="0" smtClean="0"/>
              <a:t>via</a:t>
            </a:r>
            <a:r>
              <a:rPr lang="zh-CN" altLang="en-US" dirty="0" smtClean="0"/>
              <a:t> </a:t>
            </a:r>
            <a:r>
              <a:rPr lang="en-US" altLang="zh-CN" dirty="0" smtClean="0"/>
              <a:t>stop-and-copy</a:t>
            </a:r>
          </a:p>
          <a:p>
            <a:pPr lvl="1">
              <a:buFont typeface="Wingdings" charset="2"/>
              <a:buChar char="§"/>
            </a:pPr>
            <a:endParaRPr lang="en-US" altLang="zh-CN" dirty="0" smtClean="0"/>
          </a:p>
          <a:p>
            <a:r>
              <a:rPr lang="en-US" altLang="zh-CN" dirty="0" smtClean="0"/>
              <a:t>WWS</a:t>
            </a:r>
            <a:r>
              <a:rPr lang="zh-CN" altLang="en-US" dirty="0" smtClean="0"/>
              <a:t> </a:t>
            </a:r>
            <a:r>
              <a:rPr lang="en-US" altLang="zh-CN" dirty="0" smtClean="0"/>
              <a:t>behavior</a:t>
            </a:r>
            <a:endParaRPr lang="zh-CN" altLang="en-US" dirty="0"/>
          </a:p>
          <a:p>
            <a:pPr lvl="1">
              <a:buFont typeface="Arial" charset="0"/>
              <a:buChar char="•"/>
            </a:pPr>
            <a:r>
              <a:rPr lang="en-US" altLang="zh-CN" dirty="0" smtClean="0"/>
              <a:t>WWS</a:t>
            </a:r>
            <a:r>
              <a:rPr lang="zh-CN" altLang="en-US" dirty="0" smtClean="0"/>
              <a:t> </a:t>
            </a:r>
            <a:r>
              <a:rPr lang="en-US" altLang="zh-CN" dirty="0" smtClean="0"/>
              <a:t>varies</a:t>
            </a:r>
            <a:r>
              <a:rPr lang="zh-CN" altLang="en-US" dirty="0" smtClean="0"/>
              <a:t> </a:t>
            </a:r>
            <a:r>
              <a:rPr lang="en-US" altLang="zh-CN" dirty="0" smtClean="0"/>
              <a:t>significantly</a:t>
            </a:r>
            <a:r>
              <a:rPr lang="zh-CN" altLang="en-US" dirty="0" smtClean="0"/>
              <a:t> </a:t>
            </a:r>
            <a:r>
              <a:rPr lang="en-US" altLang="zh-CN" dirty="0" smtClean="0"/>
              <a:t>between</a:t>
            </a:r>
            <a:r>
              <a:rPr lang="zh-CN" altLang="en-US" dirty="0" smtClean="0"/>
              <a:t> </a:t>
            </a:r>
            <a:r>
              <a:rPr lang="en-US" altLang="zh-CN" dirty="0" smtClean="0"/>
              <a:t>different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sub-benchmarks</a:t>
            </a:r>
            <a:endParaRPr lang="zh-CN" altLang="en-US" dirty="0" smtClean="0"/>
          </a:p>
          <a:p>
            <a:pPr lvl="1">
              <a:buFont typeface="Arial" charset="0"/>
              <a:buChar char="•"/>
            </a:pPr>
            <a:r>
              <a:rPr lang="en-US" altLang="zh-CN" dirty="0" smtClean="0"/>
              <a:t>Migration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results</a:t>
            </a:r>
            <a:r>
              <a:rPr lang="zh-CN" altLang="en-US" dirty="0" smtClean="0"/>
              <a:t> </a:t>
            </a:r>
            <a:r>
              <a:rPr lang="en-US" altLang="zh-CN" dirty="0" smtClean="0"/>
              <a:t>depend</a:t>
            </a:r>
            <a:r>
              <a:rPr lang="zh-CN" altLang="en-US" dirty="0" smtClean="0"/>
              <a:t> </a:t>
            </a:r>
            <a:r>
              <a:rPr lang="en-US" altLang="zh-CN" dirty="0" smtClean="0"/>
              <a:t>on</a:t>
            </a:r>
            <a:r>
              <a:rPr lang="zh-CN" altLang="en-US" dirty="0" smtClean="0"/>
              <a:t> </a:t>
            </a:r>
            <a:r>
              <a:rPr lang="en-US" altLang="zh-CN" dirty="0" smtClean="0"/>
              <a:t>workload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when</a:t>
            </a:r>
            <a:r>
              <a:rPr lang="zh-CN" altLang="en-US" dirty="0" smtClean="0"/>
              <a:t> </a:t>
            </a:r>
            <a:r>
              <a:rPr lang="en-US" altLang="zh-CN" dirty="0" smtClean="0"/>
              <a:t>migration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happens</a:t>
            </a:r>
            <a:endParaRPr lang="zh-CN" altLang="en-US" dirty="0" smtClean="0"/>
          </a:p>
          <a:p>
            <a:pPr lvl="1">
              <a:buFont typeface="Arial" charset="0"/>
              <a:buChar char="•"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92847" y="-141669"/>
            <a:ext cx="8835242" cy="3419259"/>
            <a:chOff x="-376221" y="-1429720"/>
            <a:chExt cx="11780322" cy="4559011"/>
          </a:xfrm>
        </p:grpSpPr>
        <p:sp>
          <p:nvSpPr>
            <p:cNvPr id="5" name="Rectangle 4"/>
            <p:cNvSpPr/>
            <p:nvPr/>
          </p:nvSpPr>
          <p:spPr>
            <a:xfrm>
              <a:off x="-376221" y="-1429720"/>
              <a:ext cx="11780322" cy="43701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6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01934763"/>
                </p:ext>
              </p:extLst>
            </p:nvPr>
          </p:nvGraphicFramePr>
          <p:xfrm>
            <a:off x="1311339" y="-1177868"/>
            <a:ext cx="7821364" cy="43071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5" r:id="rId4" imgW="16002720" imgH="4848840" progId="">
                    <p:embed/>
                  </p:oleObj>
                </mc:Choice>
                <mc:Fallback>
                  <p:oleObj r:id="rId4" imgW="16002720" imgH="484884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1339" y="-1177868"/>
                          <a:ext cx="7821364" cy="4307159"/>
                        </a:xfrm>
                        <a:prstGeom prst="rect">
                          <a:avLst/>
                        </a:prstGeom>
                        <a:noFill/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25321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Managed</a:t>
            </a:r>
            <a:r>
              <a:rPr lang="zh-CN" altLang="en-US" dirty="0" smtClean="0"/>
              <a:t> </a:t>
            </a:r>
            <a:r>
              <a:rPr lang="en-US" altLang="zh-CN" dirty="0" smtClean="0"/>
              <a:t>&amp;</a:t>
            </a:r>
            <a:r>
              <a:rPr lang="zh-CN" altLang="en-US" dirty="0" smtClean="0"/>
              <a:t> </a:t>
            </a:r>
            <a:r>
              <a:rPr lang="en-US" altLang="zh-CN" dirty="0" smtClean="0"/>
              <a:t>Self</a:t>
            </a:r>
            <a:r>
              <a:rPr lang="zh-CN" altLang="en-US" dirty="0" smtClean="0"/>
              <a:t> </a:t>
            </a:r>
            <a:r>
              <a:rPr lang="en-US" altLang="zh-CN" dirty="0" smtClean="0"/>
              <a:t>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3" y="1008609"/>
            <a:ext cx="8562013" cy="1708833"/>
          </a:xfrm>
        </p:spPr>
        <p:txBody>
          <a:bodyPr anchor="t"/>
          <a:lstStyle/>
          <a:p>
            <a:r>
              <a:rPr lang="en-US" altLang="zh-CN" dirty="0" smtClean="0"/>
              <a:t>Managed</a:t>
            </a:r>
            <a:r>
              <a:rPr lang="zh-CN" altLang="en-US" dirty="0" smtClean="0"/>
              <a:t> </a:t>
            </a:r>
            <a:r>
              <a:rPr lang="en-US" altLang="zh-CN" dirty="0" smtClean="0"/>
              <a:t>migration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Performed</a:t>
            </a:r>
            <a:r>
              <a:rPr lang="zh-CN" altLang="en-US" dirty="0" smtClean="0"/>
              <a:t> </a:t>
            </a:r>
            <a:r>
              <a:rPr lang="en-US" altLang="zh-CN" dirty="0" smtClean="0"/>
              <a:t>by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migration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daemon</a:t>
            </a:r>
            <a:r>
              <a:rPr lang="zh-CN" altLang="en-US" dirty="0" smtClean="0"/>
              <a:t> </a:t>
            </a:r>
            <a:r>
              <a:rPr lang="en-US" altLang="zh-CN" dirty="0" smtClean="0"/>
              <a:t>running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management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VM</a:t>
            </a:r>
            <a:endParaRPr lang="zh-CN" altLang="en-US" dirty="0"/>
          </a:p>
          <a:p>
            <a:r>
              <a:rPr lang="en-US" altLang="zh-CN" dirty="0" smtClean="0"/>
              <a:t>Self</a:t>
            </a:r>
            <a:r>
              <a:rPr lang="zh-CN" altLang="en-US" dirty="0" smtClean="0"/>
              <a:t> </a:t>
            </a:r>
            <a:r>
              <a:rPr lang="en-US" altLang="zh-CN" dirty="0" smtClean="0"/>
              <a:t>migration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Within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migratee</a:t>
            </a:r>
            <a:r>
              <a:rPr lang="zh-CN" altLang="en-US" dirty="0" smtClean="0"/>
              <a:t> </a:t>
            </a:r>
            <a:r>
              <a:rPr lang="en-US" altLang="zh-CN" dirty="0" smtClean="0"/>
              <a:t>OS</a:t>
            </a:r>
            <a:r>
              <a:rPr lang="en-US" altLang="zh-CN" dirty="0"/>
              <a:t>;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small</a:t>
            </a:r>
            <a:r>
              <a:rPr lang="zh-CN" altLang="en-US" dirty="0" smtClean="0"/>
              <a:t> </a:t>
            </a:r>
            <a:r>
              <a:rPr lang="en-US" altLang="zh-CN" dirty="0" smtClean="0"/>
              <a:t>stub</a:t>
            </a:r>
            <a:r>
              <a:rPr lang="zh-CN" altLang="en-US" dirty="0" smtClean="0"/>
              <a:t> </a:t>
            </a:r>
            <a:r>
              <a:rPr lang="en-US" altLang="zh-CN" dirty="0" smtClean="0"/>
              <a:t>required</a:t>
            </a:r>
            <a:r>
              <a:rPr lang="zh-CN" altLang="en-US" dirty="0" smtClean="0"/>
              <a:t> </a:t>
            </a:r>
            <a:r>
              <a:rPr lang="en-US" altLang="zh-CN" dirty="0" smtClean="0"/>
              <a:t>on</a:t>
            </a:r>
            <a:r>
              <a:rPr lang="zh-CN" altLang="en-US" dirty="0" smtClean="0"/>
              <a:t> </a:t>
            </a:r>
            <a:r>
              <a:rPr lang="en-US" altLang="zh-CN" dirty="0" smtClean="0"/>
              <a:t>destination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host</a:t>
            </a:r>
            <a:endParaRPr lang="zh-CN" altLang="en-US" dirty="0"/>
          </a:p>
          <a:p>
            <a:pPr lvl="1"/>
            <a:endParaRPr lang="zh-CN" altLang="en-US" dirty="0" smtClean="0"/>
          </a:p>
          <a:p>
            <a:pPr lvl="1"/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989106"/>
              </p:ext>
            </p:extLst>
          </p:nvPr>
        </p:nvGraphicFramePr>
        <p:xfrm>
          <a:off x="169864" y="2901604"/>
          <a:ext cx="8562012" cy="18516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11973"/>
                <a:gridCol w="2871988"/>
                <a:gridCol w="3078051"/>
              </a:tblGrid>
              <a:tr h="28342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Difference</a:t>
                      </a:r>
                      <a:endParaRPr lang="en-US" sz="18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Managed</a:t>
                      </a:r>
                      <a:endParaRPr lang="en-US" sz="18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Self</a:t>
                      </a:r>
                      <a:endParaRPr lang="en-US" sz="18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68580" marR="68580" marT="34290" marB="34290" anchor="ctr"/>
                </a:tc>
              </a:tr>
              <a:tr h="48920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Track</a:t>
                      </a:r>
                      <a:r>
                        <a:rPr lang="zh-CN" altLang="en-US" sz="1800" dirty="0" smtClean="0"/>
                        <a:t> </a:t>
                      </a:r>
                      <a:r>
                        <a:rPr lang="en-US" altLang="zh-CN" sz="1800" dirty="0" smtClean="0"/>
                        <a:t>WWS</a:t>
                      </a:r>
                      <a:endParaRPr lang="en-US" sz="18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shadow</a:t>
                      </a:r>
                      <a:r>
                        <a:rPr lang="zh-CN" altLang="en-US" sz="1800" dirty="0" smtClean="0"/>
                        <a:t> </a:t>
                      </a:r>
                      <a:r>
                        <a:rPr lang="en-US" altLang="zh-CN" sz="1800" dirty="0" smtClean="0"/>
                        <a:t>page</a:t>
                      </a:r>
                      <a:r>
                        <a:rPr lang="zh-CN" altLang="en-US" sz="1800" dirty="0" smtClean="0"/>
                        <a:t> </a:t>
                      </a:r>
                      <a:r>
                        <a:rPr lang="en-US" altLang="zh-CN" sz="1800" dirty="0" smtClean="0"/>
                        <a:t>table</a:t>
                      </a:r>
                      <a:r>
                        <a:rPr lang="zh-CN" altLang="en-US" sz="1800" dirty="0" smtClean="0"/>
                        <a:t> </a:t>
                      </a:r>
                      <a:r>
                        <a:rPr lang="en-US" altLang="zh-CN" sz="1800" dirty="0" smtClean="0"/>
                        <a:t>+</a:t>
                      </a:r>
                      <a:r>
                        <a:rPr lang="zh-CN" altLang="en-US" sz="1800" dirty="0" smtClean="0"/>
                        <a:t> </a:t>
                      </a:r>
                      <a:r>
                        <a:rPr lang="en-US" altLang="zh-CN" sz="1800" dirty="0" smtClean="0"/>
                        <a:t>bitmap</a:t>
                      </a:r>
                      <a:endParaRPr lang="en-US" sz="18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bitmap</a:t>
                      </a:r>
                      <a:r>
                        <a:rPr lang="zh-CN" altLang="en-US" sz="1800" baseline="0" dirty="0" smtClean="0"/>
                        <a:t> </a:t>
                      </a:r>
                      <a:r>
                        <a:rPr lang="en-US" altLang="zh-CN" sz="1800" baseline="0" dirty="0" smtClean="0"/>
                        <a:t>+</a:t>
                      </a:r>
                      <a:r>
                        <a:rPr lang="zh-CN" altLang="en-US" sz="1800" baseline="0" dirty="0" smtClean="0"/>
                        <a:t> </a:t>
                      </a:r>
                      <a:r>
                        <a:rPr lang="en-US" altLang="zh-CN" sz="1800" baseline="0" dirty="0" smtClean="0"/>
                        <a:t>a</a:t>
                      </a:r>
                      <a:r>
                        <a:rPr lang="zh-CN" altLang="en-US" sz="1800" baseline="0" dirty="0" smtClean="0"/>
                        <a:t> </a:t>
                      </a:r>
                      <a:r>
                        <a:rPr lang="en-US" altLang="zh-CN" sz="1800" baseline="0" dirty="0" smtClean="0"/>
                        <a:t>spare</a:t>
                      </a:r>
                      <a:r>
                        <a:rPr lang="zh-CN" altLang="en-US" sz="1800" baseline="0" dirty="0" smtClean="0"/>
                        <a:t> </a:t>
                      </a:r>
                      <a:r>
                        <a:rPr lang="en-US" altLang="zh-CN" sz="1800" baseline="0" dirty="0" smtClean="0"/>
                        <a:t>bit</a:t>
                      </a:r>
                      <a:r>
                        <a:rPr lang="zh-CN" altLang="en-US" sz="1800" baseline="0" dirty="0" smtClean="0"/>
                        <a:t> </a:t>
                      </a:r>
                      <a:r>
                        <a:rPr lang="en-US" altLang="zh-CN" sz="1800" baseline="0" dirty="0" smtClean="0"/>
                        <a:t>in</a:t>
                      </a:r>
                      <a:r>
                        <a:rPr lang="zh-CN" altLang="en-US" sz="1800" baseline="0" dirty="0" smtClean="0"/>
                        <a:t> </a:t>
                      </a:r>
                      <a:r>
                        <a:rPr lang="en-US" altLang="zh-CN" sz="1800" baseline="0" dirty="0" smtClean="0"/>
                        <a:t>PTE</a:t>
                      </a:r>
                      <a:endParaRPr lang="en-US" sz="18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68580" marR="68580" marT="34290" marB="34290" anchor="ctr"/>
                </a:tc>
              </a:tr>
              <a:tr h="69885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Stop-and-copy</a:t>
                      </a:r>
                      <a:endParaRPr lang="en-US" sz="18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suspend</a:t>
                      </a:r>
                      <a:r>
                        <a:rPr lang="zh-CN" altLang="en-US" sz="1800" dirty="0" smtClean="0"/>
                        <a:t> </a:t>
                      </a:r>
                      <a:r>
                        <a:rPr lang="en-US" altLang="zh-CN" sz="1800" dirty="0" smtClean="0"/>
                        <a:t>OS</a:t>
                      </a:r>
                      <a:r>
                        <a:rPr lang="zh-CN" altLang="en-US" sz="1800" dirty="0" smtClean="0"/>
                        <a:t> </a:t>
                      </a:r>
                      <a:r>
                        <a:rPr lang="en-US" altLang="zh-CN" sz="1800" dirty="0" smtClean="0"/>
                        <a:t>to</a:t>
                      </a:r>
                      <a:r>
                        <a:rPr lang="zh-CN" altLang="en-US" sz="1800" dirty="0" smtClean="0"/>
                        <a:t> </a:t>
                      </a:r>
                      <a:r>
                        <a:rPr lang="en-US" altLang="zh-CN" sz="1800" dirty="0" smtClean="0"/>
                        <a:t>obtain</a:t>
                      </a:r>
                      <a:r>
                        <a:rPr lang="zh-CN" altLang="en-US" sz="1800" dirty="0" smtClean="0"/>
                        <a:t> </a:t>
                      </a:r>
                      <a:r>
                        <a:rPr lang="en-US" altLang="zh-CN" sz="1800" dirty="0" smtClean="0"/>
                        <a:t>a</a:t>
                      </a:r>
                      <a:r>
                        <a:rPr lang="zh-CN" altLang="en-US" sz="1800" dirty="0" smtClean="0"/>
                        <a:t> </a:t>
                      </a:r>
                      <a:r>
                        <a:rPr lang="en-US" altLang="zh-CN" sz="1800" dirty="0" smtClean="0"/>
                        <a:t>consistent</a:t>
                      </a:r>
                      <a:r>
                        <a:rPr lang="zh-CN" altLang="en-US" sz="1800" dirty="0" smtClean="0"/>
                        <a:t> </a:t>
                      </a:r>
                      <a:r>
                        <a:rPr lang="en-US" altLang="zh-CN" sz="1800" dirty="0" smtClean="0"/>
                        <a:t>checkpoint</a:t>
                      </a:r>
                      <a:endParaRPr lang="en-US" sz="18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two-stage</a:t>
                      </a:r>
                      <a:r>
                        <a:rPr lang="zh-CN" altLang="en-US" sz="1800" baseline="0" dirty="0" smtClean="0"/>
                        <a:t> </a:t>
                      </a:r>
                      <a:r>
                        <a:rPr lang="en-US" altLang="zh-CN" sz="1800" baseline="0" dirty="0" smtClean="0"/>
                        <a:t>stop-and-copy,</a:t>
                      </a:r>
                      <a:r>
                        <a:rPr lang="zh-CN" altLang="en-US" sz="1800" baseline="0" dirty="0" smtClean="0"/>
                        <a:t> </a:t>
                      </a:r>
                      <a:r>
                        <a:rPr lang="en-US" altLang="zh-CN" sz="1800" baseline="0" dirty="0" smtClean="0"/>
                        <a:t>ignore</a:t>
                      </a:r>
                      <a:r>
                        <a:rPr lang="zh-CN" altLang="en-US" sz="1800" baseline="0" dirty="0" smtClean="0"/>
                        <a:t> </a:t>
                      </a:r>
                      <a:r>
                        <a:rPr lang="en-US" altLang="zh-CN" sz="1800" baseline="0" dirty="0" smtClean="0"/>
                        <a:t>page</a:t>
                      </a:r>
                      <a:r>
                        <a:rPr lang="zh-CN" altLang="en-US" sz="1800" baseline="0" dirty="0" smtClean="0"/>
                        <a:t> </a:t>
                      </a:r>
                      <a:r>
                        <a:rPr lang="en-US" altLang="zh-CN" sz="1800" baseline="0" dirty="0" smtClean="0"/>
                        <a:t>updates</a:t>
                      </a:r>
                      <a:r>
                        <a:rPr lang="zh-CN" altLang="en-US" sz="1800" baseline="0" dirty="0" smtClean="0"/>
                        <a:t> </a:t>
                      </a:r>
                      <a:r>
                        <a:rPr lang="en-US" altLang="zh-CN" sz="1800" baseline="0" dirty="0" smtClean="0"/>
                        <a:t>in</a:t>
                      </a:r>
                      <a:r>
                        <a:rPr lang="zh-CN" altLang="en-US" sz="1800" baseline="0" dirty="0" smtClean="0"/>
                        <a:t> </a:t>
                      </a:r>
                      <a:r>
                        <a:rPr lang="en-US" altLang="zh-CN" sz="1800" baseline="0" dirty="0" smtClean="0"/>
                        <a:t>last</a:t>
                      </a:r>
                      <a:r>
                        <a:rPr lang="zh-CN" altLang="en-US" sz="1800" baseline="0" dirty="0" smtClean="0"/>
                        <a:t> </a:t>
                      </a:r>
                      <a:r>
                        <a:rPr lang="en-US" altLang="zh-CN" sz="1800" baseline="0" dirty="0" smtClean="0"/>
                        <a:t>transfer</a:t>
                      </a:r>
                      <a:endParaRPr lang="zh-CN" altLang="en-US" sz="1800" baseline="0" dirty="0" smtClean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589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Managed Migration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>
              <a:tabLst>
                <a:tab pos="542925" algn="l"/>
                <a:tab pos="1085850" algn="l"/>
                <a:tab pos="1628775" algn="l"/>
                <a:tab pos="2171700" algn="l"/>
                <a:tab pos="2714625" algn="l"/>
                <a:tab pos="3257550" algn="l"/>
                <a:tab pos="3800475" algn="l"/>
                <a:tab pos="4343400" algn="l"/>
                <a:tab pos="4886325" algn="l"/>
                <a:tab pos="5429250" algn="l"/>
                <a:tab pos="5972175" algn="l"/>
                <a:tab pos="6515100" algn="l"/>
              </a:tabLst>
            </a:pPr>
            <a:r>
              <a:rPr lang="en-US" altLang="zh-CN" dirty="0" smtClean="0"/>
              <a:t>Use</a:t>
            </a:r>
            <a:r>
              <a:rPr lang="zh-CN" altLang="en-US" dirty="0" smtClean="0"/>
              <a:t> </a:t>
            </a:r>
            <a:r>
              <a:rPr lang="en-US" altLang="zh-CN" dirty="0"/>
              <a:t>shadow</a:t>
            </a:r>
            <a:r>
              <a:rPr lang="zh-CN" altLang="en-US" dirty="0"/>
              <a:t> </a:t>
            </a:r>
            <a:r>
              <a:rPr lang="en-US" altLang="zh-CN" dirty="0"/>
              <a:t>page</a:t>
            </a:r>
            <a:r>
              <a:rPr lang="zh-CN" altLang="en-US" dirty="0"/>
              <a:t> </a:t>
            </a:r>
            <a:r>
              <a:rPr lang="en-US" altLang="zh-CN" dirty="0"/>
              <a:t>table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track</a:t>
            </a:r>
            <a:r>
              <a:rPr lang="zh-CN" altLang="en-US" dirty="0"/>
              <a:t> </a:t>
            </a:r>
            <a:r>
              <a:rPr lang="en-US" altLang="zh-CN" dirty="0"/>
              <a:t>dirty</a:t>
            </a:r>
            <a:r>
              <a:rPr lang="zh-CN" altLang="en-US" dirty="0"/>
              <a:t> </a:t>
            </a:r>
            <a:r>
              <a:rPr lang="en-US" altLang="zh-CN" dirty="0" smtClean="0"/>
              <a:t>pages</a:t>
            </a:r>
            <a:r>
              <a:rPr lang="zh-CN" altLang="en-US" dirty="0" smtClean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b="1" dirty="0"/>
              <a:t>push</a:t>
            </a:r>
            <a:r>
              <a:rPr lang="zh-CN" altLang="en-US" b="1" dirty="0"/>
              <a:t> </a:t>
            </a:r>
            <a:r>
              <a:rPr lang="en-US" altLang="zh-CN" b="1" dirty="0"/>
              <a:t>round</a:t>
            </a:r>
            <a:endParaRPr lang="zh-CN" altLang="en-US" b="1" dirty="0"/>
          </a:p>
          <a:p>
            <a:pPr marL="685800" lvl="1" indent="-342900">
              <a:buFont typeface="+mj-lt"/>
              <a:buAutoNum type="arabicPeriod"/>
              <a:tabLst>
                <a:tab pos="542925" algn="l"/>
                <a:tab pos="1085850" algn="l"/>
                <a:tab pos="1628775" algn="l"/>
                <a:tab pos="2171700" algn="l"/>
                <a:tab pos="2714625" algn="l"/>
                <a:tab pos="3257550" algn="l"/>
                <a:tab pos="3800475" algn="l"/>
                <a:tab pos="4343400" algn="l"/>
                <a:tab pos="4886325" algn="l"/>
                <a:tab pos="5429250" algn="l"/>
                <a:tab pos="5972175" algn="l"/>
                <a:tab pos="6515100" algn="l"/>
              </a:tabLst>
            </a:pPr>
            <a:r>
              <a:rPr lang="en-GB" altLang="en-US" dirty="0"/>
              <a:t>Xen inserts shadow pages </a:t>
            </a:r>
            <a:r>
              <a:rPr lang="en-GB" altLang="en-US" dirty="0" smtClean="0"/>
              <a:t>under </a:t>
            </a:r>
            <a:r>
              <a:rPr lang="en-GB" altLang="en-US" dirty="0"/>
              <a:t>guest </a:t>
            </a:r>
            <a:r>
              <a:rPr lang="en-GB" altLang="en-US" dirty="0" smtClean="0"/>
              <a:t>OS</a:t>
            </a:r>
          </a:p>
          <a:p>
            <a:pPr marL="685800" lvl="1" indent="-342900">
              <a:buFont typeface="+mj-lt"/>
              <a:buAutoNum type="arabicPeriod"/>
              <a:tabLst>
                <a:tab pos="542925" algn="l"/>
                <a:tab pos="1085850" algn="l"/>
                <a:tab pos="1628775" algn="l"/>
                <a:tab pos="2171700" algn="l"/>
                <a:tab pos="2714625" algn="l"/>
                <a:tab pos="3257550" algn="l"/>
                <a:tab pos="3800475" algn="l"/>
                <a:tab pos="4343400" algn="l"/>
                <a:tab pos="4886325" algn="l"/>
                <a:tab pos="5429250" algn="l"/>
                <a:tab pos="5972175" algn="l"/>
                <a:tab pos="6515100" algn="l"/>
              </a:tabLst>
            </a:pPr>
            <a:r>
              <a:rPr lang="en-GB" altLang="en-US" dirty="0" smtClean="0"/>
              <a:t>Shadow </a:t>
            </a:r>
            <a:r>
              <a:rPr lang="en-GB" altLang="en-US" dirty="0"/>
              <a:t>pages are marked </a:t>
            </a:r>
            <a:r>
              <a:rPr lang="en-GB" altLang="en-US" dirty="0" smtClean="0"/>
              <a:t>read-only</a:t>
            </a:r>
            <a:endParaRPr lang="en-GB" altLang="en-US" dirty="0"/>
          </a:p>
          <a:p>
            <a:pPr marL="685800" lvl="1" indent="-342900">
              <a:buFont typeface="+mj-lt"/>
              <a:buAutoNum type="arabicPeriod"/>
              <a:tabLst>
                <a:tab pos="542925" algn="l"/>
                <a:tab pos="1085850" algn="l"/>
                <a:tab pos="1628775" algn="l"/>
                <a:tab pos="2171700" algn="l"/>
                <a:tab pos="2714625" algn="l"/>
                <a:tab pos="3257550" algn="l"/>
                <a:tab pos="3800475" algn="l"/>
                <a:tab pos="4343400" algn="l"/>
                <a:tab pos="4886325" algn="l"/>
                <a:tab pos="5429250" algn="l"/>
                <a:tab pos="5972175" algn="l"/>
                <a:tab pos="6515100" algn="l"/>
              </a:tabLst>
            </a:pPr>
            <a:r>
              <a:rPr lang="en-GB" altLang="en-US" dirty="0"/>
              <a:t>If OS tries to write to a page, </a:t>
            </a:r>
            <a:r>
              <a:rPr lang="en-GB" altLang="en-US" dirty="0" smtClean="0"/>
              <a:t>resulting </a:t>
            </a:r>
            <a:r>
              <a:rPr lang="en-GB" altLang="en-US" dirty="0"/>
              <a:t>page fault is trapped by Xen.</a:t>
            </a:r>
          </a:p>
          <a:p>
            <a:pPr marL="685800" lvl="1" indent="-342900">
              <a:buFont typeface="+mj-lt"/>
              <a:buAutoNum type="arabicPeriod"/>
              <a:tabLst>
                <a:tab pos="542925" algn="l"/>
                <a:tab pos="1085850" algn="l"/>
                <a:tab pos="1628775" algn="l"/>
                <a:tab pos="2171700" algn="l"/>
                <a:tab pos="2714625" algn="l"/>
                <a:tab pos="3257550" algn="l"/>
                <a:tab pos="3800475" algn="l"/>
                <a:tab pos="4343400" algn="l"/>
                <a:tab pos="4886325" algn="l"/>
                <a:tab pos="5429250" algn="l"/>
                <a:tab pos="5972175" algn="l"/>
                <a:tab pos="6515100" algn="l"/>
              </a:tabLst>
            </a:pPr>
            <a:r>
              <a:rPr lang="en-GB" altLang="en-US" dirty="0"/>
              <a:t>Xen </a:t>
            </a:r>
            <a:r>
              <a:rPr lang="en-GB" altLang="en-US" dirty="0" smtClean="0"/>
              <a:t>checks OS's </a:t>
            </a:r>
            <a:r>
              <a:rPr lang="en-GB" altLang="en-US" dirty="0"/>
              <a:t>original page table and </a:t>
            </a:r>
            <a:r>
              <a:rPr lang="en-GB" altLang="en-US" dirty="0" smtClean="0"/>
              <a:t>forwards </a:t>
            </a:r>
            <a:r>
              <a:rPr lang="en-GB" altLang="en-US" dirty="0"/>
              <a:t>appropriate write </a:t>
            </a:r>
            <a:r>
              <a:rPr lang="en-GB" altLang="en-US" dirty="0" smtClean="0"/>
              <a:t>permission</a:t>
            </a:r>
            <a:endParaRPr lang="en-GB" altLang="en-US" dirty="0"/>
          </a:p>
          <a:p>
            <a:pPr marL="685800" lvl="1" indent="-342900">
              <a:buFont typeface="+mj-lt"/>
              <a:buAutoNum type="arabicPeriod"/>
              <a:tabLst>
                <a:tab pos="542925" algn="l"/>
                <a:tab pos="1085850" algn="l"/>
                <a:tab pos="1628775" algn="l"/>
                <a:tab pos="2171700" algn="l"/>
                <a:tab pos="2714625" algn="l"/>
                <a:tab pos="3257550" algn="l"/>
                <a:tab pos="3800475" algn="l"/>
                <a:tab pos="4343400" algn="l"/>
                <a:tab pos="4886325" algn="l"/>
                <a:tab pos="5429250" algn="l"/>
                <a:tab pos="5972175" algn="l"/>
                <a:tab pos="6515100" algn="l"/>
              </a:tabLst>
            </a:pPr>
            <a:r>
              <a:rPr lang="en-US" altLang="zh-CN" dirty="0" smtClean="0"/>
              <a:t>Simultaneously,</a:t>
            </a:r>
            <a:r>
              <a:rPr lang="zh-CN" altLang="en-US" dirty="0" smtClean="0"/>
              <a:t> </a:t>
            </a:r>
            <a:r>
              <a:rPr lang="en-GB" altLang="en-US" dirty="0"/>
              <a:t>Xen </a:t>
            </a:r>
            <a:r>
              <a:rPr lang="en-GB" altLang="en-US" dirty="0" smtClean="0"/>
              <a:t>marks </a:t>
            </a:r>
            <a:r>
              <a:rPr lang="en-GB" altLang="en-US" dirty="0"/>
              <a:t>page as dirty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bitmap</a:t>
            </a:r>
            <a:r>
              <a:rPr lang="en-GB" alt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8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Managed </a:t>
            </a:r>
            <a:r>
              <a:rPr lang="en-US" dirty="0" smtClean="0"/>
              <a:t>Migration (2/2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the beginning of next push round</a:t>
            </a:r>
          </a:p>
          <a:p>
            <a:pPr lvl="1"/>
            <a:r>
              <a:rPr lang="en-US" dirty="0" smtClean="0"/>
              <a:t>Last round’s bitmap is copied, Xen’s bitmap is cleared</a:t>
            </a:r>
          </a:p>
          <a:p>
            <a:pPr lvl="1"/>
            <a:r>
              <a:rPr lang="en-US" dirty="0" smtClean="0"/>
              <a:t>Shadow pages are destroyed and recreated, all write permissions lost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15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 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3" y="1184073"/>
            <a:ext cx="8850312" cy="3684141"/>
          </a:xfrm>
        </p:spPr>
        <p:txBody>
          <a:bodyPr/>
          <a:lstStyle/>
          <a:p>
            <a:r>
              <a:rPr lang="en-US" dirty="0" smtClean="0"/>
              <a:t>Most implementation </a:t>
            </a:r>
            <a:r>
              <a:rPr lang="en-US" dirty="0"/>
              <a:t>within </a:t>
            </a:r>
            <a:r>
              <a:rPr lang="en-US" dirty="0" smtClean="0"/>
              <a:t>OS </a:t>
            </a:r>
            <a:r>
              <a:rPr lang="en-US" dirty="0"/>
              <a:t>being </a:t>
            </a:r>
            <a:r>
              <a:rPr lang="en-US" dirty="0" smtClean="0"/>
              <a:t>migrated (source machine)</a:t>
            </a:r>
          </a:p>
          <a:p>
            <a:pPr lvl="3"/>
            <a:endParaRPr lang="en-US" dirty="0"/>
          </a:p>
          <a:p>
            <a:r>
              <a:rPr lang="en-US" dirty="0" smtClean="0"/>
              <a:t>Migration </a:t>
            </a:r>
            <a:r>
              <a:rPr lang="en-US" dirty="0"/>
              <a:t>stub must run on </a:t>
            </a:r>
            <a:r>
              <a:rPr lang="en-US" dirty="0" smtClean="0"/>
              <a:t>destination machine 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isten </a:t>
            </a:r>
            <a:r>
              <a:rPr lang="en-US" dirty="0"/>
              <a:t>for incoming migration requests, create an </a:t>
            </a:r>
            <a:r>
              <a:rPr lang="en-US" dirty="0" smtClean="0"/>
              <a:t>app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Pre-copying </a:t>
            </a:r>
            <a:r>
              <a:rPr lang="en-US" dirty="0"/>
              <a:t>scheme </a:t>
            </a:r>
            <a:r>
              <a:rPr lang="en-US" dirty="0" smtClean="0"/>
              <a:t>similar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Challenge: transfer </a:t>
            </a:r>
            <a:r>
              <a:rPr lang="en-US" dirty="0"/>
              <a:t>a consistent OS </a:t>
            </a:r>
            <a:r>
              <a:rPr lang="en-US" dirty="0" smtClean="0"/>
              <a:t>checkpoint</a:t>
            </a:r>
          </a:p>
          <a:p>
            <a:pPr lvl="1"/>
            <a:r>
              <a:rPr lang="en-US" dirty="0" smtClean="0"/>
              <a:t>Cannot suspend </a:t>
            </a:r>
            <a:r>
              <a:rPr lang="en-US" dirty="0" err="1" smtClean="0"/>
              <a:t>migratee</a:t>
            </a:r>
            <a:r>
              <a:rPr lang="en-US" dirty="0" smtClean="0"/>
              <a:t> (as it is doing migration!)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4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Logically OS </a:t>
            </a:r>
            <a:r>
              <a:rPr lang="en-US" dirty="0" err="1" smtClean="0"/>
              <a:t>Checkpointing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-457200">
              <a:buFont typeface="+mj-lt"/>
              <a:buAutoNum type="arabicPeriod"/>
            </a:pPr>
            <a:r>
              <a:rPr lang="en-US" sz="2400" dirty="0"/>
              <a:t>D</a:t>
            </a:r>
            <a:r>
              <a:rPr lang="en-US" sz="2400" dirty="0" smtClean="0"/>
              <a:t>isables </a:t>
            </a:r>
            <a:r>
              <a:rPr lang="en-US" sz="2400" dirty="0"/>
              <a:t>all OS activity except for </a:t>
            </a:r>
            <a:r>
              <a:rPr lang="en-US" sz="2400" dirty="0" smtClean="0"/>
              <a:t>migration </a:t>
            </a:r>
          </a:p>
          <a:p>
            <a:pPr marL="917575" lvl="2" indent="-457200"/>
            <a:r>
              <a:rPr lang="en-US" sz="2200" dirty="0" smtClean="0"/>
              <a:t>Final </a:t>
            </a:r>
            <a:r>
              <a:rPr lang="en-US" sz="2200" dirty="0"/>
              <a:t>scan of </a:t>
            </a:r>
            <a:r>
              <a:rPr lang="en-US" sz="2200" dirty="0" smtClean="0"/>
              <a:t>dirty bitmap; clear bit </a:t>
            </a:r>
            <a:r>
              <a:rPr lang="en-US" sz="2200" dirty="0"/>
              <a:t>as each page is transferred. </a:t>
            </a:r>
          </a:p>
          <a:p>
            <a:pPr marL="917575" lvl="2" indent="-457200"/>
            <a:r>
              <a:rPr lang="en-US" sz="2200" dirty="0" smtClean="0"/>
              <a:t>Pages dirtied </a:t>
            </a:r>
            <a:r>
              <a:rPr lang="en-US" sz="2200" dirty="0"/>
              <a:t>during </a:t>
            </a:r>
            <a:r>
              <a:rPr lang="en-US" sz="2200" dirty="0" smtClean="0"/>
              <a:t>final </a:t>
            </a:r>
            <a:r>
              <a:rPr lang="en-US" sz="2200" dirty="0"/>
              <a:t>scan, </a:t>
            </a:r>
            <a:r>
              <a:rPr lang="en-US" sz="2200" dirty="0" smtClean="0"/>
              <a:t>copied </a:t>
            </a:r>
            <a:r>
              <a:rPr lang="en-US" sz="2200" dirty="0"/>
              <a:t>to a shadow </a:t>
            </a:r>
            <a:r>
              <a:rPr lang="en-US" sz="2200" dirty="0" smtClean="0"/>
              <a:t>buffer</a:t>
            </a:r>
          </a:p>
          <a:p>
            <a:pPr marL="917575" lvl="2" indent="-457200"/>
            <a:endParaRPr lang="en-US" sz="2000" dirty="0" smtClean="0"/>
          </a:p>
          <a:p>
            <a:pPr marL="457200" lvl="1" indent="-457200">
              <a:buFont typeface="+mj-lt"/>
              <a:buAutoNum type="arabicPeriod"/>
            </a:pPr>
            <a:r>
              <a:rPr lang="en-US" sz="2400" dirty="0" smtClean="0"/>
              <a:t>Transfer </a:t>
            </a:r>
            <a:r>
              <a:rPr lang="en-US" sz="2400" dirty="0"/>
              <a:t>the contents of the shadow </a:t>
            </a:r>
            <a:r>
              <a:rPr lang="en-US" sz="2400" dirty="0" smtClean="0"/>
              <a:t>buffer </a:t>
            </a:r>
          </a:p>
          <a:p>
            <a:pPr marL="917575" lvl="2" indent="-457200"/>
            <a:r>
              <a:rPr lang="en-US" sz="2200" dirty="0" smtClean="0"/>
              <a:t>Page </a:t>
            </a:r>
            <a:r>
              <a:rPr lang="en-US" sz="2200" dirty="0"/>
              <a:t>updates are ignored during this transfer.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74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Rate Limiting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9863" y="1119679"/>
                <a:ext cx="8850312" cy="3830637"/>
              </a:xfrm>
            </p:spPr>
            <p:txBody>
              <a:bodyPr/>
              <a:lstStyle/>
              <a:p>
                <a:r>
                  <a:rPr lang="en-US" dirty="0" smtClean="0"/>
                  <a:t>Tradeoff:</a:t>
                </a:r>
              </a:p>
              <a:p>
                <a:pPr lvl="1"/>
                <a:r>
                  <a:rPr lang="en-US" dirty="0" smtClean="0"/>
                  <a:t>More network bandwidth less downtime</a:t>
                </a:r>
              </a:p>
              <a:p>
                <a:pPr lvl="1"/>
                <a:r>
                  <a:rPr lang="en-US" dirty="0" smtClean="0"/>
                  <a:t>Less network bandwidth more impact on running services</a:t>
                </a:r>
              </a:p>
              <a:p>
                <a:r>
                  <a:rPr lang="en-US" altLang="zh-CN" dirty="0"/>
                  <a:t>Dynamically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adapt</a:t>
                </a:r>
                <a:r>
                  <a:rPr lang="zh-CN" altLang="en-US" dirty="0"/>
                  <a:t> </a:t>
                </a:r>
                <a:r>
                  <a:rPr lang="en-US" altLang="zh-CN" dirty="0" smtClean="0"/>
                  <a:t>bandwidth</a:t>
                </a:r>
                <a:r>
                  <a:rPr lang="zh-CN" altLang="en-US" dirty="0" smtClean="0"/>
                  <a:t> </a:t>
                </a:r>
                <a:r>
                  <a:rPr lang="en-US" altLang="zh-CN" dirty="0"/>
                  <a:t>limit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during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each</a:t>
                </a:r>
                <a:r>
                  <a:rPr lang="zh-CN" altLang="en-US" dirty="0"/>
                  <a:t> </a:t>
                </a:r>
                <a:r>
                  <a:rPr lang="en-US" altLang="zh-CN" b="1" dirty="0" smtClean="0"/>
                  <a:t>push</a:t>
                </a:r>
                <a:r>
                  <a:rPr lang="en-US" altLang="zh-CN" dirty="0" smtClean="0"/>
                  <a:t> round</a:t>
                </a:r>
                <a:endParaRPr lang="zh-CN" altLang="en-US" dirty="0"/>
              </a:p>
              <a:p>
                <a:pPr lvl="1">
                  <a:buFont typeface="LucidaGrande" charset="0"/>
                  <a:buChar char="-"/>
                </a:pPr>
                <a:r>
                  <a:rPr lang="en-US" altLang="zh-CN" dirty="0"/>
                  <a:t>Set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 </a:t>
                </a:r>
                <a:r>
                  <a:rPr lang="en-US" altLang="zh-CN" dirty="0" smtClean="0"/>
                  <a:t>min</a:t>
                </a:r>
                <a:r>
                  <a:rPr lang="zh-CN" altLang="en-US" dirty="0" smtClean="0"/>
                  <a:t> </a:t>
                </a:r>
                <a:r>
                  <a:rPr lang="en-US" altLang="zh-CN" dirty="0"/>
                  <a:t>and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 </a:t>
                </a:r>
                <a:r>
                  <a:rPr lang="en-US" altLang="zh-CN" dirty="0" smtClean="0"/>
                  <a:t>max</a:t>
                </a:r>
                <a:r>
                  <a:rPr lang="zh-CN" altLang="en-US" dirty="0" smtClean="0"/>
                  <a:t> </a:t>
                </a:r>
                <a:r>
                  <a:rPr lang="en-US" altLang="zh-CN" dirty="0"/>
                  <a:t>bandwidth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limit,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begin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with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 smtClean="0"/>
                  <a:t>min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limit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charset="0"/>
                            </a:rPr>
                            <m:t>𝑏𝑎𝑛𝑑𝑤𝑖𝑑𝑡h</m:t>
                          </m:r>
                        </m:e>
                        <m:sub>
                          <m:r>
                            <a:rPr lang="en-US" altLang="zh-CN" i="1">
                              <a:latin typeface="Cambria Math" charset="0"/>
                            </a:rPr>
                            <m:t>𝑛𝑒𝑥𝑡</m:t>
                          </m:r>
                        </m:sub>
                      </m:sSub>
                      <m:r>
                        <a:rPr lang="el-GR" altLang="zh-CN" i="1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charset="0"/>
                            </a:rPr>
                            <m:t>dirty</m:t>
                          </m:r>
                          <m:r>
                            <a:rPr lang="zh-CN" altLang="en-US" i="1">
                              <a:latin typeface="Cambria Math" charset="0"/>
                            </a:rPr>
                            <m:t> </m:t>
                          </m:r>
                          <m:r>
                            <a:rPr lang="en-US" altLang="zh-CN" i="1">
                              <a:latin typeface="Cambria Math" charset="0"/>
                            </a:rPr>
                            <m:t>𝑟𝑎𝑡𝑒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charset="0"/>
                            </a:rPr>
                            <m:t>current</m:t>
                          </m:r>
                        </m:sub>
                      </m:sSub>
                      <m:r>
                        <a:rPr lang="en-US" altLang="zh-CN" i="1">
                          <a:latin typeface="Cambria Math" charset="0"/>
                        </a:rPr>
                        <m:t>+</m:t>
                      </m:r>
                      <m:r>
                        <a:rPr lang="en-US" altLang="zh-CN" i="1">
                          <a:latin typeface="Cambria Math" charset="0"/>
                        </a:rPr>
                        <m:t>𝑐𝑜𝑛𝑠𝑡𝑎𝑛𝑡</m:t>
                      </m:r>
                      <m:r>
                        <a:rPr lang="zh-CN" altLang="en-US" i="1">
                          <a:latin typeface="Cambria Math" charset="0"/>
                        </a:rPr>
                        <m:t> </m:t>
                      </m:r>
                      <m:r>
                        <a:rPr lang="en-US" altLang="zh-CN" i="1">
                          <a:latin typeface="Cambria Math" charset="0"/>
                        </a:rPr>
                        <m:t>𝑖𝑛𝑐𝑟𝑒𝑚𝑒𝑛𝑡</m:t>
                      </m:r>
                    </m:oMath>
                  </m:oMathPara>
                </a14:m>
                <a:endParaRPr lang="en-US" altLang="zh-CN" i="1" dirty="0" smtClean="0">
                  <a:latin typeface="Cambria Math" charset="0"/>
                </a:endParaRPr>
              </a:p>
              <a:p>
                <a:pPr marL="457200" lvl="1" indent="0">
                  <a:buNone/>
                </a:pPr>
                <a:r>
                  <a:rPr lang="en-US" altLang="zh-CN" dirty="0" smtClean="0"/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charset="0"/>
                          </a:rPr>
                          <m:t>𝑑𝑖𝑟𝑡𝑦</m:t>
                        </m:r>
                        <m:r>
                          <a:rPr lang="zh-CN" altLang="en-US" i="1">
                            <a:latin typeface="Cambria Math" charset="0"/>
                          </a:rPr>
                          <m:t> </m:t>
                        </m:r>
                        <m:r>
                          <a:rPr lang="en-US" altLang="zh-CN" i="1">
                            <a:latin typeface="Cambria Math" charset="0"/>
                          </a:rPr>
                          <m:t>𝑟𝑎𝑡𝑒</m:t>
                        </m:r>
                      </m:e>
                      <m:sub>
                        <m:r>
                          <a:rPr lang="en-US" altLang="zh-CN" i="1">
                            <a:latin typeface="Cambria Math" charset="0"/>
                          </a:rPr>
                          <m:t>𝑐𝑢𝑟𝑟𝑒𝑛𝑡</m:t>
                        </m:r>
                      </m:sub>
                    </m:sSub>
                    <m:r>
                      <a:rPr lang="en-US" altLang="zh-CN" i="1">
                        <a:latin typeface="Cambria Math" charset="0"/>
                      </a:rPr>
                      <m:t>=</m:t>
                    </m:r>
                    <m:r>
                      <a:rPr lang="en-US" altLang="zh-CN" b="0" i="1" smtClean="0">
                        <a:latin typeface="Cambria Math" charset="0"/>
                      </a:rPr>
                      <m:t>𝑑𝑖𝑟𝑡𝑦</m:t>
                    </m:r>
                    <m:r>
                      <a:rPr lang="en-US" altLang="zh-CN" b="0" i="1" smtClean="0">
                        <a:latin typeface="Cambria Math" charset="0"/>
                      </a:rPr>
                      <m:t> </m:t>
                    </m:r>
                    <m:r>
                      <a:rPr lang="en-US" altLang="zh-CN" b="0" i="1" smtClean="0">
                        <a:latin typeface="Cambria Math" charset="0"/>
                      </a:rPr>
                      <m:t>𝑝𝑎𝑔𝑒𝑠</m:t>
                    </m:r>
                    <m:r>
                      <a:rPr lang="en-US" altLang="zh-CN" b="0" i="1" smtClean="0">
                        <a:latin typeface="Cambria Math" charset="0"/>
                      </a:rPr>
                      <m:t>/</m:t>
                    </m:r>
                    <m:r>
                      <a:rPr lang="en-US" altLang="zh-CN" b="0" i="1" smtClean="0">
                        <a:latin typeface="Cambria Math" charset="0"/>
                      </a:rPr>
                      <m:t>𝑑𝑢𝑟𝑎𝑡𝑖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charset="0"/>
                      </a:rPr>
                      <m:t>on</m:t>
                    </m:r>
                  </m:oMath>
                </a14:m>
                <a:endParaRPr lang="zh-CN" altLang="en-US" dirty="0"/>
              </a:p>
              <a:p>
                <a:r>
                  <a:rPr lang="en-US" dirty="0" smtClean="0"/>
                  <a:t>When terminate push, and switch to </a:t>
                </a:r>
                <a:r>
                  <a:rPr lang="en-US" b="1" dirty="0" smtClean="0"/>
                  <a:t>stop-and-copy</a:t>
                </a:r>
                <a:r>
                  <a:rPr lang="en-US" dirty="0" smtClean="0"/>
                  <a:t>?</a:t>
                </a:r>
                <a:endParaRPr lang="zh-CN" altLang="en-US" sz="2100" dirty="0">
                  <a:solidFill>
                    <a:srgbClr val="C00000"/>
                  </a:solidFill>
                </a:endParaRP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charset="0"/>
                          </a:rPr>
                          <m:t>𝑑𝑖𝑟𝑡𝑦</m:t>
                        </m:r>
                        <m:r>
                          <a:rPr lang="zh-CN" altLang="en-US" sz="1800" i="1">
                            <a:latin typeface="Cambria Math" charset="0"/>
                          </a:rPr>
                          <m:t> </m:t>
                        </m:r>
                        <m:r>
                          <a:rPr lang="en-US" altLang="zh-CN" sz="1800" i="1">
                            <a:latin typeface="Cambria Math" charset="0"/>
                          </a:rPr>
                          <m:t>𝑟𝑎𝑡𝑒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800" i="1">
                            <a:latin typeface="Cambria Math" charset="0"/>
                          </a:rPr>
                          <m:t>current</m:t>
                        </m:r>
                      </m:sub>
                    </m:sSub>
                    <m:r>
                      <a:rPr lang="en-US" altLang="zh-CN" sz="1800" i="1">
                        <a:latin typeface="Cambria Math" charset="0"/>
                      </a:rPr>
                      <m:t>&gt;</m:t>
                    </m:r>
                    <m:sSub>
                      <m:sSubPr>
                        <m:ctrlPr>
                          <a:rPr lang="en-US" altLang="zh-CN" sz="1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charset="0"/>
                          </a:rPr>
                          <m:t>𝑏𝑎𝑛𝑑𝑤𝑖𝑑𝑡h</m:t>
                        </m:r>
                      </m:e>
                      <m:sub>
                        <m:r>
                          <a:rPr lang="en-US" altLang="zh-CN" sz="1800" i="1">
                            <a:latin typeface="Cambria Math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altLang="zh-CN" sz="1800" dirty="0" smtClean="0"/>
                  <a:t> </a:t>
                </a:r>
                <a:endParaRPr lang="zh-CN" altLang="en-US" sz="1800" dirty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charset="0"/>
                      </a:rPr>
                      <m:t>𝑑𝑖𝑟𝑡𝑦</m:t>
                    </m:r>
                    <m:r>
                      <a:rPr lang="zh-CN" altLang="en-US" sz="1800" i="1">
                        <a:latin typeface="Cambria Math" charset="0"/>
                      </a:rPr>
                      <m:t> </m:t>
                    </m:r>
                    <m:r>
                      <a:rPr lang="en-US" altLang="zh-CN" sz="1800" i="1">
                        <a:latin typeface="Cambria Math" charset="0"/>
                      </a:rPr>
                      <m:t>𝑝𝑎𝑔𝑒𝑠</m:t>
                    </m:r>
                    <m:r>
                      <a:rPr lang="en-US" altLang="zh-CN" sz="1800" i="1">
                        <a:latin typeface="Cambria Math" charset="0"/>
                      </a:rPr>
                      <m:t>&lt;</m:t>
                    </m:r>
                    <m:r>
                      <a:rPr lang="en-US" altLang="zh-CN" sz="1800" i="1">
                        <a:latin typeface="Cambria Math" charset="0"/>
                      </a:rPr>
                      <m:t>𝑡h𝑟𝑒𝑠h𝑜𝑙𝑑</m:t>
                    </m:r>
                  </m:oMath>
                </a14:m>
                <a:r>
                  <a:rPr lang="en-US" altLang="zh-CN" sz="1800" dirty="0" smtClean="0"/>
                  <a:t> (e.g., 256 KB)</a:t>
                </a:r>
                <a:endParaRPr lang="zh-CN" altLang="en-US" sz="1800" dirty="0"/>
              </a:p>
              <a:p>
                <a:pPr lvl="1">
                  <a:buFont typeface="LucidaGrande" charset="0"/>
                  <a:buChar char="-"/>
                </a:pPr>
                <a:endParaRPr lang="zh-CN" altLang="en-US" sz="1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9863" y="1119679"/>
                <a:ext cx="8850312" cy="3830637"/>
              </a:xfrm>
              <a:blipFill rotWithShape="0">
                <a:blip r:embed="rId2"/>
                <a:stretch>
                  <a:fillRect l="-1102" t="-1274" b="-10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6183389" y="567542"/>
            <a:ext cx="1019288" cy="566271"/>
            <a:chOff x="1634956" y="1572835"/>
            <a:chExt cx="1019288" cy="566271"/>
          </a:xfrm>
        </p:grpSpPr>
        <p:sp>
          <p:nvSpPr>
            <p:cNvPr id="10" name="Rounded Rectangle 9"/>
            <p:cNvSpPr/>
            <p:nvPr/>
          </p:nvSpPr>
          <p:spPr>
            <a:xfrm>
              <a:off x="1634956" y="1572835"/>
              <a:ext cx="1019288" cy="566271"/>
            </a:xfrm>
            <a:prstGeom prst="roundRect">
              <a:avLst>
                <a:gd name="adj" fmla="val 10000"/>
              </a:avLst>
            </a:prstGeom>
            <a:solidFill>
              <a:srgbClr val="00B050">
                <a:alpha val="90000"/>
              </a:srgbClr>
            </a:solidFill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1651542" y="1589421"/>
              <a:ext cx="986116" cy="5330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1400" kern="1200" dirty="0" smtClean="0">
                  <a:latin typeface="Helvetica Neue" charset="0"/>
                  <a:ea typeface="Helvetica Neue" charset="0"/>
                  <a:cs typeface="Helvetica Neue" charset="0"/>
                </a:rPr>
                <a:t>downtime</a:t>
              </a:r>
              <a:endParaRPr lang="en-US" sz="1400" kern="12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699809" y="548153"/>
            <a:ext cx="1019288" cy="566271"/>
            <a:chOff x="3151376" y="1553446"/>
            <a:chExt cx="1019288" cy="566271"/>
          </a:xfrm>
        </p:grpSpPr>
        <p:sp>
          <p:nvSpPr>
            <p:cNvPr id="8" name="Rounded Rectangle 7"/>
            <p:cNvSpPr/>
            <p:nvPr/>
          </p:nvSpPr>
          <p:spPr>
            <a:xfrm>
              <a:off x="3151376" y="1553446"/>
              <a:ext cx="1019288" cy="566271"/>
            </a:xfrm>
            <a:prstGeom prst="roundRect">
              <a:avLst>
                <a:gd name="adj" fmla="val 10000"/>
              </a:avLst>
            </a:prstGeom>
            <a:solidFill>
              <a:srgbClr val="FFC000">
                <a:alpha val="90000"/>
              </a:srgbClr>
            </a:solidFill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ounded Rectangle 6"/>
            <p:cNvSpPr/>
            <p:nvPr/>
          </p:nvSpPr>
          <p:spPr>
            <a:xfrm>
              <a:off x="3167962" y="1570032"/>
              <a:ext cx="986116" cy="5330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1400" kern="1200" dirty="0" err="1" smtClean="0">
                  <a:latin typeface="Helvetica Neue" charset="0"/>
                  <a:ea typeface="Helvetica Neue" charset="0"/>
                  <a:cs typeface="Helvetica Neue" charset="0"/>
                </a:rPr>
                <a:t>Perfor-mance</a:t>
              </a:r>
              <a:endParaRPr lang="en-US" sz="1400" kern="12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6" name="Triangle 5"/>
          <p:cNvSpPr/>
          <p:nvPr/>
        </p:nvSpPr>
        <p:spPr>
          <a:xfrm>
            <a:off x="7270275" y="1401360"/>
            <a:ext cx="424703" cy="424703"/>
          </a:xfrm>
          <a:prstGeom prst="triangle">
            <a:avLst/>
          </a:pr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ectangle 6"/>
          <p:cNvSpPr/>
          <p:nvPr/>
        </p:nvSpPr>
        <p:spPr>
          <a:xfrm>
            <a:off x="6208516" y="1223551"/>
            <a:ext cx="2548221" cy="172146"/>
          </a:xfrm>
          <a:prstGeom prst="rect">
            <a:avLst/>
          </a:pr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83476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187129"/>
            <a:ext cx="8850312" cy="857250"/>
          </a:xfrm>
        </p:spPr>
        <p:txBody>
          <a:bodyPr/>
          <a:lstStyle/>
          <a:p>
            <a:r>
              <a:rPr lang="en-US" dirty="0" smtClean="0"/>
              <a:t>Today’s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3" y="1308100"/>
            <a:ext cx="8415337" cy="3777662"/>
          </a:xfrm>
        </p:spPr>
        <p:txBody>
          <a:bodyPr/>
          <a:lstStyle/>
          <a:p>
            <a:r>
              <a:rPr lang="en-US" dirty="0">
                <a:hlinkClick r:id="rId2"/>
              </a:rPr>
              <a:t>Live Migration of Virtual </a:t>
            </a:r>
            <a:r>
              <a:rPr lang="en-US" dirty="0" smtClean="0">
                <a:hlinkClick r:id="rId2"/>
              </a:rPr>
              <a:t>Machines</a:t>
            </a:r>
            <a:r>
              <a:rPr lang="en-US" dirty="0" smtClean="0"/>
              <a:t>,</a:t>
            </a:r>
            <a:r>
              <a:rPr lang="en-US" dirty="0"/>
              <a:t> </a:t>
            </a:r>
            <a:r>
              <a:rPr lang="en-US" dirty="0" smtClean="0"/>
              <a:t>C</a:t>
            </a:r>
            <a:r>
              <a:rPr lang="en-US" dirty="0"/>
              <a:t>. Clark, K. Fraser, S. Hand, J. Hansen, E. Jul, C. </a:t>
            </a:r>
            <a:r>
              <a:rPr lang="en-US" dirty="0" err="1"/>
              <a:t>Limpach</a:t>
            </a:r>
            <a:r>
              <a:rPr lang="en-US" dirty="0"/>
              <a:t>, I. Pratt, A. </a:t>
            </a:r>
            <a:r>
              <a:rPr lang="en-US" dirty="0" smtClean="0"/>
              <a:t>Warfield</a:t>
            </a:r>
            <a:r>
              <a:rPr lang="en-US" dirty="0"/>
              <a:t>,</a:t>
            </a:r>
            <a:endParaRPr lang="en-US" dirty="0" smtClean="0"/>
          </a:p>
          <a:p>
            <a:r>
              <a:rPr lang="en-US" dirty="0" smtClean="0"/>
              <a:t>NSDI’05</a:t>
            </a:r>
          </a:p>
          <a:p>
            <a:endParaRPr lang="en-US" dirty="0" smtClean="0"/>
          </a:p>
          <a:p>
            <a:r>
              <a:rPr lang="en-US" dirty="0">
                <a:hlinkClick r:id="rId3"/>
              </a:rPr>
              <a:t>An Updated Performance Comparison of Virtual Machines and Linux </a:t>
            </a:r>
            <a:r>
              <a:rPr lang="en-US" dirty="0" smtClean="0">
                <a:hlinkClick r:id="rId3"/>
              </a:rPr>
              <a:t>Containers</a:t>
            </a:r>
            <a:r>
              <a:rPr lang="en-US" dirty="0" smtClean="0"/>
              <a:t>, Wes </a:t>
            </a:r>
            <a:r>
              <a:rPr lang="en-US" dirty="0" err="1"/>
              <a:t>Felter</a:t>
            </a:r>
            <a:r>
              <a:rPr lang="en-US" dirty="0"/>
              <a:t>, Alexandre Ferreira, Ram </a:t>
            </a:r>
            <a:r>
              <a:rPr lang="en-US" dirty="0" err="1"/>
              <a:t>Rajamony</a:t>
            </a:r>
            <a:r>
              <a:rPr lang="en-US" dirty="0"/>
              <a:t>, Juan </a:t>
            </a:r>
            <a:r>
              <a:rPr lang="en-US" dirty="0" smtClean="0"/>
              <a:t>Rubio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793864" y="15589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0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Evaluation-simple</a:t>
            </a:r>
            <a:r>
              <a:rPr lang="zh-CN" altLang="en-US" dirty="0" smtClean="0"/>
              <a:t> </a:t>
            </a:r>
            <a:r>
              <a:rPr lang="en-US" altLang="zh-CN" dirty="0" smtClean="0"/>
              <a:t>web</a:t>
            </a:r>
            <a:r>
              <a:rPr lang="zh-CN" altLang="en-US" dirty="0" smtClean="0"/>
              <a:t> </a:t>
            </a:r>
            <a:r>
              <a:rPr lang="en-US" altLang="zh-CN" dirty="0" smtClean="0"/>
              <a:t>server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71" y="1025399"/>
            <a:ext cx="6940659" cy="2519385"/>
          </a:xfrm>
        </p:spPr>
      </p:pic>
      <p:sp>
        <p:nvSpPr>
          <p:cNvPr id="8" name="Rounded Rectangle 7"/>
          <p:cNvSpPr/>
          <p:nvPr/>
        </p:nvSpPr>
        <p:spPr>
          <a:xfrm>
            <a:off x="6213021" y="2330179"/>
            <a:ext cx="1393124" cy="32063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01671" y="3711658"/>
            <a:ext cx="7886700" cy="1246708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100" dirty="0">
                <a:latin typeface="Helvetica Neue" charset="0"/>
                <a:ea typeface="Helvetica Neue" charset="0"/>
                <a:cs typeface="Helvetica Neue" charset="0"/>
              </a:rPr>
              <a:t>A</a:t>
            </a:r>
            <a:r>
              <a:rPr lang="zh-CN" altLang="en-US" sz="2100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zh-CN" sz="2100" dirty="0">
                <a:latin typeface="Helvetica Neue" charset="0"/>
                <a:ea typeface="Helvetica Neue" charset="0"/>
                <a:cs typeface="Helvetica Neue" charset="0"/>
              </a:rPr>
              <a:t>highly</a:t>
            </a:r>
            <a:r>
              <a:rPr lang="zh-CN" altLang="en-US" sz="2100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zh-CN" sz="2100" dirty="0">
                <a:latin typeface="Helvetica Neue" charset="0"/>
                <a:ea typeface="Helvetica Neue" charset="0"/>
                <a:cs typeface="Helvetica Neue" charset="0"/>
              </a:rPr>
              <a:t>loaded</a:t>
            </a:r>
            <a:r>
              <a:rPr lang="zh-CN" altLang="en-US" sz="2100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zh-CN" sz="2100" dirty="0">
                <a:latin typeface="Helvetica Neue" charset="0"/>
                <a:ea typeface="Helvetica Neue" charset="0"/>
                <a:cs typeface="Helvetica Neue" charset="0"/>
              </a:rPr>
              <a:t>server</a:t>
            </a:r>
            <a:r>
              <a:rPr lang="zh-CN" altLang="en-US" sz="2100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zh-CN" sz="2100" dirty="0">
                <a:latin typeface="Helvetica Neue" charset="0"/>
                <a:ea typeface="Helvetica Neue" charset="0"/>
                <a:cs typeface="Helvetica Neue" charset="0"/>
              </a:rPr>
              <a:t>with</a:t>
            </a:r>
            <a:r>
              <a:rPr lang="zh-CN" altLang="en-US" sz="2100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zh-CN" sz="2100" dirty="0">
                <a:latin typeface="Helvetica Neue" charset="0"/>
                <a:ea typeface="Helvetica Neue" charset="0"/>
                <a:cs typeface="Helvetica Neue" charset="0"/>
              </a:rPr>
              <a:t>relative</a:t>
            </a:r>
            <a:r>
              <a:rPr lang="zh-CN" altLang="en-US" sz="2100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zh-CN" sz="2100" dirty="0">
                <a:latin typeface="Helvetica Neue" charset="0"/>
                <a:ea typeface="Helvetica Neue" charset="0"/>
                <a:cs typeface="Helvetica Neue" charset="0"/>
              </a:rPr>
              <a:t>small</a:t>
            </a:r>
            <a:r>
              <a:rPr lang="zh-CN" altLang="en-US" sz="2100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zh-CN" sz="2100" dirty="0">
                <a:latin typeface="Helvetica Neue" charset="0"/>
                <a:ea typeface="Helvetica Neue" charset="0"/>
                <a:cs typeface="Helvetica Neue" charset="0"/>
              </a:rPr>
              <a:t>WWS</a:t>
            </a:r>
            <a:endParaRPr lang="zh-CN" altLang="en-US" sz="2100" dirty="0">
              <a:latin typeface="Helvetica Neue" charset="0"/>
              <a:ea typeface="Helvetica Neue" charset="0"/>
              <a:cs typeface="Helvetica Neue" charset="0"/>
            </a:endParaRPr>
          </a:p>
          <a:p>
            <a:pPr lvl="1"/>
            <a:r>
              <a:rPr lang="en-US" altLang="zh-CN" sz="1800" dirty="0">
                <a:latin typeface="Helvetica Neue" charset="0"/>
                <a:ea typeface="Helvetica Neue" charset="0"/>
                <a:cs typeface="Helvetica Neue" charset="0"/>
              </a:rPr>
              <a:t>Controlled</a:t>
            </a:r>
            <a:r>
              <a:rPr lang="zh-CN" altLang="en-US" sz="1800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zh-CN" sz="1800" dirty="0">
                <a:latin typeface="Helvetica Neue" charset="0"/>
                <a:ea typeface="Helvetica Neue" charset="0"/>
                <a:cs typeface="Helvetica Neue" charset="0"/>
              </a:rPr>
              <a:t>impact</a:t>
            </a:r>
            <a:r>
              <a:rPr lang="zh-CN" altLang="en-US" sz="1800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zh-CN" sz="1800" dirty="0">
                <a:latin typeface="Helvetica Neue" charset="0"/>
                <a:ea typeface="Helvetica Neue" charset="0"/>
                <a:cs typeface="Helvetica Neue" charset="0"/>
              </a:rPr>
              <a:t>on</a:t>
            </a:r>
            <a:r>
              <a:rPr lang="zh-CN" altLang="en-US" sz="1800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zh-CN" sz="1800" dirty="0">
                <a:latin typeface="Helvetica Neue" charset="0"/>
                <a:ea typeface="Helvetica Neue" charset="0"/>
                <a:cs typeface="Helvetica Neue" charset="0"/>
              </a:rPr>
              <a:t>live</a:t>
            </a:r>
            <a:r>
              <a:rPr lang="zh-CN" altLang="en-US" sz="1800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zh-CN" sz="1800" dirty="0">
                <a:latin typeface="Helvetica Neue" charset="0"/>
                <a:ea typeface="Helvetica Neue" charset="0"/>
                <a:cs typeface="Helvetica Neue" charset="0"/>
              </a:rPr>
              <a:t>services</a:t>
            </a:r>
            <a:endParaRPr lang="zh-CN" altLang="en-US" sz="1800" dirty="0">
              <a:latin typeface="Helvetica Neue" charset="0"/>
              <a:ea typeface="Helvetica Neue" charset="0"/>
              <a:cs typeface="Helvetica Neue" charset="0"/>
            </a:endParaRPr>
          </a:p>
          <a:p>
            <a:pPr lvl="1"/>
            <a:r>
              <a:rPr lang="en-US" altLang="zh-CN" sz="1800" dirty="0">
                <a:latin typeface="Helvetica Neue" charset="0"/>
                <a:ea typeface="Helvetica Neue" charset="0"/>
                <a:cs typeface="Helvetica Neue" charset="0"/>
              </a:rPr>
              <a:t>Short</a:t>
            </a:r>
            <a:r>
              <a:rPr lang="zh-CN" altLang="en-US" sz="1800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zh-CN" sz="1800" dirty="0">
                <a:latin typeface="Helvetica Neue" charset="0"/>
                <a:ea typeface="Helvetica Neue" charset="0"/>
                <a:cs typeface="Helvetica Neue" charset="0"/>
              </a:rPr>
              <a:t>downtime</a:t>
            </a:r>
            <a:endParaRPr lang="zh-CN" altLang="en-US" sz="1800" dirty="0">
              <a:latin typeface="Helvetica Neue" charset="0"/>
              <a:ea typeface="Helvetica Neue" charset="0"/>
              <a:cs typeface="Helvetica Neue" charset="0"/>
            </a:endParaRPr>
          </a:p>
          <a:p>
            <a:pPr lvl="1"/>
            <a:endParaRPr lang="en-US" sz="1800" dirty="0"/>
          </a:p>
        </p:txBody>
      </p:sp>
      <p:sp>
        <p:nvSpPr>
          <p:cNvPr id="3" name="Line Callout 2 2"/>
          <p:cNvSpPr/>
          <p:nvPr/>
        </p:nvSpPr>
        <p:spPr>
          <a:xfrm>
            <a:off x="3190462" y="1964647"/>
            <a:ext cx="1445932" cy="26339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64022"/>
              <a:gd name="adj6" fmla="val -240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/>
              <a:t>Migration</a:t>
            </a:r>
            <a:r>
              <a:rPr lang="zh-CN" altLang="en-US" sz="1200" dirty="0"/>
              <a:t> </a:t>
            </a:r>
            <a:r>
              <a:rPr lang="en-US" altLang="zh-CN" sz="1200" dirty="0"/>
              <a:t>starts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8229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Evaluation-rapid</a:t>
            </a:r>
            <a:r>
              <a:rPr lang="zh-CN" altLang="en-US" dirty="0" smtClean="0"/>
              <a:t> </a:t>
            </a:r>
            <a:r>
              <a:rPr lang="en-US" altLang="zh-CN" dirty="0" smtClean="0"/>
              <a:t>page</a:t>
            </a:r>
            <a:r>
              <a:rPr lang="zh-CN" altLang="en-US" dirty="0" smtClean="0"/>
              <a:t> </a:t>
            </a:r>
            <a:r>
              <a:rPr lang="en-US" altLang="zh-CN" dirty="0" smtClean="0"/>
              <a:t>dirtying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69862" y="3711658"/>
            <a:ext cx="8974137" cy="1329449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100" dirty="0">
                <a:latin typeface="Helvetica Neue" charset="0"/>
                <a:ea typeface="Helvetica Neue" charset="0"/>
                <a:cs typeface="Helvetica Neue" charset="0"/>
              </a:rPr>
              <a:t>In</a:t>
            </a:r>
            <a:r>
              <a:rPr lang="zh-CN" altLang="en-US" sz="2100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zh-CN" sz="2100" dirty="0">
                <a:latin typeface="Helvetica Neue" charset="0"/>
                <a:ea typeface="Helvetica Neue" charset="0"/>
                <a:cs typeface="Helvetica Neue" charset="0"/>
              </a:rPr>
              <a:t>the</a:t>
            </a:r>
            <a:r>
              <a:rPr lang="zh-CN" altLang="en-US" sz="2100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zh-CN" sz="2100" dirty="0">
                <a:latin typeface="Helvetica Neue" charset="0"/>
                <a:ea typeface="Helvetica Neue" charset="0"/>
                <a:cs typeface="Helvetica Neue" charset="0"/>
              </a:rPr>
              <a:t>third</a:t>
            </a:r>
            <a:r>
              <a:rPr lang="zh-CN" altLang="en-US" sz="2100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zh-CN" sz="2100" dirty="0">
                <a:latin typeface="Helvetica Neue" charset="0"/>
                <a:ea typeface="Helvetica Neue" charset="0"/>
                <a:cs typeface="Helvetica Neue" charset="0"/>
              </a:rPr>
              <a:t>round,</a:t>
            </a:r>
            <a:r>
              <a:rPr lang="zh-CN" altLang="en-US" sz="2100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zh-CN" sz="2100" dirty="0">
                <a:latin typeface="Helvetica Neue" charset="0"/>
                <a:ea typeface="Helvetica Neue" charset="0"/>
                <a:cs typeface="Helvetica Neue" charset="0"/>
              </a:rPr>
              <a:t>the</a:t>
            </a:r>
            <a:r>
              <a:rPr lang="zh-CN" altLang="en-US" sz="2100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zh-CN" sz="2100" dirty="0">
                <a:latin typeface="Helvetica Neue" charset="0"/>
                <a:ea typeface="Helvetica Neue" charset="0"/>
                <a:cs typeface="Helvetica Neue" charset="0"/>
              </a:rPr>
              <a:t>transfer</a:t>
            </a:r>
            <a:r>
              <a:rPr lang="zh-CN" altLang="en-US" sz="2100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zh-CN" sz="2100" dirty="0">
                <a:latin typeface="Helvetica Neue" charset="0"/>
                <a:ea typeface="Helvetica Neue" charset="0"/>
                <a:cs typeface="Helvetica Neue" charset="0"/>
              </a:rPr>
              <a:t>rate</a:t>
            </a:r>
            <a:r>
              <a:rPr lang="zh-CN" altLang="en-US" sz="2100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zh-CN" sz="2100" dirty="0">
                <a:latin typeface="Helvetica Neue" charset="0"/>
                <a:ea typeface="Helvetica Neue" charset="0"/>
                <a:cs typeface="Helvetica Neue" charset="0"/>
              </a:rPr>
              <a:t>is</a:t>
            </a:r>
            <a:r>
              <a:rPr lang="zh-CN" altLang="en-US" sz="2100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zh-CN" sz="2100" dirty="0">
                <a:latin typeface="Helvetica Neue" charset="0"/>
                <a:ea typeface="Helvetica Neue" charset="0"/>
                <a:cs typeface="Helvetica Neue" charset="0"/>
              </a:rPr>
              <a:t>scaled</a:t>
            </a:r>
            <a:r>
              <a:rPr lang="zh-CN" altLang="en-US" sz="2100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zh-CN" sz="2100" dirty="0">
                <a:latin typeface="Helvetica Neue" charset="0"/>
                <a:ea typeface="Helvetica Neue" charset="0"/>
                <a:cs typeface="Helvetica Neue" charset="0"/>
              </a:rPr>
              <a:t>up</a:t>
            </a:r>
            <a:r>
              <a:rPr lang="zh-CN" altLang="en-US" sz="2100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zh-CN" sz="2100" dirty="0">
                <a:latin typeface="Helvetica Neue" charset="0"/>
                <a:ea typeface="Helvetica Neue" charset="0"/>
                <a:cs typeface="Helvetica Neue" charset="0"/>
              </a:rPr>
              <a:t>to</a:t>
            </a:r>
            <a:r>
              <a:rPr lang="zh-CN" altLang="en-US" sz="2100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zh-CN" sz="2100" dirty="0">
                <a:latin typeface="Helvetica Neue" charset="0"/>
                <a:ea typeface="Helvetica Neue" charset="0"/>
                <a:cs typeface="Helvetica Neue" charset="0"/>
              </a:rPr>
              <a:t>500Mbit/s</a:t>
            </a:r>
            <a:r>
              <a:rPr lang="zh-CN" altLang="en-US" sz="2100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zh-CN" sz="2100" dirty="0">
                <a:latin typeface="Helvetica Neue" charset="0"/>
                <a:ea typeface="Helvetica Neue" charset="0"/>
                <a:cs typeface="Helvetica Neue" charset="0"/>
              </a:rPr>
              <a:t>(max)</a:t>
            </a:r>
            <a:endParaRPr lang="zh-CN" altLang="en-US" sz="2100" dirty="0"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en-US" altLang="zh-CN" sz="2100" dirty="0">
                <a:latin typeface="Helvetica Neue" charset="0"/>
                <a:ea typeface="Helvetica Neue" charset="0"/>
                <a:cs typeface="Helvetica Neue" charset="0"/>
              </a:rPr>
              <a:t>Switch</a:t>
            </a:r>
            <a:r>
              <a:rPr lang="zh-CN" altLang="en-US" sz="2100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zh-CN" sz="2100" dirty="0">
                <a:latin typeface="Helvetica Neue" charset="0"/>
                <a:ea typeface="Helvetica Neue" charset="0"/>
                <a:cs typeface="Helvetica Neue" charset="0"/>
              </a:rPr>
              <a:t>to</a:t>
            </a:r>
            <a:r>
              <a:rPr lang="zh-CN" altLang="en-US" sz="2100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zh-CN" sz="2100" dirty="0">
                <a:latin typeface="Helvetica Neue" charset="0"/>
                <a:ea typeface="Helvetica Neue" charset="0"/>
                <a:cs typeface="Helvetica Neue" charset="0"/>
              </a:rPr>
              <a:t>stop-and-copy,</a:t>
            </a:r>
            <a:r>
              <a:rPr lang="zh-CN" altLang="en-US" sz="2100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zh-CN" sz="2100" dirty="0">
                <a:latin typeface="Helvetica Neue" charset="0"/>
                <a:ea typeface="Helvetica Neue" charset="0"/>
                <a:cs typeface="Helvetica Neue" charset="0"/>
              </a:rPr>
              <a:t>resulting</a:t>
            </a:r>
            <a:r>
              <a:rPr lang="zh-CN" altLang="en-US" sz="2100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zh-CN" sz="2100" dirty="0">
                <a:latin typeface="Helvetica Neue" charset="0"/>
                <a:ea typeface="Helvetica Neue" charset="0"/>
                <a:cs typeface="Helvetica Neue" charset="0"/>
              </a:rPr>
              <a:t>in</a:t>
            </a:r>
            <a:r>
              <a:rPr lang="zh-CN" altLang="en-US" sz="2100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zh-CN" sz="2100" dirty="0">
                <a:latin typeface="Helvetica Neue" charset="0"/>
                <a:ea typeface="Helvetica Neue" charset="0"/>
                <a:cs typeface="Helvetica Neue" charset="0"/>
              </a:rPr>
              <a:t>3.5s</a:t>
            </a:r>
            <a:r>
              <a:rPr lang="zh-CN" altLang="en-US" sz="2100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zh-CN" sz="2100" dirty="0">
                <a:latin typeface="Helvetica Neue" charset="0"/>
                <a:ea typeface="Helvetica Neue" charset="0"/>
                <a:cs typeface="Helvetica Neue" charset="0"/>
              </a:rPr>
              <a:t>downtime</a:t>
            </a:r>
            <a:endParaRPr lang="zh-CN" altLang="en-US" sz="2100" dirty="0"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en-US" altLang="zh-CN" sz="2100" dirty="0">
                <a:latin typeface="Helvetica Neue" charset="0"/>
                <a:ea typeface="Helvetica Neue" charset="0"/>
                <a:cs typeface="Helvetica Neue" charset="0"/>
              </a:rPr>
              <a:t>Diabolical</a:t>
            </a:r>
            <a:r>
              <a:rPr lang="zh-CN" altLang="en-US" sz="2100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zh-CN" sz="2100" dirty="0">
                <a:latin typeface="Helvetica Neue" charset="0"/>
                <a:ea typeface="Helvetica Neue" charset="0"/>
                <a:cs typeface="Helvetica Neue" charset="0"/>
              </a:rPr>
              <a:t>workload</a:t>
            </a:r>
            <a:r>
              <a:rPr lang="zh-CN" altLang="en-US" sz="2100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zh-CN" sz="2100" dirty="0">
                <a:latin typeface="Helvetica Neue" charset="0"/>
                <a:ea typeface="Helvetica Neue" charset="0"/>
                <a:cs typeface="Helvetica Neue" charset="0"/>
              </a:rPr>
              <a:t>may</a:t>
            </a:r>
            <a:r>
              <a:rPr lang="zh-CN" altLang="en-US" sz="2100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zh-CN" sz="2100" dirty="0">
                <a:latin typeface="Helvetica Neue" charset="0"/>
                <a:ea typeface="Helvetica Neue" charset="0"/>
                <a:cs typeface="Helvetica Neue" charset="0"/>
              </a:rPr>
              <a:t>suffer</a:t>
            </a:r>
            <a:r>
              <a:rPr lang="zh-CN" altLang="en-US" sz="2100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zh-CN" sz="2100" dirty="0">
                <a:latin typeface="Helvetica Neue" charset="0"/>
                <a:ea typeface="Helvetica Neue" charset="0"/>
                <a:cs typeface="Helvetica Neue" charset="0"/>
              </a:rPr>
              <a:t>considerable</a:t>
            </a:r>
            <a:r>
              <a:rPr lang="zh-CN" altLang="en-US" sz="2100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zh-CN" sz="2100" dirty="0">
                <a:latin typeface="Helvetica Neue" charset="0"/>
                <a:ea typeface="Helvetica Neue" charset="0"/>
                <a:cs typeface="Helvetica Neue" charset="0"/>
              </a:rPr>
              <a:t>service</a:t>
            </a:r>
            <a:r>
              <a:rPr lang="zh-CN" altLang="en-US" sz="2100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zh-CN" sz="2100" dirty="0">
                <a:latin typeface="Helvetica Neue" charset="0"/>
                <a:ea typeface="Helvetica Neue" charset="0"/>
                <a:cs typeface="Helvetica Neue" charset="0"/>
              </a:rPr>
              <a:t>downtime</a:t>
            </a:r>
            <a:endParaRPr lang="zh-CN" altLang="en-US" sz="2100" dirty="0">
              <a:latin typeface="Helvetica Neue" charset="0"/>
              <a:ea typeface="Helvetica Neue" charset="0"/>
              <a:cs typeface="Helvetica Neue" charset="0"/>
            </a:endParaRPr>
          </a:p>
          <a:p>
            <a:pPr lvl="1"/>
            <a:endParaRPr lang="en-US" sz="1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694" y="1086878"/>
            <a:ext cx="4582082" cy="2601355"/>
          </a:xfrm>
        </p:spPr>
      </p:pic>
      <p:sp>
        <p:nvSpPr>
          <p:cNvPr id="8" name="Rounded Rectangle 7"/>
          <p:cNvSpPr/>
          <p:nvPr/>
        </p:nvSpPr>
        <p:spPr>
          <a:xfrm>
            <a:off x="2694523" y="1268016"/>
            <a:ext cx="2204049" cy="18374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ine Callout 1 (Border and Accent Bar) 9"/>
          <p:cNvSpPr/>
          <p:nvPr/>
        </p:nvSpPr>
        <p:spPr>
          <a:xfrm>
            <a:off x="6524005" y="1949934"/>
            <a:ext cx="1963171" cy="213717"/>
          </a:xfrm>
          <a:prstGeom prst="accentBorderCallout1">
            <a:avLst>
              <a:gd name="adj1" fmla="val 18750"/>
              <a:gd name="adj2" fmla="val -8333"/>
              <a:gd name="adj3" fmla="val 142631"/>
              <a:gd name="adj4" fmla="val -225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Stop-and-copy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8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967" y="1409081"/>
            <a:ext cx="7886700" cy="3263504"/>
          </a:xfrm>
        </p:spPr>
        <p:txBody>
          <a:bodyPr anchor="t"/>
          <a:lstStyle/>
          <a:p>
            <a:r>
              <a:rPr lang="en-US" altLang="zh-CN" dirty="0" smtClean="0"/>
              <a:t>OS-level</a:t>
            </a:r>
            <a:r>
              <a:rPr lang="zh-CN" altLang="en-US" dirty="0" smtClean="0"/>
              <a:t> </a:t>
            </a:r>
            <a:r>
              <a:rPr lang="en-US" altLang="zh-CN" dirty="0" smtClean="0"/>
              <a:t>live</a:t>
            </a:r>
            <a:r>
              <a:rPr lang="zh-CN" altLang="en-US" dirty="0" smtClean="0"/>
              <a:t> </a:t>
            </a:r>
            <a:r>
              <a:rPr lang="en-US" altLang="zh-CN" dirty="0" smtClean="0"/>
              <a:t>migration</a:t>
            </a:r>
            <a:endParaRPr lang="zh-CN" altLang="en-US" dirty="0" smtClean="0"/>
          </a:p>
          <a:p>
            <a:r>
              <a:rPr lang="en-US" altLang="zh-CN" dirty="0" smtClean="0"/>
              <a:t>Pre-copy:</a:t>
            </a:r>
            <a:r>
              <a:rPr lang="zh-CN" altLang="en-US" dirty="0" smtClean="0"/>
              <a:t> </a:t>
            </a:r>
            <a:r>
              <a:rPr lang="en-US" altLang="zh-CN" dirty="0" smtClean="0"/>
              <a:t>iterative</a:t>
            </a:r>
            <a:r>
              <a:rPr lang="zh-CN" altLang="en-US" dirty="0" smtClean="0"/>
              <a:t> </a:t>
            </a:r>
            <a:r>
              <a:rPr lang="en-US" altLang="zh-CN" dirty="0" smtClean="0"/>
              <a:t>push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short</a:t>
            </a:r>
            <a:r>
              <a:rPr lang="zh-CN" altLang="en-US" dirty="0" smtClean="0"/>
              <a:t> </a:t>
            </a:r>
            <a:r>
              <a:rPr lang="en-US" altLang="zh-CN" dirty="0" smtClean="0"/>
              <a:t>stop-and-copy</a:t>
            </a:r>
            <a:endParaRPr lang="zh-CN" altLang="en-US" dirty="0" smtClean="0"/>
          </a:p>
          <a:p>
            <a:r>
              <a:rPr lang="en-US" altLang="zh-CN" dirty="0" smtClean="0"/>
              <a:t>Dynamically</a:t>
            </a:r>
            <a:r>
              <a:rPr lang="zh-CN" altLang="en-US" dirty="0" smtClean="0"/>
              <a:t> </a:t>
            </a:r>
            <a:r>
              <a:rPr lang="en-US" altLang="zh-CN" dirty="0" smtClean="0"/>
              <a:t>adapting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network-bandwidth</a:t>
            </a:r>
            <a:endParaRPr lang="zh-CN" altLang="en-US" dirty="0" smtClean="0"/>
          </a:p>
          <a:p>
            <a:pPr lvl="1">
              <a:buFont typeface="LucidaGrande" charset="0"/>
              <a:buChar char="-"/>
            </a:pPr>
            <a:r>
              <a:rPr lang="en-US" altLang="zh-CN" dirty="0" smtClean="0"/>
              <a:t>Balance</a:t>
            </a:r>
            <a:r>
              <a:rPr lang="zh-CN" altLang="en-US" dirty="0" smtClean="0"/>
              <a:t> </a:t>
            </a:r>
            <a:r>
              <a:rPr lang="en-US" altLang="zh-CN" dirty="0" smtClean="0"/>
              <a:t>service</a:t>
            </a:r>
            <a:r>
              <a:rPr lang="zh-CN" altLang="en-US" dirty="0" smtClean="0"/>
              <a:t> </a:t>
            </a:r>
            <a:r>
              <a:rPr lang="en-US" altLang="zh-CN" dirty="0" smtClean="0"/>
              <a:t>downtime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service</a:t>
            </a:r>
            <a:r>
              <a:rPr lang="zh-CN" altLang="en-US" dirty="0" smtClean="0"/>
              <a:t> </a:t>
            </a:r>
            <a:r>
              <a:rPr lang="en-US" altLang="zh-CN" dirty="0" smtClean="0"/>
              <a:t>performance</a:t>
            </a:r>
            <a:r>
              <a:rPr lang="zh-CN" altLang="en-US" dirty="0" smtClean="0"/>
              <a:t> </a:t>
            </a:r>
            <a:r>
              <a:rPr lang="en-US" altLang="zh-CN" dirty="0" smtClean="0"/>
              <a:t>degradation</a:t>
            </a:r>
            <a:endParaRPr lang="en-US" altLang="zh-CN" dirty="0"/>
          </a:p>
          <a:p>
            <a:r>
              <a:rPr lang="en-US" altLang="zh-CN" dirty="0" smtClean="0"/>
              <a:t>Minimize</a:t>
            </a:r>
            <a:r>
              <a:rPr lang="zh-CN" altLang="en-US" dirty="0" smtClean="0"/>
              <a:t> </a:t>
            </a:r>
            <a:r>
              <a:rPr lang="en-US" altLang="zh-CN" dirty="0" smtClean="0"/>
              <a:t>service</a:t>
            </a:r>
            <a:r>
              <a:rPr lang="zh-CN" altLang="en-US" dirty="0" smtClean="0"/>
              <a:t> </a:t>
            </a:r>
            <a:r>
              <a:rPr lang="en-US" altLang="zh-CN" dirty="0" smtClean="0"/>
              <a:t>downtime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impact</a:t>
            </a:r>
            <a:r>
              <a:rPr lang="zh-CN" altLang="en-US" dirty="0" smtClean="0"/>
              <a:t> </a:t>
            </a:r>
            <a:r>
              <a:rPr lang="en-US" altLang="zh-CN" dirty="0" smtClean="0"/>
              <a:t>on</a:t>
            </a:r>
            <a:r>
              <a:rPr lang="zh-CN" altLang="en-US" dirty="0" smtClean="0"/>
              <a:t> </a:t>
            </a:r>
            <a:r>
              <a:rPr lang="en-US" altLang="zh-CN" dirty="0" smtClean="0"/>
              <a:t>running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service</a:t>
            </a:r>
            <a:r>
              <a:rPr lang="zh-CN" alt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25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688" y="1867750"/>
            <a:ext cx="8850312" cy="857250"/>
          </a:xfrm>
        </p:spPr>
        <p:txBody>
          <a:bodyPr/>
          <a:lstStyle/>
          <a:p>
            <a:pPr algn="ctr"/>
            <a:r>
              <a:rPr lang="en-US" sz="3600" smtClean="0"/>
              <a:t>VMs vs Containers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95424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98" y="355822"/>
            <a:ext cx="8654390" cy="426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98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Linux Containers (LXC)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3" y="1063625"/>
            <a:ext cx="8850312" cy="3920499"/>
          </a:xfrm>
        </p:spPr>
        <p:txBody>
          <a:bodyPr/>
          <a:lstStyle/>
          <a:p>
            <a:r>
              <a:rPr lang="en-US" dirty="0"/>
              <a:t>Linux kernel provides the “control groups” (</a:t>
            </a:r>
            <a:r>
              <a:rPr lang="en-US" dirty="0" err="1"/>
              <a:t>cgroups</a:t>
            </a:r>
            <a:r>
              <a:rPr lang="en-US" dirty="0"/>
              <a:t>) functionality 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llows </a:t>
            </a:r>
            <a:r>
              <a:rPr lang="en-US" dirty="0"/>
              <a:t>limitation and prioritization of resources (CPU, memory, block I/O, network,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3"/>
            <a:endParaRPr lang="en-US" dirty="0"/>
          </a:p>
          <a:p>
            <a:r>
              <a:rPr lang="en-US" dirty="0"/>
              <a:t>“namespace isolation” functionality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llows </a:t>
            </a:r>
            <a:r>
              <a:rPr lang="en-US" dirty="0"/>
              <a:t>complete isolation of an applications' view of the </a:t>
            </a:r>
            <a:r>
              <a:rPr lang="en-US" dirty="0" smtClean="0"/>
              <a:t>OS, e.g.,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rocess</a:t>
            </a:r>
            <a:r>
              <a:rPr lang="en-US" dirty="0"/>
              <a:t> </a:t>
            </a:r>
            <a:r>
              <a:rPr lang="en-US" dirty="0" smtClean="0"/>
              <a:t>trees</a:t>
            </a:r>
          </a:p>
          <a:p>
            <a:pPr lvl="2"/>
            <a:r>
              <a:rPr lang="en-US" dirty="0" smtClean="0"/>
              <a:t>Networking</a:t>
            </a:r>
            <a:r>
              <a:rPr lang="en-US" dirty="0"/>
              <a:t> </a:t>
            </a:r>
            <a:endParaRPr lang="en-US" dirty="0" smtClean="0"/>
          </a:p>
          <a:p>
            <a:pPr lvl="2"/>
            <a:r>
              <a:rPr lang="en-US" dirty="0"/>
              <a:t>U</a:t>
            </a:r>
            <a:r>
              <a:rPr lang="en-US" dirty="0" smtClean="0"/>
              <a:t>ser </a:t>
            </a:r>
            <a:r>
              <a:rPr lang="en-US" dirty="0"/>
              <a:t>IDs </a:t>
            </a:r>
          </a:p>
          <a:p>
            <a:pPr lvl="2"/>
            <a:r>
              <a:rPr lang="en-US" dirty="0"/>
              <a:t>M</a:t>
            </a:r>
            <a:r>
              <a:rPr lang="en-US" dirty="0" smtClean="0"/>
              <a:t>ounted</a:t>
            </a:r>
            <a:r>
              <a:rPr lang="en-US" dirty="0"/>
              <a:t> file systems.</a:t>
            </a:r>
          </a:p>
        </p:txBody>
      </p:sp>
    </p:spTree>
    <p:extLst>
      <p:ext uri="{BB962C8B-B14F-4D97-AF65-F5344CB8AC3E}">
        <p14:creationId xmlns:p14="http://schemas.microsoft.com/office/powerpoint/2010/main" val="195529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LXC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3" y="1063625"/>
            <a:ext cx="8850312" cy="3643313"/>
          </a:xfrm>
        </p:spPr>
        <p:txBody>
          <a:bodyPr/>
          <a:lstStyle/>
          <a:p>
            <a:r>
              <a:rPr lang="en-US" dirty="0" smtClean="0"/>
              <a:t>Runs </a:t>
            </a:r>
            <a:r>
              <a:rPr lang="en-US" dirty="0"/>
              <a:t>in the user </a:t>
            </a:r>
            <a:r>
              <a:rPr lang="en-US" dirty="0" smtClean="0"/>
              <a:t>space</a:t>
            </a:r>
            <a:endParaRPr lang="en-US" dirty="0"/>
          </a:p>
          <a:p>
            <a:pPr lvl="1"/>
            <a:r>
              <a:rPr lang="en-US" dirty="0" smtClean="0"/>
              <a:t>Own </a:t>
            </a:r>
            <a:r>
              <a:rPr lang="en-US" dirty="0"/>
              <a:t>process space</a:t>
            </a:r>
          </a:p>
          <a:p>
            <a:pPr lvl="1"/>
            <a:r>
              <a:rPr lang="en-US" dirty="0"/>
              <a:t>Own network interface</a:t>
            </a:r>
          </a:p>
          <a:p>
            <a:pPr lvl="1"/>
            <a:r>
              <a:rPr lang="en-US" altLang="zh-CN" dirty="0"/>
              <a:t>Own /</a:t>
            </a:r>
            <a:r>
              <a:rPr lang="en-US" altLang="zh-CN" dirty="0" err="1"/>
              <a:t>sbin</a:t>
            </a:r>
            <a:r>
              <a:rPr lang="en-US" altLang="zh-CN" dirty="0"/>
              <a:t>/</a:t>
            </a:r>
            <a:r>
              <a:rPr lang="en-US" altLang="zh-CN" dirty="0" err="1"/>
              <a:t>init</a:t>
            </a:r>
            <a:r>
              <a:rPr lang="en-US" altLang="zh-CN" dirty="0"/>
              <a:t> (</a:t>
            </a:r>
            <a:r>
              <a:rPr lang="en-US" dirty="0"/>
              <a:t>coordinates the rest of the boot process and configures the environment for the user)</a:t>
            </a:r>
          </a:p>
          <a:p>
            <a:pPr lvl="1"/>
            <a:r>
              <a:rPr lang="en-US" dirty="0"/>
              <a:t>Run stuff as root</a:t>
            </a:r>
          </a:p>
          <a:p>
            <a:r>
              <a:rPr lang="en-US" dirty="0"/>
              <a:t>Share kernel with the host</a:t>
            </a:r>
          </a:p>
          <a:p>
            <a:r>
              <a:rPr lang="en-US" dirty="0"/>
              <a:t>No device emulation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73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Near-zero </a:t>
            </a:r>
            <a:r>
              <a:rPr lang="en-US" dirty="0"/>
              <a:t>overhead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rocesses </a:t>
            </a:r>
            <a:r>
              <a:rPr lang="en-US" dirty="0"/>
              <a:t>are isolated, but run straight on </a:t>
            </a:r>
            <a:r>
              <a:rPr lang="en-US" dirty="0" smtClean="0"/>
              <a:t>host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CPU </a:t>
            </a:r>
            <a:r>
              <a:rPr lang="en-US" dirty="0"/>
              <a:t>performance = native performance</a:t>
            </a:r>
          </a:p>
          <a:p>
            <a:endParaRPr lang="en-US" dirty="0" smtClean="0"/>
          </a:p>
          <a:p>
            <a:r>
              <a:rPr lang="en-US" dirty="0" smtClean="0"/>
              <a:t>Memory </a:t>
            </a:r>
            <a:r>
              <a:rPr lang="en-US" dirty="0"/>
              <a:t>performance = a few % </a:t>
            </a:r>
            <a:r>
              <a:rPr lang="en-US" dirty="0" smtClean="0"/>
              <a:t>for </a:t>
            </a:r>
            <a:r>
              <a:rPr lang="en-US" dirty="0"/>
              <a:t>(optional) accounting</a:t>
            </a:r>
          </a:p>
          <a:p>
            <a:endParaRPr lang="en-US" dirty="0" smtClean="0"/>
          </a:p>
          <a:p>
            <a:r>
              <a:rPr lang="en-US" dirty="0" smtClean="0"/>
              <a:t>Network </a:t>
            </a:r>
            <a:r>
              <a:rPr lang="en-US" dirty="0"/>
              <a:t>performance = small overhead; can be reduced to zero</a:t>
            </a:r>
          </a:p>
        </p:txBody>
      </p:sp>
    </p:spTree>
    <p:extLst>
      <p:ext uri="{BB962C8B-B14F-4D97-AF65-F5344CB8AC3E}">
        <p14:creationId xmlns:p14="http://schemas.microsoft.com/office/powerpoint/2010/main" val="15831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Standard format </a:t>
            </a:r>
            <a:r>
              <a:rPr lang="en-US" dirty="0"/>
              <a:t>for containers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Allows </a:t>
            </a:r>
            <a:r>
              <a:rPr lang="en-US" dirty="0"/>
              <a:t>to </a:t>
            </a:r>
            <a:r>
              <a:rPr lang="en-US" b="1" dirty="0"/>
              <a:t>create and share </a:t>
            </a:r>
            <a:r>
              <a:rPr lang="en-US" i="1" dirty="0" smtClean="0"/>
              <a:t>images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tandard</a:t>
            </a:r>
            <a:r>
              <a:rPr lang="en-US" dirty="0"/>
              <a:t>, </a:t>
            </a:r>
            <a:r>
              <a:rPr lang="en-US" i="1" dirty="0"/>
              <a:t>reproducible </a:t>
            </a:r>
            <a:r>
              <a:rPr lang="en-US" dirty="0"/>
              <a:t>way to </a:t>
            </a:r>
            <a:r>
              <a:rPr lang="en-US" i="1" dirty="0"/>
              <a:t>easily </a:t>
            </a:r>
            <a:r>
              <a:rPr lang="en-US" dirty="0"/>
              <a:t>build </a:t>
            </a:r>
            <a:r>
              <a:rPr lang="en-US" i="1" dirty="0"/>
              <a:t>trusted </a:t>
            </a:r>
            <a:r>
              <a:rPr lang="en-US" dirty="0"/>
              <a:t>images (</a:t>
            </a:r>
            <a:r>
              <a:rPr lang="en-US" dirty="0" err="1" smtClean="0"/>
              <a:t>Dockerfile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r>
              <a:rPr lang="de-CH" dirty="0"/>
              <a:t>Public </a:t>
            </a:r>
            <a:r>
              <a:rPr lang="de-CH" dirty="0" err="1"/>
              <a:t>repository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Docker </a:t>
            </a:r>
            <a:r>
              <a:rPr lang="de-CH" dirty="0" err="1" smtClean="0"/>
              <a:t>images</a:t>
            </a:r>
            <a:endParaRPr lang="de-CH" dirty="0"/>
          </a:p>
          <a:p>
            <a:pPr lvl="1"/>
            <a:r>
              <a:rPr lang="en-US" dirty="0">
                <a:hlinkClick r:id="rId2"/>
              </a:rPr>
              <a:t>https://hub.docker.com</a:t>
            </a:r>
            <a:r>
              <a:rPr lang="en-US" dirty="0" smtClean="0">
                <a:hlinkClick r:id="rId2"/>
              </a:rPr>
              <a:t>/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9005" y="344602"/>
            <a:ext cx="1710296" cy="143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41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Kernel-based VM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</a:t>
            </a:r>
            <a:r>
              <a:rPr lang="en-US" b="1" dirty="0" smtClean="0"/>
              <a:t>ypervisor</a:t>
            </a:r>
            <a:r>
              <a:rPr lang="en-US" dirty="0" smtClean="0"/>
              <a:t> embedded in the Linux kernel itself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very VM </a:t>
            </a:r>
            <a:r>
              <a:rPr lang="en-US" dirty="0"/>
              <a:t>is a regular Linux process, scheduled </a:t>
            </a:r>
            <a:r>
              <a:rPr lang="en-US" dirty="0" smtClean="0"/>
              <a:t>by Linux scheduler</a:t>
            </a:r>
          </a:p>
          <a:p>
            <a:pPr lvl="1"/>
            <a:r>
              <a:rPr lang="en-US" dirty="0"/>
              <a:t>KVM makes use of hardware virtualization to virtualize processor </a:t>
            </a:r>
            <a:r>
              <a:rPr lang="en-US" dirty="0" smtClean="0"/>
              <a:t>states</a:t>
            </a:r>
          </a:p>
          <a:p>
            <a:pPr lvl="1"/>
            <a:endParaRPr lang="en-US" dirty="0"/>
          </a:p>
          <a:p>
            <a:r>
              <a:rPr lang="en-US" dirty="0"/>
              <a:t>KVM supports live </a:t>
            </a:r>
            <a:r>
              <a:rPr lang="en-US" dirty="0" smtClean="0"/>
              <a:t>migration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4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154859"/>
            <a:ext cx="5561236" cy="857250"/>
          </a:xfrm>
        </p:spPr>
        <p:txBody>
          <a:bodyPr/>
          <a:lstStyle/>
          <a:p>
            <a:r>
              <a:rPr lang="en-US" dirty="0" smtClean="0"/>
              <a:t>VMWare “history”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3" y="1063625"/>
            <a:ext cx="8850312" cy="3933378"/>
          </a:xfrm>
        </p:spPr>
        <p:txBody>
          <a:bodyPr/>
          <a:lstStyle/>
          <a:p>
            <a:r>
              <a:rPr lang="en-US" dirty="0" smtClean="0"/>
              <a:t>Started by creators of Disco</a:t>
            </a:r>
          </a:p>
          <a:p>
            <a:pPr lvl="2"/>
            <a:endParaRPr lang="en-US" dirty="0"/>
          </a:p>
          <a:p>
            <a:r>
              <a:rPr lang="en-US" dirty="0" smtClean="0"/>
              <a:t>Initial product: provide VMs for developers to aid with development and testing</a:t>
            </a:r>
          </a:p>
          <a:p>
            <a:pPr lvl="1"/>
            <a:r>
              <a:rPr lang="en-US" dirty="0" smtClean="0"/>
              <a:t>Can develop &amp; test for multiple OSes on the same box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Actual, killer product: </a:t>
            </a:r>
            <a:r>
              <a:rPr lang="en-US" b="1" dirty="0" smtClean="0"/>
              <a:t>server consolidation</a:t>
            </a:r>
            <a:endParaRPr lang="en-US" b="1" dirty="0"/>
          </a:p>
          <a:p>
            <a:pPr lvl="1"/>
            <a:r>
              <a:rPr lang="en-US" dirty="0" smtClean="0"/>
              <a:t> Enable enterprises to consolidate many lightly used services/systems</a:t>
            </a:r>
          </a:p>
          <a:p>
            <a:pPr lvl="1"/>
            <a:r>
              <a:rPr lang="en-US" dirty="0" smtClean="0"/>
              <a:t>Cost reduction, easier to manage</a:t>
            </a:r>
          </a:p>
          <a:p>
            <a:pPr lvl="1"/>
            <a:r>
              <a:rPr lang="en-US" dirty="0" smtClean="0"/>
              <a:t>Eventually over 90% of VMWare’s revenue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769" y="0"/>
            <a:ext cx="914042" cy="1284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87168" y="218940"/>
            <a:ext cx="22676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Mendel </a:t>
            </a:r>
          </a:p>
          <a:p>
            <a:r>
              <a:rPr lang="en-US" dirty="0" err="1" smtClean="0">
                <a:latin typeface="Helvetica Neue" charset="0"/>
                <a:ea typeface="Helvetica Neue" charset="0"/>
                <a:cs typeface="Helvetica Neue" charset="0"/>
              </a:rPr>
              <a:t>Rosemblum</a:t>
            </a:r>
            <a:endParaRPr lang="en-US" dirty="0" smtClean="0"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(Stanford University)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82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Configuration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504" y="1063624"/>
            <a:ext cx="6948519" cy="383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54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bulk transfer efficiency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337" y="980204"/>
            <a:ext cx="6847626" cy="413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20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I/O Throughput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60" y="909033"/>
            <a:ext cx="7390937" cy="412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16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read latency CDF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25" y="1045161"/>
            <a:ext cx="7500833" cy="402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4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MySQL T</a:t>
            </a:r>
            <a:r>
              <a:rPr lang="en-US" dirty="0" smtClean="0"/>
              <a:t>hroughput </a:t>
            </a:r>
            <a:r>
              <a:rPr lang="en-US" dirty="0"/>
              <a:t>vs. C</a:t>
            </a:r>
            <a:r>
              <a:rPr lang="en-US" dirty="0" smtClean="0"/>
              <a:t>oncurrency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27" y="986350"/>
            <a:ext cx="7289929" cy="407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1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MySQL T</a:t>
            </a:r>
            <a:r>
              <a:rPr lang="en-US" dirty="0" smtClean="0"/>
              <a:t>hroughput </a:t>
            </a:r>
            <a:r>
              <a:rPr lang="en-US" dirty="0"/>
              <a:t>vs. C</a:t>
            </a:r>
            <a:r>
              <a:rPr lang="en-US" dirty="0" smtClean="0"/>
              <a:t>oncurrency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37" y="1063625"/>
            <a:ext cx="7171095" cy="405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7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KVM performance has improved considerably since its </a:t>
            </a:r>
            <a:r>
              <a:rPr lang="en-US" dirty="0" smtClean="0"/>
              <a:t>creation</a:t>
            </a:r>
          </a:p>
          <a:p>
            <a:pPr lvl="1"/>
            <a:r>
              <a:rPr lang="en-US" dirty="0" smtClean="0"/>
              <a:t>Leverage virtualization support in modern processors</a:t>
            </a:r>
          </a:p>
          <a:p>
            <a:pPr lvl="1"/>
            <a:endParaRPr lang="en-US" dirty="0"/>
          </a:p>
          <a:p>
            <a:r>
              <a:rPr lang="en-US" dirty="0"/>
              <a:t>Docker </a:t>
            </a:r>
            <a:r>
              <a:rPr lang="en-US" dirty="0" smtClean="0"/>
              <a:t>not without overhead</a:t>
            </a:r>
          </a:p>
          <a:p>
            <a:pPr lvl="1"/>
            <a:r>
              <a:rPr lang="en-US" dirty="0"/>
              <a:t>E.g., NAT </a:t>
            </a:r>
            <a:r>
              <a:rPr lang="en-US" dirty="0" smtClean="0"/>
              <a:t>introduces </a:t>
            </a:r>
            <a:r>
              <a:rPr lang="en-US" dirty="0"/>
              <a:t>overhead for workloads with high packet </a:t>
            </a:r>
            <a:r>
              <a:rPr lang="en-US" dirty="0" smtClean="0"/>
              <a:t>rates</a:t>
            </a:r>
          </a:p>
          <a:p>
            <a:pPr lvl="1"/>
            <a:endParaRPr lang="en-US" dirty="0"/>
          </a:p>
          <a:p>
            <a:r>
              <a:rPr lang="en-US" dirty="0" smtClean="0"/>
              <a:t>“Bad” news for containers?</a:t>
            </a:r>
          </a:p>
          <a:p>
            <a:pPr lvl="1"/>
            <a:r>
              <a:rPr lang="en-US" dirty="0" smtClean="0"/>
              <a:t>Containers started with near-zero overhead so no room to improve!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82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Migration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3" y="1235589"/>
            <a:ext cx="8850312" cy="3394075"/>
          </a:xfrm>
        </p:spPr>
        <p:txBody>
          <a:bodyPr/>
          <a:lstStyle/>
          <a:p>
            <a:r>
              <a:rPr lang="en-US" dirty="0" smtClean="0"/>
              <a:t>Server becomes overloaded</a:t>
            </a:r>
          </a:p>
          <a:p>
            <a:pPr lvl="1"/>
            <a:r>
              <a:rPr lang="en-US" dirty="0" smtClean="0"/>
              <a:t>Multiple VMs on same server are heavily used</a:t>
            </a:r>
          </a:p>
          <a:p>
            <a:pPr lvl="1"/>
            <a:r>
              <a:rPr lang="en-US" dirty="0" smtClean="0"/>
              <a:t>Load balance the load (e.g., multiple web servers running in VMs)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Maintenance: update the configuration of a machine</a:t>
            </a:r>
          </a:p>
          <a:p>
            <a:pPr lvl="1"/>
            <a:r>
              <a:rPr lang="en-US" dirty="0" smtClean="0"/>
              <a:t>Change/upgrade HDD</a:t>
            </a:r>
          </a:p>
          <a:p>
            <a:pPr lvl="1"/>
            <a:r>
              <a:rPr lang="en-US" dirty="0" smtClean="0"/>
              <a:t>Upgrade guest OS (e.g., Xen)</a:t>
            </a:r>
          </a:p>
          <a:p>
            <a:pPr lvl="2"/>
            <a:endParaRPr lang="en-US" dirty="0"/>
          </a:p>
          <a:p>
            <a:r>
              <a:rPr lang="en-US" b="1" dirty="0" smtClean="0"/>
              <a:t>Thus, need to migrate VMs on a different machine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68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VM instead of Process migration?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Avoid complex dependencies between processes and local services</a:t>
            </a:r>
          </a:p>
          <a:p>
            <a:endParaRPr lang="en-US" dirty="0" smtClean="0"/>
          </a:p>
          <a:p>
            <a:r>
              <a:rPr lang="en-US" dirty="0" smtClean="0"/>
              <a:t>Separation of concerns between users and operators</a:t>
            </a:r>
          </a:p>
          <a:p>
            <a:pPr lvl="1"/>
            <a:r>
              <a:rPr lang="en-US" dirty="0" smtClean="0"/>
              <a:t>Users can fully control the software within their VMs</a:t>
            </a:r>
          </a:p>
          <a:p>
            <a:pPr lvl="1"/>
            <a:r>
              <a:rPr lang="en-US" dirty="0" smtClean="0"/>
              <a:t>Operators don’t care about what’s inside the VM</a:t>
            </a:r>
          </a:p>
        </p:txBody>
      </p:sp>
    </p:spTree>
    <p:extLst>
      <p:ext uri="{BB962C8B-B14F-4D97-AF65-F5344CB8AC3E}">
        <p14:creationId xmlns:p14="http://schemas.microsoft.com/office/powerpoint/2010/main" val="134881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Live</a:t>
            </a:r>
            <a:r>
              <a:rPr lang="en-US" dirty="0" smtClean="0"/>
              <a:t> VM 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Move VMs across distinct physical hosts transparently</a:t>
            </a:r>
          </a:p>
          <a:p>
            <a:pPr lvl="1"/>
            <a:r>
              <a:rPr lang="en-US" dirty="0" smtClean="0"/>
              <a:t>Little or no downtime for running services</a:t>
            </a:r>
          </a:p>
          <a:p>
            <a:pPr lvl="1"/>
            <a:r>
              <a:rPr lang="en-US" dirty="0" smtClean="0"/>
              <a:t>Services unaware about migration, e.g.,</a:t>
            </a:r>
          </a:p>
          <a:p>
            <a:pPr lvl="2"/>
            <a:r>
              <a:rPr lang="en-US" dirty="0" smtClean="0"/>
              <a:t>Maintain network connectivity of the guest OS</a:t>
            </a:r>
          </a:p>
          <a:p>
            <a:pPr lvl="1"/>
            <a:r>
              <a:rPr lang="en-US" dirty="0" smtClean="0"/>
              <a:t>VM is treated as a black box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4" descr="VMotion_diagram"/>
          <p:cNvPicPr>
            <a:picLocks noChangeAspect="1" noChangeArrowheads="1"/>
          </p:cNvPicPr>
          <p:nvPr/>
        </p:nvPicPr>
        <p:blipFill>
          <a:blip r:embed="rId2"/>
          <a:srcRect l="14999" t="8469" r="14999" b="2603"/>
          <a:stretch>
            <a:fillRect/>
          </a:stretch>
        </p:blipFill>
        <p:spPr bwMode="auto">
          <a:xfrm>
            <a:off x="6061675" y="2057531"/>
            <a:ext cx="2958499" cy="295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661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3" y="1209831"/>
            <a:ext cx="8850312" cy="1456095"/>
          </a:xfrm>
        </p:spPr>
        <p:txBody>
          <a:bodyPr/>
          <a:lstStyle/>
          <a:p>
            <a:r>
              <a:rPr lang="en-US" altLang="zh-CN" dirty="0"/>
              <a:t>Minimize</a:t>
            </a:r>
            <a:r>
              <a:rPr lang="zh-CN" altLang="en-US" dirty="0"/>
              <a:t> </a:t>
            </a:r>
            <a:r>
              <a:rPr lang="en-US" altLang="zh-CN" dirty="0"/>
              <a:t>service</a:t>
            </a:r>
            <a:r>
              <a:rPr lang="zh-CN" altLang="en-US" dirty="0"/>
              <a:t> </a:t>
            </a:r>
            <a:r>
              <a:rPr lang="en-US" altLang="zh-CN" dirty="0"/>
              <a:t>downtime</a:t>
            </a:r>
            <a:endParaRPr lang="zh-CN" altLang="en-US" dirty="0"/>
          </a:p>
          <a:p>
            <a:r>
              <a:rPr lang="en-US" altLang="zh-CN" dirty="0"/>
              <a:t>Minimize</a:t>
            </a:r>
            <a:r>
              <a:rPr lang="zh-CN" altLang="en-US" dirty="0"/>
              <a:t> </a:t>
            </a:r>
            <a:r>
              <a:rPr lang="en-US" altLang="zh-CN" dirty="0"/>
              <a:t>migration</a:t>
            </a:r>
            <a:r>
              <a:rPr lang="zh-CN" altLang="en-US" dirty="0"/>
              <a:t> </a:t>
            </a:r>
            <a:r>
              <a:rPr lang="en-US" altLang="zh-CN" dirty="0"/>
              <a:t>duration</a:t>
            </a:r>
            <a:endParaRPr lang="zh-CN" altLang="en-US" dirty="0"/>
          </a:p>
          <a:p>
            <a:r>
              <a:rPr lang="en-US" altLang="zh-CN" dirty="0"/>
              <a:t>Avoid</a:t>
            </a:r>
            <a:r>
              <a:rPr lang="zh-CN" altLang="en-US" dirty="0"/>
              <a:t> </a:t>
            </a:r>
            <a:r>
              <a:rPr lang="en-US" altLang="zh-CN" dirty="0"/>
              <a:t>disrupting</a:t>
            </a:r>
            <a:r>
              <a:rPr lang="zh-CN" altLang="en-US" dirty="0"/>
              <a:t> </a:t>
            </a:r>
            <a:r>
              <a:rPr lang="en-US" altLang="zh-CN" dirty="0"/>
              <a:t>running</a:t>
            </a:r>
            <a:r>
              <a:rPr lang="zh-CN" altLang="en-US" dirty="0"/>
              <a:t> </a:t>
            </a:r>
            <a:r>
              <a:rPr lang="en-US" altLang="zh-CN" dirty="0"/>
              <a:t>service</a:t>
            </a:r>
            <a:endParaRPr lang="zh-CN" altLang="en-US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954529" y="2858301"/>
            <a:ext cx="5463701" cy="1784205"/>
            <a:chOff x="380998" y="3150805"/>
            <a:chExt cx="8477432" cy="3080212"/>
          </a:xfrm>
        </p:grpSpPr>
        <p:grpSp>
          <p:nvGrpSpPr>
            <p:cNvPr id="5" name="Group 4"/>
            <p:cNvGrpSpPr/>
            <p:nvPr/>
          </p:nvGrpSpPr>
          <p:grpSpPr>
            <a:xfrm>
              <a:off x="380998" y="3150805"/>
              <a:ext cx="8477432" cy="3080212"/>
              <a:chOff x="342898" y="2940450"/>
              <a:chExt cx="9026639" cy="3867224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342898" y="2940450"/>
                <a:ext cx="9026639" cy="3867224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  <a:alpha val="24000"/>
                </a:schemeClr>
              </a:solidFill>
              <a:ln w="25400">
                <a:solidFill>
                  <a:schemeClr val="accent4">
                    <a:lumMod val="75000"/>
                  </a:schemeClr>
                </a:solidFill>
                <a:prstDash val="sysDash"/>
              </a:ln>
              <a:effectLst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r"/>
                <a:endParaRPr lang="en-US" dirty="0" smtClean="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pic>
            <p:nvPicPr>
              <p:cNvPr id="8" name="Picture 7" descr="Server-Physical-Single-No-Shadow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527180" y="3726418"/>
                <a:ext cx="2054220" cy="1505382"/>
              </a:xfrm>
              <a:prstGeom prst="rect">
                <a:avLst/>
              </a:prstGeom>
            </p:spPr>
          </p:pic>
          <p:pic>
            <p:nvPicPr>
              <p:cNvPr id="9" name="Picture 8" descr="Server-Virtual-Single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57432" y="3269218"/>
                <a:ext cx="2123968" cy="1609286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0" name="Group 25"/>
              <p:cNvGrpSpPr/>
              <p:nvPr/>
            </p:nvGrpSpPr>
            <p:grpSpPr>
              <a:xfrm>
                <a:off x="4191000" y="5484500"/>
                <a:ext cx="685800" cy="1323174"/>
                <a:chOff x="4114800" y="4901332"/>
                <a:chExt cx="685800" cy="1323174"/>
              </a:xfrm>
            </p:grpSpPr>
            <p:grpSp>
              <p:nvGrpSpPr>
                <p:cNvPr id="16" name="Group 6"/>
                <p:cNvGrpSpPr>
                  <a:grpSpLocks noChangeAspect="1"/>
                </p:cNvGrpSpPr>
                <p:nvPr/>
              </p:nvGrpSpPr>
              <p:grpSpPr>
                <a:xfrm>
                  <a:off x="4114800" y="4901332"/>
                  <a:ext cx="682248" cy="889868"/>
                  <a:chOff x="3962400" y="3562164"/>
                  <a:chExt cx="682248" cy="889868"/>
                </a:xfrm>
              </p:grpSpPr>
              <p:sp>
                <p:nvSpPr>
                  <p:cNvPr id="30" name="Oval 29"/>
                  <p:cNvSpPr/>
                  <p:nvPr/>
                </p:nvSpPr>
                <p:spPr>
                  <a:xfrm>
                    <a:off x="3962400" y="4199791"/>
                    <a:ext cx="682248" cy="252241"/>
                  </a:xfrm>
                  <a:prstGeom prst="ellipse">
                    <a:avLst/>
                  </a:prstGeom>
                  <a:solidFill>
                    <a:schemeClr val="bg1">
                      <a:lumMod val="50000"/>
                      <a:alpha val="89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Helvetica Neue" charset="0"/>
                      <a:ea typeface="Helvetica Neue" charset="0"/>
                      <a:cs typeface="Helvetica Neue" charset="0"/>
                    </a:endParaRPr>
                  </a:p>
                </p:txBody>
              </p:sp>
              <p:sp>
                <p:nvSpPr>
                  <p:cNvPr id="31" name="Rectangle 30"/>
                  <p:cNvSpPr/>
                  <p:nvPr/>
                </p:nvSpPr>
                <p:spPr>
                  <a:xfrm>
                    <a:off x="3962400" y="3720696"/>
                    <a:ext cx="682248" cy="612000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bg1">
                          <a:lumMod val="75000"/>
                        </a:schemeClr>
                      </a:gs>
                      <a:gs pos="50000">
                        <a:schemeClr val="bg1">
                          <a:lumMod val="65000"/>
                        </a:schemeClr>
                      </a:gs>
                      <a:gs pos="85000">
                        <a:schemeClr val="bg1">
                          <a:lumMod val="50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Helvetica Neue" charset="0"/>
                      <a:ea typeface="Helvetica Neue" charset="0"/>
                      <a:cs typeface="Helvetica Neue" charset="0"/>
                    </a:endParaRPr>
                  </a:p>
                </p:txBody>
              </p:sp>
              <p:sp>
                <p:nvSpPr>
                  <p:cNvPr id="32" name="Oval 31"/>
                  <p:cNvSpPr/>
                  <p:nvPr/>
                </p:nvSpPr>
                <p:spPr>
                  <a:xfrm>
                    <a:off x="3962400" y="3562164"/>
                    <a:ext cx="682248" cy="234732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lumMod val="50000"/>
                        </a:schemeClr>
                      </a:gs>
                      <a:gs pos="50000">
                        <a:schemeClr val="bg1">
                          <a:lumMod val="65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Helvetica Neue" charset="0"/>
                      <a:ea typeface="Helvetica Neue" charset="0"/>
                      <a:cs typeface="Helvetica Neue" charset="0"/>
                    </a:endParaRPr>
                  </a:p>
                </p:txBody>
              </p:sp>
              <p:cxnSp>
                <p:nvCxnSpPr>
                  <p:cNvPr id="33" name="Straight Connector 32"/>
                  <p:cNvCxnSpPr/>
                  <p:nvPr/>
                </p:nvCxnSpPr>
                <p:spPr>
                  <a:xfrm rot="10800000" flipV="1">
                    <a:off x="3962400" y="3679530"/>
                    <a:ext cx="1588" cy="646382"/>
                  </a:xfrm>
                  <a:prstGeom prst="line">
                    <a:avLst/>
                  </a:prstGeom>
                  <a:ln w="25400" cap="rnd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/>
                  <p:nvPr/>
                </p:nvCxnSpPr>
                <p:spPr>
                  <a:xfrm rot="5400000">
                    <a:off x="4314527" y="4004580"/>
                    <a:ext cx="656232" cy="1588"/>
                  </a:xfrm>
                  <a:prstGeom prst="line">
                    <a:avLst/>
                  </a:prstGeom>
                  <a:ln w="25400" cap="rnd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" name="Group 12"/>
                <p:cNvGrpSpPr/>
                <p:nvPr/>
              </p:nvGrpSpPr>
              <p:grpSpPr>
                <a:xfrm>
                  <a:off x="4163068" y="5149168"/>
                  <a:ext cx="637532" cy="1075338"/>
                  <a:chOff x="2462534" y="3365087"/>
                  <a:chExt cx="637532" cy="1075338"/>
                </a:xfrm>
              </p:grpSpPr>
              <p:grpSp>
                <p:nvGrpSpPr>
                  <p:cNvPr id="18" name="Group 14"/>
                  <p:cNvGrpSpPr/>
                  <p:nvPr/>
                </p:nvGrpSpPr>
                <p:grpSpPr>
                  <a:xfrm>
                    <a:off x="2639314" y="3365087"/>
                    <a:ext cx="460752" cy="678131"/>
                    <a:chOff x="5448301" y="5410200"/>
                    <a:chExt cx="460752" cy="678131"/>
                  </a:xfrm>
                </p:grpSpPr>
                <p:pic>
                  <p:nvPicPr>
                    <p:cNvPr id="28" name="Picture 15" descr="File-Generic.png"/>
                    <p:cNvPicPr>
                      <a:picLocks noChangeAspect="1"/>
                    </p:cNvPicPr>
                    <p:nvPr/>
                  </p:nvPicPr>
                  <p:blipFill>
                    <a:blip r:embed="rId4" cstate="print"/>
                    <a:stretch>
                      <a:fillRect/>
                    </a:stretch>
                  </p:blipFill>
                  <p:spPr>
                    <a:xfrm>
                      <a:off x="5507227" y="5410200"/>
                      <a:ext cx="342900" cy="370927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29" name="TextBox 16"/>
                    <p:cNvSpPr txBox="1"/>
                    <p:nvPr/>
                  </p:nvSpPr>
                  <p:spPr>
                    <a:xfrm>
                      <a:off x="5448301" y="5487941"/>
                      <a:ext cx="460752" cy="60039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.BIN</a:t>
                      </a:r>
                    </a:p>
                  </p:txBody>
                </p:sp>
              </p:grpSp>
              <p:grpSp>
                <p:nvGrpSpPr>
                  <p:cNvPr id="19" name="Group 17"/>
                  <p:cNvGrpSpPr/>
                  <p:nvPr/>
                </p:nvGrpSpPr>
                <p:grpSpPr>
                  <a:xfrm>
                    <a:off x="2580388" y="3408223"/>
                    <a:ext cx="460753" cy="678131"/>
                    <a:chOff x="5448300" y="4800600"/>
                    <a:chExt cx="460753" cy="678131"/>
                  </a:xfrm>
                </p:grpSpPr>
                <p:pic>
                  <p:nvPicPr>
                    <p:cNvPr id="26" name="Picture 25" descr="File-Generic.png"/>
                    <p:cNvPicPr>
                      <a:picLocks noChangeAspect="1"/>
                    </p:cNvPicPr>
                    <p:nvPr/>
                  </p:nvPicPr>
                  <p:blipFill>
                    <a:blip r:embed="rId4" cstate="print"/>
                    <a:stretch>
                      <a:fillRect/>
                    </a:stretch>
                  </p:blipFill>
                  <p:spPr>
                    <a:xfrm>
                      <a:off x="5507226" y="4800600"/>
                      <a:ext cx="342900" cy="370927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27" name="TextBox 26"/>
                    <p:cNvSpPr txBox="1"/>
                    <p:nvPr/>
                  </p:nvSpPr>
                  <p:spPr>
                    <a:xfrm>
                      <a:off x="5448300" y="4878341"/>
                      <a:ext cx="460753" cy="60039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.VSV</a:t>
                      </a:r>
                    </a:p>
                  </p:txBody>
                </p:sp>
              </p:grpSp>
              <p:grpSp>
                <p:nvGrpSpPr>
                  <p:cNvPr id="20" name="Group 20"/>
                  <p:cNvGrpSpPr/>
                  <p:nvPr/>
                </p:nvGrpSpPr>
                <p:grpSpPr>
                  <a:xfrm>
                    <a:off x="2523238" y="3484423"/>
                    <a:ext cx="457200" cy="878261"/>
                    <a:chOff x="4762500" y="5410200"/>
                    <a:chExt cx="457200" cy="878261"/>
                  </a:xfrm>
                </p:grpSpPr>
                <p:pic>
                  <p:nvPicPr>
                    <p:cNvPr id="24" name="Picture 23" descr="File-Generic.png"/>
                    <p:cNvPicPr>
                      <a:picLocks noChangeAspect="1"/>
                    </p:cNvPicPr>
                    <p:nvPr/>
                  </p:nvPicPr>
                  <p:blipFill>
                    <a:blip r:embed="rId4" cstate="print"/>
                    <a:stretch>
                      <a:fillRect/>
                    </a:stretch>
                  </p:blipFill>
                  <p:spPr>
                    <a:xfrm>
                      <a:off x="4819650" y="5410200"/>
                      <a:ext cx="342900" cy="370927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25" name="TextBox 24"/>
                    <p:cNvSpPr txBox="1"/>
                    <p:nvPr/>
                  </p:nvSpPr>
                  <p:spPr>
                    <a:xfrm>
                      <a:off x="4762500" y="5487941"/>
                      <a:ext cx="457200" cy="8005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.XML</a:t>
                      </a:r>
                    </a:p>
                  </p:txBody>
                </p:sp>
              </p:grpSp>
              <p:grpSp>
                <p:nvGrpSpPr>
                  <p:cNvPr id="21" name="Group 23"/>
                  <p:cNvGrpSpPr/>
                  <p:nvPr/>
                </p:nvGrpSpPr>
                <p:grpSpPr>
                  <a:xfrm>
                    <a:off x="2462534" y="3562164"/>
                    <a:ext cx="460754" cy="878261"/>
                    <a:chOff x="5448300" y="4229100"/>
                    <a:chExt cx="460754" cy="878261"/>
                  </a:xfrm>
                </p:grpSpPr>
                <p:pic>
                  <p:nvPicPr>
                    <p:cNvPr id="22" name="Picture 21" descr="File-Generic.png"/>
                    <p:cNvPicPr>
                      <a:picLocks noChangeAspect="1"/>
                    </p:cNvPicPr>
                    <p:nvPr/>
                  </p:nvPicPr>
                  <p:blipFill>
                    <a:blip r:embed="rId4" cstate="print"/>
                    <a:stretch>
                      <a:fillRect/>
                    </a:stretch>
                  </p:blipFill>
                  <p:spPr>
                    <a:xfrm>
                      <a:off x="5507227" y="4229100"/>
                      <a:ext cx="342900" cy="370927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23" name="TextBox 22"/>
                    <p:cNvSpPr txBox="1"/>
                    <p:nvPr/>
                  </p:nvSpPr>
                  <p:spPr>
                    <a:xfrm>
                      <a:off x="5448300" y="4306841"/>
                      <a:ext cx="460754" cy="8005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.</a:t>
                      </a:r>
                      <a:r>
                        <a:rPr lang="en-US" sz="600" dirty="0">
                          <a:solidFill>
                            <a:schemeClr val="bg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VHD</a:t>
                      </a:r>
                    </a:p>
                  </p:txBody>
                </p:sp>
              </p:grpSp>
            </p:grpSp>
          </p:grpSp>
          <p:sp>
            <p:nvSpPr>
              <p:cNvPr id="11" name="Freeform 10"/>
              <p:cNvSpPr/>
              <p:nvPr/>
            </p:nvSpPr>
            <p:spPr>
              <a:xfrm>
                <a:off x="2635045" y="5196955"/>
                <a:ext cx="1860755" cy="272845"/>
              </a:xfrm>
              <a:custGeom>
                <a:avLst/>
                <a:gdLst>
                  <a:gd name="connsiteX0" fmla="*/ 0 w 1936955"/>
                  <a:gd name="connsiteY0" fmla="*/ 0 h 501445"/>
                  <a:gd name="connsiteX1" fmla="*/ 0 w 1936955"/>
                  <a:gd name="connsiteY1" fmla="*/ 255639 h 501445"/>
                  <a:gd name="connsiteX2" fmla="*/ 1936955 w 1936955"/>
                  <a:gd name="connsiteY2" fmla="*/ 255639 h 501445"/>
                  <a:gd name="connsiteX3" fmla="*/ 1936955 w 1936955"/>
                  <a:gd name="connsiteY3" fmla="*/ 501445 h 501445"/>
                  <a:gd name="connsiteX0" fmla="*/ 0 w 1936955"/>
                  <a:gd name="connsiteY0" fmla="*/ 0 h 501445"/>
                  <a:gd name="connsiteX1" fmla="*/ 0 w 1936955"/>
                  <a:gd name="connsiteY1" fmla="*/ 141339 h 501445"/>
                  <a:gd name="connsiteX2" fmla="*/ 1936955 w 1936955"/>
                  <a:gd name="connsiteY2" fmla="*/ 255639 h 501445"/>
                  <a:gd name="connsiteX3" fmla="*/ 1936955 w 1936955"/>
                  <a:gd name="connsiteY3" fmla="*/ 501445 h 501445"/>
                  <a:gd name="connsiteX0" fmla="*/ 0 w 1936955"/>
                  <a:gd name="connsiteY0" fmla="*/ 0 h 501445"/>
                  <a:gd name="connsiteX1" fmla="*/ 0 w 1936955"/>
                  <a:gd name="connsiteY1" fmla="*/ 141339 h 501445"/>
                  <a:gd name="connsiteX2" fmla="*/ 1936955 w 1936955"/>
                  <a:gd name="connsiteY2" fmla="*/ 141339 h 501445"/>
                  <a:gd name="connsiteX3" fmla="*/ 1936955 w 1936955"/>
                  <a:gd name="connsiteY3" fmla="*/ 501445 h 501445"/>
                  <a:gd name="connsiteX0" fmla="*/ 0 w 1936955"/>
                  <a:gd name="connsiteY0" fmla="*/ 0 h 501445"/>
                  <a:gd name="connsiteX1" fmla="*/ 0 w 1936955"/>
                  <a:gd name="connsiteY1" fmla="*/ 141339 h 501445"/>
                  <a:gd name="connsiteX2" fmla="*/ 1936955 w 1936955"/>
                  <a:gd name="connsiteY2" fmla="*/ 331839 h 501445"/>
                  <a:gd name="connsiteX3" fmla="*/ 1936955 w 1936955"/>
                  <a:gd name="connsiteY3" fmla="*/ 501445 h 501445"/>
                  <a:gd name="connsiteX0" fmla="*/ 0 w 1936955"/>
                  <a:gd name="connsiteY0" fmla="*/ 0 h 501445"/>
                  <a:gd name="connsiteX1" fmla="*/ 0 w 1936955"/>
                  <a:gd name="connsiteY1" fmla="*/ 331839 h 501445"/>
                  <a:gd name="connsiteX2" fmla="*/ 1936955 w 1936955"/>
                  <a:gd name="connsiteY2" fmla="*/ 331839 h 501445"/>
                  <a:gd name="connsiteX3" fmla="*/ 1936955 w 1936955"/>
                  <a:gd name="connsiteY3" fmla="*/ 501445 h 501445"/>
                  <a:gd name="connsiteX0" fmla="*/ 0 w 1936955"/>
                  <a:gd name="connsiteY0" fmla="*/ 0 h 501445"/>
                  <a:gd name="connsiteX1" fmla="*/ 0 w 1936955"/>
                  <a:gd name="connsiteY1" fmla="*/ 331839 h 501445"/>
                  <a:gd name="connsiteX2" fmla="*/ 1860755 w 1936955"/>
                  <a:gd name="connsiteY2" fmla="*/ 331839 h 501445"/>
                  <a:gd name="connsiteX3" fmla="*/ 1936955 w 1936955"/>
                  <a:gd name="connsiteY3" fmla="*/ 501445 h 501445"/>
                  <a:gd name="connsiteX0" fmla="*/ 0 w 1860755"/>
                  <a:gd name="connsiteY0" fmla="*/ 0 h 501445"/>
                  <a:gd name="connsiteX1" fmla="*/ 0 w 1860755"/>
                  <a:gd name="connsiteY1" fmla="*/ 331839 h 501445"/>
                  <a:gd name="connsiteX2" fmla="*/ 1860755 w 1860755"/>
                  <a:gd name="connsiteY2" fmla="*/ 331839 h 501445"/>
                  <a:gd name="connsiteX3" fmla="*/ 1860755 w 1860755"/>
                  <a:gd name="connsiteY3" fmla="*/ 501445 h 501445"/>
                  <a:gd name="connsiteX0" fmla="*/ 0 w 1860755"/>
                  <a:gd name="connsiteY0" fmla="*/ 0 h 349045"/>
                  <a:gd name="connsiteX1" fmla="*/ 0 w 1860755"/>
                  <a:gd name="connsiteY1" fmla="*/ 179439 h 349045"/>
                  <a:gd name="connsiteX2" fmla="*/ 1860755 w 1860755"/>
                  <a:gd name="connsiteY2" fmla="*/ 179439 h 349045"/>
                  <a:gd name="connsiteX3" fmla="*/ 1860755 w 1860755"/>
                  <a:gd name="connsiteY3" fmla="*/ 349045 h 349045"/>
                  <a:gd name="connsiteX0" fmla="*/ 0 w 1860755"/>
                  <a:gd name="connsiteY0" fmla="*/ 0 h 272845"/>
                  <a:gd name="connsiteX1" fmla="*/ 0 w 1860755"/>
                  <a:gd name="connsiteY1" fmla="*/ 103239 h 272845"/>
                  <a:gd name="connsiteX2" fmla="*/ 1860755 w 1860755"/>
                  <a:gd name="connsiteY2" fmla="*/ 103239 h 272845"/>
                  <a:gd name="connsiteX3" fmla="*/ 1860755 w 1860755"/>
                  <a:gd name="connsiteY3" fmla="*/ 272845 h 272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60755" h="272845">
                    <a:moveTo>
                      <a:pt x="0" y="0"/>
                    </a:moveTo>
                    <a:lnTo>
                      <a:pt x="0" y="103239"/>
                    </a:lnTo>
                    <a:lnTo>
                      <a:pt x="1860755" y="103239"/>
                    </a:lnTo>
                    <a:lnTo>
                      <a:pt x="1860755" y="272845"/>
                    </a:lnTo>
                  </a:path>
                </a:pathLst>
              </a:custGeom>
              <a:ln w="44450">
                <a:solidFill>
                  <a:schemeClr val="accent3">
                    <a:lumMod val="50000"/>
                  </a:schemeClr>
                </a:solidFill>
                <a:tailEnd type="triangle" w="med" len="sm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pic>
            <p:nvPicPr>
              <p:cNvPr id="12" name="Picture 11" descr="Server-Physical-Single-No-Shadow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565780" y="3726418"/>
                <a:ext cx="2054220" cy="1505382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609600" y="5254005"/>
                <a:ext cx="2422171" cy="8005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Helvetica Neue" charset="0"/>
                    <a:ea typeface="Helvetica Neue" charset="0"/>
                    <a:cs typeface="Helvetica Neue" charset="0"/>
                  </a:rPr>
                  <a:t>Source Host</a:t>
                </a:r>
                <a:endParaRPr lang="en-US" dirty="0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752127" y="5264346"/>
                <a:ext cx="3133514" cy="8005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Helvetica Neue" charset="0"/>
                    <a:ea typeface="Helvetica Neue" charset="0"/>
                    <a:cs typeface="Helvetica Neue" charset="0"/>
                  </a:rPr>
                  <a:t>Destination Host</a:t>
                </a:r>
                <a:endParaRPr lang="en-US" dirty="0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914900" y="5943600"/>
                <a:ext cx="1645147" cy="8005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Helvetica Neue" charset="0"/>
                    <a:ea typeface="Helvetica Neue" charset="0"/>
                    <a:cs typeface="Helvetica Neue" charset="0"/>
                  </a:rPr>
                  <a:t>Storage</a:t>
                </a:r>
                <a:endParaRPr lang="en-US" dirty="0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p:grpSp>
        <p:sp>
          <p:nvSpPr>
            <p:cNvPr id="6" name="Freeform 5"/>
            <p:cNvSpPr/>
            <p:nvPr/>
          </p:nvSpPr>
          <p:spPr>
            <a:xfrm flipH="1">
              <a:off x="4717649" y="4872940"/>
              <a:ext cx="1775749" cy="367285"/>
            </a:xfrm>
            <a:custGeom>
              <a:avLst/>
              <a:gdLst>
                <a:gd name="connsiteX0" fmla="*/ 0 w 1936955"/>
                <a:gd name="connsiteY0" fmla="*/ 0 h 501445"/>
                <a:gd name="connsiteX1" fmla="*/ 0 w 1936955"/>
                <a:gd name="connsiteY1" fmla="*/ 255639 h 501445"/>
                <a:gd name="connsiteX2" fmla="*/ 1936955 w 1936955"/>
                <a:gd name="connsiteY2" fmla="*/ 255639 h 501445"/>
                <a:gd name="connsiteX3" fmla="*/ 1936955 w 1936955"/>
                <a:gd name="connsiteY3" fmla="*/ 501445 h 501445"/>
                <a:gd name="connsiteX0" fmla="*/ 0 w 1936955"/>
                <a:gd name="connsiteY0" fmla="*/ 0 h 501445"/>
                <a:gd name="connsiteX1" fmla="*/ 0 w 1936955"/>
                <a:gd name="connsiteY1" fmla="*/ 141339 h 501445"/>
                <a:gd name="connsiteX2" fmla="*/ 1936955 w 1936955"/>
                <a:gd name="connsiteY2" fmla="*/ 255639 h 501445"/>
                <a:gd name="connsiteX3" fmla="*/ 1936955 w 1936955"/>
                <a:gd name="connsiteY3" fmla="*/ 501445 h 501445"/>
                <a:gd name="connsiteX0" fmla="*/ 0 w 1936955"/>
                <a:gd name="connsiteY0" fmla="*/ 0 h 501445"/>
                <a:gd name="connsiteX1" fmla="*/ 0 w 1936955"/>
                <a:gd name="connsiteY1" fmla="*/ 141339 h 501445"/>
                <a:gd name="connsiteX2" fmla="*/ 1936955 w 1936955"/>
                <a:gd name="connsiteY2" fmla="*/ 141339 h 501445"/>
                <a:gd name="connsiteX3" fmla="*/ 1936955 w 1936955"/>
                <a:gd name="connsiteY3" fmla="*/ 501445 h 501445"/>
                <a:gd name="connsiteX0" fmla="*/ 0 w 1936955"/>
                <a:gd name="connsiteY0" fmla="*/ 0 h 501445"/>
                <a:gd name="connsiteX1" fmla="*/ 0 w 1936955"/>
                <a:gd name="connsiteY1" fmla="*/ 141339 h 501445"/>
                <a:gd name="connsiteX2" fmla="*/ 1936955 w 1936955"/>
                <a:gd name="connsiteY2" fmla="*/ 331839 h 501445"/>
                <a:gd name="connsiteX3" fmla="*/ 1936955 w 1936955"/>
                <a:gd name="connsiteY3" fmla="*/ 501445 h 501445"/>
                <a:gd name="connsiteX0" fmla="*/ 0 w 1936955"/>
                <a:gd name="connsiteY0" fmla="*/ 0 h 501445"/>
                <a:gd name="connsiteX1" fmla="*/ 0 w 1936955"/>
                <a:gd name="connsiteY1" fmla="*/ 331839 h 501445"/>
                <a:gd name="connsiteX2" fmla="*/ 1936955 w 1936955"/>
                <a:gd name="connsiteY2" fmla="*/ 331839 h 501445"/>
                <a:gd name="connsiteX3" fmla="*/ 1936955 w 1936955"/>
                <a:gd name="connsiteY3" fmla="*/ 501445 h 501445"/>
                <a:gd name="connsiteX0" fmla="*/ 0 w 1936955"/>
                <a:gd name="connsiteY0" fmla="*/ 0 h 501445"/>
                <a:gd name="connsiteX1" fmla="*/ 0 w 1936955"/>
                <a:gd name="connsiteY1" fmla="*/ 331839 h 501445"/>
                <a:gd name="connsiteX2" fmla="*/ 1860755 w 1936955"/>
                <a:gd name="connsiteY2" fmla="*/ 331839 h 501445"/>
                <a:gd name="connsiteX3" fmla="*/ 1936955 w 1936955"/>
                <a:gd name="connsiteY3" fmla="*/ 501445 h 501445"/>
                <a:gd name="connsiteX0" fmla="*/ 0 w 1860755"/>
                <a:gd name="connsiteY0" fmla="*/ 0 h 501445"/>
                <a:gd name="connsiteX1" fmla="*/ 0 w 1860755"/>
                <a:gd name="connsiteY1" fmla="*/ 331839 h 501445"/>
                <a:gd name="connsiteX2" fmla="*/ 1860755 w 1860755"/>
                <a:gd name="connsiteY2" fmla="*/ 331839 h 501445"/>
                <a:gd name="connsiteX3" fmla="*/ 1860755 w 1860755"/>
                <a:gd name="connsiteY3" fmla="*/ 501445 h 501445"/>
                <a:gd name="connsiteX0" fmla="*/ 0 w 1860755"/>
                <a:gd name="connsiteY0" fmla="*/ 0 h 349045"/>
                <a:gd name="connsiteX1" fmla="*/ 0 w 1860755"/>
                <a:gd name="connsiteY1" fmla="*/ 179439 h 349045"/>
                <a:gd name="connsiteX2" fmla="*/ 1860755 w 1860755"/>
                <a:gd name="connsiteY2" fmla="*/ 179439 h 349045"/>
                <a:gd name="connsiteX3" fmla="*/ 1860755 w 1860755"/>
                <a:gd name="connsiteY3" fmla="*/ 349045 h 349045"/>
                <a:gd name="connsiteX0" fmla="*/ 0 w 1860755"/>
                <a:gd name="connsiteY0" fmla="*/ 0 h 272845"/>
                <a:gd name="connsiteX1" fmla="*/ 0 w 1860755"/>
                <a:gd name="connsiteY1" fmla="*/ 103239 h 272845"/>
                <a:gd name="connsiteX2" fmla="*/ 1860755 w 1860755"/>
                <a:gd name="connsiteY2" fmla="*/ 103239 h 272845"/>
                <a:gd name="connsiteX3" fmla="*/ 1860755 w 1860755"/>
                <a:gd name="connsiteY3" fmla="*/ 272845 h 272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0755" h="272845">
                  <a:moveTo>
                    <a:pt x="0" y="0"/>
                  </a:moveTo>
                  <a:lnTo>
                    <a:pt x="0" y="103239"/>
                  </a:lnTo>
                  <a:lnTo>
                    <a:pt x="1860755" y="103239"/>
                  </a:lnTo>
                  <a:lnTo>
                    <a:pt x="1860755" y="272845"/>
                  </a:lnTo>
                </a:path>
              </a:pathLst>
            </a:custGeom>
            <a:ln w="44450">
              <a:solidFill>
                <a:schemeClr val="accent3">
                  <a:lumMod val="50000"/>
                </a:schemeClr>
              </a:solidFill>
              <a:tailEnd type="triangle" w="med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19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Resources during 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network connections</a:t>
            </a:r>
          </a:p>
          <a:p>
            <a:pPr lvl="1"/>
            <a:r>
              <a:rPr lang="en-US" dirty="0" smtClean="0"/>
              <a:t>Keep IP addresses while migrating VM</a:t>
            </a:r>
          </a:p>
          <a:p>
            <a:pPr lvl="1"/>
            <a:r>
              <a:rPr lang="en-US" dirty="0" smtClean="0"/>
              <a:t>Use ARP (Address Resolution Protocol) to map IP to new host MAC</a:t>
            </a:r>
          </a:p>
          <a:p>
            <a:pPr lvl="1"/>
            <a:r>
              <a:rPr lang="en-US" dirty="0" smtClean="0"/>
              <a:t>Broadcast ARP new routing information</a:t>
            </a:r>
          </a:p>
          <a:p>
            <a:pPr lvl="2"/>
            <a:r>
              <a:rPr lang="en-US" dirty="0" smtClean="0"/>
              <a:t>Some routers might ignore to prevent spoofing</a:t>
            </a:r>
          </a:p>
          <a:p>
            <a:pPr lvl="2"/>
            <a:r>
              <a:rPr lang="en-US" dirty="0" smtClean="0"/>
              <a:t>However, guest OS aware of migration can avoid this problem</a:t>
            </a:r>
          </a:p>
          <a:p>
            <a:r>
              <a:rPr lang="en-US" dirty="0" smtClean="0"/>
              <a:t>Local storage</a:t>
            </a:r>
          </a:p>
          <a:p>
            <a:pPr lvl="1"/>
            <a:r>
              <a:rPr lang="en-US" dirty="0" smtClean="0"/>
              <a:t>Assume Network </a:t>
            </a:r>
            <a:r>
              <a:rPr lang="en-US" dirty="0"/>
              <a:t>A</a:t>
            </a:r>
            <a:r>
              <a:rPr lang="en-US" dirty="0" smtClean="0"/>
              <a:t>ttached Storage</a:t>
            </a:r>
          </a:p>
        </p:txBody>
      </p:sp>
    </p:spTree>
    <p:extLst>
      <p:ext uri="{BB962C8B-B14F-4D97-AF65-F5344CB8AC3E}">
        <p14:creationId xmlns:p14="http://schemas.microsoft.com/office/powerpoint/2010/main" val="57774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Resources during Migration</a:t>
            </a:r>
          </a:p>
        </p:txBody>
      </p:sp>
      <p:sp>
        <p:nvSpPr>
          <p:cNvPr id="4" name="Striped Right Arrow 3"/>
          <p:cNvSpPr/>
          <p:nvPr/>
        </p:nvSpPr>
        <p:spPr bwMode="auto">
          <a:xfrm>
            <a:off x="3675279" y="2353923"/>
            <a:ext cx="1510393" cy="460220"/>
          </a:xfrm>
          <a:prstGeom prst="stripedRightArrow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685800"/>
            <a:endParaRPr lang="en-US" sz="1350" dirty="0" err="1">
              <a:solidFill>
                <a:srgbClr val="FFFFFF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" name="Rounded Rectangle 4"/>
          <p:cNvSpPr>
            <a:spLocks/>
          </p:cNvSpPr>
          <p:nvPr/>
        </p:nvSpPr>
        <p:spPr bwMode="auto">
          <a:xfrm>
            <a:off x="5838290" y="1750392"/>
            <a:ext cx="1733096" cy="1658708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 defTabSz="685800"/>
            <a:r>
              <a:rPr lang="en-US" dirty="0" smtClean="0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Virtual Machine</a:t>
            </a:r>
          </a:p>
        </p:txBody>
      </p:sp>
      <p:sp>
        <p:nvSpPr>
          <p:cNvPr id="6" name="Rounded Rectangle 5"/>
          <p:cNvSpPr>
            <a:spLocks/>
          </p:cNvSpPr>
          <p:nvPr/>
        </p:nvSpPr>
        <p:spPr bwMode="auto">
          <a:xfrm>
            <a:off x="1295854" y="1750392"/>
            <a:ext cx="1733096" cy="1658708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 defTabSz="685800"/>
            <a:r>
              <a:rPr lang="en-US" dirty="0" smtClean="0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Virtual Machine</a:t>
            </a:r>
          </a:p>
        </p:txBody>
      </p:sp>
      <p:pic>
        <p:nvPicPr>
          <p:cNvPr id="7" name="Picture 6" descr="ICON_NIC_Q3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6445" y="2710596"/>
            <a:ext cx="477182" cy="563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ICON_DiscDrive_Q3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0461" y="2814142"/>
            <a:ext cx="522077" cy="356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ICON_CPU_Q3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99855" y="2156152"/>
            <a:ext cx="290365" cy="53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ICON_Memory_Q3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90461" y="2184287"/>
            <a:ext cx="419321" cy="44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ICON_DiscDrive_Q3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6133" y="2814142"/>
            <a:ext cx="522077" cy="356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ICON_Storage_1up_Q308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02610" y="3163597"/>
            <a:ext cx="585788" cy="715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 bwMode="auto">
          <a:xfrm flipH="1" flipV="1">
            <a:off x="2675412" y="3063833"/>
            <a:ext cx="1627199" cy="457547"/>
          </a:xfrm>
          <a:prstGeom prst="line">
            <a:avLst/>
          </a:prstGeom>
          <a:solidFill>
            <a:srgbClr val="0095D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4888397" y="2992271"/>
            <a:ext cx="1957736" cy="529109"/>
          </a:xfrm>
          <a:prstGeom prst="line">
            <a:avLst/>
          </a:prstGeom>
          <a:solidFill>
            <a:srgbClr val="0095D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1836378" y="3511966"/>
            <a:ext cx="8349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solidFill>
                  <a:srgbClr val="333333"/>
                </a:solidFill>
                <a:latin typeface="Helvetica Neue" charset="0"/>
                <a:ea typeface="Helvetica Neue" charset="0"/>
                <a:cs typeface="Helvetica Neue" charset="0"/>
              </a:rPr>
              <a:t>Source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54086" y="3511966"/>
            <a:ext cx="12153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>
                <a:solidFill>
                  <a:srgbClr val="333333"/>
                </a:solidFill>
                <a:latin typeface="Helvetica Neue" charset="0"/>
                <a:ea typeface="Helvetica Neue" charset="0"/>
                <a:cs typeface="Helvetica Neue" charset="0"/>
              </a:rPr>
              <a:t>Destination</a:t>
            </a:r>
            <a:endParaRPr lang="en-US" sz="1600" dirty="0">
              <a:solidFill>
                <a:srgbClr val="333333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17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0.50976 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8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0.50976 -1.85185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8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96296E-6 L 0.50976 -2.96296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B_deck_16x9_example">
  <a:themeElements>
    <a:clrScheme name="Custom 3">
      <a:dk1>
        <a:sysClr val="windowText" lastClr="000000"/>
      </a:dk1>
      <a:lt1>
        <a:sysClr val="window" lastClr="FFFFFF"/>
      </a:lt1>
      <a:dk2>
        <a:srgbClr val="2B2B2B"/>
      </a:dk2>
      <a:lt2>
        <a:srgbClr val="D5D2C3"/>
      </a:lt2>
      <a:accent1>
        <a:srgbClr val="1EA3B5"/>
      </a:accent1>
      <a:accent2>
        <a:srgbClr val="EC541B"/>
      </a:accent2>
      <a:accent3>
        <a:srgbClr val="1AA756"/>
      </a:accent3>
      <a:accent4>
        <a:srgbClr val="E2151C"/>
      </a:accent4>
      <a:accent5>
        <a:srgbClr val="646464"/>
      </a:accent5>
      <a:accent6>
        <a:srgbClr val="DC3D08"/>
      </a:accent6>
      <a:hlink>
        <a:srgbClr val="EC541B"/>
      </a:hlink>
      <a:folHlink>
        <a:srgbClr val="75527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DB_deck_16x9_example.potx</Template>
  <TotalTime>53469</TotalTime>
  <Words>1213</Words>
  <Application>Microsoft Macintosh PowerPoint</Application>
  <PresentationFormat>On-screen Show (16:9)</PresentationFormat>
  <Paragraphs>244</Paragraphs>
  <Slides>36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52" baseType="lpstr">
      <vt:lpstr>Arial</vt:lpstr>
      <vt:lpstr>Calibri</vt:lpstr>
      <vt:lpstr>Cambria Math</vt:lpstr>
      <vt:lpstr>Gill Sans Light</vt:lpstr>
      <vt:lpstr>Helvetica Neue</vt:lpstr>
      <vt:lpstr>Helvetica Neue Light</vt:lpstr>
      <vt:lpstr>Lucida Grande</vt:lpstr>
      <vt:lpstr>LucidaGrande</vt:lpstr>
      <vt:lpstr>MS PGothic</vt:lpstr>
      <vt:lpstr>ＭＳ Ｐゴシック</vt:lpstr>
      <vt:lpstr>Newslab Thin</vt:lpstr>
      <vt:lpstr>Tahoma</vt:lpstr>
      <vt:lpstr>Wingdings</vt:lpstr>
      <vt:lpstr>黑体</vt:lpstr>
      <vt:lpstr>DB_deck_16x9_example</vt:lpstr>
      <vt:lpstr>Excel.Chart.8</vt:lpstr>
      <vt:lpstr>VM Migration, Containers (Lecture 12, cs262a) </vt:lpstr>
      <vt:lpstr>Today’s Paper</vt:lpstr>
      <vt:lpstr>VMWare “history”</vt:lpstr>
      <vt:lpstr>Migration Motivation</vt:lpstr>
      <vt:lpstr>Why VM instead of Process migration?</vt:lpstr>
      <vt:lpstr>Live VM Migration</vt:lpstr>
      <vt:lpstr>Challenges</vt:lpstr>
      <vt:lpstr>Handling Resources during Migration</vt:lpstr>
      <vt:lpstr>Handling Resources during Migration</vt:lpstr>
      <vt:lpstr>Migration Techniques</vt:lpstr>
      <vt:lpstr>Design Overview</vt:lpstr>
      <vt:lpstr>Migrate Writable Working Sets</vt:lpstr>
      <vt:lpstr>Challenge: Migrate Writable Working Sets</vt:lpstr>
      <vt:lpstr>Managed &amp; Self migration</vt:lpstr>
      <vt:lpstr>Managed Migration (1/2)</vt:lpstr>
      <vt:lpstr>Managed Migration (2/2)</vt:lpstr>
      <vt:lpstr>Self Migration</vt:lpstr>
      <vt:lpstr>Logically OS Checkpointing</vt:lpstr>
      <vt:lpstr>Dynamic Rate Limiting</vt:lpstr>
      <vt:lpstr>Evaluation-simple web server</vt:lpstr>
      <vt:lpstr>Evaluation-rapid page dirtying</vt:lpstr>
      <vt:lpstr>Conclusion</vt:lpstr>
      <vt:lpstr>VMs vs Containers</vt:lpstr>
      <vt:lpstr>PowerPoint Presentation</vt:lpstr>
      <vt:lpstr>Linux Containers (LXC)</vt:lpstr>
      <vt:lpstr>LXC Features</vt:lpstr>
      <vt:lpstr>Near-zero overhead</vt:lpstr>
      <vt:lpstr>Docker</vt:lpstr>
      <vt:lpstr>Kernel-based VM</vt:lpstr>
      <vt:lpstr>Network Configuration</vt:lpstr>
      <vt:lpstr>TCP bulk transfer efficiency </vt:lpstr>
      <vt:lpstr>Random I/O Throughput</vt:lpstr>
      <vt:lpstr>Random read latency CDF</vt:lpstr>
      <vt:lpstr>MySQL Throughput vs. Concurrency</vt:lpstr>
      <vt:lpstr>MySQL Throughput vs. Concurrency</vt:lpstr>
      <vt:lpstr>Summary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 d'Orito</dc:creator>
  <cp:lastModifiedBy>Ion Stoica</cp:lastModifiedBy>
  <cp:revision>2230</cp:revision>
  <cp:lastPrinted>2016-09-26T22:07:19Z</cp:lastPrinted>
  <dcterms:created xsi:type="dcterms:W3CDTF">2015-02-13T19:56:21Z</dcterms:created>
  <dcterms:modified xsi:type="dcterms:W3CDTF">2018-03-04T04:39:15Z</dcterms:modified>
</cp:coreProperties>
</file>