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embeddings/oleObject1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777" r:id="rId2"/>
    <p:sldId id="866" r:id="rId3"/>
    <p:sldId id="867" r:id="rId4"/>
    <p:sldId id="868" r:id="rId5"/>
    <p:sldId id="871" r:id="rId6"/>
    <p:sldId id="872" r:id="rId7"/>
    <p:sldId id="873" r:id="rId8"/>
    <p:sldId id="874" r:id="rId9"/>
    <p:sldId id="875" r:id="rId10"/>
    <p:sldId id="876" r:id="rId11"/>
    <p:sldId id="877" r:id="rId12"/>
    <p:sldId id="878" r:id="rId13"/>
    <p:sldId id="880" r:id="rId14"/>
    <p:sldId id="881" r:id="rId15"/>
    <p:sldId id="882" r:id="rId16"/>
    <p:sldId id="887" r:id="rId17"/>
    <p:sldId id="888" r:id="rId18"/>
    <p:sldId id="891" r:id="rId19"/>
    <p:sldId id="892" r:id="rId20"/>
    <p:sldId id="894" r:id="rId21"/>
    <p:sldId id="895" r:id="rId22"/>
    <p:sldId id="909" r:id="rId23"/>
    <p:sldId id="913" r:id="rId24"/>
    <p:sldId id="898" r:id="rId25"/>
    <p:sldId id="912" r:id="rId26"/>
    <p:sldId id="907" r:id="rId27"/>
    <p:sldId id="908" r:id="rId28"/>
    <p:sldId id="901" r:id="rId29"/>
    <p:sldId id="902" r:id="rId30"/>
    <p:sldId id="903" r:id="rId31"/>
    <p:sldId id="915" r:id="rId32"/>
    <p:sldId id="905" r:id="rId33"/>
    <p:sldId id="914" r:id="rId34"/>
    <p:sldId id="910" r:id="rId35"/>
    <p:sldId id="911" r:id="rId36"/>
    <p:sldId id="916" r:id="rId37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on Stoic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CB4"/>
    <a:srgbClr val="FFE0B6"/>
    <a:srgbClr val="95CEE8"/>
    <a:srgbClr val="69CEE8"/>
    <a:srgbClr val="C9E5FF"/>
    <a:srgbClr val="FF8D00"/>
    <a:srgbClr val="FFA63C"/>
    <a:srgbClr val="FFD4E1"/>
    <a:srgbClr val="3D84C7"/>
    <a:srgbClr val="ADCC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76" autoAdjust="0"/>
    <p:restoredTop sz="93558" autoAdjust="0"/>
  </p:normalViewPr>
  <p:slideViewPr>
    <p:cSldViewPr snapToGrid="0">
      <p:cViewPr varScale="1">
        <p:scale>
          <a:sx n="135" d="100"/>
          <a:sy n="135" d="100"/>
        </p:scale>
        <p:origin x="-104" y="-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commentAuthors" Target="commentAuthors.xml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7976391-CA72-415F-9630-5C942629CBBC}" type="datetimeFigureOut">
              <a:rPr lang="en-US" altLang="en-US"/>
              <a:pPr/>
              <a:t>3/19/18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027113-7185-43B9-8633-626C4872BF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90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B14504-7E73-40B3-A4BE-FCEED13BF409}" type="datetimeFigureOut">
              <a:rPr lang="en-US" altLang="en-US"/>
              <a:pPr/>
              <a:t>3/19/18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B17D3-99E1-4420-81D7-8B4A93584C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43874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3-D graph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Checklist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want to enable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What we have today</a:t>
            </a:r>
          </a:p>
          <a:p>
            <a:pPr lvl="0">
              <a:spcBef>
                <a:spcPts val="0"/>
              </a:spcBef>
              <a:buNone/>
            </a:pPr>
            <a:r>
              <a:rPr lang="en" dirty="0"/>
              <a:t>How we’ll get there</a:t>
            </a:r>
          </a:p>
        </p:txBody>
      </p:sp>
    </p:spTree>
    <p:extLst>
      <p:ext uri="{BB962C8B-B14F-4D97-AF65-F5344CB8AC3E}">
        <p14:creationId xmlns:p14="http://schemas.microsoft.com/office/powerpoint/2010/main" val="83525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READ. Filename + Offset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/>
              </a:rPr>
              <a:t> Chunk Index, ask server for chunk handle and location</a:t>
            </a:r>
          </a:p>
          <a:p>
            <a:r>
              <a:rPr lang="en-US" baseline="0" dirty="0" smtClean="0">
                <a:sym typeface="Wingdings"/>
              </a:rPr>
              <a:t>How can the MASTER SCALE? Caching, </a:t>
            </a:r>
            <a:r>
              <a:rPr lang="en-US" baseline="0" smtClean="0">
                <a:sym typeface="Wingdings"/>
              </a:rPr>
              <a:t>only metadata,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93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64MB: less master </a:t>
            </a:r>
            <a:r>
              <a:rPr lang="en-US" dirty="0" err="1" smtClean="0"/>
              <a:t>util</a:t>
            </a:r>
            <a:r>
              <a:rPr lang="en-US" dirty="0" smtClean="0"/>
              <a:t>, less traffic to master, metadata</a:t>
            </a:r>
            <a:r>
              <a:rPr lang="en-US" baseline="0" dirty="0" smtClean="0"/>
              <a:t> in memory</a:t>
            </a:r>
          </a:p>
          <a:p>
            <a:r>
              <a:rPr lang="en-US" dirty="0" smtClean="0"/>
              <a:t>• Hotspots, replication factor app startup time</a:t>
            </a:r>
          </a:p>
          <a:p>
            <a:r>
              <a:rPr lang="en-US" dirty="0" smtClean="0"/>
              <a:t>•</a:t>
            </a:r>
            <a:r>
              <a:rPr lang="en-US" baseline="0" dirty="0" smtClean="0"/>
              <a:t> </a:t>
            </a:r>
            <a:r>
              <a:rPr lang="en-US" dirty="0" smtClean="0"/>
              <a:t>Shadow masters, do everything but write, quick startup seconds</a:t>
            </a:r>
          </a:p>
          <a:p>
            <a:r>
              <a:rPr lang="en-US" dirty="0" smtClean="0"/>
              <a:t>• Data </a:t>
            </a:r>
            <a:r>
              <a:rPr lang="en-US" dirty="0" err="1" smtClean="0"/>
              <a:t>vs</a:t>
            </a:r>
            <a:r>
              <a:rPr lang="en-US" dirty="0" smtClean="0"/>
              <a:t> Control plane, spreads chunks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813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</a:t>
            </a:r>
            <a:r>
              <a:rPr lang="en-US" baseline="0" dirty="0" smtClean="0"/>
              <a:t> Advantages? Offload master.</a:t>
            </a:r>
          </a:p>
          <a:p>
            <a:r>
              <a:rPr lang="en-US" baseline="0" dirty="0" smtClean="0"/>
              <a:t>• Separate data control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1437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</a:t>
            </a:r>
            <a:r>
              <a:rPr lang="en-US" baseline="0" dirty="0" smtClean="0"/>
              <a:t> Advantage? Multiple writes without sync or locks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140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•</a:t>
            </a:r>
            <a:r>
              <a:rPr lang="en-US" baseline="0" dirty="0" smtClean="0"/>
              <a:t> Why namespace locking? </a:t>
            </a:r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34" charset="-127"/>
              </a:rPr>
              <a:t>Locking scheme allows concurrent mutations in same directory</a:t>
            </a: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34" charset="-127"/>
              </a:rPr>
              <a:t>•</a:t>
            </a:r>
            <a:r>
              <a:rPr lang="en-US" altLang="ko-KR" baseline="0" dirty="0" smtClean="0">
                <a:solidFill>
                  <a:schemeClr val="tx1"/>
                </a:solidFill>
                <a:ea typeface="굴림" panose="020B0600000101010101" pitchFamily="34" charset="-127"/>
              </a:rPr>
              <a:t> </a:t>
            </a:r>
            <a:r>
              <a:rPr lang="en-US" altLang="ko-KR" baseline="0" dirty="0" err="1" smtClean="0">
                <a:solidFill>
                  <a:schemeClr val="tx1"/>
                </a:solidFill>
                <a:ea typeface="굴림" panose="020B0600000101010101" pitchFamily="34" charset="-127"/>
              </a:rPr>
              <a:t>Replas</a:t>
            </a:r>
            <a:r>
              <a:rPr lang="en-US" altLang="ko-KR" baseline="0" dirty="0" smtClean="0">
                <a:solidFill>
                  <a:schemeClr val="tx1"/>
                </a:solidFill>
                <a:ea typeface="굴림" panose="020B0600000101010101" pitchFamily="34" charset="-127"/>
              </a:rPr>
              <a:t> across racks? Limited bandwidth across them.</a:t>
            </a:r>
            <a:endParaRPr lang="en-US" altLang="ko-KR" dirty="0" smtClean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 smtClean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9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•</a:t>
            </a:r>
            <a:r>
              <a:rPr lang="en-US" baseline="0" dirty="0" smtClean="0"/>
              <a:t> How to ensure not lots of padded empty files? ¼</a:t>
            </a:r>
          </a:p>
          <a:p>
            <a:r>
              <a:rPr lang="en-US" baseline="0" dirty="0" smtClean="0"/>
              <a:t>• Creations means lots of writes, so spread those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B17D3-99E1-4420-81D7-8B4A93584CA0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794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5556" y="1558774"/>
            <a:ext cx="8240889" cy="1863171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946150" y="206375"/>
            <a:ext cx="7172325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Newslab Light"/>
                <a:ea typeface="+mj-ea"/>
                <a:cs typeface="Newslab Light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4000" dirty="0" smtClean="0">
                <a:latin typeface="Helvetica Neue" charset="0"/>
                <a:ea typeface="Helvetica Neue" charset="0"/>
                <a:cs typeface="Helvetica Neue" charset="0"/>
              </a:rPr>
              <a:t>Use this Chart to Start</a:t>
            </a:r>
            <a:endParaRPr lang="en-US" sz="40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  <p:graphicFrame>
        <p:nvGraphicFramePr>
          <p:cNvPr id="3" name="Picture Placeholder 9"/>
          <p:cNvGraphicFramePr>
            <a:graphicFrameLocks/>
          </p:cNvGraphicFramePr>
          <p:nvPr/>
        </p:nvGraphicFramePr>
        <p:xfrm>
          <a:off x="1158875" y="1149350"/>
          <a:ext cx="7273925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4" r:id="rId4" imgW="7271927" imgH="3492719" progId="Excel.Chart.8">
                  <p:embed/>
                </p:oleObj>
              </mc:Choice>
              <mc:Fallback>
                <p:oleObj r:id="rId4" imgW="7271927" imgH="349271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1149350"/>
                        <a:ext cx="7273925" cy="349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6787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 userDrawn="1"/>
        </p:nvGrpSpPr>
        <p:grpSpPr>
          <a:xfrm>
            <a:off x="798513" y="946150"/>
            <a:ext cx="8208962" cy="3709988"/>
            <a:chOff x="798513" y="946150"/>
            <a:chExt cx="8208962" cy="3709988"/>
          </a:xfrm>
        </p:grpSpPr>
        <p:pic>
          <p:nvPicPr>
            <p:cNvPr id="3" name="Picture 4" descr="01_FLASHLIGHT_exploratio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138" y="987425"/>
              <a:ext cx="1092200" cy="1092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6" descr="02_CLOUDCLUSTER_managedclusters.pn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338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" descr="03_PIPELINES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3875" y="1006475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 descr="04_THIRDPARTY.png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163" y="1006475"/>
              <a:ext cx="1082675" cy="1082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05_UNIFIED_PLATFORM_knot.eps.png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950" y="946150"/>
              <a:ext cx="1144588" cy="1144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 descr="06_COMMUNITY.png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900" y="1065213"/>
              <a:ext cx="98742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1" descr="07_LIBRARIES.png"/>
            <p:cNvPicPr>
              <a:picLocks noChangeAspect="1"/>
            </p:cNvPicPr>
            <p:nvPr userDrawn="1"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3688" y="1027113"/>
              <a:ext cx="1093787" cy="1093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 descr="08_LOGO_BUG.png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050" y="3424238"/>
              <a:ext cx="1073150" cy="107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3" descr="09_EXPLORE_LANGUAGE.png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13" y="2325688"/>
              <a:ext cx="10795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4" descr="10_COLLABORATE.png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975" y="2338388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5" descr="11_CHART_visualize.png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150" y="2392363"/>
              <a:ext cx="989013" cy="98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12_DASHBOARD.png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3375" y="2381250"/>
              <a:ext cx="973138" cy="971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7" descr="13_CLUSTERS.png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5025" y="3552825"/>
              <a:ext cx="1103313" cy="1103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8" descr="14_WAND_PowerSpark.png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213" y="3554413"/>
              <a:ext cx="1047750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9" descr="15_IMPORT_CLOUD.png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925" y="3552825"/>
              <a:ext cx="103505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0" descr="16_CALENDAR_schedule.png"/>
            <p:cNvPicPr>
              <a:picLocks noChangeAspect="1"/>
            </p:cNvPicPr>
            <p:nvPr userDrawn="1"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2393950"/>
              <a:ext cx="973138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1" descr="17_CHECKLIST_monitor.png"/>
            <p:cNvPicPr>
              <a:picLocks noChangeAspect="1"/>
            </p:cNvPicPr>
            <p:nvPr userDrawn="1"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7363" y="2392363"/>
              <a:ext cx="1031875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auto">
            <a:xfrm>
              <a:off x="1028700" y="1878013"/>
              <a:ext cx="76815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Exploration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auto">
            <a:xfrm>
              <a:off x="1958975" y="1878013"/>
              <a:ext cx="113043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Managed Clusters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auto">
            <a:xfrm>
              <a:off x="3311525" y="1878013"/>
              <a:ext cx="65274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Pipelines</a:t>
              </a:r>
            </a:p>
          </p:txBody>
        </p:sp>
        <p:sp>
          <p:nvSpPr>
            <p:cNvPr id="23" name="TextBox 22"/>
            <p:cNvSpPr txBox="1">
              <a:spLocks noChangeArrowheads="1"/>
            </p:cNvSpPr>
            <p:nvPr userDrawn="1"/>
          </p:nvSpPr>
          <p:spPr bwMode="auto">
            <a:xfrm>
              <a:off x="4221163" y="1878013"/>
              <a:ext cx="92525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3</a:t>
              </a:r>
              <a:r>
                <a:rPr lang="en-US" sz="900" baseline="300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rd</a:t>
              </a: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 Party Apps</a:t>
              </a:r>
            </a:p>
          </p:txBody>
        </p:sp>
        <p:sp>
          <p:nvSpPr>
            <p:cNvPr id="24" name="TextBox 23"/>
            <p:cNvSpPr txBox="1">
              <a:spLocks noChangeArrowheads="1"/>
            </p:cNvSpPr>
            <p:nvPr userDrawn="1"/>
          </p:nvSpPr>
          <p:spPr bwMode="auto">
            <a:xfrm>
              <a:off x="6950075" y="1878013"/>
              <a:ext cx="77777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Community</a:t>
              </a:r>
            </a:p>
          </p:txBody>
        </p:sp>
        <p:sp>
          <p:nvSpPr>
            <p:cNvPr id="25" name="TextBox 24"/>
            <p:cNvSpPr txBox="1">
              <a:spLocks noChangeArrowheads="1"/>
            </p:cNvSpPr>
            <p:nvPr userDrawn="1"/>
          </p:nvSpPr>
          <p:spPr bwMode="auto">
            <a:xfrm>
              <a:off x="1096963" y="4357688"/>
              <a:ext cx="61106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dirty="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Clusters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 userDrawn="1"/>
          </p:nvSpPr>
          <p:spPr bwMode="auto">
            <a:xfrm>
              <a:off x="6937375" y="3216275"/>
              <a:ext cx="997389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Monitor Results</a:t>
              </a:r>
            </a:p>
          </p:txBody>
        </p:sp>
        <p:sp>
          <p:nvSpPr>
            <p:cNvPr id="27" name="TextBox 26"/>
            <p:cNvSpPr txBox="1">
              <a:spLocks noChangeArrowheads="1"/>
            </p:cNvSpPr>
            <p:nvPr userDrawn="1"/>
          </p:nvSpPr>
          <p:spPr bwMode="auto">
            <a:xfrm>
              <a:off x="5607050" y="3216275"/>
              <a:ext cx="127631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Schedule Workflows </a:t>
              </a:r>
            </a:p>
          </p:txBody>
        </p:sp>
        <p:sp>
          <p:nvSpPr>
            <p:cNvPr id="28" name="TextBox 27"/>
            <p:cNvSpPr txBox="1">
              <a:spLocks noChangeArrowheads="1"/>
            </p:cNvSpPr>
            <p:nvPr userDrawn="1"/>
          </p:nvSpPr>
          <p:spPr bwMode="auto">
            <a:xfrm>
              <a:off x="3259138" y="4354513"/>
              <a:ext cx="79861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Import Data</a:t>
              </a:r>
            </a:p>
          </p:txBody>
        </p:sp>
        <p:sp>
          <p:nvSpPr>
            <p:cNvPr id="29" name="TextBox 28"/>
            <p:cNvSpPr txBox="1">
              <a:spLocks noChangeArrowheads="1"/>
            </p:cNvSpPr>
            <p:nvPr userDrawn="1"/>
          </p:nvSpPr>
          <p:spPr bwMode="auto">
            <a:xfrm>
              <a:off x="2012950" y="4357688"/>
              <a:ext cx="98296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Power of Spark</a:t>
              </a:r>
            </a:p>
          </p:txBody>
        </p:sp>
        <p:sp>
          <p:nvSpPr>
            <p:cNvPr id="30" name="TextBox 29"/>
            <p:cNvSpPr txBox="1">
              <a:spLocks noChangeArrowheads="1"/>
            </p:cNvSpPr>
            <p:nvPr userDrawn="1"/>
          </p:nvSpPr>
          <p:spPr bwMode="auto">
            <a:xfrm>
              <a:off x="2057400" y="3205163"/>
              <a:ext cx="782587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Collaborate</a:t>
              </a:r>
            </a:p>
          </p:txBody>
        </p:sp>
        <p:sp>
          <p:nvSpPr>
            <p:cNvPr id="31" name="TextBox 30"/>
            <p:cNvSpPr txBox="1">
              <a:spLocks noChangeArrowheads="1"/>
            </p:cNvSpPr>
            <p:nvPr userDrawn="1"/>
          </p:nvSpPr>
          <p:spPr bwMode="auto">
            <a:xfrm>
              <a:off x="4364038" y="3205163"/>
              <a:ext cx="56618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Publish</a:t>
              </a:r>
            </a:p>
          </p:txBody>
        </p:sp>
        <p:sp>
          <p:nvSpPr>
            <p:cNvPr id="32" name="TextBox 31"/>
            <p:cNvSpPr txBox="1">
              <a:spLocks noChangeArrowheads="1"/>
            </p:cNvSpPr>
            <p:nvPr userDrawn="1"/>
          </p:nvSpPr>
          <p:spPr bwMode="auto">
            <a:xfrm>
              <a:off x="3336925" y="3205163"/>
              <a:ext cx="63511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Visualize</a:t>
              </a:r>
            </a:p>
          </p:txBody>
        </p:sp>
        <p:sp>
          <p:nvSpPr>
            <p:cNvPr id="33" name="TextBox 32"/>
            <p:cNvSpPr txBox="1">
              <a:spLocks noChangeArrowheads="1"/>
            </p:cNvSpPr>
            <p:nvPr userDrawn="1"/>
          </p:nvSpPr>
          <p:spPr bwMode="auto">
            <a:xfrm>
              <a:off x="1019175" y="3205163"/>
              <a:ext cx="696024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Language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 userDrawn="1"/>
          </p:nvSpPr>
          <p:spPr bwMode="auto">
            <a:xfrm>
              <a:off x="8204200" y="1878013"/>
              <a:ext cx="628698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Libraries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 userDrawn="1"/>
          </p:nvSpPr>
          <p:spPr bwMode="auto">
            <a:xfrm>
              <a:off x="5700713" y="1878013"/>
              <a:ext cx="1016625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Unified Platform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 userDrawn="1"/>
          </p:nvSpPr>
          <p:spPr bwMode="auto">
            <a:xfrm>
              <a:off x="5875338" y="4302125"/>
              <a:ext cx="686406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900" smtClean="0">
                  <a:solidFill>
                    <a:srgbClr val="404040"/>
                  </a:solidFill>
                  <a:latin typeface="Helvetica Neue" charset="0"/>
                  <a:ea typeface="Helvetica Neue" charset="0"/>
                  <a:cs typeface="Helvetica Neue" charset="0"/>
                </a:rPr>
                <a:t>Logo Bug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4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03111" y="15983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3111" y="2717006"/>
            <a:ext cx="6349823" cy="66644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02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>
                <a:latin typeface="Tahoma"/>
                <a:cs typeface="Tahom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548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312863"/>
            <a:ext cx="8850312" cy="3394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54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863" y="952049"/>
            <a:ext cx="8850311" cy="2440157"/>
          </a:xfrm>
        </p:spPr>
        <p:txBody>
          <a:bodyPr>
            <a:normAutofit/>
          </a:bodyPr>
          <a:lstStyle>
            <a:lvl1pPr algn="l">
              <a:defRPr sz="4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178742" y="2965040"/>
            <a:ext cx="8749914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7340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708369" cy="8572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69863" y="1313040"/>
            <a:ext cx="4231449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tabLst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4620768" y="1313040"/>
            <a:ext cx="4399407" cy="34455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 marL="1028700" indent="-115888"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77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9863" y="205979"/>
            <a:ext cx="8850311" cy="857250"/>
          </a:xfrm>
        </p:spPr>
        <p:txBody>
          <a:bodyPr/>
          <a:lstStyle>
            <a:lvl1pPr>
              <a:defRPr sz="3200" b="0" i="0"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69864" y="1286171"/>
            <a:ext cx="4231448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69864" y="1844616"/>
            <a:ext cx="4231448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7344" y="1286171"/>
            <a:ext cx="4362831" cy="479822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57344" y="1844616"/>
            <a:ext cx="4362831" cy="2963466"/>
          </a:xfrm>
        </p:spPr>
        <p:txBody>
          <a:bodyPr>
            <a:normAutofit/>
          </a:bodyPr>
          <a:lstStyle>
            <a:lvl1pPr>
              <a:defRPr sz="2000">
                <a:latin typeface="Helvetica Neue" charset="0"/>
                <a:ea typeface="Helvetica Neue" charset="0"/>
                <a:cs typeface="Helvetica Neue" charset="0"/>
              </a:defRPr>
            </a:lvl1pPr>
            <a:lvl2pPr>
              <a:defRPr sz="1800">
                <a:latin typeface="Helvetica Neue" charset="0"/>
                <a:ea typeface="Helvetica Neue" charset="0"/>
                <a:cs typeface="Helvetica Neue" charset="0"/>
              </a:defRPr>
            </a:lvl2pPr>
            <a:lvl3pPr marL="1028700" indent="-114300">
              <a:defRPr sz="1600">
                <a:latin typeface="Helvetica Neue" charset="0"/>
                <a:ea typeface="Helvetica Neue" charset="0"/>
                <a:cs typeface="Helvetica Neue" charset="0"/>
              </a:defRPr>
            </a:lvl3pPr>
            <a:lvl4pPr>
              <a:defRPr sz="1400">
                <a:latin typeface="Helvetica Neue" charset="0"/>
                <a:ea typeface="Helvetica Neue" charset="0"/>
                <a:cs typeface="Helvetica Neue" charset="0"/>
              </a:defRPr>
            </a:lvl4pPr>
            <a:lvl5pPr>
              <a:defRPr sz="1400">
                <a:latin typeface="Helvetica Neue" charset="0"/>
                <a:ea typeface="Helvetica Neue" charset="0"/>
                <a:cs typeface="Helvetica Neue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096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69863" y="206663"/>
            <a:ext cx="8850312" cy="480131"/>
          </a:xfrm>
          <a:prstGeom prst="rect">
            <a:avLst/>
          </a:prstGeom>
        </p:spPr>
        <p:txBody>
          <a:bodyPr rtlCol="0" anchor="t">
            <a:spAutoFit/>
          </a:bodyPr>
          <a:lstStyle>
            <a:lvl1pPr>
              <a:lnSpc>
                <a:spcPct val="90000"/>
              </a:lnSpc>
              <a:defRPr sz="2800" baseline="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47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atabricks_logoTM_rgb_TM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63" y="4821238"/>
            <a:ext cx="1071562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4787"/>
            <a:ext cx="3008313" cy="2000428"/>
          </a:xfrm>
        </p:spPr>
        <p:txBody>
          <a:bodyPr anchor="t">
            <a:noAutofit/>
          </a:bodyPr>
          <a:lstStyle>
            <a:lvl1pPr algn="l">
              <a:defRPr sz="4000" b="0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3489" y="204788"/>
            <a:ext cx="5506686" cy="438983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2621494"/>
            <a:ext cx="3008313" cy="197313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5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3600450"/>
            <a:ext cx="8840025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9863" y="459581"/>
            <a:ext cx="8840025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863" y="4025503"/>
            <a:ext cx="8840025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695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5245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46150" y="206375"/>
            <a:ext cx="71723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46150" y="1312863"/>
            <a:ext cx="7172325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7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b="0" i="0" kern="1200">
          <a:solidFill>
            <a:srgbClr val="404040"/>
          </a:solidFill>
          <a:latin typeface="Helvetica Neue" charset="0"/>
          <a:ea typeface="Helvetica Neue" charset="0"/>
          <a:cs typeface="Helvetica Neue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MS PGothic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Newslab Thin" charset="0"/>
          <a:ea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defRPr sz="24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1pPr>
      <a:lvl2pPr marL="628650" indent="-171450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sz="2000"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2pPr>
      <a:lvl3pPr marL="1089025" indent="-174625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 typeface="Lucida Grande" charset="0"/>
        <a:buChar char="–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3pPr>
      <a:lvl4pPr marL="1541463" indent="-169863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 pitchFamily="34" charset="0"/>
        <a:buChar char="•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4pPr>
      <a:lvl5pPr marL="2001838" indent="-173038" algn="l" defTabSz="4572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Lucida Grande" charset="0"/>
        <a:buChar char="-"/>
        <a:defRPr b="0" i="0" kern="1200">
          <a:solidFill>
            <a:srgbClr val="404040"/>
          </a:solidFill>
          <a:latin typeface="Helvetica Neue Light" charset="0"/>
          <a:ea typeface="Helvetica Neue Light" charset="0"/>
          <a:cs typeface="Helvetica Neue Light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ic.googleusercontent.com/media/research.google.com/en/archive/gfs-sosp2003.pdf" TargetMode="External"/><Relationship Id="rId3" Type="http://schemas.openxmlformats.org/officeDocument/2006/relationships/hyperlink" Target="http://static.googleusercontent.com/media/research.google.com/en/archive/bigtable-osdi06.pdf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266700"/>
            <a:ext cx="8520599" cy="2454145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-US" sz="6600" dirty="0">
                <a:ea typeface="ＭＳ Ｐゴシック" charset="0"/>
              </a:rPr>
              <a:t>GFS and </a:t>
            </a:r>
            <a:r>
              <a:rPr lang="en-US" sz="6600" dirty="0" err="1">
                <a:ea typeface="ＭＳ Ｐゴシック" charset="0"/>
              </a:rPr>
              <a:t>BigTable</a:t>
            </a:r>
            <a:r>
              <a:rPr lang="en-US" sz="4800" dirty="0">
                <a:ea typeface="ＭＳ Ｐゴシック" charset="0"/>
              </a:rPr>
              <a:t/>
            </a:r>
            <a:br>
              <a:rPr lang="en-US" sz="4800" dirty="0">
                <a:ea typeface="ＭＳ Ｐゴシック" charset="0"/>
              </a:rPr>
            </a:br>
            <a:r>
              <a:rPr lang="en-US" sz="4800" dirty="0" smtClean="0">
                <a:ea typeface="ＭＳ Ｐゴシック" charset="0"/>
              </a:rPr>
              <a:t>Lecture 17, cs262a</a:t>
            </a:r>
            <a:endParaRPr lang="en-US" sz="4800" dirty="0"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0" y="3084597"/>
            <a:ext cx="9144000" cy="14371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Ion </a:t>
            </a:r>
            <a:r>
              <a:rPr lang="en-US" sz="2200" dirty="0" err="1" smtClean="0">
                <a:latin typeface="Helvetica Neue" charset="0"/>
                <a:ea typeface="Helvetica Neue" charset="0"/>
                <a:cs typeface="Helvetica Neue" charset="0"/>
              </a:rPr>
              <a:t>Stoica</a:t>
            </a: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 &amp; Ali Ghodsi,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UC Berkeley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 sz="2200" dirty="0" smtClean="0">
                <a:latin typeface="Helvetica Neue" charset="0"/>
                <a:ea typeface="Helvetica Neue" charset="0"/>
                <a:cs typeface="Helvetica Neue" charset="0"/>
              </a:rPr>
              <a:t>March 19, 2018</a:t>
            </a:r>
          </a:p>
          <a:p>
            <a:pPr lvl="0" rtl="0">
              <a:spcBef>
                <a:spcPts val="0"/>
              </a:spcBef>
              <a:buNone/>
            </a:pPr>
            <a:endParaRPr lang="en-US" sz="2200" dirty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870920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1-01 at 9.42.1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274"/>
            <a:ext cx="9144000" cy="35704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206375"/>
            <a:ext cx="8850312" cy="857250"/>
          </a:xfrm>
        </p:spPr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60463"/>
            <a:ext cx="8850312" cy="528637"/>
          </a:xfrm>
        </p:spPr>
        <p:txBody>
          <a:bodyPr/>
          <a:lstStyle/>
          <a:p>
            <a:r>
              <a:rPr lang="en-US" dirty="0" smtClean="0"/>
              <a:t>Single Master (why?)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08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4" name="Picture 3" descr="Screen Shot 2016-11-01 at 9.4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274"/>
            <a:ext cx="9144000" cy="357042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60463"/>
            <a:ext cx="8850312" cy="2509837"/>
          </a:xfrm>
        </p:spPr>
        <p:txBody>
          <a:bodyPr/>
          <a:lstStyle/>
          <a:p>
            <a:r>
              <a:rPr lang="en-US" dirty="0" smtClean="0"/>
              <a:t>64MB chunks</a:t>
            </a:r>
            <a:r>
              <a:rPr lang="en-US" dirty="0"/>
              <a:t> </a:t>
            </a:r>
            <a:r>
              <a:rPr lang="en-US" dirty="0" smtClean="0"/>
              <a:t>identified </a:t>
            </a:r>
            <a:r>
              <a:rPr lang="en-US" dirty="0"/>
              <a:t>by </a:t>
            </a:r>
            <a:r>
              <a:rPr lang="en-US" dirty="0" smtClean="0"/>
              <a:t>unique </a:t>
            </a:r>
            <a:r>
              <a:rPr lang="en-US" dirty="0"/>
              <a:t>64 bit </a:t>
            </a:r>
            <a:r>
              <a:rPr lang="en-US" dirty="0" smtClean="0"/>
              <a:t>identifier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8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64MB chunks: pros and cons?</a:t>
            </a:r>
          </a:p>
          <a:p>
            <a:endParaRPr lang="en-US" dirty="0" smtClean="0"/>
          </a:p>
          <a:p>
            <a:r>
              <a:rPr lang="en-US" dirty="0" smtClean="0"/>
              <a:t>How do they deal with hotspots?</a:t>
            </a:r>
          </a:p>
          <a:p>
            <a:endParaRPr lang="en-US" dirty="0"/>
          </a:p>
          <a:p>
            <a:r>
              <a:rPr lang="en-US" dirty="0" smtClean="0"/>
              <a:t>How do they achieve master fault tolerance?</a:t>
            </a:r>
          </a:p>
          <a:p>
            <a:endParaRPr lang="en-US" dirty="0"/>
          </a:p>
          <a:p>
            <a:r>
              <a:rPr lang="en-US" dirty="0"/>
              <a:t>How does master achieve high throughput, perform load balancing, </a:t>
            </a:r>
            <a:r>
              <a:rPr lang="en-US" dirty="0" err="1"/>
              <a:t>etc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79500"/>
            <a:ext cx="8850312" cy="3975099"/>
          </a:xfrm>
        </p:spPr>
        <p:txBody>
          <a:bodyPr>
            <a:normAutofit/>
          </a:bodyPr>
          <a:lstStyle/>
          <a:p>
            <a:r>
              <a:rPr lang="en-US" dirty="0" smtClean="0"/>
              <a:t>Mutation: write/append operation to a chunk</a:t>
            </a:r>
            <a:endParaRPr lang="en-US" dirty="0"/>
          </a:p>
          <a:p>
            <a:r>
              <a:rPr lang="en-US" dirty="0" smtClean="0"/>
              <a:t>Use lease mechanism to ensure consistency: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grants </a:t>
            </a:r>
            <a:r>
              <a:rPr lang="en-US" dirty="0" smtClean="0"/>
              <a:t>a chunk lease </a:t>
            </a:r>
            <a:r>
              <a:rPr lang="en-US" dirty="0"/>
              <a:t>to one </a:t>
            </a:r>
            <a:r>
              <a:rPr lang="en-US" dirty="0" smtClean="0"/>
              <a:t>of replicas (primary)</a:t>
            </a:r>
          </a:p>
          <a:p>
            <a:pPr lvl="1"/>
            <a:r>
              <a:rPr lang="en-US" dirty="0" smtClean="0"/>
              <a:t>Primary </a:t>
            </a:r>
            <a:r>
              <a:rPr lang="en-US" dirty="0"/>
              <a:t>picks a </a:t>
            </a:r>
            <a:r>
              <a:rPr lang="en-US" dirty="0" smtClean="0"/>
              <a:t>serial order </a:t>
            </a:r>
            <a:r>
              <a:rPr lang="en-US" dirty="0"/>
              <a:t>for all mutations to the </a:t>
            </a:r>
            <a:r>
              <a:rPr lang="en-US" dirty="0" smtClean="0"/>
              <a:t>chunk 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replicas follow </a:t>
            </a:r>
            <a:r>
              <a:rPr lang="en-US" dirty="0" smtClean="0"/>
              <a:t>this order </a:t>
            </a:r>
            <a:r>
              <a:rPr lang="en-US" dirty="0"/>
              <a:t>when applying </a:t>
            </a:r>
            <a:r>
              <a:rPr lang="en-US" dirty="0" smtClean="0"/>
              <a:t>mutations </a:t>
            </a:r>
          </a:p>
          <a:p>
            <a:pPr lvl="1"/>
            <a:r>
              <a:rPr lang="en-US" dirty="0" smtClean="0"/>
              <a:t>Global mutation order defined </a:t>
            </a:r>
            <a:r>
              <a:rPr lang="en-US" dirty="0"/>
              <a:t>first by </a:t>
            </a:r>
            <a:endParaRPr lang="en-US" dirty="0" smtClean="0"/>
          </a:p>
          <a:p>
            <a:pPr lvl="2"/>
            <a:r>
              <a:rPr lang="en-US" dirty="0" smtClean="0"/>
              <a:t>lease </a:t>
            </a:r>
            <a:r>
              <a:rPr lang="en-US" dirty="0"/>
              <a:t>grant order chosen by </a:t>
            </a:r>
            <a:r>
              <a:rPr lang="en-US" dirty="0" smtClean="0"/>
              <a:t>the master</a:t>
            </a:r>
          </a:p>
          <a:p>
            <a:pPr lvl="2"/>
            <a:r>
              <a:rPr lang="en-US" dirty="0" smtClean="0"/>
              <a:t>serial </a:t>
            </a:r>
            <a:r>
              <a:rPr lang="en-US" dirty="0"/>
              <a:t>numbers </a:t>
            </a:r>
            <a:r>
              <a:rPr lang="en-US" dirty="0" smtClean="0"/>
              <a:t>assigned by </a:t>
            </a:r>
            <a:r>
              <a:rPr lang="en-US" dirty="0"/>
              <a:t>the </a:t>
            </a:r>
            <a:r>
              <a:rPr lang="en-US" dirty="0" smtClean="0"/>
              <a:t>primary within lease</a:t>
            </a:r>
          </a:p>
          <a:p>
            <a:r>
              <a:rPr lang="en-US" dirty="0" smtClean="0"/>
              <a:t>If master doesn’t hear from primary, it grant lease to another replica after lease expires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16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Control and data Flow</a:t>
            </a:r>
            <a:endParaRPr lang="en-US" dirty="0"/>
          </a:p>
        </p:txBody>
      </p:sp>
      <p:pic>
        <p:nvPicPr>
          <p:cNvPr id="4" name="Picture 3" descr="Screen Shot 2016-11-01 at 10.3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969" y="1040134"/>
            <a:ext cx="4729431" cy="4103366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5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Atomic Writes Appends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specifies </a:t>
            </a:r>
            <a:r>
              <a:rPr lang="en-US" dirty="0"/>
              <a:t>only the </a:t>
            </a:r>
            <a:r>
              <a:rPr lang="en-US" dirty="0" smtClean="0"/>
              <a:t>data 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GFS</a:t>
            </a:r>
            <a:r>
              <a:rPr lang="en-US" dirty="0"/>
              <a:t> </a:t>
            </a:r>
            <a:r>
              <a:rPr lang="en-US" dirty="0" smtClean="0"/>
              <a:t>picks offset to append data and returns it to client</a:t>
            </a:r>
          </a:p>
          <a:p>
            <a:pPr lvl="2"/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rimary </a:t>
            </a:r>
            <a:r>
              <a:rPr lang="en-US" dirty="0"/>
              <a:t>checks </a:t>
            </a:r>
            <a:r>
              <a:rPr lang="en-US" dirty="0" smtClean="0"/>
              <a:t>if </a:t>
            </a:r>
            <a:r>
              <a:rPr lang="en-US" dirty="0"/>
              <a:t>appending r</a:t>
            </a:r>
            <a:r>
              <a:rPr lang="en-US" dirty="0" smtClean="0"/>
              <a:t>ecord will exceed chunk max size</a:t>
            </a:r>
          </a:p>
          <a:p>
            <a:r>
              <a:rPr lang="en-US" dirty="0" smtClean="0"/>
              <a:t>If yes</a:t>
            </a:r>
          </a:p>
          <a:p>
            <a:pPr lvl="1"/>
            <a:r>
              <a:rPr lang="en-US" dirty="0" smtClean="0"/>
              <a:t>Pad chunk to maximum</a:t>
            </a:r>
            <a:r>
              <a:rPr lang="en-US" dirty="0"/>
              <a:t> </a:t>
            </a:r>
            <a:r>
              <a:rPr lang="en-US" dirty="0" smtClean="0"/>
              <a:t>size</a:t>
            </a:r>
          </a:p>
          <a:p>
            <a:pPr lvl="1"/>
            <a:r>
              <a:rPr lang="en-US" dirty="0" smtClean="0"/>
              <a:t>Tell client to try on a new chunk</a:t>
            </a:r>
          </a:p>
        </p:txBody>
      </p:sp>
    </p:spTree>
    <p:extLst>
      <p:ext uri="{BB962C8B-B14F-4D97-AF65-F5344CB8AC3E}">
        <p14:creationId xmlns:p14="http://schemas.microsoft.com/office/powerpoint/2010/main" val="68426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Master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Namespace locking management</a:t>
            </a:r>
          </a:p>
          <a:p>
            <a:pPr lvl="1"/>
            <a:r>
              <a:rPr lang="en-US" dirty="0" smtClean="0"/>
              <a:t>Each master operation acquires a set </a:t>
            </a:r>
            <a:r>
              <a:rPr lang="en-US" dirty="0"/>
              <a:t>o</a:t>
            </a:r>
            <a:r>
              <a:rPr lang="en-US" dirty="0" smtClean="0"/>
              <a:t>f locks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34" charset="-127"/>
              </a:rPr>
              <a:t>Locks 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34" charset="-127"/>
              </a:rPr>
              <a:t>are acquired in a consistent total order to prevent </a:t>
            </a:r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34" charset="-127"/>
              </a:rPr>
              <a:t>deadlock</a:t>
            </a:r>
          </a:p>
          <a:p>
            <a:pPr lvl="1"/>
            <a:endParaRPr lang="en-US" altLang="ko-KR" dirty="0" smtClean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Replica Placement</a:t>
            </a:r>
          </a:p>
          <a:p>
            <a:pPr lvl="1" fontAlgn="auto">
              <a:defRPr/>
            </a:pPr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34" charset="-127"/>
              </a:rPr>
              <a:t>Spread </a:t>
            </a:r>
            <a:r>
              <a:rPr lang="en-US" altLang="ko-KR" dirty="0">
                <a:solidFill>
                  <a:schemeClr val="tx1"/>
                </a:solidFill>
                <a:ea typeface="굴림" panose="020B0600000101010101" pitchFamily="34" charset="-127"/>
              </a:rPr>
              <a:t>chunk replicas across </a:t>
            </a:r>
            <a:r>
              <a:rPr lang="en-US" altLang="ko-KR" dirty="0" smtClean="0">
                <a:solidFill>
                  <a:schemeClr val="tx1"/>
                </a:solidFill>
                <a:ea typeface="굴림" panose="020B0600000101010101" pitchFamily="34" charset="-127"/>
              </a:rPr>
              <a:t>racks to maximize availability, reliability, and network bandwidth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79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43001"/>
            <a:ext cx="8850312" cy="3563938"/>
          </a:xfrm>
        </p:spPr>
        <p:txBody>
          <a:bodyPr/>
          <a:lstStyle/>
          <a:p>
            <a:pPr fontAlgn="auto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Chunk creation</a:t>
            </a:r>
            <a:endParaRPr lang="en-US" sz="2800" dirty="0">
              <a:solidFill>
                <a:schemeClr val="tx1"/>
              </a:solidFill>
            </a:endParaRPr>
          </a:p>
          <a:p>
            <a:pPr lvl="1" fontAlgn="auto">
              <a:defRPr/>
            </a:pPr>
            <a:r>
              <a:rPr lang="en-US" altLang="ko-KR" sz="2200" dirty="0" smtClean="0">
                <a:solidFill>
                  <a:schemeClr val="tx1"/>
                </a:solidFill>
                <a:ea typeface="굴림" panose="020B0600000101010101" pitchFamily="34" charset="-127"/>
              </a:rPr>
              <a:t>Equalize </a:t>
            </a:r>
            <a:r>
              <a:rPr lang="en-US" altLang="ko-KR" sz="2200" dirty="0">
                <a:solidFill>
                  <a:schemeClr val="tx1"/>
                </a:solidFill>
                <a:ea typeface="굴림" panose="020B0600000101010101" pitchFamily="34" charset="-127"/>
              </a:rPr>
              <a:t>disk </a:t>
            </a:r>
            <a:r>
              <a:rPr lang="en-US" altLang="ko-KR" sz="2200" dirty="0" smtClean="0">
                <a:solidFill>
                  <a:schemeClr val="tx1"/>
                </a:solidFill>
                <a:ea typeface="굴림" panose="020B0600000101010101" pitchFamily="34" charset="-127"/>
              </a:rPr>
              <a:t>utilization</a:t>
            </a:r>
          </a:p>
          <a:p>
            <a:pPr lvl="1" fontAlgn="auto">
              <a:defRPr/>
            </a:pPr>
            <a:r>
              <a:rPr lang="en-US" altLang="ko-KR" sz="2200" dirty="0" smtClean="0">
                <a:solidFill>
                  <a:schemeClr val="tx1"/>
                </a:solidFill>
                <a:ea typeface="굴림" panose="020B0600000101010101" pitchFamily="34" charset="-127"/>
              </a:rPr>
              <a:t>Limit </a:t>
            </a:r>
            <a:r>
              <a:rPr lang="en-US" altLang="ko-KR" sz="2200" dirty="0">
                <a:solidFill>
                  <a:schemeClr val="tx1"/>
                </a:solidFill>
                <a:ea typeface="굴림" panose="020B0600000101010101" pitchFamily="34" charset="-127"/>
              </a:rPr>
              <a:t>the number of </a:t>
            </a:r>
            <a:r>
              <a:rPr lang="en-US" altLang="ko-KR" sz="2200" dirty="0" smtClean="0">
                <a:solidFill>
                  <a:schemeClr val="tx1"/>
                </a:solidFill>
                <a:ea typeface="굴림" panose="020B0600000101010101" pitchFamily="34" charset="-127"/>
              </a:rPr>
              <a:t>creations </a:t>
            </a:r>
            <a:r>
              <a:rPr lang="en-US" altLang="ko-KR" sz="2200" dirty="0">
                <a:solidFill>
                  <a:schemeClr val="tx1"/>
                </a:solidFill>
                <a:ea typeface="굴림" panose="020B0600000101010101" pitchFamily="34" charset="-127"/>
              </a:rPr>
              <a:t>on </a:t>
            </a:r>
            <a:r>
              <a:rPr lang="en-US" altLang="ko-KR" sz="2200" dirty="0" smtClean="0">
                <a:solidFill>
                  <a:schemeClr val="tx1"/>
                </a:solidFill>
                <a:ea typeface="굴림" panose="020B0600000101010101" pitchFamily="34" charset="-127"/>
              </a:rPr>
              <a:t>same chunk server</a:t>
            </a:r>
            <a:endParaRPr lang="en-US" altLang="ko-KR" sz="2200" dirty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pPr lvl="1" fontAlgn="auto">
              <a:defRPr/>
            </a:pPr>
            <a:r>
              <a:rPr lang="en-US" altLang="ko-KR" sz="2200" dirty="0">
                <a:solidFill>
                  <a:schemeClr val="tx1"/>
                </a:solidFill>
                <a:ea typeface="굴림" panose="020B0600000101010101" pitchFamily="34" charset="-127"/>
              </a:rPr>
              <a:t>Spread replicas across </a:t>
            </a:r>
            <a:r>
              <a:rPr lang="en-US" altLang="ko-KR" sz="2200" dirty="0" smtClean="0">
                <a:solidFill>
                  <a:schemeClr val="tx1"/>
                </a:solidFill>
                <a:ea typeface="굴림" panose="020B0600000101010101" pitchFamily="34" charset="-127"/>
              </a:rPr>
              <a:t>racks</a:t>
            </a:r>
          </a:p>
          <a:p>
            <a:pPr fontAlgn="auto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Rebalancing</a:t>
            </a:r>
            <a:endParaRPr lang="en-US" altLang="ko-KR" sz="2600" dirty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pPr lvl="1" fontAlgn="auto">
              <a:defRPr/>
            </a:pPr>
            <a:r>
              <a:rPr lang="en-US" altLang="ko-KR" sz="2200" dirty="0">
                <a:solidFill>
                  <a:schemeClr val="tx1"/>
                </a:solidFill>
                <a:ea typeface="굴림" panose="020B0600000101010101" pitchFamily="34" charset="-127"/>
              </a:rPr>
              <a:t>Move replica for better disk space and load balancing.</a:t>
            </a:r>
          </a:p>
          <a:p>
            <a:pPr lvl="1" fontAlgn="auto">
              <a:defRPr/>
            </a:pPr>
            <a:r>
              <a:rPr lang="en-US" altLang="ko-KR" sz="2200" dirty="0">
                <a:solidFill>
                  <a:schemeClr val="tx1"/>
                </a:solidFill>
                <a:ea typeface="굴림" panose="020B0600000101010101" pitchFamily="34" charset="-127"/>
              </a:rPr>
              <a:t>Remove replicas on chunk servers with below average free space</a:t>
            </a:r>
          </a:p>
          <a:p>
            <a:pPr fontAlgn="auto">
              <a:defRPr/>
            </a:pPr>
            <a:endParaRPr lang="en-US" altLang="ko-KR" sz="2600" dirty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pPr fontAlgn="auto">
              <a:defRPr/>
            </a:pPr>
            <a:endParaRPr lang="en-US" altLang="ko-KR" sz="2600" dirty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pPr marL="1146175" lvl="2" indent="-457200" fontAlgn="auto">
              <a:buFont typeface="Courier New" panose="02070309020205020404" pitchFamily="49" charset="0"/>
              <a:buChar char="o"/>
              <a:defRPr/>
            </a:pPr>
            <a:endParaRPr lang="en-US" altLang="ko-KR" sz="2600" dirty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pPr fontAlgn="auto">
              <a:defRPr/>
            </a:pPr>
            <a:endParaRPr lang="en-US" altLang="ko-KR" sz="2600" dirty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pPr fontAlgn="auto">
              <a:buFont typeface="Courier New" panose="02070309020205020404" pitchFamily="49" charset="0"/>
              <a:buChar char="o"/>
              <a:defRPr/>
            </a:pPr>
            <a:endParaRPr lang="en-US" altLang="ko-KR" sz="2600" dirty="0">
              <a:solidFill>
                <a:schemeClr val="tx1"/>
              </a:solidFill>
              <a:ea typeface="굴림" panose="020B0600000101010101" pitchFamily="34" charset="-127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268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GFS meets Google storage </a:t>
            </a:r>
            <a:r>
              <a:rPr lang="en-US" dirty="0" smtClean="0">
                <a:solidFill>
                  <a:schemeClr val="tx1"/>
                </a:solidFill>
              </a:rPr>
              <a:t>requirements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Optimized for given workload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Simple </a:t>
            </a:r>
            <a:r>
              <a:rPr lang="en-US" dirty="0" smtClean="0">
                <a:solidFill>
                  <a:schemeClr val="tx1"/>
                </a:solidFill>
              </a:rPr>
              <a:t>architecture: highly scalable, fault tolerant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Why is this paper so highly cited?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Changed all DFS assumptions on its head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Thanks for new application assumptions at Google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85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22475"/>
            <a:ext cx="8850312" cy="857250"/>
          </a:xfrm>
        </p:spPr>
        <p:txBody>
          <a:bodyPr/>
          <a:lstStyle/>
          <a:p>
            <a:pPr algn="ctr"/>
            <a:r>
              <a:rPr lang="en-US" dirty="0" err="1" smtClean="0"/>
              <a:t>BigTable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331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63" y="187129"/>
            <a:ext cx="8850312" cy="857250"/>
          </a:xfrm>
        </p:spPr>
        <p:txBody>
          <a:bodyPr/>
          <a:lstStyle/>
          <a:p>
            <a:r>
              <a:rPr lang="en-US" dirty="0" smtClean="0"/>
              <a:t>Today’s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985681"/>
            <a:ext cx="8415337" cy="4100081"/>
          </a:xfrm>
        </p:spPr>
        <p:txBody>
          <a:bodyPr/>
          <a:lstStyle/>
          <a:p>
            <a:r>
              <a:rPr lang="en-US" dirty="0"/>
              <a:t>The Google File System</a:t>
            </a:r>
            <a:r>
              <a:rPr lang="en-US" dirty="0">
                <a:ea typeface="ＭＳ Ｐゴシック" charset="0"/>
              </a:rPr>
              <a:t>, </a:t>
            </a:r>
          </a:p>
          <a:p>
            <a:r>
              <a:rPr lang="en-US" sz="2000" dirty="0"/>
              <a:t>Sanjay </a:t>
            </a:r>
            <a:r>
              <a:rPr lang="en-US" sz="2000" dirty="0" err="1"/>
              <a:t>Ghemawat</a:t>
            </a:r>
            <a:r>
              <a:rPr lang="en-US" sz="2000" dirty="0"/>
              <a:t>, Howard </a:t>
            </a:r>
            <a:r>
              <a:rPr lang="en-US" sz="2000" dirty="0" err="1"/>
              <a:t>Gobioff</a:t>
            </a:r>
            <a:r>
              <a:rPr lang="en-US" sz="2000" dirty="0"/>
              <a:t>, and Shun-</a:t>
            </a:r>
            <a:r>
              <a:rPr lang="en-US" sz="2000" dirty="0" err="1"/>
              <a:t>Tak</a:t>
            </a:r>
            <a:r>
              <a:rPr lang="en-US" sz="2000" dirty="0"/>
              <a:t> Leung</a:t>
            </a:r>
            <a:r>
              <a:rPr lang="en-US" sz="2000" dirty="0">
                <a:ea typeface="ＭＳ Ｐゴシック" charset="0"/>
              </a:rPr>
              <a:t>, SOSP’03 </a:t>
            </a:r>
          </a:p>
          <a:p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://static.googleusercontent.com/media/research.google.com/en//archive/gfs-sosp2003.</a:t>
            </a:r>
            <a:r>
              <a:rPr lang="en-US" sz="2000" dirty="0" smtClean="0">
                <a:hlinkClick r:id="rId2"/>
              </a:rPr>
              <a:t>pdf</a:t>
            </a:r>
            <a:endParaRPr lang="en-US" sz="2000" dirty="0" smtClean="0"/>
          </a:p>
          <a:p>
            <a:pPr marL="914400" lvl="2" indent="0">
              <a:buNone/>
            </a:pPr>
            <a:endParaRPr lang="en-US" dirty="0">
              <a:ea typeface="ＭＳ Ｐゴシック" charset="0"/>
            </a:endParaRPr>
          </a:p>
          <a:p>
            <a:r>
              <a:rPr lang="en-US" dirty="0" err="1">
                <a:ea typeface="ＭＳ Ｐゴシック" charset="0"/>
              </a:rPr>
              <a:t>BigTable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/>
              <a:t>A Distributed Storage System for Structured Data.</a:t>
            </a:r>
            <a:endParaRPr lang="en-US" dirty="0">
              <a:ea typeface="ＭＳ Ｐゴシック" charset="0"/>
            </a:endParaRPr>
          </a:p>
          <a:p>
            <a:r>
              <a:rPr lang="en-US" sz="2000" dirty="0"/>
              <a:t>Fay Chang, Jeffrey Dean, Sanjay </a:t>
            </a:r>
            <a:r>
              <a:rPr lang="en-US" sz="2000" dirty="0" err="1"/>
              <a:t>Ghemawat</a:t>
            </a:r>
            <a:r>
              <a:rPr lang="en-US" sz="2000" dirty="0"/>
              <a:t>, Wilson C. Hsieh, Deborah A. Wallach, Mike Burrows, </a:t>
            </a:r>
            <a:r>
              <a:rPr lang="en-US" sz="2000" dirty="0" err="1"/>
              <a:t>Tushar</a:t>
            </a:r>
            <a:r>
              <a:rPr lang="en-US" sz="2000" dirty="0"/>
              <a:t> Chandra, Andrew </a:t>
            </a:r>
            <a:r>
              <a:rPr lang="en-US" sz="2000" dirty="0" err="1"/>
              <a:t>Fikes</a:t>
            </a:r>
            <a:r>
              <a:rPr lang="en-US" sz="2000" dirty="0"/>
              <a:t>, Robert E. Gruber,</a:t>
            </a:r>
          </a:p>
          <a:p>
            <a:r>
              <a:rPr lang="en-US" sz="2000" dirty="0">
                <a:ea typeface="ＭＳ Ｐゴシック" charset="0"/>
              </a:rPr>
              <a:t>OSDI’06 </a:t>
            </a:r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://static.googleusercontent.com/media/research.google.com/en//archive/bigtable-osdi06.</a:t>
            </a:r>
            <a:r>
              <a:rPr lang="en-US" sz="2000" dirty="0" smtClean="0">
                <a:hlinkClick r:id="rId3"/>
              </a:rPr>
              <a:t>pdf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793864" y="15589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0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16001"/>
            <a:ext cx="8850312" cy="36909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Highly available distributed storage for structured data, e.g.,</a:t>
            </a:r>
          </a:p>
          <a:p>
            <a:pPr lvl="1"/>
            <a:r>
              <a:rPr lang="en-US" dirty="0" smtClean="0"/>
              <a:t>URLs: content, metadata, links, anchors, page rank</a:t>
            </a:r>
          </a:p>
          <a:p>
            <a:pPr lvl="1"/>
            <a:r>
              <a:rPr lang="en-US" dirty="0" smtClean="0"/>
              <a:t>User data: preferences, account info, recent queries</a:t>
            </a:r>
          </a:p>
          <a:p>
            <a:pPr lvl="1"/>
            <a:r>
              <a:rPr lang="en-US" dirty="0" smtClean="0"/>
              <a:t>Geography: roads, satellite images, points of interest, annotations</a:t>
            </a:r>
          </a:p>
          <a:p>
            <a:pPr lvl="1"/>
            <a:endParaRPr lang="en-US" dirty="0" smtClean="0"/>
          </a:p>
          <a:p>
            <a:r>
              <a:rPr lang="en-US" dirty="0"/>
              <a:t>Large scale</a:t>
            </a:r>
          </a:p>
          <a:p>
            <a:pPr lvl="1"/>
            <a:r>
              <a:rPr lang="en-US" dirty="0"/>
              <a:t>Petabytes of data across thousands of servers</a:t>
            </a:r>
          </a:p>
          <a:p>
            <a:pPr lvl="1"/>
            <a:r>
              <a:rPr lang="en-US" dirty="0"/>
              <a:t>Billions of URLs with many versions per page</a:t>
            </a:r>
          </a:p>
          <a:p>
            <a:pPr lvl="1"/>
            <a:r>
              <a:rPr lang="en-US" dirty="0"/>
              <a:t>Hundreds of millions of users</a:t>
            </a:r>
          </a:p>
          <a:p>
            <a:pPr lvl="1"/>
            <a:r>
              <a:rPr lang="en-US" dirty="0"/>
              <a:t>Thousands of queries per second</a:t>
            </a:r>
          </a:p>
          <a:p>
            <a:pPr lvl="1"/>
            <a:r>
              <a:rPr lang="en-US" dirty="0"/>
              <a:t>100TB+ satellite image data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49072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(Big)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54100"/>
            <a:ext cx="8850312" cy="1409699"/>
          </a:xfrm>
        </p:spPr>
        <p:txBody>
          <a:bodyPr/>
          <a:lstStyle/>
          <a:p>
            <a:r>
              <a:rPr lang="en-US" sz="2000" dirty="0"/>
              <a:t>“A </a:t>
            </a:r>
            <a:r>
              <a:rPr lang="en-US" sz="2000" dirty="0" err="1"/>
              <a:t>BigTable</a:t>
            </a:r>
            <a:r>
              <a:rPr lang="en-US" sz="2000" dirty="0"/>
              <a:t> is a sparse, distributed, persistent </a:t>
            </a:r>
            <a:r>
              <a:rPr lang="en-US" sz="2000" dirty="0" smtClean="0"/>
              <a:t>multidimensional sorted </a:t>
            </a:r>
            <a:r>
              <a:rPr lang="en-US" sz="2000" dirty="0"/>
              <a:t>map</a:t>
            </a:r>
            <a:r>
              <a:rPr lang="en-US" sz="2000" dirty="0" smtClean="0"/>
              <a:t>”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/>
              <a:t>row:string</a:t>
            </a:r>
            <a:r>
              <a:rPr lang="en-US" dirty="0"/>
              <a:t>, </a:t>
            </a:r>
            <a:r>
              <a:rPr lang="en-US" dirty="0" err="1"/>
              <a:t>column:string</a:t>
            </a:r>
            <a:r>
              <a:rPr lang="en-US" dirty="0"/>
              <a:t>, time:int64)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cell content</a:t>
            </a:r>
            <a:endParaRPr lang="en-US" dirty="0"/>
          </a:p>
        </p:txBody>
      </p:sp>
      <p:pic>
        <p:nvPicPr>
          <p:cNvPr id="4" name="Picture 3" descr="Screen Shot 2016-11-01 at 6.40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8662"/>
            <a:ext cx="9144000" cy="219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06500"/>
            <a:ext cx="8850312" cy="3835399"/>
          </a:xfrm>
        </p:spPr>
        <p:txBody>
          <a:bodyPr>
            <a:normAutofit/>
          </a:bodyPr>
          <a:lstStyle/>
          <a:p>
            <a:r>
              <a:rPr lang="en-US" dirty="0"/>
              <a:t>Column Family</a:t>
            </a:r>
          </a:p>
          <a:p>
            <a:pPr lvl="1"/>
            <a:r>
              <a:rPr lang="en-US" dirty="0" smtClean="0"/>
              <a:t>Group </a:t>
            </a:r>
            <a:r>
              <a:rPr lang="en-US" dirty="0"/>
              <a:t>of column keys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asic </a:t>
            </a:r>
            <a:r>
              <a:rPr lang="en-US" dirty="0"/>
              <a:t>unit of data access</a:t>
            </a:r>
          </a:p>
          <a:p>
            <a:pPr lvl="1"/>
            <a:r>
              <a:rPr lang="en-US" dirty="0" smtClean="0"/>
              <a:t>Data </a:t>
            </a:r>
            <a:r>
              <a:rPr lang="en-US" dirty="0"/>
              <a:t>in a column family is typically of the same type</a:t>
            </a:r>
          </a:p>
          <a:p>
            <a:pPr lvl="1"/>
            <a:r>
              <a:rPr lang="en-US" dirty="0" smtClean="0"/>
              <a:t>Data within </a:t>
            </a:r>
            <a:r>
              <a:rPr lang="en-US" dirty="0"/>
              <a:t>the same column </a:t>
            </a:r>
            <a:r>
              <a:rPr lang="en-US" dirty="0" smtClean="0"/>
              <a:t>family is compressed</a:t>
            </a:r>
          </a:p>
          <a:p>
            <a:r>
              <a:rPr lang="en-US" dirty="0" smtClean="0"/>
              <a:t>Identified by </a:t>
            </a:r>
            <a:r>
              <a:rPr lang="en-US" dirty="0" err="1" smtClean="0"/>
              <a:t>family:qualifier</a:t>
            </a:r>
            <a:r>
              <a:rPr lang="en-US" dirty="0" smtClean="0"/>
              <a:t>, e.g.,</a:t>
            </a:r>
          </a:p>
          <a:p>
            <a:pPr lvl="1"/>
            <a:r>
              <a:rPr lang="en-US" dirty="0" smtClean="0"/>
              <a:t>“language”:</a:t>
            </a:r>
            <a:r>
              <a:rPr lang="en-US" dirty="0" err="1" smtClean="0"/>
              <a:t>language_id</a:t>
            </a:r>
            <a:endParaRPr lang="en-US" dirty="0" smtClean="0"/>
          </a:p>
          <a:p>
            <a:pPr lvl="1"/>
            <a:r>
              <a:rPr lang="en-US" dirty="0" smtClean="0"/>
              <a:t>“anchor”:</a:t>
            </a:r>
            <a:r>
              <a:rPr lang="en-US" dirty="0" err="1" smtClean="0"/>
              <a:t>referring_site</a:t>
            </a:r>
            <a:endParaRPr lang="en-US" dirty="0" smtClean="0"/>
          </a:p>
          <a:p>
            <a:pPr lvl="2"/>
            <a:r>
              <a:rPr lang="en-US" dirty="0" smtClean="0"/>
              <a:t>Example: &lt;a </a:t>
            </a:r>
            <a:r>
              <a:rPr lang="en-US" dirty="0" err="1" smtClean="0"/>
              <a:t>href</a:t>
            </a:r>
            <a:r>
              <a:rPr lang="en-US" dirty="0" smtClean="0"/>
              <a:t>=</a:t>
            </a:r>
            <a:r>
              <a:rPr lang="en-US" dirty="0"/>
              <a:t>"http://www.w3.org/"&gt;CERN&lt;</a:t>
            </a:r>
            <a:r>
              <a:rPr lang="en-US" dirty="0" smtClean="0"/>
              <a:t>/a&gt; appearing in </a:t>
            </a:r>
            <a:r>
              <a:rPr lang="en-US" dirty="0" err="1" smtClean="0"/>
              <a:t>www.berkeley.edu</a:t>
            </a:r>
            <a:endParaRPr lang="is-I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308100" y="4610100"/>
            <a:ext cx="4178300" cy="469900"/>
            <a:chOff x="1308100" y="4610100"/>
            <a:chExt cx="4178300" cy="469900"/>
          </a:xfrm>
        </p:grpSpPr>
        <p:sp>
          <p:nvSpPr>
            <p:cNvPr id="5" name="Rectangle 4"/>
            <p:cNvSpPr/>
            <p:nvPr/>
          </p:nvSpPr>
          <p:spPr>
            <a:xfrm flipH="1">
              <a:off x="1308100" y="4610100"/>
              <a:ext cx="1930400" cy="29210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Line Callout 1 5"/>
            <p:cNvSpPr/>
            <p:nvPr/>
          </p:nvSpPr>
          <p:spPr>
            <a:xfrm>
              <a:off x="3695700" y="4749800"/>
              <a:ext cx="1790700" cy="330200"/>
            </a:xfrm>
            <a:prstGeom prst="borderCallout1">
              <a:avLst>
                <a:gd name="adj1" fmla="val 70265"/>
                <a:gd name="adj2" fmla="val -4787"/>
                <a:gd name="adj3" fmla="val 12500"/>
                <a:gd name="adj4" fmla="val -25567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Referring site</a:t>
              </a:r>
              <a:endParaRPr lang="en-US" dirty="0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53854" y="3835400"/>
            <a:ext cx="2355562" cy="762000"/>
            <a:chOff x="3653854" y="3835400"/>
            <a:chExt cx="2355562" cy="762000"/>
          </a:xfrm>
        </p:grpSpPr>
        <p:sp>
          <p:nvSpPr>
            <p:cNvPr id="4" name="Rectangle 3"/>
            <p:cNvSpPr/>
            <p:nvPr/>
          </p:nvSpPr>
          <p:spPr>
            <a:xfrm flipH="1">
              <a:off x="5371630" y="4305300"/>
              <a:ext cx="637786" cy="292100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Line Callout 1 6"/>
            <p:cNvSpPr/>
            <p:nvPr/>
          </p:nvSpPr>
          <p:spPr>
            <a:xfrm>
              <a:off x="3653854" y="3835400"/>
              <a:ext cx="1790700" cy="330200"/>
            </a:xfrm>
            <a:prstGeom prst="borderCallout1">
              <a:avLst>
                <a:gd name="adj1" fmla="val 64567"/>
                <a:gd name="adj2" fmla="val 106061"/>
                <a:gd name="adj3" fmla="val 129024"/>
                <a:gd name="adj4" fmla="val 115279"/>
              </a:avLst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  <a:latin typeface="Helvetica Neue Light"/>
                  <a:cs typeface="Helvetica Neue Light"/>
                </a:rPr>
                <a:t>Cell content</a:t>
              </a:r>
              <a:endParaRPr lang="en-US" dirty="0">
                <a:solidFill>
                  <a:srgbClr val="000000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637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Timestamps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Each cell in a </a:t>
            </a:r>
            <a:r>
              <a:rPr lang="en-US" dirty="0" err="1"/>
              <a:t>Bigtable</a:t>
            </a:r>
            <a:r>
              <a:rPr lang="en-US" dirty="0"/>
              <a:t> can contain multiple versions </a:t>
            </a:r>
            <a:r>
              <a:rPr lang="en-US" dirty="0" smtClean="0"/>
              <a:t>of same data</a:t>
            </a:r>
            <a:endParaRPr lang="en-US" dirty="0"/>
          </a:p>
          <a:p>
            <a:pPr lvl="1"/>
            <a:r>
              <a:rPr lang="en-US" dirty="0" smtClean="0"/>
              <a:t>Version </a:t>
            </a:r>
            <a:r>
              <a:rPr lang="en-US" dirty="0"/>
              <a:t>indexed by a 64-bit </a:t>
            </a:r>
            <a:r>
              <a:rPr lang="en-US" dirty="0" smtClean="0"/>
              <a:t>timestamp: real </a:t>
            </a:r>
            <a:r>
              <a:rPr lang="en-US" dirty="0"/>
              <a:t>time or assigned by </a:t>
            </a:r>
            <a:r>
              <a:rPr lang="en-US" dirty="0" smtClean="0"/>
              <a:t>client</a:t>
            </a:r>
          </a:p>
          <a:p>
            <a:pPr lvl="4"/>
            <a:endParaRPr lang="en-US" dirty="0"/>
          </a:p>
          <a:p>
            <a:r>
              <a:rPr lang="en-US" dirty="0" smtClean="0"/>
              <a:t>Per</a:t>
            </a:r>
            <a:r>
              <a:rPr lang="en-US" dirty="0"/>
              <a:t>-column-family settings for garbage </a:t>
            </a:r>
            <a:r>
              <a:rPr lang="en-US" dirty="0" smtClean="0"/>
              <a:t>collection</a:t>
            </a:r>
          </a:p>
          <a:p>
            <a:pPr lvl="1"/>
            <a:r>
              <a:rPr lang="en-US" dirty="0" smtClean="0"/>
              <a:t>Keep </a:t>
            </a:r>
            <a:r>
              <a:rPr lang="en-US" dirty="0"/>
              <a:t>only latest n versions</a:t>
            </a:r>
          </a:p>
          <a:p>
            <a:pPr lvl="1"/>
            <a:r>
              <a:rPr lang="en-US" dirty="0" smtClean="0"/>
              <a:t>Or keep </a:t>
            </a:r>
            <a:r>
              <a:rPr lang="en-US" dirty="0"/>
              <a:t>only versions written since time </a:t>
            </a:r>
            <a:r>
              <a:rPr lang="en-US" i="1" dirty="0" smtClean="0"/>
              <a:t>t</a:t>
            </a:r>
          </a:p>
          <a:p>
            <a:pPr lvl="3"/>
            <a:endParaRPr lang="en-US" i="1" dirty="0"/>
          </a:p>
          <a:p>
            <a:r>
              <a:rPr lang="en-US" dirty="0" smtClean="0"/>
              <a:t>Retrieve </a:t>
            </a:r>
            <a:r>
              <a:rPr lang="en-US" dirty="0"/>
              <a:t>most recent version if no version specified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specified, return version where timestamp ≤ requested </a:t>
            </a:r>
            <a:r>
              <a:rPr lang="en-US" dirty="0" smtClean="0"/>
              <a:t>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20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04900"/>
            <a:ext cx="8850312" cy="38227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Table </a:t>
            </a:r>
            <a:r>
              <a:rPr lang="en-US" dirty="0"/>
              <a:t>partitioned dynamically by rows into </a:t>
            </a:r>
            <a:r>
              <a:rPr lang="en-US" dirty="0" smtClean="0"/>
              <a:t>tablets</a:t>
            </a:r>
          </a:p>
          <a:p>
            <a:pPr lvl="2"/>
            <a:endParaRPr lang="en-US" dirty="0"/>
          </a:p>
          <a:p>
            <a:r>
              <a:rPr lang="en-US" dirty="0" smtClean="0"/>
              <a:t>Tablet </a:t>
            </a:r>
            <a:r>
              <a:rPr lang="en-US" dirty="0"/>
              <a:t>= range of contiguous rows</a:t>
            </a:r>
          </a:p>
          <a:p>
            <a:pPr lvl="1"/>
            <a:r>
              <a:rPr lang="en-US" dirty="0" smtClean="0"/>
              <a:t>Unit </a:t>
            </a:r>
            <a:r>
              <a:rPr lang="en-US" dirty="0"/>
              <a:t>of distribution and load balancing</a:t>
            </a:r>
          </a:p>
          <a:p>
            <a:pPr lvl="1"/>
            <a:r>
              <a:rPr lang="en-US" dirty="0" smtClean="0"/>
              <a:t>Nearby </a:t>
            </a:r>
            <a:r>
              <a:rPr lang="en-US" dirty="0"/>
              <a:t>rows will usually be served by </a:t>
            </a:r>
            <a:r>
              <a:rPr lang="en-US" dirty="0" smtClean="0"/>
              <a:t>same server</a:t>
            </a:r>
          </a:p>
          <a:p>
            <a:pPr lvl="1"/>
            <a:r>
              <a:rPr lang="en-US" dirty="0" smtClean="0"/>
              <a:t>All rows are sorted</a:t>
            </a:r>
            <a:endParaRPr lang="en-US" dirty="0"/>
          </a:p>
          <a:p>
            <a:pPr lvl="1"/>
            <a:r>
              <a:rPr lang="en-US" dirty="0" smtClean="0"/>
              <a:t>Accessing </a:t>
            </a:r>
            <a:r>
              <a:rPr lang="en-US" dirty="0"/>
              <a:t>nearby rows requires communication with </a:t>
            </a:r>
            <a:r>
              <a:rPr lang="en-US" dirty="0" smtClean="0"/>
              <a:t>small </a:t>
            </a:r>
            <a:r>
              <a:rPr lang="en-US" dirty="0"/>
              <a:t># </a:t>
            </a:r>
            <a:r>
              <a:rPr lang="en-US" dirty="0" smtClean="0"/>
              <a:t>of servers</a:t>
            </a:r>
          </a:p>
          <a:p>
            <a:pPr lvl="1"/>
            <a:r>
              <a:rPr lang="en-US" dirty="0" smtClean="0"/>
              <a:t>Usually, 100</a:t>
            </a:r>
            <a:r>
              <a:rPr lang="en-US" dirty="0"/>
              <a:t>-200 MB per </a:t>
            </a:r>
            <a:r>
              <a:rPr lang="en-US" dirty="0" smtClean="0"/>
              <a:t>tablet</a:t>
            </a:r>
          </a:p>
          <a:p>
            <a:pPr lvl="1"/>
            <a:endParaRPr lang="en-US" dirty="0"/>
          </a:p>
          <a:p>
            <a:r>
              <a:rPr lang="en-US" dirty="0" smtClean="0"/>
              <a:t>Users can control related rows to be in same tablet by row keys</a:t>
            </a:r>
          </a:p>
          <a:p>
            <a:pPr lvl="1"/>
            <a:r>
              <a:rPr lang="en-US" dirty="0"/>
              <a:t>E.g., </a:t>
            </a:r>
            <a:r>
              <a:rPr lang="en-US" dirty="0" smtClean="0"/>
              <a:t>store </a:t>
            </a:r>
            <a:r>
              <a:rPr lang="en-US" dirty="0" err="1" smtClean="0"/>
              <a:t>maps.google.com</a:t>
            </a:r>
            <a:r>
              <a:rPr lang="en-US" dirty="0"/>
              <a:t>/</a:t>
            </a:r>
            <a:r>
              <a:rPr lang="en-US" dirty="0" err="1"/>
              <a:t>index.html</a:t>
            </a:r>
            <a:r>
              <a:rPr lang="en-US" dirty="0"/>
              <a:t> under </a:t>
            </a:r>
            <a:r>
              <a:rPr lang="en-US" dirty="0" smtClean="0"/>
              <a:t>key </a:t>
            </a:r>
            <a:r>
              <a:rPr lang="en-US" dirty="0" err="1"/>
              <a:t>com.google.maps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723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233" y="300450"/>
            <a:ext cx="8850312" cy="85725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2286" y="4912668"/>
            <a:ext cx="688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Helvetica Neue Light"/>
                <a:cs typeface="Helvetica Neue Light"/>
              </a:rPr>
              <a:t>from </a:t>
            </a:r>
            <a:r>
              <a:rPr lang="en-US" sz="900" dirty="0">
                <a:latin typeface="Helvetica Neue Light"/>
                <a:cs typeface="Helvetica Neue Light"/>
              </a:rPr>
              <a:t>https://www.slideshare.net/romain_jacotin/undestand-google-bigtable-is-as-easy-as-playing-lego-bricks-lecture-by-romain-</a:t>
            </a:r>
            <a:r>
              <a:rPr lang="en-US" sz="900" dirty="0" smtClean="0">
                <a:latin typeface="Helvetica Neue Light"/>
                <a:cs typeface="Helvetica Neue Light"/>
              </a:rPr>
              <a:t>jacotin</a:t>
            </a:r>
            <a:endParaRPr lang="en-US" sz="900" dirty="0">
              <a:latin typeface="Helvetica Neue Light"/>
              <a:cs typeface="Helvetica Neue Light"/>
            </a:endParaRPr>
          </a:p>
          <a:p>
            <a:endParaRPr lang="en-US" sz="900" dirty="0" smtClean="0">
              <a:latin typeface="Helvetica Neue Light"/>
              <a:cs typeface="Helvetica Neue Ligh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297" y="182935"/>
            <a:ext cx="7450666" cy="417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50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SSTable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85850"/>
            <a:ext cx="8382000" cy="249555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Immutable, sorted file of key-value pairs</a:t>
            </a:r>
          </a:p>
          <a:p>
            <a:r>
              <a:rPr lang="en-US" dirty="0"/>
              <a:t>Chunks of </a:t>
            </a:r>
            <a:r>
              <a:rPr lang="en-US" dirty="0" smtClean="0"/>
              <a:t>Blocks plus </a:t>
            </a:r>
            <a:r>
              <a:rPr lang="en-US" dirty="0"/>
              <a:t>an index </a:t>
            </a:r>
          </a:p>
          <a:p>
            <a:pPr lvl="1"/>
            <a:r>
              <a:rPr lang="en-US" dirty="0"/>
              <a:t>Index </a:t>
            </a:r>
            <a:r>
              <a:rPr lang="en-US" dirty="0" smtClean="0"/>
              <a:t>of </a:t>
            </a:r>
            <a:r>
              <a:rPr lang="en-US" dirty="0"/>
              <a:t>block ranges, not values</a:t>
            </a:r>
          </a:p>
          <a:p>
            <a:pPr lvl="1"/>
            <a:r>
              <a:rPr lang="en-US" dirty="0"/>
              <a:t>Index loaded into memory when </a:t>
            </a:r>
            <a:r>
              <a:rPr lang="en-US" dirty="0" err="1"/>
              <a:t>SSTable</a:t>
            </a:r>
            <a:r>
              <a:rPr lang="en-US" dirty="0"/>
              <a:t> is opened</a:t>
            </a:r>
          </a:p>
          <a:p>
            <a:pPr lvl="1"/>
            <a:r>
              <a:rPr lang="en-US" dirty="0"/>
              <a:t>Lookup is a single disk seek</a:t>
            </a:r>
          </a:p>
          <a:p>
            <a:r>
              <a:rPr lang="en-US" dirty="0"/>
              <a:t>C</a:t>
            </a:r>
            <a:r>
              <a:rPr lang="en-US" dirty="0" smtClean="0"/>
              <a:t>lient </a:t>
            </a:r>
            <a:r>
              <a:rPr lang="en-US" dirty="0"/>
              <a:t>can </a:t>
            </a:r>
            <a:r>
              <a:rPr lang="en-US" dirty="0" smtClean="0"/>
              <a:t>map </a:t>
            </a:r>
            <a:r>
              <a:rPr lang="en-US" dirty="0" err="1"/>
              <a:t>SSTable</a:t>
            </a:r>
            <a:r>
              <a:rPr lang="en-US" dirty="0"/>
              <a:t> into </a:t>
            </a:r>
            <a:r>
              <a:rPr lang="en-US" dirty="0" err="1"/>
              <a:t>mem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41" y="3499214"/>
            <a:ext cx="7676444" cy="14136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62286" y="4912668"/>
            <a:ext cx="6881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Helvetica Neue Light"/>
                <a:cs typeface="Helvetica Neue Light"/>
              </a:rPr>
              <a:t>from </a:t>
            </a:r>
            <a:r>
              <a:rPr lang="en-US" sz="900" dirty="0">
                <a:latin typeface="Helvetica Neue Light"/>
                <a:cs typeface="Helvetica Neue Light"/>
              </a:rPr>
              <a:t>https://www.slideshare.net/romain_jacotin/undestand-google-bigtable-is-as-easy-as-playing-lego-bricks-lecture-by-romain-</a:t>
            </a:r>
            <a:r>
              <a:rPr lang="en-US" sz="900" dirty="0" smtClean="0">
                <a:latin typeface="Helvetica Neue Light"/>
                <a:cs typeface="Helvetica Neue Light"/>
              </a:rPr>
              <a:t>jacotin</a:t>
            </a:r>
            <a:endParaRPr lang="en-US" sz="900" dirty="0">
              <a:latin typeface="Helvetica Neue Light"/>
              <a:cs typeface="Helvetica Neue Light"/>
            </a:endParaRPr>
          </a:p>
          <a:p>
            <a:endParaRPr lang="en-US" sz="900" dirty="0" smtClean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4323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Everything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47763"/>
            <a:ext cx="8850312" cy="681037"/>
          </a:xfrm>
        </p:spPr>
        <p:txBody>
          <a:bodyPr/>
          <a:lstStyle/>
          <a:p>
            <a:r>
              <a:rPr lang="en-US" dirty="0" err="1"/>
              <a:t>SSTables</a:t>
            </a:r>
            <a:r>
              <a:rPr lang="en-US" dirty="0"/>
              <a:t> can be shared</a:t>
            </a:r>
          </a:p>
          <a:p>
            <a:r>
              <a:rPr lang="en-US" dirty="0"/>
              <a:t>Tablets do not overlap, </a:t>
            </a:r>
            <a:r>
              <a:rPr lang="en-US" dirty="0" err="1"/>
              <a:t>SSTables</a:t>
            </a:r>
            <a:r>
              <a:rPr lang="en-US" dirty="0"/>
              <a:t> can overlap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070100" y="2235200"/>
            <a:ext cx="5426075" cy="2478088"/>
            <a:chOff x="470" y="2087"/>
            <a:chExt cx="3418" cy="1561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76" y="2928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76" y="3120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SSTable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248" y="2928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248" y="3120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SSTable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112" y="2928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2112" y="3120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SSTable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2784" y="2928"/>
              <a:ext cx="624" cy="7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2784" y="3120"/>
              <a:ext cx="6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SSTable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80" y="2112"/>
              <a:ext cx="158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518" y="2087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Tablet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470" y="2327"/>
              <a:ext cx="6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aardvark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632" y="2304"/>
              <a:ext cx="4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apple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304" y="2112"/>
              <a:ext cx="1584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2342" y="2087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Tablet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2294" y="2327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apple_two_E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/>
          </p:nvSpPr>
          <p:spPr bwMode="auto">
            <a:xfrm>
              <a:off x="3456" y="2304"/>
              <a:ext cx="3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/>
                <a:t>boat</a:t>
              </a:r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H="1">
              <a:off x="768" y="2544"/>
              <a:ext cx="4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296" y="2544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584" y="2544"/>
              <a:ext cx="72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2496" y="2544"/>
              <a:ext cx="336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H="1">
              <a:off x="3120" y="2544"/>
              <a:ext cx="24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282700" y="4784923"/>
            <a:ext cx="681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(from </a:t>
            </a:r>
            <a:r>
              <a:rPr lang="en-US" sz="1400" dirty="0" err="1" smtClean="0">
                <a:latin typeface="Helvetica Neue Light"/>
                <a:cs typeface="Helvetica Neue Light"/>
              </a:rPr>
              <a:t>www.cs.cmu.edu</a:t>
            </a:r>
            <a:r>
              <a:rPr lang="en-US" sz="1400" dirty="0">
                <a:latin typeface="Helvetica Neue Light"/>
                <a:cs typeface="Helvetica Neue Light"/>
              </a:rPr>
              <a:t>/~</a:t>
            </a:r>
            <a:r>
              <a:rPr lang="en-US" sz="1400" dirty="0" err="1">
                <a:latin typeface="Helvetica Neue Light"/>
                <a:cs typeface="Helvetica Neue Light"/>
              </a:rPr>
              <a:t>chensm</a:t>
            </a:r>
            <a:r>
              <a:rPr lang="en-US" sz="1400" dirty="0">
                <a:latin typeface="Helvetica Neue Light"/>
                <a:cs typeface="Helvetica Neue Light"/>
              </a:rPr>
              <a:t>/</a:t>
            </a:r>
            <a:r>
              <a:rPr lang="en-US" sz="1400" dirty="0" err="1">
                <a:latin typeface="Helvetica Neue Light"/>
                <a:cs typeface="Helvetica Neue Light"/>
              </a:rPr>
              <a:t>Big_Data_reading</a:t>
            </a:r>
            <a:r>
              <a:rPr lang="en-US" sz="1400" dirty="0">
                <a:latin typeface="Helvetica Neue Light"/>
                <a:cs typeface="Helvetica Neue Light"/>
              </a:rPr>
              <a:t>.../</a:t>
            </a:r>
            <a:r>
              <a:rPr lang="en-US" sz="1400" dirty="0" err="1">
                <a:latin typeface="Helvetica Neue Light"/>
                <a:cs typeface="Helvetica Neue Light"/>
              </a:rPr>
              <a:t>Gibbons_bigtable-</a:t>
            </a:r>
            <a:r>
              <a:rPr lang="en-US" sz="1400" dirty="0" err="1" smtClean="0">
                <a:latin typeface="Helvetica Neue Light"/>
                <a:cs typeface="Helvetica Neue Light"/>
              </a:rPr>
              <a:t>updated.ppt</a:t>
            </a:r>
            <a:r>
              <a:rPr lang="en-US" sz="1400" dirty="0" smtClean="0">
                <a:latin typeface="Helvetica Neue Light"/>
                <a:cs typeface="Helvetica Neue Light"/>
              </a:rPr>
              <a:t>)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197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23963"/>
            <a:ext cx="8850312" cy="3525837"/>
          </a:xfrm>
        </p:spPr>
        <p:txBody>
          <a:bodyPr>
            <a:normAutofit/>
          </a:bodyPr>
          <a:lstStyle/>
          <a:p>
            <a:r>
              <a:rPr lang="en-US" dirty="0" smtClean="0"/>
              <a:t>Tables </a:t>
            </a:r>
            <a:r>
              <a:rPr lang="en-US" dirty="0"/>
              <a:t>and column </a:t>
            </a:r>
            <a:r>
              <a:rPr lang="en-US" dirty="0" smtClean="0"/>
              <a:t>families: create, delete, update, control rights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Rows: </a:t>
            </a:r>
            <a:r>
              <a:rPr lang="en-US" dirty="0"/>
              <a:t>atomic </a:t>
            </a:r>
            <a:r>
              <a:rPr lang="en-US" dirty="0" smtClean="0"/>
              <a:t>read and write, read</a:t>
            </a:r>
            <a:r>
              <a:rPr lang="en-US" dirty="0"/>
              <a:t>-modify-write </a:t>
            </a:r>
            <a:r>
              <a:rPr lang="en-US" dirty="0" smtClean="0"/>
              <a:t>sequences</a:t>
            </a:r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Values: delete</a:t>
            </a:r>
            <a:r>
              <a:rPr lang="en-US" dirty="0"/>
              <a:t>, and lookup values in individual </a:t>
            </a:r>
            <a:r>
              <a:rPr lang="en-US" dirty="0" smtClean="0"/>
              <a:t>rows</a:t>
            </a:r>
          </a:p>
          <a:p>
            <a:pPr lvl="4"/>
            <a:endParaRPr lang="en-US" dirty="0"/>
          </a:p>
          <a:p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Iterate </a:t>
            </a:r>
            <a:r>
              <a:rPr lang="en-US" dirty="0"/>
              <a:t>over subset of data in table</a:t>
            </a:r>
          </a:p>
          <a:p>
            <a:pPr lvl="1"/>
            <a:r>
              <a:rPr lang="en-US" dirty="0" smtClean="0"/>
              <a:t>No </a:t>
            </a:r>
            <a:r>
              <a:rPr lang="en-US" dirty="0"/>
              <a:t>transactions across rows, but </a:t>
            </a:r>
            <a:r>
              <a:rPr lang="en-US" dirty="0" smtClean="0"/>
              <a:t>support </a:t>
            </a:r>
            <a:r>
              <a:rPr lang="en-US" dirty="0"/>
              <a:t>batching writes across </a:t>
            </a:r>
            <a:r>
              <a:rPr lang="en-US" dirty="0" smtClean="0"/>
              <a:t>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4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23963"/>
            <a:ext cx="8850312" cy="3394075"/>
          </a:xfrm>
        </p:spPr>
        <p:txBody>
          <a:bodyPr/>
          <a:lstStyle/>
          <a:p>
            <a:r>
              <a:rPr lang="en-US" dirty="0"/>
              <a:t>Google-File-System (GFS) to store log and data files.</a:t>
            </a:r>
          </a:p>
          <a:p>
            <a:pPr lvl="1"/>
            <a:r>
              <a:rPr lang="en-US" dirty="0" err="1" smtClean="0"/>
              <a:t>SSTable</a:t>
            </a:r>
            <a:r>
              <a:rPr lang="en-US" dirty="0" smtClean="0"/>
              <a:t> </a:t>
            </a:r>
            <a:r>
              <a:rPr lang="en-US" dirty="0"/>
              <a:t>file </a:t>
            </a:r>
            <a:r>
              <a:rPr lang="en-US" dirty="0" smtClean="0"/>
              <a:t>format</a:t>
            </a:r>
          </a:p>
          <a:p>
            <a:pPr lvl="1"/>
            <a:endParaRPr lang="en-US" dirty="0"/>
          </a:p>
          <a:p>
            <a:r>
              <a:rPr lang="en-US" dirty="0" smtClean="0"/>
              <a:t>Chubby </a:t>
            </a:r>
            <a:r>
              <a:rPr lang="en-US" dirty="0"/>
              <a:t>as a lock </a:t>
            </a:r>
            <a:r>
              <a:rPr lang="en-US" dirty="0" smtClean="0"/>
              <a:t>service (another lecture)</a:t>
            </a:r>
            <a:endParaRPr lang="en-US" dirty="0"/>
          </a:p>
          <a:p>
            <a:pPr lvl="1"/>
            <a:r>
              <a:rPr lang="en-US" dirty="0"/>
              <a:t>E</a:t>
            </a:r>
            <a:r>
              <a:rPr lang="en-US" dirty="0" smtClean="0"/>
              <a:t>nsure </a:t>
            </a:r>
            <a:r>
              <a:rPr lang="en-US" dirty="0"/>
              <a:t>at most one active master exists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 </a:t>
            </a:r>
            <a:r>
              <a:rPr lang="en-US" dirty="0"/>
              <a:t>bootstrap location of </a:t>
            </a:r>
            <a:r>
              <a:rPr lang="en-US" dirty="0" err="1"/>
              <a:t>Bigtable</a:t>
            </a:r>
            <a:r>
              <a:rPr lang="en-US" dirty="0"/>
              <a:t> data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iscover </a:t>
            </a:r>
            <a:r>
              <a:rPr lang="en-US" dirty="0"/>
              <a:t>tablet servers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 </a:t>
            </a:r>
            <a:r>
              <a:rPr lang="en-US" dirty="0" err="1"/>
              <a:t>Bigtable</a:t>
            </a:r>
            <a:r>
              <a:rPr lang="en-US" dirty="0"/>
              <a:t> schema information (column family info for each table)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tore </a:t>
            </a:r>
            <a:r>
              <a:rPr lang="en-US" dirty="0"/>
              <a:t>access control lists</a:t>
            </a:r>
          </a:p>
        </p:txBody>
      </p:sp>
    </p:spTree>
    <p:extLst>
      <p:ext uri="{BB962C8B-B14F-4D97-AF65-F5344CB8AC3E}">
        <p14:creationId xmlns:p14="http://schemas.microsoft.com/office/powerpoint/2010/main" val="1992155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2022475"/>
            <a:ext cx="8850312" cy="857250"/>
          </a:xfrm>
        </p:spPr>
        <p:txBody>
          <a:bodyPr/>
          <a:lstStyle/>
          <a:p>
            <a:pPr algn="ctr"/>
            <a:r>
              <a:rPr lang="en-US" dirty="0" smtClean="0"/>
              <a:t>Google File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47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066800"/>
            <a:ext cx="8850312" cy="3898900"/>
          </a:xfrm>
        </p:spPr>
        <p:txBody>
          <a:bodyPr/>
          <a:lstStyle/>
          <a:p>
            <a:r>
              <a:rPr lang="en-US" dirty="0" smtClean="0"/>
              <a:t>Components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ibrary linked with </a:t>
            </a:r>
            <a:r>
              <a:rPr lang="en-US" dirty="0"/>
              <a:t>every client</a:t>
            </a:r>
          </a:p>
          <a:p>
            <a:pPr lvl="1"/>
            <a:r>
              <a:rPr lang="en-US" dirty="0" smtClean="0"/>
              <a:t>Master </a:t>
            </a:r>
            <a:r>
              <a:rPr lang="en-US" dirty="0"/>
              <a:t>server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any </a:t>
            </a:r>
            <a:r>
              <a:rPr lang="en-US" dirty="0"/>
              <a:t>tablet </a:t>
            </a:r>
            <a:r>
              <a:rPr lang="en-US" dirty="0" smtClean="0"/>
              <a:t>servers</a:t>
            </a:r>
          </a:p>
          <a:p>
            <a:pPr lvl="1"/>
            <a:endParaRPr lang="en-US" dirty="0"/>
          </a:p>
          <a:p>
            <a:r>
              <a:rPr lang="en-US" dirty="0" smtClean="0"/>
              <a:t>Master responsible </a:t>
            </a:r>
            <a:r>
              <a:rPr lang="en-US" dirty="0"/>
              <a:t>for assigning tablets to tablet servers</a:t>
            </a:r>
          </a:p>
          <a:p>
            <a:pPr lvl="1"/>
            <a:r>
              <a:rPr lang="en-US" dirty="0" smtClean="0"/>
              <a:t>Tablet </a:t>
            </a:r>
            <a:r>
              <a:rPr lang="en-US" dirty="0"/>
              <a:t>servers can be added or removed dynamically</a:t>
            </a:r>
          </a:p>
          <a:p>
            <a:pPr lvl="1"/>
            <a:r>
              <a:rPr lang="en-US" dirty="0" smtClean="0"/>
              <a:t>Tablet </a:t>
            </a:r>
            <a:r>
              <a:rPr lang="en-US" dirty="0"/>
              <a:t>server store typically 10-1000 tablets</a:t>
            </a:r>
          </a:p>
          <a:p>
            <a:pPr lvl="1"/>
            <a:r>
              <a:rPr lang="en-US" dirty="0" smtClean="0"/>
              <a:t>Tablet </a:t>
            </a:r>
            <a:r>
              <a:rPr lang="en-US" dirty="0"/>
              <a:t>server handle read and writes and splitting of </a:t>
            </a:r>
            <a:r>
              <a:rPr lang="en-US" dirty="0" smtClean="0"/>
              <a:t>tablets</a:t>
            </a:r>
            <a:endParaRPr lang="en-US" dirty="0"/>
          </a:p>
          <a:p>
            <a:pPr lvl="1"/>
            <a:r>
              <a:rPr lang="en-US" dirty="0" smtClean="0"/>
              <a:t>Client </a:t>
            </a:r>
            <a:r>
              <a:rPr lang="en-US" dirty="0"/>
              <a:t>data does not move through </a:t>
            </a:r>
            <a:r>
              <a:rPr lang="en-US" dirty="0" smtClean="0"/>
              <a:t>master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527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L</a:t>
            </a:r>
            <a:r>
              <a:rPr lang="en-US" dirty="0" smtClean="0"/>
              <a:t>ocation Hierarchy</a:t>
            </a:r>
            <a:endParaRPr lang="en-US" dirty="0"/>
          </a:p>
        </p:txBody>
      </p:sp>
      <p:pic>
        <p:nvPicPr>
          <p:cNvPr id="4" name="Picture 3" descr="Screen Shot 2016-11-01 at 6.42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89000"/>
            <a:ext cx="6556500" cy="3543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4178300"/>
            <a:ext cx="8850312" cy="528638"/>
          </a:xfrm>
        </p:spPr>
        <p:txBody>
          <a:bodyPr/>
          <a:lstStyle/>
          <a:p>
            <a:r>
              <a:rPr lang="en-US" dirty="0" smtClean="0"/>
              <a:t>Able to address 2</a:t>
            </a:r>
            <a:r>
              <a:rPr lang="en-US" baseline="30000" dirty="0" smtClean="0"/>
              <a:t>34</a:t>
            </a:r>
            <a:r>
              <a:rPr lang="en-US" dirty="0" smtClean="0"/>
              <a:t> tablets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826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2" y="1312863"/>
            <a:ext cx="9113837" cy="33940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Master keeps track of live tablet servers, current assignments</a:t>
            </a:r>
            <a:r>
              <a:rPr lang="en-US" dirty="0" smtClean="0"/>
              <a:t>, and unassigned </a:t>
            </a:r>
            <a:r>
              <a:rPr lang="en-US" dirty="0"/>
              <a:t>tablets</a:t>
            </a:r>
          </a:p>
          <a:p>
            <a:pPr lvl="1"/>
            <a:r>
              <a:rPr lang="en-US" dirty="0" smtClean="0"/>
              <a:t>Master </a:t>
            </a:r>
            <a:r>
              <a:rPr lang="en-US" dirty="0"/>
              <a:t>assigns unassigned tablets to tablet </a:t>
            </a:r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Tablet </a:t>
            </a:r>
            <a:r>
              <a:rPr lang="en-US" dirty="0"/>
              <a:t>servers are linked to files in Chubby </a:t>
            </a:r>
            <a:r>
              <a:rPr lang="en-US" dirty="0" smtClean="0"/>
              <a:t>directory</a:t>
            </a:r>
            <a:endParaRPr lang="en-US" dirty="0"/>
          </a:p>
          <a:p>
            <a:r>
              <a:rPr lang="en-US" dirty="0" smtClean="0"/>
              <a:t>Upon a </a:t>
            </a:r>
            <a:r>
              <a:rPr lang="en-US" dirty="0"/>
              <a:t>master </a:t>
            </a:r>
            <a:r>
              <a:rPr lang="en-US" dirty="0" smtClean="0"/>
              <a:t>starting</a:t>
            </a:r>
            <a:endParaRPr lang="en-US" dirty="0"/>
          </a:p>
          <a:p>
            <a:pPr lvl="1"/>
            <a:r>
              <a:rPr lang="en-US" dirty="0" smtClean="0"/>
              <a:t>Acquire master </a:t>
            </a:r>
            <a:r>
              <a:rPr lang="en-US" dirty="0"/>
              <a:t>lock in Chubby</a:t>
            </a:r>
          </a:p>
          <a:p>
            <a:pPr lvl="1"/>
            <a:r>
              <a:rPr lang="en-US" dirty="0" smtClean="0"/>
              <a:t>Scan </a:t>
            </a:r>
            <a:r>
              <a:rPr lang="en-US" dirty="0"/>
              <a:t>live tablet servers</a:t>
            </a:r>
          </a:p>
          <a:p>
            <a:pPr lvl="1"/>
            <a:r>
              <a:rPr lang="en-US" dirty="0" smtClean="0"/>
              <a:t>Get </a:t>
            </a:r>
            <a:r>
              <a:rPr lang="en-US" dirty="0"/>
              <a:t>list of tablets from each tablet server, to </a:t>
            </a:r>
            <a:r>
              <a:rPr lang="en-US" dirty="0" smtClean="0"/>
              <a:t>find out assigned tablets</a:t>
            </a:r>
          </a:p>
          <a:p>
            <a:pPr lvl="1"/>
            <a:r>
              <a:rPr lang="en-US" dirty="0" smtClean="0"/>
              <a:t>Learn </a:t>
            </a:r>
            <a:r>
              <a:rPr lang="en-US" dirty="0"/>
              <a:t>set of existing tablets → adds unassigned tablets to list</a:t>
            </a:r>
          </a:p>
        </p:txBody>
      </p:sp>
    </p:spTree>
    <p:extLst>
      <p:ext uri="{BB962C8B-B14F-4D97-AF65-F5344CB8AC3E}">
        <p14:creationId xmlns:p14="http://schemas.microsoft.com/office/powerpoint/2010/main" val="89814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3416300"/>
            <a:ext cx="8850312" cy="1290638"/>
          </a:xfrm>
        </p:spPr>
        <p:txBody>
          <a:bodyPr/>
          <a:lstStyle/>
          <a:p>
            <a:r>
              <a:rPr lang="en-US" dirty="0" smtClean="0"/>
              <a:t>Tablet recovery:</a:t>
            </a:r>
          </a:p>
          <a:p>
            <a:pPr lvl="1"/>
            <a:r>
              <a:rPr lang="en-US" dirty="0" smtClean="0"/>
              <a:t>METADATA: </a:t>
            </a:r>
            <a:r>
              <a:rPr lang="en-US" dirty="0"/>
              <a:t>list of </a:t>
            </a:r>
            <a:r>
              <a:rPr lang="en-US" dirty="0" err="1"/>
              <a:t>SSTables</a:t>
            </a:r>
            <a:r>
              <a:rPr lang="en-US" dirty="0"/>
              <a:t> that comprise a </a:t>
            </a:r>
            <a:r>
              <a:rPr lang="en-US" dirty="0" smtClean="0"/>
              <a:t>tablet and set of redo points</a:t>
            </a:r>
            <a:endParaRPr lang="en-US" dirty="0"/>
          </a:p>
          <a:p>
            <a:pPr lvl="1"/>
            <a:r>
              <a:rPr lang="en-US" dirty="0" smtClean="0"/>
              <a:t>Reconstructs </a:t>
            </a:r>
            <a:r>
              <a:rPr lang="en-US" dirty="0"/>
              <a:t>the </a:t>
            </a:r>
            <a:r>
              <a:rPr lang="en-US" dirty="0" err="1"/>
              <a:t>memtable</a:t>
            </a:r>
            <a:r>
              <a:rPr lang="en-US" dirty="0"/>
              <a:t> by applying all of the </a:t>
            </a:r>
            <a:r>
              <a:rPr lang="en-US" dirty="0" smtClean="0"/>
              <a:t>updates that </a:t>
            </a:r>
            <a:r>
              <a:rPr lang="en-US" dirty="0"/>
              <a:t>have committed since the redo </a:t>
            </a:r>
            <a:r>
              <a:rPr lang="en-US" dirty="0" smtClean="0"/>
              <a:t>points</a:t>
            </a:r>
            <a:endParaRPr lang="en-US" dirty="0"/>
          </a:p>
        </p:txBody>
      </p:sp>
      <p:pic>
        <p:nvPicPr>
          <p:cNvPr id="4" name="Picture 3" descr="Screen Shot 2016-11-01 at 6.4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1102557"/>
            <a:ext cx="4724400" cy="270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40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BigTable vs. Relational DB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863" y="1008063"/>
            <a:ext cx="8850312" cy="3944937"/>
          </a:xfrm>
        </p:spPr>
        <p:txBody>
          <a:bodyPr/>
          <a:lstStyle/>
          <a:p>
            <a:r>
              <a:rPr lang="en-US" dirty="0" smtClean="0"/>
              <a:t>No data independence: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lients dynamically control </a:t>
            </a:r>
            <a:r>
              <a:rPr lang="en-US" dirty="0"/>
              <a:t>whether to </a:t>
            </a:r>
            <a:r>
              <a:rPr lang="en-US" dirty="0" smtClean="0"/>
              <a:t>serve data form </a:t>
            </a:r>
            <a:r>
              <a:rPr lang="en-US" dirty="0"/>
              <a:t>memory </a:t>
            </a:r>
            <a:r>
              <a:rPr lang="en-US" dirty="0" smtClean="0"/>
              <a:t>or disk</a:t>
            </a:r>
          </a:p>
          <a:p>
            <a:pPr lvl="1"/>
            <a:r>
              <a:rPr lang="en-US" dirty="0"/>
              <a:t>Client control locality by </a:t>
            </a:r>
            <a:r>
              <a:rPr lang="en-US" dirty="0" smtClean="0"/>
              <a:t>key names</a:t>
            </a:r>
          </a:p>
          <a:p>
            <a:r>
              <a:rPr lang="en-US" dirty="0" err="1"/>
              <a:t>Uninterpreted</a:t>
            </a:r>
            <a:r>
              <a:rPr lang="en-US" dirty="0"/>
              <a:t> values: clients can serialize, </a:t>
            </a:r>
            <a:r>
              <a:rPr lang="en-US" dirty="0" err="1"/>
              <a:t>deserialize</a:t>
            </a:r>
            <a:r>
              <a:rPr lang="en-US" dirty="0"/>
              <a:t> data</a:t>
            </a:r>
          </a:p>
          <a:p>
            <a:r>
              <a:rPr lang="en-US" dirty="0" smtClean="0"/>
              <a:t>No </a:t>
            </a:r>
            <a:r>
              <a:rPr lang="en-US" dirty="0"/>
              <a:t>multi-row transactions</a:t>
            </a:r>
          </a:p>
          <a:p>
            <a:r>
              <a:rPr lang="en-US" dirty="0" smtClean="0"/>
              <a:t>No </a:t>
            </a:r>
            <a:r>
              <a:rPr lang="en-US" dirty="0"/>
              <a:t>table-wide integrity constraints</a:t>
            </a:r>
          </a:p>
          <a:p>
            <a:r>
              <a:rPr lang="en-US" dirty="0" smtClean="0"/>
              <a:t>API: C</a:t>
            </a:r>
            <a:r>
              <a:rPr lang="en-US" dirty="0"/>
              <a:t>+</a:t>
            </a:r>
            <a:r>
              <a:rPr lang="en-US" dirty="0" smtClean="0"/>
              <a:t>+, </a:t>
            </a:r>
            <a:r>
              <a:rPr lang="en-US" dirty="0"/>
              <a:t>not </a:t>
            </a:r>
            <a:r>
              <a:rPr lang="en-US" dirty="0" smtClean="0"/>
              <a:t>SQL(</a:t>
            </a:r>
            <a:r>
              <a:rPr lang="en-US" dirty="0"/>
              <a:t>no complex queries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82700" y="4784923"/>
            <a:ext cx="681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Helvetica Neue Light"/>
                <a:cs typeface="Helvetica Neue Light"/>
              </a:rPr>
              <a:t>(from </a:t>
            </a:r>
            <a:r>
              <a:rPr lang="en-US" sz="1400" dirty="0" err="1" smtClean="0">
                <a:latin typeface="Helvetica Neue Light"/>
                <a:cs typeface="Helvetica Neue Light"/>
              </a:rPr>
              <a:t>www.cs.cmu.edu</a:t>
            </a:r>
            <a:r>
              <a:rPr lang="en-US" sz="1400" dirty="0">
                <a:latin typeface="Helvetica Neue Light"/>
                <a:cs typeface="Helvetica Neue Light"/>
              </a:rPr>
              <a:t>/~</a:t>
            </a:r>
            <a:r>
              <a:rPr lang="en-US" sz="1400" dirty="0" err="1">
                <a:latin typeface="Helvetica Neue Light"/>
                <a:cs typeface="Helvetica Neue Light"/>
              </a:rPr>
              <a:t>chensm</a:t>
            </a:r>
            <a:r>
              <a:rPr lang="en-US" sz="1400" dirty="0">
                <a:latin typeface="Helvetica Neue Light"/>
                <a:cs typeface="Helvetica Neue Light"/>
              </a:rPr>
              <a:t>/</a:t>
            </a:r>
            <a:r>
              <a:rPr lang="en-US" sz="1400" dirty="0" err="1">
                <a:latin typeface="Helvetica Neue Light"/>
                <a:cs typeface="Helvetica Neue Light"/>
              </a:rPr>
              <a:t>Big_Data_reading</a:t>
            </a:r>
            <a:r>
              <a:rPr lang="en-US" sz="1400" dirty="0">
                <a:latin typeface="Helvetica Neue Light"/>
                <a:cs typeface="Helvetica Neue Light"/>
              </a:rPr>
              <a:t>.../</a:t>
            </a:r>
            <a:r>
              <a:rPr lang="en-US" sz="1400" dirty="0" err="1">
                <a:latin typeface="Helvetica Neue Light"/>
                <a:cs typeface="Helvetica Neue Light"/>
              </a:rPr>
              <a:t>Gibbons_bigtable-</a:t>
            </a:r>
            <a:r>
              <a:rPr lang="en-US" sz="1400" dirty="0" err="1" smtClean="0">
                <a:latin typeface="Helvetica Neue Light"/>
                <a:cs typeface="Helvetica Neue Light"/>
              </a:rPr>
              <a:t>updated.ppt</a:t>
            </a:r>
            <a:r>
              <a:rPr lang="en-US" sz="1400" dirty="0" smtClean="0">
                <a:latin typeface="Helvetica Neue Light"/>
                <a:cs typeface="Helvetica Neue Light"/>
              </a:rPr>
              <a:t>)</a:t>
            </a:r>
            <a:endParaRPr lang="en-US" sz="140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804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Lessons learned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458200" cy="38735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Many types of failure </a:t>
            </a:r>
            <a:r>
              <a:rPr lang="en-US" dirty="0" smtClean="0"/>
              <a:t>possible, not only fail-stop: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emory </a:t>
            </a:r>
            <a:r>
              <a:rPr lang="en-US" dirty="0"/>
              <a:t>and network corruption, large clock skew, </a:t>
            </a:r>
            <a:r>
              <a:rPr lang="en-US" dirty="0" smtClean="0"/>
              <a:t>hung machines</a:t>
            </a:r>
            <a:r>
              <a:rPr lang="en-US" dirty="0"/>
              <a:t>, extended and asymmetric network partitions</a:t>
            </a:r>
            <a:r>
              <a:rPr lang="en-US" dirty="0" smtClean="0"/>
              <a:t>, bugs </a:t>
            </a:r>
            <a:r>
              <a:rPr lang="en-US" dirty="0"/>
              <a:t>in other </a:t>
            </a:r>
            <a:r>
              <a:rPr lang="en-US" dirty="0" smtClean="0"/>
              <a:t>systems, planned </a:t>
            </a:r>
            <a:r>
              <a:rPr lang="en-US" dirty="0"/>
              <a:t>and </a:t>
            </a:r>
            <a:r>
              <a:rPr lang="en-US" dirty="0" smtClean="0"/>
              <a:t>unplanned hardware maintenance</a:t>
            </a:r>
          </a:p>
          <a:p>
            <a:pPr lvl="1"/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elay </a:t>
            </a:r>
            <a:r>
              <a:rPr lang="en-US" dirty="0"/>
              <a:t>adding new features until it is </a:t>
            </a:r>
            <a:r>
              <a:rPr lang="en-US" dirty="0" smtClean="0"/>
              <a:t>clear they are needed</a:t>
            </a:r>
          </a:p>
          <a:p>
            <a:pPr lvl="1"/>
            <a:r>
              <a:rPr lang="en-US" dirty="0" smtClean="0"/>
              <a:t>E.g., Initially planned for multi-row transaction APIs </a:t>
            </a:r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Big systems need proper systems-level </a:t>
            </a:r>
            <a:r>
              <a:rPr lang="en-US" dirty="0" smtClean="0"/>
              <a:t>monitoring</a:t>
            </a:r>
          </a:p>
          <a:p>
            <a:endParaRPr lang="en-US" dirty="0"/>
          </a:p>
          <a:p>
            <a:r>
              <a:rPr lang="en-US" dirty="0" smtClean="0"/>
              <a:t>Most important: value of simple designs</a:t>
            </a:r>
          </a:p>
          <a:p>
            <a:pPr lvl="1"/>
            <a:r>
              <a:rPr lang="en-US" dirty="0" smtClean="0"/>
              <a:t>Related: use widely used features of systems you depend on as less widely features more likely to be buggy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5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211263"/>
            <a:ext cx="8850312" cy="3394075"/>
          </a:xfrm>
        </p:spPr>
        <p:txBody>
          <a:bodyPr/>
          <a:lstStyle/>
          <a:p>
            <a:r>
              <a:rPr lang="en-US" dirty="0" smtClean="0"/>
              <a:t>Huge impact</a:t>
            </a:r>
          </a:p>
          <a:p>
            <a:pPr lvl="1"/>
            <a:r>
              <a:rPr lang="en-US" dirty="0" smtClean="0"/>
              <a:t>GFS </a:t>
            </a:r>
            <a:r>
              <a:rPr lang="en-US" dirty="0" smtClean="0">
                <a:sym typeface="Wingdings"/>
              </a:rPr>
              <a:t> HDFS</a:t>
            </a:r>
          </a:p>
          <a:p>
            <a:pPr lvl="1"/>
            <a:r>
              <a:rPr lang="en-US" dirty="0" err="1" smtClean="0">
                <a:sym typeface="Wingdings"/>
              </a:rPr>
              <a:t>BigTable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HBase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err="1" smtClean="0">
                <a:sym typeface="Wingdings"/>
              </a:rPr>
              <a:t>HyperTable</a:t>
            </a:r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Demonstrate the value of</a:t>
            </a:r>
          </a:p>
          <a:p>
            <a:pPr lvl="1"/>
            <a:r>
              <a:rPr lang="en-US" dirty="0" smtClean="0"/>
              <a:t>Deeply understanding the workload, use case</a:t>
            </a:r>
          </a:p>
          <a:p>
            <a:pPr lvl="1"/>
            <a:r>
              <a:rPr lang="en-US" dirty="0" smtClean="0"/>
              <a:t>Make hard tradeoffs to simplify system design</a:t>
            </a:r>
          </a:p>
          <a:p>
            <a:pPr lvl="1"/>
            <a:r>
              <a:rPr lang="en-US" dirty="0" smtClean="0"/>
              <a:t>Simple systems much easier to scale and make them fault tolerant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76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781050"/>
            <a:ext cx="7264399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Distributed File Systems before GFS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063" y="4025900"/>
            <a:ext cx="7856537" cy="914400"/>
          </a:xfrm>
        </p:spPr>
        <p:txBody>
          <a:bodyPr/>
          <a:lstStyle/>
          <a:p>
            <a:endParaRPr lang="en-US" sz="1600" b="1" dirty="0"/>
          </a:p>
          <a:p>
            <a:r>
              <a:rPr lang="en-US" sz="1600" b="1" dirty="0" smtClean="0"/>
              <a:t>      </a:t>
            </a:r>
          </a:p>
          <a:p>
            <a:r>
              <a:rPr lang="en-US" sz="1600" b="1" dirty="0" smtClean="0"/>
              <a:t>              </a:t>
            </a:r>
            <a:r>
              <a:rPr lang="en-US" sz="1600" b="1" dirty="0"/>
              <a:t> </a:t>
            </a:r>
            <a:r>
              <a:rPr lang="en-US" sz="1600" b="1" dirty="0" smtClean="0"/>
              <a:t>                  Pros/Cons?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402516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Component </a:t>
            </a:r>
            <a:r>
              <a:rPr lang="en-US" dirty="0">
                <a:solidFill>
                  <a:srgbClr val="FF6600"/>
                </a:solidFill>
              </a:rPr>
              <a:t>failures</a:t>
            </a:r>
            <a:r>
              <a:rPr lang="en-US" dirty="0"/>
              <a:t> are </a:t>
            </a:r>
            <a:r>
              <a:rPr lang="en-US" dirty="0" smtClean="0"/>
              <a:t>norm </a:t>
            </a:r>
            <a:r>
              <a:rPr lang="en-US" dirty="0"/>
              <a:t>rather </a:t>
            </a:r>
            <a:r>
              <a:rPr lang="en-US" dirty="0" smtClean="0"/>
              <a:t>than</a:t>
            </a:r>
            <a:r>
              <a:rPr lang="en-US" dirty="0"/>
              <a:t> </a:t>
            </a:r>
            <a:r>
              <a:rPr lang="en-US" dirty="0" smtClean="0"/>
              <a:t>exception, why?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ile </a:t>
            </a:r>
            <a:r>
              <a:rPr lang="en-US" dirty="0"/>
              <a:t>system consists of </a:t>
            </a:r>
            <a:r>
              <a:rPr lang="en-US" dirty="0" smtClean="0"/>
              <a:t>100s/1,000s commodity storage servers</a:t>
            </a:r>
          </a:p>
          <a:p>
            <a:pPr lvl="1"/>
            <a:r>
              <a:rPr lang="en-US" dirty="0" smtClean="0"/>
              <a:t>Comparable number of clients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Much </a:t>
            </a:r>
            <a:r>
              <a:rPr lang="en-US" dirty="0" smtClean="0">
                <a:solidFill>
                  <a:srgbClr val="FF6600"/>
                </a:solidFill>
              </a:rPr>
              <a:t>bigger</a:t>
            </a:r>
            <a:r>
              <a:rPr lang="en-US" dirty="0" smtClean="0"/>
              <a:t> files, how big?</a:t>
            </a:r>
          </a:p>
          <a:p>
            <a:pPr lvl="1"/>
            <a:r>
              <a:rPr lang="en-US" dirty="0" smtClean="0"/>
              <a:t>GBs file sizes common</a:t>
            </a:r>
          </a:p>
          <a:p>
            <a:pPr lvl="1"/>
            <a:r>
              <a:rPr lang="en-US" dirty="0" smtClean="0"/>
              <a:t>TBs data sizes: hard to manipulate billions of KB size blocks</a:t>
            </a:r>
          </a:p>
        </p:txBody>
      </p:sp>
    </p:spTree>
    <p:extLst>
      <p:ext uri="{BB962C8B-B14F-4D97-AF65-F5344CB8AC3E}">
        <p14:creationId xmlns:p14="http://schemas.microsoft.com/office/powerpoint/2010/main" val="3984009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Files </a:t>
            </a:r>
            <a:r>
              <a:rPr lang="en-US" dirty="0"/>
              <a:t>are mutated by </a:t>
            </a:r>
            <a:r>
              <a:rPr lang="en-US" dirty="0">
                <a:solidFill>
                  <a:srgbClr val="FF6600"/>
                </a:solidFill>
              </a:rPr>
              <a:t>appending</a:t>
            </a:r>
            <a:r>
              <a:rPr lang="en-US" dirty="0"/>
              <a:t> new </a:t>
            </a:r>
            <a:r>
              <a:rPr lang="en-US" dirty="0" smtClean="0"/>
              <a:t>data, and not overwriting</a:t>
            </a:r>
            <a:endParaRPr lang="en-US" dirty="0"/>
          </a:p>
          <a:p>
            <a:pPr lvl="1"/>
            <a:r>
              <a:rPr lang="en-US" dirty="0" smtClean="0"/>
              <a:t>Random </a:t>
            </a:r>
            <a:r>
              <a:rPr lang="en-US" dirty="0"/>
              <a:t>writes </a:t>
            </a:r>
            <a:r>
              <a:rPr lang="en-US" dirty="0" smtClean="0"/>
              <a:t>practically </a:t>
            </a:r>
            <a:r>
              <a:rPr lang="en-US" dirty="0"/>
              <a:t>non-</a:t>
            </a:r>
            <a:r>
              <a:rPr lang="en-US" dirty="0" smtClean="0"/>
              <a:t>existent </a:t>
            </a:r>
          </a:p>
          <a:p>
            <a:pPr lvl="1"/>
            <a:r>
              <a:rPr lang="en-US" dirty="0" smtClean="0"/>
              <a:t>Once </a:t>
            </a:r>
            <a:r>
              <a:rPr lang="en-US" dirty="0"/>
              <a:t>written, </a:t>
            </a:r>
            <a:r>
              <a:rPr lang="en-US" dirty="0" smtClean="0"/>
              <a:t>files are only read </a:t>
            </a:r>
            <a:r>
              <a:rPr lang="en-US" dirty="0" smtClean="0">
                <a:solidFill>
                  <a:srgbClr val="FF6600"/>
                </a:solidFill>
              </a:rPr>
              <a:t>sequentially</a:t>
            </a:r>
          </a:p>
          <a:p>
            <a:pPr lvl="1"/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/>
              <a:t>Own both applications and file system </a:t>
            </a:r>
            <a:r>
              <a:rPr lang="en-US" dirty="0" smtClean="0">
                <a:sym typeface="Wingdings"/>
              </a:rPr>
              <a:t> can effectively</a:t>
            </a:r>
            <a:r>
              <a:rPr lang="en-US" dirty="0" smtClean="0"/>
              <a:t> co</a:t>
            </a:r>
            <a:r>
              <a:rPr lang="en-US" dirty="0"/>
              <a:t>-designing </a:t>
            </a:r>
            <a:r>
              <a:rPr lang="en-US" dirty="0" smtClean="0"/>
              <a:t>applications </a:t>
            </a:r>
            <a:r>
              <a:rPr lang="en-US" dirty="0"/>
              <a:t>and </a:t>
            </a:r>
            <a:r>
              <a:rPr lang="en-US" dirty="0" smtClean="0"/>
              <a:t>file system APIs</a:t>
            </a:r>
            <a:endParaRPr lang="en-US" dirty="0"/>
          </a:p>
          <a:p>
            <a:pPr lvl="1"/>
            <a:r>
              <a:rPr lang="en-US" dirty="0" smtClean="0"/>
              <a:t>Relaxed consistency model</a:t>
            </a:r>
          </a:p>
          <a:p>
            <a:pPr lvl="1"/>
            <a:r>
              <a:rPr lang="en-US" dirty="0" smtClean="0"/>
              <a:t>Atomic </a:t>
            </a:r>
            <a:r>
              <a:rPr lang="en-US" dirty="0"/>
              <a:t>append </a:t>
            </a:r>
            <a:r>
              <a:rPr lang="en-US" dirty="0" smtClean="0"/>
              <a:t>operation: allow multiple </a:t>
            </a:r>
            <a:r>
              <a:rPr lang="en-US" dirty="0"/>
              <a:t>clients </a:t>
            </a:r>
            <a:r>
              <a:rPr lang="en-US" dirty="0" smtClean="0"/>
              <a:t>to append data to a file with no extra synchronization between them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Design Requirements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68400"/>
            <a:ext cx="8850312" cy="370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Should monitor, </a:t>
            </a:r>
            <a:r>
              <a:rPr lang="en-US" dirty="0"/>
              <a:t>detect, tolerate, and recover </a:t>
            </a:r>
            <a:r>
              <a:rPr lang="en-US" dirty="0" smtClean="0"/>
              <a:t>from failures</a:t>
            </a:r>
          </a:p>
          <a:p>
            <a:pPr lvl="4"/>
            <a:endParaRPr lang="en-US" dirty="0"/>
          </a:p>
          <a:p>
            <a:r>
              <a:rPr lang="en-US" dirty="0" smtClean="0"/>
              <a:t>Store </a:t>
            </a:r>
            <a:r>
              <a:rPr lang="en-US" dirty="0"/>
              <a:t>a modest number of large </a:t>
            </a:r>
            <a:r>
              <a:rPr lang="en-US" dirty="0" smtClean="0"/>
              <a:t>files (millions of 100s MB files)</a:t>
            </a:r>
            <a:endParaRPr lang="en-US" dirty="0"/>
          </a:p>
          <a:p>
            <a:pPr lvl="1"/>
            <a:r>
              <a:rPr lang="en-US" dirty="0" smtClean="0"/>
              <a:t>Small files supported, but no need to be efficient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Workload </a:t>
            </a:r>
          </a:p>
          <a:p>
            <a:pPr lvl="1"/>
            <a:r>
              <a:rPr lang="en-US" dirty="0" smtClean="0"/>
              <a:t>Large sequential reads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mall reads supported, but ok to batch them</a:t>
            </a:r>
          </a:p>
          <a:p>
            <a:pPr lvl="1"/>
            <a:r>
              <a:rPr lang="en-US" dirty="0" smtClean="0"/>
              <a:t>Large</a:t>
            </a:r>
            <a:r>
              <a:rPr lang="en-US" dirty="0"/>
              <a:t>, sequential </a:t>
            </a:r>
            <a:r>
              <a:rPr lang="en-US" dirty="0" smtClean="0"/>
              <a:t>writes that </a:t>
            </a:r>
            <a:r>
              <a:rPr lang="en-US" dirty="0"/>
              <a:t>append data to </a:t>
            </a:r>
            <a:r>
              <a:rPr lang="en-US" dirty="0" smtClean="0"/>
              <a:t>files</a:t>
            </a:r>
          </a:p>
          <a:p>
            <a:pPr lvl="1"/>
            <a:r>
              <a:rPr lang="en-US" dirty="0" smtClean="0"/>
              <a:t>Small random writes supported but no need to be efficient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4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and Design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63" y="1143000"/>
            <a:ext cx="8850312" cy="3269411"/>
          </a:xfrm>
        </p:spPr>
        <p:txBody>
          <a:bodyPr/>
          <a:lstStyle/>
          <a:p>
            <a:r>
              <a:rPr lang="en-US" dirty="0" smtClean="0"/>
              <a:t>Implement </a:t>
            </a:r>
            <a:r>
              <a:rPr lang="en-US" dirty="0"/>
              <a:t>well-defined </a:t>
            </a:r>
            <a:r>
              <a:rPr lang="en-US" dirty="0" smtClean="0"/>
              <a:t>semantics for concurrent appends</a:t>
            </a:r>
          </a:p>
          <a:p>
            <a:pPr lvl="1"/>
            <a:r>
              <a:rPr lang="en-US" dirty="0" smtClean="0"/>
              <a:t>Producer-consumer</a:t>
            </a:r>
            <a:r>
              <a:rPr lang="en-US" dirty="0"/>
              <a:t> </a:t>
            </a:r>
            <a:r>
              <a:rPr lang="en-US" dirty="0" smtClean="0"/>
              <a:t>model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h</a:t>
            </a:r>
            <a:r>
              <a:rPr lang="en-US" dirty="0" smtClean="0"/>
              <a:t>undreds of producers concurrently</a:t>
            </a:r>
            <a:r>
              <a:rPr lang="en-US" dirty="0"/>
              <a:t> </a:t>
            </a:r>
            <a:r>
              <a:rPr lang="en-US" dirty="0" smtClean="0"/>
              <a:t>appending </a:t>
            </a:r>
            <a:r>
              <a:rPr lang="en-US" dirty="0"/>
              <a:t>to a </a:t>
            </a:r>
            <a:r>
              <a:rPr lang="en-US" dirty="0" smtClean="0"/>
              <a:t>file </a:t>
            </a:r>
          </a:p>
          <a:p>
            <a:pPr lvl="1"/>
            <a:r>
              <a:rPr lang="en-US" dirty="0" smtClean="0"/>
              <a:t>Provide atomicity </a:t>
            </a:r>
            <a:r>
              <a:rPr lang="en-US" dirty="0"/>
              <a:t>with minimal </a:t>
            </a:r>
            <a:r>
              <a:rPr lang="en-US" dirty="0" smtClean="0"/>
              <a:t>synchronization overhead</a:t>
            </a:r>
          </a:p>
          <a:p>
            <a:pPr lvl="1"/>
            <a:r>
              <a:rPr lang="en-US" dirty="0" smtClean="0"/>
              <a:t>Support consumers reading the file as it is written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High </a:t>
            </a:r>
            <a:r>
              <a:rPr lang="en-US" dirty="0"/>
              <a:t>sustained bandwidth </a:t>
            </a:r>
            <a:r>
              <a:rPr lang="en-US" dirty="0" smtClean="0"/>
              <a:t>more </a:t>
            </a:r>
            <a:r>
              <a:rPr lang="en-US" dirty="0"/>
              <a:t>important than </a:t>
            </a:r>
            <a:r>
              <a:rPr lang="en-US" dirty="0" smtClean="0"/>
              <a:t>low latency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POSIX, but.. </a:t>
            </a:r>
          </a:p>
          <a:p>
            <a:pPr lvl="1"/>
            <a:r>
              <a:rPr lang="en-US" dirty="0" smtClean="0"/>
              <a:t>Support usual ops: </a:t>
            </a:r>
            <a:r>
              <a:rPr lang="en-US" dirty="0"/>
              <a:t>create, delete</a:t>
            </a:r>
            <a:r>
              <a:rPr lang="en-US" dirty="0" smtClean="0"/>
              <a:t>, open</a:t>
            </a:r>
            <a:r>
              <a:rPr lang="en-US" dirty="0"/>
              <a:t>, close, read, and </a:t>
            </a:r>
            <a:r>
              <a:rPr lang="en-US" dirty="0" smtClean="0"/>
              <a:t>write</a:t>
            </a:r>
          </a:p>
          <a:p>
            <a:pPr lvl="1"/>
            <a:r>
              <a:rPr lang="en-US" dirty="0" smtClean="0"/>
              <a:t>Support snapshot </a:t>
            </a:r>
            <a:r>
              <a:rPr lang="en-US" dirty="0"/>
              <a:t>and record append </a:t>
            </a:r>
            <a:r>
              <a:rPr lang="en-US" dirty="0" smtClean="0"/>
              <a:t>operations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4601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B_deck_16x9_example">
  <a:themeElements>
    <a:clrScheme name="Custom 3">
      <a:dk1>
        <a:sysClr val="windowText" lastClr="000000"/>
      </a:dk1>
      <a:lt1>
        <a:sysClr val="window" lastClr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646464"/>
      </a:accent5>
      <a:accent6>
        <a:srgbClr val="DC3D08"/>
      </a:accent6>
      <a:hlink>
        <a:srgbClr val="EC541B"/>
      </a:hlink>
      <a:folHlink>
        <a:srgbClr val="7552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DB_deck_16x9_example.potx</Template>
  <TotalTime>46795</TotalTime>
  <Words>1864</Words>
  <Application>Microsoft Macintosh PowerPoint</Application>
  <PresentationFormat>On-screen Show (16:9)</PresentationFormat>
  <Paragraphs>290</Paragraphs>
  <Slides>36</Slides>
  <Notes>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DB_deck_16x9_example</vt:lpstr>
      <vt:lpstr>Excel.Chart.8</vt:lpstr>
      <vt:lpstr>GFS and BigTable Lecture 17, cs262a</vt:lpstr>
      <vt:lpstr>Today’s Papers</vt:lpstr>
      <vt:lpstr>Google File System</vt:lpstr>
      <vt:lpstr>Distributed File Systems before GFS</vt:lpstr>
      <vt:lpstr>What is Different?</vt:lpstr>
      <vt:lpstr>What is Different?</vt:lpstr>
      <vt:lpstr>Assumptions and Design Requirements (1/2)</vt:lpstr>
      <vt:lpstr>Assumptions and Design Requirements</vt:lpstr>
      <vt:lpstr>API</vt:lpstr>
      <vt:lpstr>Architecture</vt:lpstr>
      <vt:lpstr>Architecture</vt:lpstr>
      <vt:lpstr>Discussion</vt:lpstr>
      <vt:lpstr>Consistency Model</vt:lpstr>
      <vt:lpstr>Write Control and data Flow</vt:lpstr>
      <vt:lpstr>Atomic Writes Appends</vt:lpstr>
      <vt:lpstr>Master Operation</vt:lpstr>
      <vt:lpstr>Others</vt:lpstr>
      <vt:lpstr>Summary</vt:lpstr>
      <vt:lpstr>BigTable</vt:lpstr>
      <vt:lpstr>Motivation</vt:lpstr>
      <vt:lpstr>(Big) Tables</vt:lpstr>
      <vt:lpstr>Column Families</vt:lpstr>
      <vt:lpstr>Timestamps</vt:lpstr>
      <vt:lpstr>Tablets</vt:lpstr>
      <vt:lpstr>Another Example</vt:lpstr>
      <vt:lpstr>SSTable</vt:lpstr>
      <vt:lpstr>Putting Everything Together</vt:lpstr>
      <vt:lpstr>API</vt:lpstr>
      <vt:lpstr>Architecture</vt:lpstr>
      <vt:lpstr>Implementation</vt:lpstr>
      <vt:lpstr>Tablet Location Hierarchy</vt:lpstr>
      <vt:lpstr>Tablet Assignment</vt:lpstr>
      <vt:lpstr>Tablet Representation</vt:lpstr>
      <vt:lpstr>BigTable vs. Relational DB</vt:lpstr>
      <vt:lpstr>Lessons learned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 d'Orito</dc:creator>
  <cp:lastModifiedBy>Ali Ghodsi</cp:lastModifiedBy>
  <cp:revision>2078</cp:revision>
  <cp:lastPrinted>2016-09-26T22:07:19Z</cp:lastPrinted>
  <dcterms:created xsi:type="dcterms:W3CDTF">2015-02-13T19:56:21Z</dcterms:created>
  <dcterms:modified xsi:type="dcterms:W3CDTF">2018-03-19T18:12:39Z</dcterms:modified>
</cp:coreProperties>
</file>