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777" r:id="rId2"/>
    <p:sldId id="882" r:id="rId3"/>
    <p:sldId id="869" r:id="rId4"/>
    <p:sldId id="902" r:id="rId5"/>
    <p:sldId id="875" r:id="rId6"/>
    <p:sldId id="876" r:id="rId7"/>
    <p:sldId id="877" r:id="rId8"/>
    <p:sldId id="878" r:id="rId9"/>
    <p:sldId id="881" r:id="rId10"/>
    <p:sldId id="886" r:id="rId11"/>
    <p:sldId id="880" r:id="rId12"/>
    <p:sldId id="862" r:id="rId13"/>
    <p:sldId id="854" r:id="rId14"/>
    <p:sldId id="855" r:id="rId15"/>
    <p:sldId id="856" r:id="rId16"/>
    <p:sldId id="857" r:id="rId17"/>
    <p:sldId id="863" r:id="rId18"/>
    <p:sldId id="864" r:id="rId19"/>
    <p:sldId id="867" r:id="rId20"/>
    <p:sldId id="865" r:id="rId21"/>
    <p:sldId id="866" r:id="rId22"/>
    <p:sldId id="898" r:id="rId23"/>
    <p:sldId id="899" r:id="rId24"/>
    <p:sldId id="888" r:id="rId25"/>
    <p:sldId id="889" r:id="rId26"/>
    <p:sldId id="890" r:id="rId27"/>
    <p:sldId id="892" r:id="rId28"/>
    <p:sldId id="893" r:id="rId29"/>
    <p:sldId id="894" r:id="rId30"/>
    <p:sldId id="895" r:id="rId31"/>
    <p:sldId id="896" r:id="rId32"/>
    <p:sldId id="897" r:id="rId33"/>
    <p:sldId id="900" r:id="rId34"/>
    <p:sldId id="901" r:id="rId35"/>
    <p:sldId id="823" r:id="rId36"/>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n Stoic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B4"/>
    <a:srgbClr val="FFE0B6"/>
    <a:srgbClr val="95CEE8"/>
    <a:srgbClr val="69CEE8"/>
    <a:srgbClr val="C9E5FF"/>
    <a:srgbClr val="FF8D00"/>
    <a:srgbClr val="FFA63C"/>
    <a:srgbClr val="FFD4E1"/>
    <a:srgbClr val="3D84C7"/>
    <a:srgbClr val="ADC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44698" autoAdjust="0"/>
    <p:restoredTop sz="86465" autoAdjust="0"/>
  </p:normalViewPr>
  <p:slideViewPr>
    <p:cSldViewPr snapToGrid="0">
      <p:cViewPr>
        <p:scale>
          <a:sx n="97" d="100"/>
          <a:sy n="97" d="100"/>
        </p:scale>
        <p:origin x="144" y="616"/>
      </p:cViewPr>
      <p:guideLst>
        <p:guide orient="horz" pos="1620"/>
        <p:guide pos="2880"/>
      </p:guideLst>
    </p:cSldViewPr>
  </p:slideViewPr>
  <p:outlineViewPr>
    <p:cViewPr>
      <p:scale>
        <a:sx n="33" d="100"/>
        <a:sy n="33" d="100"/>
      </p:scale>
      <p:origin x="0" y="-14984"/>
    </p:cViewPr>
  </p:outlineViewPr>
  <p:notesTextViewPr>
    <p:cViewPr>
      <p:scale>
        <a:sx n="100" d="100"/>
        <a:sy n="100" d="100"/>
      </p:scale>
      <p:origin x="0" y="0"/>
    </p:cViewPr>
  </p:notesTextViewPr>
  <p:sorterViewPr>
    <p:cViewPr>
      <p:scale>
        <a:sx n="167" d="100"/>
        <a:sy n="167" d="100"/>
      </p:scale>
      <p:origin x="0" y="2178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7976391-CA72-415F-9630-5C942629CBBC}" type="datetimeFigureOut">
              <a:rPr lang="en-US" altLang="en-US"/>
              <a:pPr/>
              <a:t>4/17/18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9027113-7185-43B9-8633-626C4872BF74}" type="slidenum">
              <a:rPr lang="en-US" altLang="en-US"/>
              <a:pPr/>
              <a:t>‹#›</a:t>
            </a:fld>
            <a:endParaRPr lang="en-US" altLang="en-US"/>
          </a:p>
        </p:txBody>
      </p:sp>
    </p:spTree>
    <p:extLst>
      <p:ext uri="{BB962C8B-B14F-4D97-AF65-F5344CB8AC3E}">
        <p14:creationId xmlns:p14="http://schemas.microsoft.com/office/powerpoint/2010/main" val="2276690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9B14504-7E73-40B3-A4BE-FCEED13BF409}" type="datetimeFigureOut">
              <a:rPr lang="en-US" altLang="en-US"/>
              <a:pPr/>
              <a:t>4/17/18</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4DB17D3-99E1-4420-81D7-8B4A93584CA0}" type="slidenum">
              <a:rPr lang="en-US" altLang="en-US"/>
              <a:pPr/>
              <a:t>‹#›</a:t>
            </a:fld>
            <a:endParaRPr lang="en-US" altLang="en-US"/>
          </a:p>
        </p:txBody>
      </p:sp>
    </p:spTree>
    <p:extLst>
      <p:ext uri="{BB962C8B-B14F-4D97-AF65-F5344CB8AC3E}">
        <p14:creationId xmlns:p14="http://schemas.microsoft.com/office/powerpoint/2010/main" val="244438741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dirty="0"/>
              <a:t>3-D graph</a:t>
            </a:r>
          </a:p>
          <a:p>
            <a:pPr lvl="0" rtl="0">
              <a:spcBef>
                <a:spcPts val="0"/>
              </a:spcBef>
              <a:buNone/>
            </a:pPr>
            <a:r>
              <a:rPr lang="en" dirty="0"/>
              <a:t>Checklist</a:t>
            </a:r>
          </a:p>
          <a:p>
            <a:pPr lvl="0" rtl="0">
              <a:spcBef>
                <a:spcPts val="0"/>
              </a:spcBef>
              <a:buNone/>
            </a:pPr>
            <a:r>
              <a:rPr lang="en" dirty="0"/>
              <a:t>What we want to enable</a:t>
            </a:r>
          </a:p>
          <a:p>
            <a:pPr lvl="0" rtl="0">
              <a:spcBef>
                <a:spcPts val="0"/>
              </a:spcBef>
              <a:buNone/>
            </a:pPr>
            <a:r>
              <a:rPr lang="en" dirty="0"/>
              <a:t>What we have today</a:t>
            </a:r>
          </a:p>
          <a:p>
            <a:pPr lvl="0">
              <a:spcBef>
                <a:spcPts val="0"/>
              </a:spcBef>
              <a:buNone/>
            </a:pPr>
            <a:r>
              <a:rPr lang="en" dirty="0"/>
              <a:t>How we’ll get there</a:t>
            </a:r>
          </a:p>
        </p:txBody>
      </p:sp>
    </p:spTree>
    <p:extLst>
      <p:ext uri="{BB962C8B-B14F-4D97-AF65-F5344CB8AC3E}">
        <p14:creationId xmlns:p14="http://schemas.microsoft.com/office/powerpoint/2010/main" val="83525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Neural network with one hidden layer</a:t>
            </a:r>
          </a:p>
          <a:p>
            <a:pPr lvl="0">
              <a:spcBef>
                <a:spcPts val="0"/>
              </a:spcBef>
              <a:buNone/>
            </a:pPr>
            <a:endParaRPr/>
          </a:p>
          <a:p>
            <a:pPr lvl="0">
              <a:spcBef>
                <a:spcPts val="0"/>
              </a:spcBef>
              <a:buNone/>
            </a:pPr>
            <a:r>
              <a:rPr lang="en"/>
              <a:t>The function we are computing is on the left. Relu is an activation function that takes the max of 0 and your input, applies a nonlinearity to your network.</a:t>
            </a:r>
          </a:p>
          <a:p>
            <a:pPr lvl="0">
              <a:spcBef>
                <a:spcPts val="0"/>
              </a:spcBef>
              <a:buNone/>
            </a:pPr>
            <a:endParaRPr/>
          </a:p>
          <a:p>
            <a:pPr lvl="0">
              <a:spcBef>
                <a:spcPts val="0"/>
              </a:spcBef>
              <a:buNone/>
            </a:pPr>
            <a:r>
              <a:rPr lang="en"/>
              <a:t>The graph on the right is how this function would look like in a tensorflow graph.</a:t>
            </a:r>
          </a:p>
          <a:p>
            <a:pPr lvl="0">
              <a:spcBef>
                <a:spcPts val="0"/>
              </a:spcBef>
              <a:buNone/>
            </a:pPr>
            <a:endParaRPr/>
          </a:p>
          <a:p>
            <a:pPr lvl="0" rtl="0">
              <a:spcBef>
                <a:spcPts val="0"/>
              </a:spcBef>
              <a:buNone/>
            </a:pPr>
            <a:r>
              <a:rPr lang="en"/>
              <a:t>Let us break down the nodes in the graph into three types</a:t>
            </a:r>
          </a:p>
        </p:txBody>
      </p:sp>
    </p:spTree>
    <p:extLst>
      <p:ext uri="{BB962C8B-B14F-4D97-AF65-F5344CB8AC3E}">
        <p14:creationId xmlns:p14="http://schemas.microsoft.com/office/powerpoint/2010/main" val="4132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have two variables in this graph, the bias and W matrix.</a:t>
            </a:r>
          </a:p>
          <a:p>
            <a:pPr lvl="0">
              <a:spcBef>
                <a:spcPts val="0"/>
              </a:spcBef>
              <a:buNone/>
            </a:pPr>
            <a:endParaRPr/>
          </a:p>
          <a:p>
            <a:pPr lvl="0">
              <a:spcBef>
                <a:spcPts val="0"/>
              </a:spcBef>
              <a:buNone/>
            </a:pPr>
            <a:r>
              <a:rPr lang="en"/>
              <a:t>What we mean by saying that variables are stateful is that they retain their current value over multiple executions, and it’s easy to restore saved values to variables.</a:t>
            </a:r>
          </a:p>
          <a:p>
            <a:pPr lvl="0">
              <a:spcBef>
                <a:spcPts val="0"/>
              </a:spcBef>
              <a:buNone/>
            </a:pPr>
            <a:endParaRPr/>
          </a:p>
          <a:p>
            <a:pPr lvl="0">
              <a:spcBef>
                <a:spcPts val="0"/>
              </a:spcBef>
              <a:buNone/>
            </a:pPr>
            <a:r>
              <a:rPr lang="en"/>
              <a:t>Variables have a number of other useful features. They can be saved to disk during and after training, and gradient updates will by default apply over all the variables in your graph</a:t>
            </a:r>
          </a:p>
          <a:p>
            <a:pPr lvl="0">
              <a:spcBef>
                <a:spcPts val="0"/>
              </a:spcBef>
              <a:buNone/>
            </a:pPr>
            <a:endParaRPr/>
          </a:p>
          <a:p>
            <a:pPr lvl="0">
              <a:spcBef>
                <a:spcPts val="0"/>
              </a:spcBef>
              <a:buNone/>
            </a:pPr>
            <a:r>
              <a:rPr lang="en"/>
              <a:t>Variables are still operations (nodes = operations!). When you run a variable you get the value of its state. </a:t>
            </a:r>
          </a:p>
          <a:p>
            <a:pPr lvl="0">
              <a:spcBef>
                <a:spcPts val="0"/>
              </a:spcBef>
              <a:buNone/>
            </a:pPr>
            <a:endParaRPr/>
          </a:p>
          <a:p>
            <a:pPr lvl="0" rtl="0">
              <a:spcBef>
                <a:spcPts val="0"/>
              </a:spcBef>
              <a:buNone/>
            </a:pPr>
            <a:r>
              <a:rPr lang="en"/>
              <a:t>The variables in your graph are going to be your parameters</a:t>
            </a:r>
          </a:p>
        </p:txBody>
      </p:sp>
    </p:spTree>
    <p:extLst>
      <p:ext uri="{BB962C8B-B14F-4D97-AF65-F5344CB8AC3E}">
        <p14:creationId xmlns:p14="http://schemas.microsoft.com/office/powerpoint/2010/main" val="1155932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The second important node type is placeholders. If you have inputs into your network that depend on some external data, you want to be able to build your graph without depending on any real values yet, as those are passed in at run time. </a:t>
            </a:r>
          </a:p>
          <a:p>
            <a:pPr lvl="0">
              <a:spcBef>
                <a:spcPts val="0"/>
              </a:spcBef>
              <a:buNone/>
            </a:pPr>
            <a:endParaRPr/>
          </a:p>
          <a:p>
            <a:pPr lvl="0">
              <a:spcBef>
                <a:spcPts val="0"/>
              </a:spcBef>
              <a:buNone/>
            </a:pPr>
            <a:r>
              <a:rPr lang="en"/>
              <a:t>Placeholders, unlike variables that have initial assignment, expect as arguments a data type and a shape of a tensor.</a:t>
            </a:r>
          </a:p>
          <a:p>
            <a:pPr lvl="0">
              <a:spcBef>
                <a:spcPts val="0"/>
              </a:spcBef>
              <a:buNone/>
            </a:pPr>
            <a:endParaRPr/>
          </a:p>
          <a:p>
            <a:pPr lvl="0" rtl="0">
              <a:spcBef>
                <a:spcPts val="0"/>
              </a:spcBef>
              <a:buNone/>
            </a:pPr>
            <a:r>
              <a:rPr lang="en"/>
              <a:t>Inputs, labels</a:t>
            </a:r>
          </a:p>
        </p:txBody>
      </p:sp>
    </p:spTree>
    <p:extLst>
      <p:ext uri="{BB962C8B-B14F-4D97-AF65-F5344CB8AC3E}">
        <p14:creationId xmlns:p14="http://schemas.microsoft.com/office/powerpoint/2010/main" val="553412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 other nodes are mathematical operations that you are familiar with. Matmul, addition, and relu are all operations in your graph that combine your inputs and parameters to produce new nodes. </a:t>
            </a:r>
          </a:p>
        </p:txBody>
      </p:sp>
    </p:spTree>
    <p:extLst>
      <p:ext uri="{BB962C8B-B14F-4D97-AF65-F5344CB8AC3E}">
        <p14:creationId xmlns:p14="http://schemas.microsoft.com/office/powerpoint/2010/main" val="503899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5556" y="1558774"/>
            <a:ext cx="8240889" cy="1863171"/>
          </a:xfrm>
        </p:spPr>
        <p:txBody>
          <a:bodyPr>
            <a:noAutofit/>
          </a:bodyPr>
          <a:lstStyle>
            <a:lvl1pPr algn="l">
              <a:lnSpc>
                <a:spcPct val="100000"/>
              </a:lnSpc>
              <a:defRPr sz="5400" b="0" i="0" baseline="0">
                <a:solidFill>
                  <a:schemeClr val="bg1"/>
                </a:solidFill>
                <a:latin typeface="Helvetica Neue" charset="0"/>
                <a:ea typeface="Helvetica Neue" charset="0"/>
                <a:cs typeface="Helvetica Neue"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9593" y="4176647"/>
            <a:ext cx="6400800" cy="453863"/>
          </a:xfrm>
        </p:spPr>
        <p:txBody>
          <a:bodyPr anchor="b">
            <a:noAutofit/>
          </a:bodyPr>
          <a:lstStyle>
            <a:lvl1pPr marL="0" indent="0" algn="l">
              <a:spcBef>
                <a:spcPts val="0"/>
              </a:spcBef>
              <a:buNone/>
              <a:defRPr sz="2400" baseline="0">
                <a:solidFill>
                  <a:schemeClr val="bg1"/>
                </a:solidFill>
                <a:latin typeface="Helvetica Neue" charset="0"/>
                <a:ea typeface="Helvetica Neue" charset="0"/>
                <a:cs typeface="Helvetica Neue"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6" name="Text Placeholder 5"/>
          <p:cNvSpPr>
            <a:spLocks noGrp="1"/>
          </p:cNvSpPr>
          <p:nvPr>
            <p:ph type="body" sz="quarter" idx="10"/>
          </p:nvPr>
        </p:nvSpPr>
        <p:spPr>
          <a:xfrm>
            <a:off x="687742" y="4563527"/>
            <a:ext cx="6446838" cy="443446"/>
          </a:xfrm>
        </p:spPr>
        <p:txBody>
          <a:bodyPr>
            <a:normAutofit/>
          </a:bodyPr>
          <a:lstStyle>
            <a:lvl1pPr marL="0" indent="0" algn="l">
              <a:buNone/>
              <a:defRPr sz="1400" baseline="0">
                <a:solidFill>
                  <a:schemeClr val="bg1"/>
                </a:solidFill>
                <a:latin typeface="Helvetica Neue" charset="0"/>
                <a:ea typeface="Helvetica Neue" charset="0"/>
                <a:cs typeface="Helvetica Neue" charset="0"/>
              </a:defRPr>
            </a:lvl1pPr>
          </a:lstStyle>
          <a:p>
            <a:pPr lvl="0"/>
            <a:r>
              <a:rPr lang="en-US" smtClean="0"/>
              <a:t>Click to edit Master text styles</a:t>
            </a:r>
          </a:p>
        </p:txBody>
      </p:sp>
    </p:spTree>
    <p:extLst>
      <p:ext uri="{BB962C8B-B14F-4D97-AF65-F5344CB8AC3E}">
        <p14:creationId xmlns:p14="http://schemas.microsoft.com/office/powerpoint/2010/main" val="3563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txBox="1">
            <a:spLocks/>
          </p:cNvSpPr>
          <p:nvPr userDrawn="1"/>
        </p:nvSpPr>
        <p:spPr>
          <a:xfrm>
            <a:off x="946150" y="206375"/>
            <a:ext cx="7172325" cy="857250"/>
          </a:xfrm>
          <a:prstGeom prst="rect">
            <a:avLst/>
          </a:prstGeom>
        </p:spPr>
        <p:txBody>
          <a:bodyPr anchor="ctr">
            <a:normAutofit/>
          </a:bodyPr>
          <a:lstStyle>
            <a:lvl1pPr algn="ctr" defTabSz="457200" rtl="0" eaLnBrk="1" latinLnBrk="0" hangingPunct="1">
              <a:spcBef>
                <a:spcPct val="0"/>
              </a:spcBef>
              <a:buNone/>
              <a:defRPr sz="3200" b="0" i="0" kern="1200">
                <a:solidFill>
                  <a:schemeClr val="tx1">
                    <a:lumMod val="75000"/>
                    <a:lumOff val="25000"/>
                  </a:schemeClr>
                </a:solidFill>
                <a:latin typeface="Newslab Light"/>
                <a:ea typeface="+mj-ea"/>
                <a:cs typeface="Newslab Light"/>
              </a:defRPr>
            </a:lvl1pPr>
          </a:lstStyle>
          <a:p>
            <a:pPr algn="l" fontAlgn="auto">
              <a:spcAft>
                <a:spcPts val="0"/>
              </a:spcAft>
              <a:defRPr/>
            </a:pPr>
            <a:r>
              <a:rPr lang="en-US" sz="4000" dirty="0" smtClean="0">
                <a:latin typeface="Helvetica Neue" charset="0"/>
                <a:ea typeface="Helvetica Neue" charset="0"/>
                <a:cs typeface="Helvetica Neue" charset="0"/>
              </a:rPr>
              <a:t>Use this Chart to Start</a:t>
            </a:r>
            <a:endParaRPr lang="en-US" sz="4000" dirty="0">
              <a:latin typeface="Helvetica Neue" charset="0"/>
              <a:ea typeface="Helvetica Neue" charset="0"/>
              <a:cs typeface="Helvetica Neue" charset="0"/>
            </a:endParaRPr>
          </a:p>
        </p:txBody>
      </p:sp>
      <p:graphicFrame>
        <p:nvGraphicFramePr>
          <p:cNvPr id="3" name="Picture Placeholder 9"/>
          <p:cNvGraphicFramePr>
            <a:graphicFrameLocks/>
          </p:cNvGraphicFramePr>
          <p:nvPr/>
        </p:nvGraphicFramePr>
        <p:xfrm>
          <a:off x="1158875" y="1149350"/>
          <a:ext cx="7273925" cy="3495675"/>
        </p:xfrm>
        <a:graphic>
          <a:graphicData uri="http://schemas.openxmlformats.org/presentationml/2006/ole">
            <mc:AlternateContent xmlns:mc="http://schemas.openxmlformats.org/markup-compatibility/2006">
              <mc:Choice xmlns:v="urn:schemas-microsoft-com:vml" Requires="v">
                <p:oleObj spid="_x0000_s2179" r:id="rId3" imgW="7271927" imgH="3492719" progId="Excel.Chart.8">
                  <p:embed/>
                </p:oleObj>
              </mc:Choice>
              <mc:Fallback>
                <p:oleObj r:id="rId3" imgW="7271927" imgH="349271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75" y="1149350"/>
                        <a:ext cx="7273925" cy="349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667872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pSp>
        <p:nvGrpSpPr>
          <p:cNvPr id="39" name="Group 38"/>
          <p:cNvGrpSpPr/>
          <p:nvPr userDrawn="1"/>
        </p:nvGrpSpPr>
        <p:grpSpPr>
          <a:xfrm>
            <a:off x="798513" y="946150"/>
            <a:ext cx="8208962" cy="3709988"/>
            <a:chOff x="798513" y="946150"/>
            <a:chExt cx="8208962" cy="3709988"/>
          </a:xfrm>
        </p:grpSpPr>
        <p:pic>
          <p:nvPicPr>
            <p:cNvPr id="3" name="Picture 4" descr="01_FLASHLIGHT_exploration.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46138" y="987425"/>
              <a:ext cx="1092200" cy="109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6" descr="02_CLOUDCLUSTER_managedclusters.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938338" y="1006475"/>
              <a:ext cx="1073150"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7" descr="03_PIPELINES.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3063875" y="1006475"/>
              <a:ext cx="1073150"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8" descr="04_THIRDPARTY.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4094163" y="1006475"/>
              <a:ext cx="1082675" cy="108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descr="05_UNIFIED_PLATFORM_knot.eps.png"/>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5568950" y="946150"/>
              <a:ext cx="1144588" cy="1144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0" descr="06_COMMUNITY.png"/>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6819900" y="1065213"/>
              <a:ext cx="987425" cy="98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1" descr="07_LIBRARIES.png"/>
            <p:cNvPicPr>
              <a:picLocks noChangeAspect="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7913688" y="1027113"/>
              <a:ext cx="1093787" cy="1093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2" descr="08_LOGO_BUG.png"/>
            <p:cNvPicPr>
              <a:picLocks noChangeAspect="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5607050" y="3424238"/>
              <a:ext cx="1073150" cy="1073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3" descr="09_EXPLORE_LANGUAGE.png"/>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98513" y="2325688"/>
              <a:ext cx="1079500"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4" descr="10_COLLABORATE.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958975" y="2338388"/>
              <a:ext cx="989013" cy="989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5" descr="11_CHART_visualize.png"/>
            <p:cNvPicPr>
              <a:picLocks noChangeAspect="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3105150" y="2392363"/>
              <a:ext cx="989013" cy="989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6" descr="12_DASHBOARD.png"/>
            <p:cNvPicPr>
              <a:picLocks noChangeAspect="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4143375" y="2381250"/>
              <a:ext cx="973138"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7" descr="13_CLUSTERS.png"/>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35025" y="3552825"/>
              <a:ext cx="1103313" cy="1103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8" descr="14_WAND_PowerSpark.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954213" y="3554413"/>
              <a:ext cx="1047750" cy="1047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9" descr="15_IMPORT_CLOUD.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3082925" y="3552825"/>
              <a:ext cx="1035050"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20" descr="16_CALENDAR_schedule.png"/>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5664200" y="2393950"/>
              <a:ext cx="973138" cy="974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21" descr="17_CHECKLIST_monitor.png"/>
            <p:cNvPicPr>
              <a:picLocks noChangeAspect="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6837363" y="2392363"/>
              <a:ext cx="1031875" cy="103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p:cNvSpPr txBox="1">
              <a:spLocks noChangeArrowheads="1"/>
            </p:cNvSpPr>
            <p:nvPr userDrawn="1"/>
          </p:nvSpPr>
          <p:spPr bwMode="auto">
            <a:xfrm>
              <a:off x="1028700" y="1878013"/>
              <a:ext cx="76815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Exploration</a:t>
              </a:r>
            </a:p>
          </p:txBody>
        </p:sp>
        <p:sp>
          <p:nvSpPr>
            <p:cNvPr id="21" name="TextBox 20"/>
            <p:cNvSpPr txBox="1">
              <a:spLocks noChangeArrowheads="1"/>
            </p:cNvSpPr>
            <p:nvPr userDrawn="1"/>
          </p:nvSpPr>
          <p:spPr bwMode="auto">
            <a:xfrm>
              <a:off x="1958975" y="1878013"/>
              <a:ext cx="113043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Managed Clusters</a:t>
              </a:r>
            </a:p>
          </p:txBody>
        </p:sp>
        <p:sp>
          <p:nvSpPr>
            <p:cNvPr id="22" name="TextBox 21"/>
            <p:cNvSpPr txBox="1">
              <a:spLocks noChangeArrowheads="1"/>
            </p:cNvSpPr>
            <p:nvPr userDrawn="1"/>
          </p:nvSpPr>
          <p:spPr bwMode="auto">
            <a:xfrm>
              <a:off x="3311525" y="1878013"/>
              <a:ext cx="65274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Pipelines</a:t>
              </a:r>
            </a:p>
          </p:txBody>
        </p:sp>
        <p:sp>
          <p:nvSpPr>
            <p:cNvPr id="23" name="TextBox 22"/>
            <p:cNvSpPr txBox="1">
              <a:spLocks noChangeArrowheads="1"/>
            </p:cNvSpPr>
            <p:nvPr userDrawn="1"/>
          </p:nvSpPr>
          <p:spPr bwMode="auto">
            <a:xfrm>
              <a:off x="4221163" y="1878013"/>
              <a:ext cx="92525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3</a:t>
              </a:r>
              <a:r>
                <a:rPr lang="en-US" sz="900" baseline="30000" smtClean="0">
                  <a:solidFill>
                    <a:srgbClr val="404040"/>
                  </a:solidFill>
                  <a:latin typeface="Helvetica Neue" charset="0"/>
                  <a:ea typeface="Helvetica Neue" charset="0"/>
                  <a:cs typeface="Helvetica Neue" charset="0"/>
                </a:rPr>
                <a:t>rd</a:t>
              </a:r>
              <a:r>
                <a:rPr lang="en-US" sz="900" smtClean="0">
                  <a:solidFill>
                    <a:srgbClr val="404040"/>
                  </a:solidFill>
                  <a:latin typeface="Helvetica Neue" charset="0"/>
                  <a:ea typeface="Helvetica Neue" charset="0"/>
                  <a:cs typeface="Helvetica Neue" charset="0"/>
                </a:rPr>
                <a:t> Party Apps</a:t>
              </a:r>
            </a:p>
          </p:txBody>
        </p:sp>
        <p:sp>
          <p:nvSpPr>
            <p:cNvPr id="24" name="TextBox 23"/>
            <p:cNvSpPr txBox="1">
              <a:spLocks noChangeArrowheads="1"/>
            </p:cNvSpPr>
            <p:nvPr userDrawn="1"/>
          </p:nvSpPr>
          <p:spPr bwMode="auto">
            <a:xfrm>
              <a:off x="6950075" y="1878013"/>
              <a:ext cx="77777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Community</a:t>
              </a:r>
            </a:p>
          </p:txBody>
        </p:sp>
        <p:sp>
          <p:nvSpPr>
            <p:cNvPr id="25" name="TextBox 24"/>
            <p:cNvSpPr txBox="1">
              <a:spLocks noChangeArrowheads="1"/>
            </p:cNvSpPr>
            <p:nvPr userDrawn="1"/>
          </p:nvSpPr>
          <p:spPr bwMode="auto">
            <a:xfrm>
              <a:off x="1096963" y="4357688"/>
              <a:ext cx="61106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dirty="0" smtClean="0">
                  <a:solidFill>
                    <a:srgbClr val="404040"/>
                  </a:solidFill>
                  <a:latin typeface="Helvetica Neue" charset="0"/>
                  <a:ea typeface="Helvetica Neue" charset="0"/>
                  <a:cs typeface="Helvetica Neue" charset="0"/>
                </a:rPr>
                <a:t>Clusters</a:t>
              </a:r>
            </a:p>
          </p:txBody>
        </p:sp>
        <p:sp>
          <p:nvSpPr>
            <p:cNvPr id="26" name="TextBox 25"/>
            <p:cNvSpPr txBox="1">
              <a:spLocks noChangeArrowheads="1"/>
            </p:cNvSpPr>
            <p:nvPr userDrawn="1"/>
          </p:nvSpPr>
          <p:spPr bwMode="auto">
            <a:xfrm>
              <a:off x="6937375" y="3216275"/>
              <a:ext cx="997389"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Monitor Results</a:t>
              </a:r>
            </a:p>
          </p:txBody>
        </p:sp>
        <p:sp>
          <p:nvSpPr>
            <p:cNvPr id="27" name="TextBox 26"/>
            <p:cNvSpPr txBox="1">
              <a:spLocks noChangeArrowheads="1"/>
            </p:cNvSpPr>
            <p:nvPr userDrawn="1"/>
          </p:nvSpPr>
          <p:spPr bwMode="auto">
            <a:xfrm>
              <a:off x="5607050" y="3216275"/>
              <a:ext cx="127631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Schedule Workflows </a:t>
              </a:r>
            </a:p>
          </p:txBody>
        </p:sp>
        <p:sp>
          <p:nvSpPr>
            <p:cNvPr id="28" name="TextBox 27"/>
            <p:cNvSpPr txBox="1">
              <a:spLocks noChangeArrowheads="1"/>
            </p:cNvSpPr>
            <p:nvPr userDrawn="1"/>
          </p:nvSpPr>
          <p:spPr bwMode="auto">
            <a:xfrm>
              <a:off x="3259138" y="4354513"/>
              <a:ext cx="79861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Import Data</a:t>
              </a:r>
            </a:p>
          </p:txBody>
        </p:sp>
        <p:sp>
          <p:nvSpPr>
            <p:cNvPr id="29" name="TextBox 28"/>
            <p:cNvSpPr txBox="1">
              <a:spLocks noChangeArrowheads="1"/>
            </p:cNvSpPr>
            <p:nvPr userDrawn="1"/>
          </p:nvSpPr>
          <p:spPr bwMode="auto">
            <a:xfrm>
              <a:off x="2012950" y="4357688"/>
              <a:ext cx="98296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Power of Spark</a:t>
              </a:r>
            </a:p>
          </p:txBody>
        </p:sp>
        <p:sp>
          <p:nvSpPr>
            <p:cNvPr id="30" name="TextBox 29"/>
            <p:cNvSpPr txBox="1">
              <a:spLocks noChangeArrowheads="1"/>
            </p:cNvSpPr>
            <p:nvPr userDrawn="1"/>
          </p:nvSpPr>
          <p:spPr bwMode="auto">
            <a:xfrm>
              <a:off x="2057400" y="3205163"/>
              <a:ext cx="782587"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Collaborate</a:t>
              </a:r>
            </a:p>
          </p:txBody>
        </p:sp>
        <p:sp>
          <p:nvSpPr>
            <p:cNvPr id="31" name="TextBox 30"/>
            <p:cNvSpPr txBox="1">
              <a:spLocks noChangeArrowheads="1"/>
            </p:cNvSpPr>
            <p:nvPr userDrawn="1"/>
          </p:nvSpPr>
          <p:spPr bwMode="auto">
            <a:xfrm>
              <a:off x="4364038" y="3205163"/>
              <a:ext cx="56618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Publish</a:t>
              </a:r>
            </a:p>
          </p:txBody>
        </p:sp>
        <p:sp>
          <p:nvSpPr>
            <p:cNvPr id="32" name="TextBox 31"/>
            <p:cNvSpPr txBox="1">
              <a:spLocks noChangeArrowheads="1"/>
            </p:cNvSpPr>
            <p:nvPr userDrawn="1"/>
          </p:nvSpPr>
          <p:spPr bwMode="auto">
            <a:xfrm>
              <a:off x="3336925" y="3205163"/>
              <a:ext cx="63511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Visualize</a:t>
              </a:r>
            </a:p>
          </p:txBody>
        </p:sp>
        <p:sp>
          <p:nvSpPr>
            <p:cNvPr id="33" name="TextBox 32"/>
            <p:cNvSpPr txBox="1">
              <a:spLocks noChangeArrowheads="1"/>
            </p:cNvSpPr>
            <p:nvPr userDrawn="1"/>
          </p:nvSpPr>
          <p:spPr bwMode="auto">
            <a:xfrm>
              <a:off x="1019175" y="3205163"/>
              <a:ext cx="696024"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Language</a:t>
              </a:r>
            </a:p>
          </p:txBody>
        </p:sp>
        <p:sp>
          <p:nvSpPr>
            <p:cNvPr id="34" name="TextBox 33"/>
            <p:cNvSpPr txBox="1">
              <a:spLocks noChangeArrowheads="1"/>
            </p:cNvSpPr>
            <p:nvPr userDrawn="1"/>
          </p:nvSpPr>
          <p:spPr bwMode="auto">
            <a:xfrm>
              <a:off x="8204200" y="1878013"/>
              <a:ext cx="628698"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Libraries</a:t>
              </a:r>
            </a:p>
          </p:txBody>
        </p:sp>
        <p:sp>
          <p:nvSpPr>
            <p:cNvPr id="35" name="TextBox 34"/>
            <p:cNvSpPr txBox="1">
              <a:spLocks noChangeArrowheads="1"/>
            </p:cNvSpPr>
            <p:nvPr userDrawn="1"/>
          </p:nvSpPr>
          <p:spPr bwMode="auto">
            <a:xfrm>
              <a:off x="5700713" y="1878013"/>
              <a:ext cx="101662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Unified Platform</a:t>
              </a:r>
            </a:p>
          </p:txBody>
        </p:sp>
        <p:sp>
          <p:nvSpPr>
            <p:cNvPr id="36" name="TextBox 35"/>
            <p:cNvSpPr txBox="1">
              <a:spLocks noChangeArrowheads="1"/>
            </p:cNvSpPr>
            <p:nvPr userDrawn="1"/>
          </p:nvSpPr>
          <p:spPr bwMode="auto">
            <a:xfrm>
              <a:off x="5875338" y="4302125"/>
              <a:ext cx="68640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900" smtClean="0">
                  <a:solidFill>
                    <a:srgbClr val="404040"/>
                  </a:solidFill>
                  <a:latin typeface="Helvetica Neue" charset="0"/>
                  <a:ea typeface="Helvetica Neue" charset="0"/>
                  <a:cs typeface="Helvetica Neue" charset="0"/>
                </a:rPr>
                <a:t>Logo Bug</a:t>
              </a:r>
            </a:p>
          </p:txBody>
        </p:sp>
      </p:grpSp>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489486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Fram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903111" y="1598392"/>
            <a:ext cx="7739943" cy="1248834"/>
          </a:xfrm>
        </p:spPr>
        <p:txBody>
          <a:bodyPr>
            <a:noAutofit/>
          </a:bodyPr>
          <a:lstStyle>
            <a:lvl1pPr algn="l">
              <a:defRPr sz="5400" b="0" i="0" baseline="0">
                <a:solidFill>
                  <a:schemeClr val="bg1"/>
                </a:solidFill>
                <a:latin typeface="Helvetica Neue" charset="0"/>
                <a:ea typeface="Helvetica Neue" charset="0"/>
                <a:cs typeface="Helvetica Neue" charset="0"/>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903111" y="2717006"/>
            <a:ext cx="6349823" cy="666441"/>
          </a:xfrm>
        </p:spPr>
        <p:txBody>
          <a:bodyPr>
            <a:noAutofit/>
          </a:bodyPr>
          <a:lstStyle>
            <a:lvl1pPr marL="0" indent="0" algn="l">
              <a:buNone/>
              <a:defRPr sz="2400" baseline="0">
                <a:solidFill>
                  <a:schemeClr val="bg1"/>
                </a:solidFill>
                <a:latin typeface="Helvetica Neue" charset="0"/>
                <a:ea typeface="Helvetica Neue" charset="0"/>
                <a:cs typeface="Helvetica Neue"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6023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atin typeface="Tahoma"/>
                <a:cs typeface="Tahoma"/>
              </a:defRPr>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495482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863" y="206375"/>
            <a:ext cx="8850312" cy="857250"/>
          </a:xfrm>
        </p:spPr>
        <p:txBody>
          <a:bodyPr/>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169863" y="1312863"/>
            <a:ext cx="8850312" cy="3394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43543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g Question or Section Black">
    <p:spTree>
      <p:nvGrpSpPr>
        <p:cNvPr id="1" name=""/>
        <p:cNvGrpSpPr/>
        <p:nvPr/>
      </p:nvGrpSpPr>
      <p:grpSpPr>
        <a:xfrm>
          <a:off x="0" y="0"/>
          <a:ext cx="0" cy="0"/>
          <a:chOff x="0" y="0"/>
          <a:chExt cx="0" cy="0"/>
        </a:xfrm>
      </p:grpSpPr>
      <p:sp>
        <p:nvSpPr>
          <p:cNvPr id="6" name="Title 1"/>
          <p:cNvSpPr>
            <a:spLocks noGrp="1"/>
          </p:cNvSpPr>
          <p:nvPr>
            <p:ph type="title"/>
          </p:nvPr>
        </p:nvSpPr>
        <p:spPr>
          <a:xfrm>
            <a:off x="169863" y="952049"/>
            <a:ext cx="8850311" cy="2440157"/>
          </a:xfrm>
        </p:spPr>
        <p:txBody>
          <a:bodyPr>
            <a:normAutofit/>
          </a:bodyPr>
          <a:lstStyle>
            <a:lvl1pPr algn="l">
              <a:defRPr sz="4400" b="0" i="0" baseline="0">
                <a:solidFill>
                  <a:schemeClr val="tx1">
                    <a:lumMod val="75000"/>
                    <a:lumOff val="25000"/>
                  </a:schemeClr>
                </a:solidFill>
                <a:latin typeface="Helvetica Neue" charset="0"/>
                <a:ea typeface="Helvetica Neue" charset="0"/>
                <a:cs typeface="Helvetica Neue" charset="0"/>
              </a:defRPr>
            </a:lvl1pPr>
          </a:lstStyle>
          <a:p>
            <a:r>
              <a:rPr lang="en-US" smtClean="0"/>
              <a:t>Click to edit Master title style</a:t>
            </a:r>
            <a:endParaRPr lang="en-US" dirty="0"/>
          </a:p>
        </p:txBody>
      </p:sp>
      <p:sp>
        <p:nvSpPr>
          <p:cNvPr id="7" name="Text Placeholder 2"/>
          <p:cNvSpPr>
            <a:spLocks noGrp="1"/>
          </p:cNvSpPr>
          <p:nvPr>
            <p:ph idx="1"/>
          </p:nvPr>
        </p:nvSpPr>
        <p:spPr>
          <a:xfrm>
            <a:off x="178742" y="2965040"/>
            <a:ext cx="8749914" cy="1380671"/>
          </a:xfrm>
          <a:prstGeom prst="rect">
            <a:avLst/>
          </a:prstGeom>
        </p:spPr>
        <p:txBody>
          <a:bodyPr rtlCol="0">
            <a:normAutofit/>
          </a:bodyPr>
          <a:lstStyle>
            <a:lvl1pPr marL="0" indent="0" algn="l">
              <a:buNone/>
              <a:defRPr sz="2400" b="0" i="0" baseline="0">
                <a:solidFill>
                  <a:schemeClr val="tx1">
                    <a:lumMod val="75000"/>
                    <a:lumOff val="25000"/>
                  </a:schemeClr>
                </a:solidFill>
              </a:defRPr>
            </a:lvl1pPr>
          </a:lstStyle>
          <a:p>
            <a:pPr lvl="0"/>
            <a:r>
              <a:rPr lang="en-US" smtClean="0"/>
              <a:t>Click to edit Master text styles</a:t>
            </a:r>
          </a:p>
        </p:txBody>
      </p:sp>
    </p:spTree>
    <p:extLst>
      <p:ext uri="{BB962C8B-B14F-4D97-AF65-F5344CB8AC3E}">
        <p14:creationId xmlns:p14="http://schemas.microsoft.com/office/powerpoint/2010/main" val="617340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169863" y="205979"/>
            <a:ext cx="8708369" cy="857250"/>
          </a:xfrm>
        </p:spPr>
        <p:txBody>
          <a:bodyPr/>
          <a:lstStyle>
            <a:lvl1pPr>
              <a:defRPr sz="3200"/>
            </a:lvl1pPr>
          </a:lstStyle>
          <a:p>
            <a:r>
              <a:rPr lang="en-US" dirty="0" smtClean="0"/>
              <a:t>Click to edit Master title style</a:t>
            </a:r>
            <a:endParaRPr lang="en-US" dirty="0"/>
          </a:p>
        </p:txBody>
      </p:sp>
      <p:sp>
        <p:nvSpPr>
          <p:cNvPr id="11" name="Content Placeholder 2"/>
          <p:cNvSpPr>
            <a:spLocks noGrp="1"/>
          </p:cNvSpPr>
          <p:nvPr>
            <p:ph sz="half" idx="1"/>
          </p:nvPr>
        </p:nvSpPr>
        <p:spPr>
          <a:xfrm>
            <a:off x="169863" y="1313040"/>
            <a:ext cx="4231449" cy="3445575"/>
          </a:xfrm>
        </p:spPr>
        <p:txBody>
          <a:bodyPr>
            <a:normAutofit/>
          </a:bodyPr>
          <a:lstStyle>
            <a:lvl1pPr>
              <a:defRPr sz="2400"/>
            </a:lvl1pPr>
            <a:lvl2pPr>
              <a:defRPr sz="2000"/>
            </a:lvl2pPr>
            <a:lvl3pPr marL="1028700" indent="-115888">
              <a:tabLst/>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3"/>
          <p:cNvSpPr>
            <a:spLocks noGrp="1"/>
          </p:cNvSpPr>
          <p:nvPr>
            <p:ph sz="half" idx="2"/>
          </p:nvPr>
        </p:nvSpPr>
        <p:spPr>
          <a:xfrm>
            <a:off x="4620768" y="1313040"/>
            <a:ext cx="4399407" cy="3445575"/>
          </a:xfrm>
        </p:spPr>
        <p:txBody>
          <a:bodyPr>
            <a:normAutofit/>
          </a:bodyPr>
          <a:lstStyle>
            <a:lvl1pPr>
              <a:defRPr sz="2400"/>
            </a:lvl1pPr>
            <a:lvl2pPr>
              <a:defRPr sz="2000"/>
            </a:lvl2pPr>
            <a:lvl3pPr marL="1028700" indent="-115888">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00771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169863" y="205979"/>
            <a:ext cx="8850311" cy="857250"/>
          </a:xfrm>
        </p:spPr>
        <p:txBody>
          <a:bodyPr/>
          <a:lstStyle>
            <a:lvl1pPr>
              <a:defRPr sz="3200" b="0" i="0">
                <a:latin typeface="Helvetica Neue" charset="0"/>
                <a:ea typeface="Helvetica Neue" charset="0"/>
                <a:cs typeface="Helvetica Neue" charset="0"/>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169864" y="1286171"/>
            <a:ext cx="4231448" cy="479822"/>
          </a:xfrm>
        </p:spPr>
        <p:txBody>
          <a:bodyPr anchor="b">
            <a:noAutofit/>
          </a:bodyPr>
          <a:lstStyle>
            <a:lvl1pPr marL="0" indent="0">
              <a:buNone/>
              <a:defRPr sz="2400" b="0" i="0">
                <a:latin typeface="Helvetica Neue" charset="0"/>
                <a:ea typeface="Helvetica Neue" charset="0"/>
                <a:cs typeface="Helvetica Neu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169864" y="1844616"/>
            <a:ext cx="4231448" cy="2963466"/>
          </a:xfrm>
        </p:spPr>
        <p:txBody>
          <a:bodyPr>
            <a:normAutofit/>
          </a:bodyPr>
          <a:lstStyle>
            <a:lvl1pPr>
              <a:defRPr sz="2000">
                <a:latin typeface="Helvetica Neue" charset="0"/>
                <a:ea typeface="Helvetica Neue" charset="0"/>
                <a:cs typeface="Helvetica Neue" charset="0"/>
              </a:defRPr>
            </a:lvl1pPr>
            <a:lvl2pPr>
              <a:defRPr sz="1800">
                <a:latin typeface="Helvetica Neue" charset="0"/>
                <a:ea typeface="Helvetica Neue" charset="0"/>
                <a:cs typeface="Helvetica Neue" charset="0"/>
              </a:defRPr>
            </a:lvl2pPr>
            <a:lvl3pPr marL="1028700" indent="-114300">
              <a:defRPr sz="1600">
                <a:latin typeface="Helvetica Neue" charset="0"/>
                <a:ea typeface="Helvetica Neue" charset="0"/>
                <a:cs typeface="Helvetica Neue" charset="0"/>
              </a:defRPr>
            </a:lvl3pPr>
            <a:lvl4pPr>
              <a:defRPr sz="1400">
                <a:latin typeface="Helvetica Neue" charset="0"/>
                <a:ea typeface="Helvetica Neue" charset="0"/>
                <a:cs typeface="Helvetica Neue" charset="0"/>
              </a:defRPr>
            </a:lvl4pPr>
            <a:lvl5pPr>
              <a:defRPr sz="1400">
                <a:latin typeface="Helvetica Neue" charset="0"/>
                <a:ea typeface="Helvetica Neue" charset="0"/>
                <a:cs typeface="Helvetica Neue"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4"/>
          <p:cNvSpPr>
            <a:spLocks noGrp="1"/>
          </p:cNvSpPr>
          <p:nvPr>
            <p:ph type="body" sz="quarter" idx="3"/>
          </p:nvPr>
        </p:nvSpPr>
        <p:spPr>
          <a:xfrm>
            <a:off x="4657344" y="1286171"/>
            <a:ext cx="4362831" cy="479822"/>
          </a:xfrm>
        </p:spPr>
        <p:txBody>
          <a:bodyPr anchor="b">
            <a:noAutofit/>
          </a:bodyPr>
          <a:lstStyle>
            <a:lvl1pPr marL="0" indent="0">
              <a:buNone/>
              <a:defRPr sz="2400" b="0" i="0">
                <a:latin typeface="Helvetica Neue" charset="0"/>
                <a:ea typeface="Helvetica Neue" charset="0"/>
                <a:cs typeface="Helvetica Neue"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4"/>
          </p:nvPr>
        </p:nvSpPr>
        <p:spPr>
          <a:xfrm>
            <a:off x="4657344" y="1844616"/>
            <a:ext cx="4362831" cy="2963466"/>
          </a:xfrm>
        </p:spPr>
        <p:txBody>
          <a:bodyPr>
            <a:normAutofit/>
          </a:bodyPr>
          <a:lstStyle>
            <a:lvl1pPr>
              <a:defRPr sz="2000">
                <a:latin typeface="Helvetica Neue" charset="0"/>
                <a:ea typeface="Helvetica Neue" charset="0"/>
                <a:cs typeface="Helvetica Neue" charset="0"/>
              </a:defRPr>
            </a:lvl1pPr>
            <a:lvl2pPr>
              <a:defRPr sz="1800">
                <a:latin typeface="Helvetica Neue" charset="0"/>
                <a:ea typeface="Helvetica Neue" charset="0"/>
                <a:cs typeface="Helvetica Neue" charset="0"/>
              </a:defRPr>
            </a:lvl2pPr>
            <a:lvl3pPr marL="1028700" indent="-114300">
              <a:defRPr sz="1600">
                <a:latin typeface="Helvetica Neue" charset="0"/>
                <a:ea typeface="Helvetica Neue" charset="0"/>
                <a:cs typeface="Helvetica Neue" charset="0"/>
              </a:defRPr>
            </a:lvl3pPr>
            <a:lvl4pPr>
              <a:defRPr sz="1400">
                <a:latin typeface="Helvetica Neue" charset="0"/>
                <a:ea typeface="Helvetica Neue" charset="0"/>
                <a:cs typeface="Helvetica Neue" charset="0"/>
              </a:defRPr>
            </a:lvl4pPr>
            <a:lvl5pPr>
              <a:defRPr sz="1400">
                <a:latin typeface="Helvetica Neue" charset="0"/>
                <a:ea typeface="Helvetica Neue" charset="0"/>
                <a:cs typeface="Helvetica Neue"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80967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169863" y="206663"/>
            <a:ext cx="8850312" cy="480131"/>
          </a:xfrm>
          <a:prstGeom prst="rect">
            <a:avLst/>
          </a:prstGeom>
        </p:spPr>
        <p:txBody>
          <a:bodyPr rtlCol="0" anchor="t">
            <a:spAutoFit/>
          </a:bodyPr>
          <a:lstStyle>
            <a:lvl1pPr>
              <a:lnSpc>
                <a:spcPct val="90000"/>
              </a:lnSpc>
              <a:defRPr sz="2800" baseline="0">
                <a:solidFill>
                  <a:schemeClr val="accent5"/>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802479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databricks_logoTM_rgb_TM.eps"/>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4821238"/>
            <a:ext cx="1071562" cy="16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9863" y="204787"/>
            <a:ext cx="3008313" cy="2000428"/>
          </a:xfrm>
        </p:spPr>
        <p:txBody>
          <a:bodyPr anchor="t">
            <a:noAutofit/>
          </a:bodyPr>
          <a:lstStyle>
            <a:lvl1pPr algn="l">
              <a:defRPr sz="4000" b="0" i="0"/>
            </a:lvl1pPr>
          </a:lstStyle>
          <a:p>
            <a:r>
              <a:rPr lang="en-US" dirty="0" smtClean="0"/>
              <a:t>Click to edit Master title style</a:t>
            </a:r>
            <a:endParaRPr lang="en-US" dirty="0"/>
          </a:p>
        </p:txBody>
      </p:sp>
      <p:sp>
        <p:nvSpPr>
          <p:cNvPr id="3" name="Content Placeholder 2"/>
          <p:cNvSpPr>
            <a:spLocks noGrp="1"/>
          </p:cNvSpPr>
          <p:nvPr>
            <p:ph idx="1"/>
          </p:nvPr>
        </p:nvSpPr>
        <p:spPr>
          <a:xfrm>
            <a:off x="3513489" y="204788"/>
            <a:ext cx="5506686" cy="438983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169863" y="2621494"/>
            <a:ext cx="3008313" cy="197313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061570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863" y="3600450"/>
            <a:ext cx="8840025" cy="425054"/>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69863" y="459581"/>
            <a:ext cx="8840025"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69863" y="4025503"/>
            <a:ext cx="8840025"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69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52456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46150" y="206375"/>
            <a:ext cx="71723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Text Placeholder 2"/>
          <p:cNvSpPr>
            <a:spLocks noGrp="1"/>
          </p:cNvSpPr>
          <p:nvPr>
            <p:ph type="body" idx="1"/>
          </p:nvPr>
        </p:nvSpPr>
        <p:spPr bwMode="auto">
          <a:xfrm>
            <a:off x="946150" y="1312863"/>
            <a:ext cx="7172325"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7" r:id="rId13"/>
  </p:sldLayoutIdLst>
  <p:timing>
    <p:tnLst>
      <p:par>
        <p:cTn id="1" dur="indefinite" restart="never" nodeType="tmRoot"/>
      </p:par>
    </p:tnLst>
  </p:timing>
  <p:hf hdr="0" dt="0"/>
  <p:txStyles>
    <p:titleStyle>
      <a:lvl1pPr algn="l" defTabSz="457200" rtl="0" eaLnBrk="0" fontAlgn="base" hangingPunct="0">
        <a:spcBef>
          <a:spcPct val="0"/>
        </a:spcBef>
        <a:spcAft>
          <a:spcPct val="0"/>
        </a:spcAft>
        <a:defRPr sz="4000" b="0" i="0" kern="1200">
          <a:solidFill>
            <a:srgbClr val="404040"/>
          </a:solidFill>
          <a:latin typeface="Helvetica Neue" charset="0"/>
          <a:ea typeface="Helvetica Neue" charset="0"/>
          <a:cs typeface="Helvetica Neue" charset="0"/>
        </a:defRPr>
      </a:lvl1pPr>
      <a:lvl2pPr algn="l" defTabSz="457200" rtl="0" eaLnBrk="0" fontAlgn="base" hangingPunct="0">
        <a:spcBef>
          <a:spcPct val="0"/>
        </a:spcBef>
        <a:spcAft>
          <a:spcPct val="0"/>
        </a:spcAft>
        <a:defRPr sz="4000">
          <a:solidFill>
            <a:srgbClr val="404040"/>
          </a:solidFill>
          <a:latin typeface="Newslab Thin" charset="0"/>
          <a:ea typeface="MS PGothic" pitchFamily="34" charset="-128"/>
        </a:defRPr>
      </a:lvl2pPr>
      <a:lvl3pPr algn="l" defTabSz="457200" rtl="0" eaLnBrk="0" fontAlgn="base" hangingPunct="0">
        <a:spcBef>
          <a:spcPct val="0"/>
        </a:spcBef>
        <a:spcAft>
          <a:spcPct val="0"/>
        </a:spcAft>
        <a:defRPr sz="4000">
          <a:solidFill>
            <a:srgbClr val="404040"/>
          </a:solidFill>
          <a:latin typeface="Newslab Thin" charset="0"/>
          <a:ea typeface="MS PGothic" pitchFamily="34" charset="-128"/>
        </a:defRPr>
      </a:lvl3pPr>
      <a:lvl4pPr algn="l" defTabSz="457200" rtl="0" eaLnBrk="0" fontAlgn="base" hangingPunct="0">
        <a:spcBef>
          <a:spcPct val="0"/>
        </a:spcBef>
        <a:spcAft>
          <a:spcPct val="0"/>
        </a:spcAft>
        <a:defRPr sz="4000">
          <a:solidFill>
            <a:srgbClr val="404040"/>
          </a:solidFill>
          <a:latin typeface="Newslab Thin" charset="0"/>
          <a:ea typeface="MS PGothic" pitchFamily="34" charset="-128"/>
        </a:defRPr>
      </a:lvl4pPr>
      <a:lvl5pPr algn="l" defTabSz="457200" rtl="0" eaLnBrk="0" fontAlgn="base" hangingPunct="0">
        <a:spcBef>
          <a:spcPct val="0"/>
        </a:spcBef>
        <a:spcAft>
          <a:spcPct val="0"/>
        </a:spcAft>
        <a:defRPr sz="4000">
          <a:solidFill>
            <a:srgbClr val="404040"/>
          </a:solidFill>
          <a:latin typeface="Newslab Thin" charset="0"/>
          <a:ea typeface="MS PGothic" pitchFamily="34" charset="-128"/>
        </a:defRPr>
      </a:lvl5pPr>
      <a:lvl6pPr marL="457200" algn="l" defTabSz="457200" rtl="0" fontAlgn="base">
        <a:spcBef>
          <a:spcPct val="0"/>
        </a:spcBef>
        <a:spcAft>
          <a:spcPct val="0"/>
        </a:spcAft>
        <a:defRPr sz="4000">
          <a:solidFill>
            <a:srgbClr val="404040"/>
          </a:solidFill>
          <a:latin typeface="Newslab Thin" charset="0"/>
          <a:ea typeface="ＭＳ Ｐゴシック" charset="0"/>
        </a:defRPr>
      </a:lvl6pPr>
      <a:lvl7pPr marL="914400" algn="l" defTabSz="457200" rtl="0" fontAlgn="base">
        <a:spcBef>
          <a:spcPct val="0"/>
        </a:spcBef>
        <a:spcAft>
          <a:spcPct val="0"/>
        </a:spcAft>
        <a:defRPr sz="4000">
          <a:solidFill>
            <a:srgbClr val="404040"/>
          </a:solidFill>
          <a:latin typeface="Newslab Thin" charset="0"/>
          <a:ea typeface="ＭＳ Ｐゴシック" charset="0"/>
        </a:defRPr>
      </a:lvl7pPr>
      <a:lvl8pPr marL="1371600" algn="l" defTabSz="457200" rtl="0" fontAlgn="base">
        <a:spcBef>
          <a:spcPct val="0"/>
        </a:spcBef>
        <a:spcAft>
          <a:spcPct val="0"/>
        </a:spcAft>
        <a:defRPr sz="4000">
          <a:solidFill>
            <a:srgbClr val="404040"/>
          </a:solidFill>
          <a:latin typeface="Newslab Thin" charset="0"/>
          <a:ea typeface="ＭＳ Ｐゴシック" charset="0"/>
        </a:defRPr>
      </a:lvl8pPr>
      <a:lvl9pPr marL="1828800" algn="l" defTabSz="457200" rtl="0" fontAlgn="base">
        <a:spcBef>
          <a:spcPct val="0"/>
        </a:spcBef>
        <a:spcAft>
          <a:spcPct val="0"/>
        </a:spcAft>
        <a:defRPr sz="4000">
          <a:solidFill>
            <a:srgbClr val="404040"/>
          </a:solidFill>
          <a:latin typeface="Newslab Thin" charset="0"/>
          <a:ea typeface="ＭＳ Ｐゴシック" charset="0"/>
        </a:defRPr>
      </a:lvl9pPr>
    </p:titleStyle>
    <p:bodyStyle>
      <a:lvl1pPr marL="0" indent="0" algn="l" defTabSz="457200" rtl="0" eaLnBrk="0" fontAlgn="base" hangingPunct="0">
        <a:lnSpc>
          <a:spcPct val="100000"/>
        </a:lnSpc>
        <a:spcBef>
          <a:spcPct val="20000"/>
        </a:spcBef>
        <a:spcAft>
          <a:spcPct val="0"/>
        </a:spcAft>
        <a:buSzPct val="90000"/>
        <a:buFont typeface="Arial" pitchFamily="34" charset="0"/>
        <a:defRPr sz="2400" b="0" i="0" kern="1200">
          <a:solidFill>
            <a:srgbClr val="404040"/>
          </a:solidFill>
          <a:latin typeface="Helvetica Neue Light" charset="0"/>
          <a:ea typeface="Helvetica Neue Light" charset="0"/>
          <a:cs typeface="Helvetica Neue Light" charset="0"/>
        </a:defRPr>
      </a:lvl1pPr>
      <a:lvl2pPr marL="628650" indent="-171450" algn="l" defTabSz="457200" rtl="0" eaLnBrk="0" fontAlgn="base" hangingPunct="0">
        <a:lnSpc>
          <a:spcPct val="100000"/>
        </a:lnSpc>
        <a:spcBef>
          <a:spcPct val="20000"/>
        </a:spcBef>
        <a:spcAft>
          <a:spcPct val="0"/>
        </a:spcAft>
        <a:buSzPct val="90000"/>
        <a:buFont typeface="Arial" pitchFamily="34" charset="0"/>
        <a:buChar char="•"/>
        <a:defRPr sz="2000" b="0" i="0" kern="1200">
          <a:solidFill>
            <a:srgbClr val="404040"/>
          </a:solidFill>
          <a:latin typeface="Helvetica Neue Light" charset="0"/>
          <a:ea typeface="Helvetica Neue Light" charset="0"/>
          <a:cs typeface="Helvetica Neue Light" charset="0"/>
        </a:defRPr>
      </a:lvl2pPr>
      <a:lvl3pPr marL="1089025" indent="-174625" algn="l" defTabSz="457200" rtl="0" eaLnBrk="0" fontAlgn="base" hangingPunct="0">
        <a:lnSpc>
          <a:spcPct val="100000"/>
        </a:lnSpc>
        <a:spcBef>
          <a:spcPct val="20000"/>
        </a:spcBef>
        <a:spcAft>
          <a:spcPct val="0"/>
        </a:spcAft>
        <a:buSzPct val="100000"/>
        <a:buFont typeface="Lucida Grande" charset="0"/>
        <a:buChar char="–"/>
        <a:defRPr b="0" i="0" kern="1200">
          <a:solidFill>
            <a:srgbClr val="404040"/>
          </a:solidFill>
          <a:latin typeface="Helvetica Neue Light" charset="0"/>
          <a:ea typeface="Helvetica Neue Light" charset="0"/>
          <a:cs typeface="Helvetica Neue Light" charset="0"/>
        </a:defRPr>
      </a:lvl3pPr>
      <a:lvl4pPr marL="1541463" indent="-169863" algn="l" defTabSz="457200" rtl="0" eaLnBrk="0" fontAlgn="base" hangingPunct="0">
        <a:lnSpc>
          <a:spcPct val="100000"/>
        </a:lnSpc>
        <a:spcBef>
          <a:spcPct val="20000"/>
        </a:spcBef>
        <a:spcAft>
          <a:spcPct val="0"/>
        </a:spcAft>
        <a:buSzPct val="90000"/>
        <a:buFont typeface="Arial" pitchFamily="34" charset="0"/>
        <a:buChar char="•"/>
        <a:defRPr b="0" i="0" kern="1200">
          <a:solidFill>
            <a:srgbClr val="404040"/>
          </a:solidFill>
          <a:latin typeface="Helvetica Neue Light" charset="0"/>
          <a:ea typeface="Helvetica Neue Light" charset="0"/>
          <a:cs typeface="Helvetica Neue Light" charset="0"/>
        </a:defRPr>
      </a:lvl4pPr>
      <a:lvl5pPr marL="2001838" indent="-173038" algn="l" defTabSz="457200" rtl="0" eaLnBrk="0" fontAlgn="base" hangingPunct="0">
        <a:lnSpc>
          <a:spcPct val="100000"/>
        </a:lnSpc>
        <a:spcBef>
          <a:spcPct val="20000"/>
        </a:spcBef>
        <a:spcAft>
          <a:spcPct val="0"/>
        </a:spcAft>
        <a:buFont typeface="Lucida Grande" charset="0"/>
        <a:buChar char="-"/>
        <a:defRPr b="0" i="0" kern="1200">
          <a:solidFill>
            <a:srgbClr val="404040"/>
          </a:solidFill>
          <a:latin typeface="Helvetica Neue Light" charset="0"/>
          <a:ea typeface="Helvetica Neue Light" charset="0"/>
          <a:cs typeface="Helvetica Neue Ligh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2.png"/><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usenix.org/system/files/conference/osdi16/osdi16-abadi.pdf)" TargetMode="External"/><Relationship Id="rId3" Type="http://schemas.openxmlformats.org/officeDocument/2006/relationships/hyperlink" Target="https://www.usenix.org/conference/nsdi17/technical-sessions/presentation/crankshaw"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tiff"/><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266700"/>
            <a:ext cx="8520599" cy="2454145"/>
          </a:xfrm>
          <a:prstGeom prst="rect">
            <a:avLst/>
          </a:prstGeom>
        </p:spPr>
        <p:txBody>
          <a:bodyPr lIns="91425" tIns="91425" rIns="91425" bIns="91425" anchor="b" anchorCtr="0">
            <a:noAutofit/>
          </a:bodyPr>
          <a:lstStyle/>
          <a:p>
            <a:pPr lvl="0"/>
            <a:r>
              <a:rPr lang="en-US" sz="4000" dirty="0" err="1" smtClean="0"/>
              <a:t>TensorFlow</a:t>
            </a:r>
            <a:r>
              <a:rPr lang="en-US" sz="4000" dirty="0" smtClean="0"/>
              <a:t> and Clipper</a:t>
            </a:r>
            <a:br>
              <a:rPr lang="en-US" sz="4000" dirty="0" smtClean="0"/>
            </a:br>
            <a:r>
              <a:rPr lang="en-US" sz="4000" dirty="0" smtClean="0">
                <a:ea typeface="ＭＳ Ｐゴシック" charset="0"/>
              </a:rPr>
              <a:t>(Lecture 24, </a:t>
            </a:r>
            <a:r>
              <a:rPr lang="en-US" sz="4000" dirty="0">
                <a:ea typeface="ＭＳ Ｐゴシック" charset="0"/>
              </a:rPr>
              <a:t>cs262a) </a:t>
            </a:r>
            <a:endParaRPr lang="en-US" sz="4000" dirty="0"/>
          </a:p>
        </p:txBody>
      </p:sp>
      <p:sp>
        <p:nvSpPr>
          <p:cNvPr id="55" name="Shape 55"/>
          <p:cNvSpPr txBox="1">
            <a:spLocks noGrp="1"/>
          </p:cNvSpPr>
          <p:nvPr>
            <p:ph type="subTitle" idx="1"/>
          </p:nvPr>
        </p:nvSpPr>
        <p:spPr>
          <a:xfrm>
            <a:off x="0" y="3084597"/>
            <a:ext cx="9144000" cy="1437128"/>
          </a:xfrm>
          <a:prstGeom prst="rect">
            <a:avLst/>
          </a:prstGeom>
        </p:spPr>
        <p:txBody>
          <a:bodyPr lIns="91425" tIns="91425" rIns="91425" bIns="91425" anchor="t" anchorCtr="0">
            <a:noAutofit/>
          </a:bodyPr>
          <a:lstStyle/>
          <a:p>
            <a:pPr lvl="0" rtl="0">
              <a:spcBef>
                <a:spcPts val="0"/>
              </a:spcBef>
              <a:buNone/>
            </a:pPr>
            <a:r>
              <a:rPr lang="en-US" sz="2200" dirty="0" smtClean="0">
                <a:latin typeface="Helvetica Neue" charset="0"/>
                <a:ea typeface="Helvetica Neue" charset="0"/>
                <a:cs typeface="Helvetica Neue" charset="0"/>
              </a:rPr>
              <a:t>Ali </a:t>
            </a:r>
            <a:r>
              <a:rPr lang="en-US" sz="2200" dirty="0" err="1" smtClean="0">
                <a:latin typeface="Helvetica Neue" charset="0"/>
                <a:ea typeface="Helvetica Neue" charset="0"/>
                <a:cs typeface="Helvetica Neue" charset="0"/>
              </a:rPr>
              <a:t>Ghodsi</a:t>
            </a:r>
            <a:r>
              <a:rPr lang="en-US" sz="2200" dirty="0" smtClean="0">
                <a:latin typeface="Helvetica Neue" charset="0"/>
                <a:ea typeface="Helvetica Neue" charset="0"/>
                <a:cs typeface="Helvetica Neue" charset="0"/>
              </a:rPr>
              <a:t> and Ion Stoica,</a:t>
            </a:r>
          </a:p>
          <a:p>
            <a:pPr lvl="0" rtl="0">
              <a:spcBef>
                <a:spcPts val="0"/>
              </a:spcBef>
              <a:buNone/>
            </a:pPr>
            <a:r>
              <a:rPr lang="en-US" sz="2200" dirty="0" smtClean="0">
                <a:latin typeface="Helvetica Neue" charset="0"/>
                <a:ea typeface="Helvetica Neue" charset="0"/>
                <a:cs typeface="Helvetica Neue" charset="0"/>
              </a:rPr>
              <a:t>UC Berkeley</a:t>
            </a:r>
          </a:p>
          <a:p>
            <a:pPr lvl="0" rtl="0">
              <a:spcBef>
                <a:spcPts val="0"/>
              </a:spcBef>
              <a:buNone/>
            </a:pPr>
            <a:r>
              <a:rPr lang="en-US" sz="2200" dirty="0" smtClean="0">
                <a:latin typeface="Helvetica Neue" charset="0"/>
                <a:ea typeface="Helvetica Neue" charset="0"/>
                <a:cs typeface="Helvetica Neue" charset="0"/>
              </a:rPr>
              <a:t>April </a:t>
            </a:r>
            <a:r>
              <a:rPr lang="en-US" sz="2200" dirty="0" smtClean="0">
                <a:latin typeface="Helvetica Neue" charset="0"/>
                <a:ea typeface="Helvetica Neue" charset="0"/>
                <a:cs typeface="Helvetica Neue" charset="0"/>
              </a:rPr>
              <a:t>18, </a:t>
            </a:r>
            <a:r>
              <a:rPr lang="en-US" sz="2200" dirty="0" smtClean="0">
                <a:latin typeface="Helvetica Neue" charset="0"/>
                <a:ea typeface="Helvetica Neue" charset="0"/>
                <a:cs typeface="Helvetica Neue" charset="0"/>
              </a:rPr>
              <a:t>2018</a:t>
            </a:r>
          </a:p>
          <a:p>
            <a:pPr lvl="0" rtl="0">
              <a:spcBef>
                <a:spcPts val="0"/>
              </a:spcBef>
              <a:buNone/>
            </a:pPr>
            <a:endParaRPr lang="en-US" sz="2200" dirty="0">
              <a:latin typeface="Helvetica Neue" charset="0"/>
              <a:ea typeface="Helvetica Neue" charset="0"/>
              <a:cs typeface="Helvetica Neue" charset="0"/>
            </a:endParaRPr>
          </a:p>
        </p:txBody>
      </p:sp>
    </p:spTree>
    <p:extLst>
      <p:ext uri="{BB962C8B-B14F-4D97-AF65-F5344CB8AC3E}">
        <p14:creationId xmlns:p14="http://schemas.microsoft.com/office/powerpoint/2010/main" val="2631870920"/>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(circa 2015)</a:t>
            </a:r>
            <a:endParaRPr lang="en-US" dirty="0"/>
          </a:p>
        </p:txBody>
      </p:sp>
      <p:sp>
        <p:nvSpPr>
          <p:cNvPr id="3" name="Content Placeholder 2"/>
          <p:cNvSpPr>
            <a:spLocks noGrp="1"/>
          </p:cNvSpPr>
          <p:nvPr>
            <p:ph idx="1"/>
          </p:nvPr>
        </p:nvSpPr>
        <p:spPr/>
        <p:txBody>
          <a:bodyPr/>
          <a:lstStyle/>
          <a:p>
            <a:r>
              <a:rPr lang="en-US" dirty="0" smtClean="0"/>
              <a:t>Deep learning already claiming big successes</a:t>
            </a:r>
          </a:p>
          <a:p>
            <a:endParaRPr lang="en-US" dirty="0"/>
          </a:p>
          <a:p>
            <a:r>
              <a:rPr lang="en-US" dirty="0" smtClean="0"/>
              <a:t>Number of developers/researchers exploding</a:t>
            </a:r>
          </a:p>
          <a:p>
            <a:endParaRPr lang="en-US" dirty="0" smtClean="0"/>
          </a:p>
          <a:p>
            <a:r>
              <a:rPr lang="en-US" dirty="0" smtClean="0"/>
              <a:t>A “zoo” of tools and libraries, some of questionable quality</a:t>
            </a:r>
            <a:r>
              <a:rPr lang="mr-IN" dirty="0" smtClean="0"/>
              <a:t>…</a:t>
            </a:r>
            <a:endParaRPr lang="en-US" dirty="0" smtClean="0"/>
          </a:p>
          <a:p>
            <a:endParaRPr lang="en-US" dirty="0"/>
          </a:p>
          <a:p>
            <a:endParaRPr lang="en-US" dirty="0"/>
          </a:p>
        </p:txBody>
      </p:sp>
    </p:spTree>
    <p:extLst>
      <p:ext uri="{BB962C8B-B14F-4D97-AF65-F5344CB8AC3E}">
        <p14:creationId xmlns:p14="http://schemas.microsoft.com/office/powerpoint/2010/main" val="184529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32164"/>
            <a:ext cx="8850312" cy="857250"/>
          </a:xfrm>
        </p:spPr>
        <p:txBody>
          <a:bodyPr/>
          <a:lstStyle/>
          <a:p>
            <a:r>
              <a:rPr lang="en-US" dirty="0" smtClean="0"/>
              <a:t>What is </a:t>
            </a:r>
            <a:r>
              <a:rPr lang="en-US" dirty="0" err="1" smtClean="0"/>
              <a:t>TensorFlow</a:t>
            </a:r>
            <a:r>
              <a:rPr lang="en-US" dirty="0" smtClean="0"/>
              <a:t>?</a:t>
            </a:r>
            <a:endParaRPr lang="en-US" dirty="0"/>
          </a:p>
        </p:txBody>
      </p:sp>
      <p:sp>
        <p:nvSpPr>
          <p:cNvPr id="3" name="Content Placeholder 2"/>
          <p:cNvSpPr>
            <a:spLocks noGrp="1"/>
          </p:cNvSpPr>
          <p:nvPr>
            <p:ph idx="1"/>
          </p:nvPr>
        </p:nvSpPr>
        <p:spPr>
          <a:xfrm>
            <a:off x="169863" y="3114262"/>
            <a:ext cx="8850312" cy="2029238"/>
          </a:xfrm>
        </p:spPr>
        <p:txBody>
          <a:bodyPr>
            <a:normAutofit lnSpcReduction="10000"/>
          </a:bodyPr>
          <a:lstStyle/>
          <a:p>
            <a:pPr marL="114300" lvl="0">
              <a:spcBef>
                <a:spcPts val="0"/>
              </a:spcBef>
              <a:buSzPct val="100000"/>
            </a:pPr>
            <a:r>
              <a:rPr lang="en" sz="2000" dirty="0">
                <a:latin typeface="Helvetica Neue" charset="0"/>
                <a:ea typeface="Helvetica Neue" charset="0"/>
                <a:cs typeface="Helvetica Neue" charset="0"/>
                <a:sym typeface="Roboto"/>
              </a:rPr>
              <a:t>Open source </a:t>
            </a:r>
            <a:r>
              <a:rPr lang="en" sz="2000" dirty="0" smtClean="0">
                <a:latin typeface="Helvetica Neue" charset="0"/>
                <a:ea typeface="Helvetica Neue" charset="0"/>
                <a:cs typeface="Helvetica Neue" charset="0"/>
                <a:sym typeface="Roboto"/>
              </a:rPr>
              <a:t>library </a:t>
            </a:r>
            <a:r>
              <a:rPr lang="en" sz="2000" dirty="0">
                <a:latin typeface="Helvetica Neue" charset="0"/>
                <a:ea typeface="Helvetica Neue" charset="0"/>
                <a:cs typeface="Helvetica Neue" charset="0"/>
                <a:sym typeface="Roboto"/>
              </a:rPr>
              <a:t>for numerical computation using </a:t>
            </a:r>
            <a:r>
              <a:rPr lang="en" sz="2000" b="1" dirty="0">
                <a:latin typeface="Helvetica Neue" charset="0"/>
                <a:ea typeface="Helvetica Neue" charset="0"/>
                <a:cs typeface="Helvetica Neue" charset="0"/>
                <a:sym typeface="Roboto"/>
              </a:rPr>
              <a:t>data flow </a:t>
            </a:r>
            <a:r>
              <a:rPr lang="en" sz="2000" b="1" dirty="0" smtClean="0">
                <a:latin typeface="Helvetica Neue" charset="0"/>
                <a:ea typeface="Helvetica Neue" charset="0"/>
                <a:cs typeface="Helvetica Neue" charset="0"/>
                <a:sym typeface="Roboto"/>
              </a:rPr>
              <a:t>graphs</a:t>
            </a:r>
            <a:endParaRPr lang="en-US" sz="2000" b="1" dirty="0" smtClean="0">
              <a:latin typeface="Helvetica Neue" charset="0"/>
              <a:ea typeface="Helvetica Neue" charset="0"/>
              <a:cs typeface="Helvetica Neue" charset="0"/>
              <a:sym typeface="Roboto"/>
            </a:endParaRPr>
          </a:p>
          <a:p>
            <a:pPr lvl="0">
              <a:spcBef>
                <a:spcPts val="0"/>
              </a:spcBef>
            </a:pPr>
            <a:endParaRPr lang="en" sz="2000" dirty="0">
              <a:latin typeface="Helvetica Neue" charset="0"/>
              <a:ea typeface="Helvetica Neue" charset="0"/>
              <a:cs typeface="Helvetica Neue" charset="0"/>
              <a:sym typeface="Roboto"/>
            </a:endParaRPr>
          </a:p>
          <a:p>
            <a:pPr marL="114300" lvl="0">
              <a:spcBef>
                <a:spcPts val="0"/>
              </a:spcBef>
              <a:buSzPct val="100000"/>
            </a:pPr>
            <a:r>
              <a:rPr lang="en-US" sz="2000" dirty="0">
                <a:latin typeface="Helvetica Neue" charset="0"/>
                <a:ea typeface="Helvetica Neue" charset="0"/>
                <a:cs typeface="Helvetica Neue" charset="0"/>
                <a:sym typeface="Roboto"/>
              </a:rPr>
              <a:t>D</a:t>
            </a:r>
            <a:r>
              <a:rPr lang="en" sz="2000" dirty="0" err="1" smtClean="0">
                <a:latin typeface="Helvetica Neue" charset="0"/>
                <a:ea typeface="Helvetica Neue" charset="0"/>
                <a:cs typeface="Helvetica Neue" charset="0"/>
                <a:sym typeface="Roboto"/>
              </a:rPr>
              <a:t>eveloped</a:t>
            </a:r>
            <a:r>
              <a:rPr lang="en" sz="2000" dirty="0" smtClean="0">
                <a:latin typeface="Helvetica Neue" charset="0"/>
                <a:ea typeface="Helvetica Neue" charset="0"/>
                <a:cs typeface="Helvetica Neue" charset="0"/>
                <a:sym typeface="Roboto"/>
              </a:rPr>
              <a:t> </a:t>
            </a:r>
            <a:r>
              <a:rPr lang="en" sz="2000" dirty="0">
                <a:latin typeface="Helvetica Neue" charset="0"/>
                <a:ea typeface="Helvetica Neue" charset="0"/>
                <a:cs typeface="Helvetica Neue" charset="0"/>
                <a:sym typeface="Roboto"/>
              </a:rPr>
              <a:t>by Google Brain Team to conduct machine learning </a:t>
            </a:r>
            <a:r>
              <a:rPr lang="en" sz="2000" dirty="0" smtClean="0">
                <a:latin typeface="Helvetica Neue" charset="0"/>
                <a:ea typeface="Helvetica Neue" charset="0"/>
                <a:cs typeface="Helvetica Neue" charset="0"/>
                <a:sym typeface="Roboto"/>
              </a:rPr>
              <a:t>research</a:t>
            </a:r>
            <a:endParaRPr lang="en" sz="2000" dirty="0">
              <a:latin typeface="Helvetica Neue" charset="0"/>
              <a:ea typeface="Helvetica Neue" charset="0"/>
              <a:cs typeface="Helvetica Neue" charset="0"/>
              <a:sym typeface="Roboto"/>
            </a:endParaRPr>
          </a:p>
          <a:p>
            <a:pPr marL="742950" lvl="1">
              <a:spcBef>
                <a:spcPts val="0"/>
              </a:spcBef>
              <a:buSzPct val="100000"/>
            </a:pPr>
            <a:r>
              <a:rPr lang="en-US" sz="1600" dirty="0">
                <a:latin typeface="Helvetica Neue" charset="0"/>
                <a:ea typeface="Helvetica Neue" charset="0"/>
                <a:cs typeface="Helvetica Neue" charset="0"/>
                <a:sym typeface="Roboto"/>
              </a:rPr>
              <a:t>Based on </a:t>
            </a:r>
            <a:r>
              <a:rPr lang="en-US" sz="1600" dirty="0" err="1" smtClean="0">
                <a:latin typeface="Helvetica Neue" charset="0"/>
                <a:ea typeface="Helvetica Neue" charset="0"/>
                <a:cs typeface="Helvetica Neue" charset="0"/>
                <a:sym typeface="Roboto"/>
              </a:rPr>
              <a:t>DisBelief</a:t>
            </a:r>
            <a:r>
              <a:rPr lang="en-US" sz="1600" dirty="0" smtClean="0">
                <a:latin typeface="Helvetica Neue" charset="0"/>
                <a:ea typeface="Helvetica Neue" charset="0"/>
                <a:cs typeface="Helvetica Neue" charset="0"/>
                <a:sym typeface="Roboto"/>
              </a:rPr>
              <a:t> </a:t>
            </a:r>
            <a:r>
              <a:rPr lang="en-US" sz="1600" dirty="0">
                <a:latin typeface="Helvetica Neue" charset="0"/>
                <a:ea typeface="Helvetica Neue" charset="0"/>
                <a:cs typeface="Helvetica Neue" charset="0"/>
                <a:sym typeface="Roboto"/>
              </a:rPr>
              <a:t>used internally at Google since 2011</a:t>
            </a:r>
            <a:r>
              <a:rPr lang="en-US" sz="1600" b="1" dirty="0">
                <a:latin typeface="Helvetica Neue" charset="0"/>
                <a:ea typeface="Helvetica Neue" charset="0"/>
                <a:cs typeface="Helvetica Neue" charset="0"/>
                <a:sym typeface="Roboto"/>
              </a:rPr>
              <a:t> </a:t>
            </a:r>
            <a:endParaRPr lang="en" sz="1600" b="1" dirty="0">
              <a:latin typeface="Helvetica Neue" charset="0"/>
              <a:ea typeface="Helvetica Neue" charset="0"/>
              <a:cs typeface="Helvetica Neue" charset="0"/>
              <a:sym typeface="Roboto"/>
            </a:endParaRPr>
          </a:p>
          <a:p>
            <a:pPr marL="742950" lvl="1">
              <a:spcBef>
                <a:spcPts val="0"/>
              </a:spcBef>
              <a:buSzPct val="100000"/>
            </a:pPr>
            <a:endParaRPr lang="en-US" sz="1600" dirty="0" smtClean="0">
              <a:latin typeface="Helvetica Neue" charset="0"/>
              <a:ea typeface="Helvetica Neue" charset="0"/>
              <a:cs typeface="Helvetica Neue" charset="0"/>
              <a:sym typeface="Roboto"/>
            </a:endParaRPr>
          </a:p>
          <a:p>
            <a:pPr marL="114300" lvl="0">
              <a:spcBef>
                <a:spcPts val="0"/>
              </a:spcBef>
              <a:buSzPct val="100000"/>
            </a:pPr>
            <a:r>
              <a:rPr lang="en" sz="2000" dirty="0" smtClean="0">
                <a:latin typeface="Helvetica Neue" charset="0"/>
                <a:ea typeface="Helvetica Neue" charset="0"/>
                <a:cs typeface="Helvetica Neue" charset="0"/>
                <a:sym typeface="Roboto"/>
              </a:rPr>
              <a:t>“Tensor</a:t>
            </a:r>
            <a:r>
              <a:rPr lang="en-US" sz="2000" dirty="0" smtClean="0">
                <a:latin typeface="Helvetica Neue" charset="0"/>
                <a:ea typeface="Helvetica Neue" charset="0"/>
                <a:cs typeface="Helvetica Neue" charset="0"/>
                <a:sym typeface="Roboto"/>
              </a:rPr>
              <a:t>F</a:t>
            </a:r>
            <a:r>
              <a:rPr lang="en" sz="2000" dirty="0" smtClean="0">
                <a:latin typeface="Helvetica Neue" charset="0"/>
                <a:ea typeface="Helvetica Neue" charset="0"/>
                <a:cs typeface="Helvetica Neue" charset="0"/>
                <a:sym typeface="Roboto"/>
              </a:rPr>
              <a:t>low </a:t>
            </a:r>
            <a:r>
              <a:rPr lang="en" sz="2000" dirty="0">
                <a:latin typeface="Helvetica Neue" charset="0"/>
                <a:ea typeface="Helvetica Neue" charset="0"/>
                <a:cs typeface="Helvetica Neue" charset="0"/>
                <a:sym typeface="Roboto"/>
              </a:rPr>
              <a:t>is an interface for expressing machine learning algorithms, and an implementation for executing such algorithms</a:t>
            </a:r>
            <a:r>
              <a:rPr lang="en" sz="2000" dirty="0" smtClean="0">
                <a:latin typeface="Helvetica Neue" charset="0"/>
                <a:ea typeface="Helvetica Neue" charset="0"/>
                <a:cs typeface="Helvetica Neue" charset="0"/>
                <a:sym typeface="Roboto"/>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9" y="762967"/>
            <a:ext cx="9144000" cy="2192806"/>
          </a:xfrm>
          <a:prstGeom prst="rect">
            <a:avLst/>
          </a:prstGeom>
        </p:spPr>
      </p:pic>
    </p:spTree>
    <p:extLst>
      <p:ext uri="{BB962C8B-B14F-4D97-AF65-F5344CB8AC3E}">
        <p14:creationId xmlns:p14="http://schemas.microsoft.com/office/powerpoint/2010/main" val="26796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TensorFlow</a:t>
            </a:r>
            <a:endParaRPr lang="en-US" dirty="0"/>
          </a:p>
        </p:txBody>
      </p:sp>
      <p:sp>
        <p:nvSpPr>
          <p:cNvPr id="3" name="Content Placeholder 2"/>
          <p:cNvSpPr>
            <a:spLocks noGrp="1"/>
          </p:cNvSpPr>
          <p:nvPr>
            <p:ph idx="1"/>
          </p:nvPr>
        </p:nvSpPr>
        <p:spPr/>
        <p:txBody>
          <a:bodyPr/>
          <a:lstStyle/>
          <a:p>
            <a:pPr lvl="0">
              <a:spcBef>
                <a:spcPts val="0"/>
              </a:spcBef>
            </a:pPr>
            <a:r>
              <a:rPr lang="en-US" b="1" dirty="0" smtClean="0">
                <a:solidFill>
                  <a:srgbClr val="000000"/>
                </a:solidFill>
              </a:rPr>
              <a:t>Key </a:t>
            </a:r>
            <a:r>
              <a:rPr lang="en-US" b="1" dirty="0" err="1" smtClean="0">
                <a:solidFill>
                  <a:srgbClr val="000000"/>
                </a:solidFill>
              </a:rPr>
              <a:t>i</a:t>
            </a:r>
            <a:r>
              <a:rPr lang="en" b="1" dirty="0" err="1" smtClean="0">
                <a:solidFill>
                  <a:srgbClr val="000000"/>
                </a:solidFill>
              </a:rPr>
              <a:t>dea</a:t>
            </a:r>
            <a:r>
              <a:rPr lang="en" dirty="0">
                <a:solidFill>
                  <a:srgbClr val="000000"/>
                </a:solidFill>
              </a:rPr>
              <a:t>: express a numeric computation as a </a:t>
            </a:r>
            <a:r>
              <a:rPr lang="en" b="1" dirty="0" smtClean="0">
                <a:solidFill>
                  <a:srgbClr val="000000"/>
                </a:solidFill>
              </a:rPr>
              <a:t>graph</a:t>
            </a:r>
            <a:endParaRPr lang="en-US" dirty="0" smtClean="0">
              <a:solidFill>
                <a:srgbClr val="000000"/>
              </a:solidFill>
            </a:endParaRPr>
          </a:p>
          <a:p>
            <a:pPr lvl="0">
              <a:spcBef>
                <a:spcPts val="0"/>
              </a:spcBef>
            </a:pPr>
            <a:endParaRPr lang="en-US" dirty="0">
              <a:solidFill>
                <a:srgbClr val="000000"/>
              </a:solidFill>
            </a:endParaRPr>
          </a:p>
          <a:p>
            <a:pPr lvl="0">
              <a:spcBef>
                <a:spcPts val="0"/>
              </a:spcBef>
            </a:pPr>
            <a:r>
              <a:rPr lang="en" dirty="0" smtClean="0">
                <a:solidFill>
                  <a:srgbClr val="000000"/>
                </a:solidFill>
              </a:rPr>
              <a:t>Graph </a:t>
            </a:r>
            <a:r>
              <a:rPr lang="en" dirty="0">
                <a:solidFill>
                  <a:srgbClr val="000000"/>
                </a:solidFill>
              </a:rPr>
              <a:t>nodes are </a:t>
            </a:r>
            <a:r>
              <a:rPr lang="en" b="1" dirty="0">
                <a:solidFill>
                  <a:srgbClr val="000000"/>
                </a:solidFill>
              </a:rPr>
              <a:t>operations</a:t>
            </a:r>
            <a:r>
              <a:rPr lang="en" dirty="0">
                <a:solidFill>
                  <a:srgbClr val="000000"/>
                </a:solidFill>
              </a:rPr>
              <a:t> </a:t>
            </a:r>
            <a:r>
              <a:rPr lang="en-US" dirty="0" smtClean="0">
                <a:solidFill>
                  <a:srgbClr val="000000"/>
                </a:solidFill>
              </a:rPr>
              <a:t>with </a:t>
            </a:r>
            <a:r>
              <a:rPr lang="en" dirty="0" smtClean="0">
                <a:solidFill>
                  <a:srgbClr val="000000"/>
                </a:solidFill>
              </a:rPr>
              <a:t>any </a:t>
            </a:r>
            <a:r>
              <a:rPr lang="en" dirty="0">
                <a:solidFill>
                  <a:srgbClr val="000000"/>
                </a:solidFill>
              </a:rPr>
              <a:t>number of inputs and </a:t>
            </a:r>
            <a:r>
              <a:rPr lang="en" dirty="0" smtClean="0">
                <a:solidFill>
                  <a:srgbClr val="000000"/>
                </a:solidFill>
              </a:rPr>
              <a:t>outputs</a:t>
            </a:r>
            <a:endParaRPr lang="en-US" dirty="0" smtClean="0">
              <a:solidFill>
                <a:srgbClr val="000000"/>
              </a:solidFill>
            </a:endParaRPr>
          </a:p>
          <a:p>
            <a:pPr lvl="0">
              <a:spcBef>
                <a:spcPts val="0"/>
              </a:spcBef>
            </a:pPr>
            <a:endParaRPr lang="en-US" dirty="0">
              <a:solidFill>
                <a:srgbClr val="000000"/>
              </a:solidFill>
            </a:endParaRPr>
          </a:p>
          <a:p>
            <a:pPr lvl="0">
              <a:spcBef>
                <a:spcPts val="0"/>
              </a:spcBef>
            </a:pPr>
            <a:r>
              <a:rPr lang="en" dirty="0" smtClean="0">
                <a:solidFill>
                  <a:srgbClr val="000000"/>
                </a:solidFill>
              </a:rPr>
              <a:t>Graph </a:t>
            </a:r>
            <a:r>
              <a:rPr lang="en" dirty="0">
                <a:solidFill>
                  <a:srgbClr val="000000"/>
                </a:solidFill>
              </a:rPr>
              <a:t>edges are </a:t>
            </a:r>
            <a:r>
              <a:rPr lang="en" b="1" dirty="0">
                <a:solidFill>
                  <a:srgbClr val="000000"/>
                </a:solidFill>
              </a:rPr>
              <a:t>tensors</a:t>
            </a:r>
            <a:r>
              <a:rPr lang="en" dirty="0">
                <a:solidFill>
                  <a:srgbClr val="000000"/>
                </a:solidFill>
              </a:rPr>
              <a:t> which flow between nodes</a:t>
            </a:r>
          </a:p>
          <a:p>
            <a:endParaRPr lang="en-US" dirty="0"/>
          </a:p>
        </p:txBody>
      </p:sp>
    </p:spTree>
    <p:extLst>
      <p:ext uri="{BB962C8B-B14F-4D97-AF65-F5344CB8AC3E}">
        <p14:creationId xmlns:p14="http://schemas.microsoft.com/office/powerpoint/2010/main" val="676568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4617712" y="989874"/>
            <a:ext cx="2841374" cy="3865724"/>
          </a:xfrm>
          <a:prstGeom prst="rect">
            <a:avLst/>
          </a:prstGeom>
          <a:noFill/>
          <a:ln w="19050" cap="flat" cmpd="sng">
            <a:solidFill>
              <a:schemeClr val="dk2"/>
            </a:solidFill>
            <a:prstDash val="solid"/>
            <a:round/>
            <a:headEnd type="none" w="med" len="med"/>
            <a:tailEnd type="none" w="med" len="med"/>
          </a:ln>
        </p:spPr>
      </p:pic>
      <p:pic>
        <p:nvPicPr>
          <p:cNvPr id="95" name="Shape 95" descr="CodeCogsEqn.png"/>
          <p:cNvPicPr preferRelativeResize="0"/>
          <p:nvPr/>
        </p:nvPicPr>
        <p:blipFill>
          <a:blip r:embed="rId4">
            <a:alphaModFix/>
          </a:blip>
          <a:stretch>
            <a:fillRect/>
          </a:stretch>
        </p:blipFill>
        <p:spPr>
          <a:xfrm>
            <a:off x="1050900" y="2759673"/>
            <a:ext cx="2674950" cy="326125"/>
          </a:xfrm>
          <a:prstGeom prst="rect">
            <a:avLst/>
          </a:prstGeom>
          <a:noFill/>
          <a:ln>
            <a:noFill/>
          </a:ln>
        </p:spPr>
      </p:pic>
      <p:sp>
        <p:nvSpPr>
          <p:cNvPr id="2" name="Title 1"/>
          <p:cNvSpPr>
            <a:spLocks noGrp="1"/>
          </p:cNvSpPr>
          <p:nvPr>
            <p:ph type="title"/>
          </p:nvPr>
        </p:nvSpPr>
        <p:spPr>
          <a:xfrm>
            <a:off x="169863" y="206663"/>
            <a:ext cx="8850312" cy="535531"/>
          </a:xfrm>
        </p:spPr>
        <p:txBody>
          <a:bodyPr/>
          <a:lstStyle/>
          <a:p>
            <a:r>
              <a:rPr lang="en" sz="3200" dirty="0" smtClean="0"/>
              <a:t>Programming model</a:t>
            </a:r>
            <a:endParaRPr lang="en-US" sz="3200" dirty="0"/>
          </a:p>
        </p:txBody>
      </p:sp>
    </p:spTree>
    <p:extLst>
      <p:ext uri="{BB962C8B-B14F-4D97-AF65-F5344CB8AC3E}">
        <p14:creationId xmlns:p14="http://schemas.microsoft.com/office/powerpoint/2010/main" val="1238124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1" name="Shape 101"/>
          <p:cNvPicPr preferRelativeResize="0"/>
          <p:nvPr/>
        </p:nvPicPr>
        <p:blipFill>
          <a:blip r:embed="rId3">
            <a:alphaModFix amt="50000"/>
          </a:blip>
          <a:stretch>
            <a:fillRect/>
          </a:stretch>
        </p:blipFill>
        <p:spPr>
          <a:xfrm>
            <a:off x="4617712" y="989874"/>
            <a:ext cx="2841374" cy="3865724"/>
          </a:xfrm>
          <a:prstGeom prst="rect">
            <a:avLst/>
          </a:prstGeom>
          <a:noFill/>
          <a:ln>
            <a:noFill/>
          </a:ln>
        </p:spPr>
      </p:pic>
      <p:sp>
        <p:nvSpPr>
          <p:cNvPr id="102" name="Shape 102"/>
          <p:cNvSpPr txBox="1"/>
          <p:nvPr/>
        </p:nvSpPr>
        <p:spPr>
          <a:xfrm>
            <a:off x="258800" y="2612975"/>
            <a:ext cx="3868800" cy="1779300"/>
          </a:xfrm>
          <a:prstGeom prst="rect">
            <a:avLst/>
          </a:prstGeom>
          <a:noFill/>
          <a:ln>
            <a:noFill/>
          </a:ln>
        </p:spPr>
        <p:txBody>
          <a:bodyPr lIns="91425" tIns="91425" rIns="91425" bIns="91425" anchor="t" anchorCtr="0">
            <a:noAutofit/>
          </a:bodyPr>
          <a:lstStyle/>
          <a:p>
            <a:pPr lvl="0" rtl="0">
              <a:spcBef>
                <a:spcPts val="0"/>
              </a:spcBef>
              <a:buNone/>
            </a:pPr>
            <a:r>
              <a:rPr lang="en" sz="1800" b="1" dirty="0">
                <a:solidFill>
                  <a:schemeClr val="dk2"/>
                </a:solidFill>
                <a:latin typeface="Helvetica Neue" charset="0"/>
                <a:ea typeface="Helvetica Neue" charset="0"/>
                <a:cs typeface="Helvetica Neue" charset="0"/>
                <a:sym typeface="Roboto"/>
              </a:rPr>
              <a:t>Variables</a:t>
            </a:r>
            <a:r>
              <a:rPr lang="en" sz="1800" dirty="0">
                <a:solidFill>
                  <a:schemeClr val="lt2"/>
                </a:solidFill>
                <a:latin typeface="Helvetica Neue" charset="0"/>
                <a:ea typeface="Helvetica Neue" charset="0"/>
                <a:cs typeface="Helvetica Neue" charset="0"/>
                <a:sym typeface="Roboto"/>
              </a:rPr>
              <a:t> </a:t>
            </a:r>
            <a:r>
              <a:rPr lang="en" sz="1800" dirty="0">
                <a:solidFill>
                  <a:schemeClr val="tx1">
                    <a:lumMod val="85000"/>
                    <a:lumOff val="15000"/>
                  </a:schemeClr>
                </a:solidFill>
                <a:latin typeface="Helvetica Neue" charset="0"/>
                <a:ea typeface="Helvetica Neue" charset="0"/>
                <a:cs typeface="Helvetica Neue" charset="0"/>
                <a:sym typeface="Roboto"/>
              </a:rPr>
              <a:t>are </a:t>
            </a:r>
            <a:r>
              <a:rPr lang="en" sz="1800" dirty="0" err="1">
                <a:solidFill>
                  <a:schemeClr val="tx1">
                    <a:lumMod val="85000"/>
                    <a:lumOff val="15000"/>
                  </a:schemeClr>
                </a:solidFill>
                <a:latin typeface="Helvetica Neue" charset="0"/>
                <a:ea typeface="Helvetica Neue" charset="0"/>
                <a:cs typeface="Helvetica Neue" charset="0"/>
                <a:sym typeface="Roboto"/>
              </a:rPr>
              <a:t>stateful</a:t>
            </a:r>
            <a:r>
              <a:rPr lang="en" sz="1800" dirty="0">
                <a:solidFill>
                  <a:schemeClr val="tx1">
                    <a:lumMod val="85000"/>
                    <a:lumOff val="15000"/>
                  </a:schemeClr>
                </a:solidFill>
                <a:latin typeface="Helvetica Neue" charset="0"/>
                <a:ea typeface="Helvetica Neue" charset="0"/>
                <a:cs typeface="Helvetica Neue" charset="0"/>
                <a:sym typeface="Roboto"/>
              </a:rPr>
              <a:t> nodes which output their current </a:t>
            </a:r>
            <a:r>
              <a:rPr lang="en" sz="1800" dirty="0" smtClean="0">
                <a:solidFill>
                  <a:schemeClr val="tx1">
                    <a:lumMod val="85000"/>
                    <a:lumOff val="15000"/>
                  </a:schemeClr>
                </a:solidFill>
                <a:latin typeface="Helvetica Neue" charset="0"/>
                <a:ea typeface="Helvetica Neue" charset="0"/>
                <a:cs typeface="Helvetica Neue" charset="0"/>
                <a:sym typeface="Roboto"/>
              </a:rPr>
              <a:t>value.</a:t>
            </a:r>
            <a:r>
              <a:rPr lang="en-US" sz="1800" dirty="0" smtClean="0">
                <a:solidFill>
                  <a:schemeClr val="tx1">
                    <a:lumMod val="85000"/>
                    <a:lumOff val="15000"/>
                  </a:schemeClr>
                </a:solidFill>
                <a:latin typeface="Helvetica Neue" charset="0"/>
                <a:ea typeface="Helvetica Neue" charset="0"/>
                <a:cs typeface="Helvetica Neue" charset="0"/>
                <a:sym typeface="Roboto"/>
              </a:rPr>
              <a:t> </a:t>
            </a:r>
            <a:r>
              <a:rPr lang="en" dirty="0" smtClean="0">
                <a:solidFill>
                  <a:schemeClr val="tx1">
                    <a:lumMod val="85000"/>
                    <a:lumOff val="15000"/>
                  </a:schemeClr>
                </a:solidFill>
                <a:latin typeface="Helvetica Neue" charset="0"/>
                <a:ea typeface="Helvetica Neue" charset="0"/>
                <a:cs typeface="Helvetica Neue" charset="0"/>
                <a:sym typeface="Roboto"/>
              </a:rPr>
              <a:t>State </a:t>
            </a:r>
            <a:r>
              <a:rPr lang="en" dirty="0">
                <a:solidFill>
                  <a:schemeClr val="tx1">
                    <a:lumMod val="85000"/>
                    <a:lumOff val="15000"/>
                  </a:schemeClr>
                </a:solidFill>
                <a:latin typeface="Helvetica Neue" charset="0"/>
                <a:ea typeface="Helvetica Neue" charset="0"/>
                <a:cs typeface="Helvetica Neue" charset="0"/>
                <a:sym typeface="Roboto"/>
              </a:rPr>
              <a:t>is retained across multiple executions of a graph</a:t>
            </a:r>
          </a:p>
          <a:p>
            <a:pPr lvl="0" rtl="0">
              <a:spcBef>
                <a:spcPts val="0"/>
              </a:spcBef>
              <a:buNone/>
            </a:pPr>
            <a:endParaRPr sz="1800" dirty="0">
              <a:solidFill>
                <a:schemeClr val="tx1">
                  <a:lumMod val="85000"/>
                  <a:lumOff val="15000"/>
                </a:schemeClr>
              </a:solidFill>
              <a:latin typeface="Helvetica Neue" charset="0"/>
              <a:ea typeface="Helvetica Neue" charset="0"/>
              <a:cs typeface="Helvetica Neue" charset="0"/>
              <a:sym typeface="Roboto"/>
            </a:endParaRPr>
          </a:p>
          <a:p>
            <a:pPr lvl="0" rtl="0">
              <a:spcBef>
                <a:spcPts val="0"/>
              </a:spcBef>
              <a:buNone/>
            </a:pPr>
            <a:r>
              <a:rPr lang="en" dirty="0">
                <a:solidFill>
                  <a:schemeClr val="tx1">
                    <a:lumMod val="85000"/>
                    <a:lumOff val="15000"/>
                  </a:schemeClr>
                </a:solidFill>
                <a:latin typeface="Helvetica Neue" charset="0"/>
                <a:ea typeface="Helvetica Neue" charset="0"/>
                <a:cs typeface="Helvetica Neue" charset="0"/>
                <a:sym typeface="Roboto"/>
              </a:rPr>
              <a:t>(mostly parameters)</a:t>
            </a:r>
          </a:p>
        </p:txBody>
      </p:sp>
      <p:pic>
        <p:nvPicPr>
          <p:cNvPr id="103" name="Shape 103"/>
          <p:cNvPicPr preferRelativeResize="0"/>
          <p:nvPr/>
        </p:nvPicPr>
        <p:blipFill>
          <a:blip r:embed="rId4">
            <a:alphaModFix/>
          </a:blip>
          <a:stretch>
            <a:fillRect/>
          </a:stretch>
        </p:blipFill>
        <p:spPr>
          <a:xfrm>
            <a:off x="4617724" y="993120"/>
            <a:ext cx="2841349" cy="3865702"/>
          </a:xfrm>
          <a:prstGeom prst="rect">
            <a:avLst/>
          </a:prstGeom>
          <a:noFill/>
          <a:ln w="19050" cap="flat" cmpd="sng">
            <a:solidFill>
              <a:schemeClr val="dk2"/>
            </a:solidFill>
            <a:prstDash val="solid"/>
            <a:round/>
            <a:headEnd type="none" w="med" len="med"/>
            <a:tailEnd type="none" w="med" len="med"/>
          </a:ln>
        </p:spPr>
      </p:pic>
      <p:pic>
        <p:nvPicPr>
          <p:cNvPr id="104" name="Shape 104" descr="CodeCogsEqn.png"/>
          <p:cNvPicPr preferRelativeResize="0"/>
          <p:nvPr/>
        </p:nvPicPr>
        <p:blipFill>
          <a:blip r:embed="rId5">
            <a:alphaModFix/>
          </a:blip>
          <a:stretch>
            <a:fillRect/>
          </a:stretch>
        </p:blipFill>
        <p:spPr>
          <a:xfrm>
            <a:off x="996375" y="1635125"/>
            <a:ext cx="2620424" cy="319499"/>
          </a:xfrm>
          <a:prstGeom prst="rect">
            <a:avLst/>
          </a:prstGeom>
          <a:noFill/>
          <a:ln>
            <a:noFill/>
          </a:ln>
        </p:spPr>
      </p:pic>
      <p:sp>
        <p:nvSpPr>
          <p:cNvPr id="2" name="Title 1"/>
          <p:cNvSpPr>
            <a:spLocks noGrp="1"/>
          </p:cNvSpPr>
          <p:nvPr>
            <p:ph type="title"/>
          </p:nvPr>
        </p:nvSpPr>
        <p:spPr>
          <a:xfrm>
            <a:off x="169863" y="206663"/>
            <a:ext cx="8850312" cy="535531"/>
          </a:xfrm>
        </p:spPr>
        <p:txBody>
          <a:bodyPr/>
          <a:lstStyle/>
          <a:p>
            <a:r>
              <a:rPr lang="en" sz="3200" dirty="0" smtClean="0"/>
              <a:t>Programming model</a:t>
            </a:r>
            <a:endParaRPr lang="en-US" sz="3200" dirty="0"/>
          </a:p>
        </p:txBody>
      </p:sp>
    </p:spTree>
    <p:extLst>
      <p:ext uri="{BB962C8B-B14F-4D97-AF65-F5344CB8AC3E}">
        <p14:creationId xmlns:p14="http://schemas.microsoft.com/office/powerpoint/2010/main" val="945973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rtl="0">
              <a:spcBef>
                <a:spcPts val="0"/>
              </a:spcBef>
              <a:buNone/>
            </a:pPr>
            <a:r>
              <a:rPr lang="en" sz="3200" dirty="0"/>
              <a:t>Programming model</a:t>
            </a:r>
          </a:p>
        </p:txBody>
      </p:sp>
      <p:pic>
        <p:nvPicPr>
          <p:cNvPr id="110" name="Shape 110"/>
          <p:cNvPicPr preferRelativeResize="0"/>
          <p:nvPr/>
        </p:nvPicPr>
        <p:blipFill>
          <a:blip r:embed="rId3">
            <a:alphaModFix amt="50000"/>
          </a:blip>
          <a:stretch>
            <a:fillRect/>
          </a:stretch>
        </p:blipFill>
        <p:spPr>
          <a:xfrm>
            <a:off x="4617712" y="989874"/>
            <a:ext cx="2841374" cy="3865724"/>
          </a:xfrm>
          <a:prstGeom prst="rect">
            <a:avLst/>
          </a:prstGeom>
          <a:noFill/>
          <a:ln w="19050" cap="flat" cmpd="sng">
            <a:solidFill>
              <a:schemeClr val="dk2"/>
            </a:solidFill>
            <a:prstDash val="solid"/>
            <a:round/>
            <a:headEnd type="none" w="med" len="med"/>
            <a:tailEnd type="none" w="med" len="med"/>
          </a:ln>
        </p:spPr>
      </p:pic>
      <p:sp>
        <p:nvSpPr>
          <p:cNvPr id="111" name="Shape 111"/>
          <p:cNvSpPr txBox="1"/>
          <p:nvPr/>
        </p:nvSpPr>
        <p:spPr>
          <a:xfrm>
            <a:off x="258800" y="2788475"/>
            <a:ext cx="3868800" cy="1779300"/>
          </a:xfrm>
          <a:prstGeom prst="rect">
            <a:avLst/>
          </a:prstGeom>
          <a:noFill/>
          <a:ln>
            <a:noFill/>
          </a:ln>
        </p:spPr>
        <p:txBody>
          <a:bodyPr lIns="91425" tIns="91425" rIns="91425" bIns="91425" anchor="t" anchorCtr="0">
            <a:noAutofit/>
          </a:bodyPr>
          <a:lstStyle/>
          <a:p>
            <a:pPr lvl="0" rtl="0">
              <a:spcBef>
                <a:spcPts val="0"/>
              </a:spcBef>
              <a:buNone/>
            </a:pPr>
            <a:r>
              <a:rPr lang="en" sz="2400" b="1" dirty="0">
                <a:solidFill>
                  <a:schemeClr val="tx1">
                    <a:lumMod val="85000"/>
                    <a:lumOff val="15000"/>
                  </a:schemeClr>
                </a:solidFill>
                <a:latin typeface="Helvetica Neue" charset="0"/>
                <a:ea typeface="Helvetica Neue" charset="0"/>
                <a:cs typeface="Helvetica Neue" charset="0"/>
                <a:sym typeface="Roboto"/>
              </a:rPr>
              <a:t>Placeholders</a:t>
            </a:r>
            <a:r>
              <a:rPr lang="en" sz="2400" dirty="0">
                <a:solidFill>
                  <a:schemeClr val="tx1">
                    <a:lumMod val="85000"/>
                    <a:lumOff val="15000"/>
                  </a:schemeClr>
                </a:solidFill>
                <a:latin typeface="Helvetica Neue" charset="0"/>
                <a:ea typeface="Helvetica Neue" charset="0"/>
                <a:cs typeface="Helvetica Neue" charset="0"/>
                <a:sym typeface="Roboto"/>
              </a:rPr>
              <a:t> are nodes whose value is fed in at execution time</a:t>
            </a:r>
          </a:p>
          <a:p>
            <a:pPr lvl="0" algn="r" rtl="0">
              <a:spcBef>
                <a:spcPts val="0"/>
              </a:spcBef>
              <a:buNone/>
            </a:pPr>
            <a:endParaRPr sz="1800" dirty="0">
              <a:solidFill>
                <a:schemeClr val="lt2"/>
              </a:solidFill>
              <a:latin typeface="Roboto"/>
              <a:ea typeface="Roboto"/>
              <a:cs typeface="Roboto"/>
              <a:sym typeface="Roboto"/>
            </a:endParaRPr>
          </a:p>
          <a:p>
            <a:pPr lvl="0" rtl="0">
              <a:spcBef>
                <a:spcPts val="0"/>
              </a:spcBef>
              <a:buNone/>
            </a:pPr>
            <a:r>
              <a:rPr lang="en" sz="2000" dirty="0">
                <a:solidFill>
                  <a:schemeClr val="tx1">
                    <a:lumMod val="85000"/>
                    <a:lumOff val="15000"/>
                  </a:schemeClr>
                </a:solidFill>
                <a:latin typeface="Helvetica Neue" charset="0"/>
                <a:ea typeface="Helvetica Neue" charset="0"/>
                <a:cs typeface="Helvetica Neue" charset="0"/>
                <a:sym typeface="Roboto"/>
              </a:rPr>
              <a:t>(inputs, labels, …)</a:t>
            </a:r>
          </a:p>
        </p:txBody>
      </p:sp>
      <p:pic>
        <p:nvPicPr>
          <p:cNvPr id="112" name="Shape 112"/>
          <p:cNvPicPr preferRelativeResize="0"/>
          <p:nvPr/>
        </p:nvPicPr>
        <p:blipFill rotWithShape="1">
          <a:blip r:embed="rId4">
            <a:alphaModFix/>
          </a:blip>
          <a:srcRect l="8059" r="12068" b="5784"/>
          <a:stretch/>
        </p:blipFill>
        <p:spPr>
          <a:xfrm>
            <a:off x="6461900" y="3674850"/>
            <a:ext cx="926625" cy="1061049"/>
          </a:xfrm>
          <a:prstGeom prst="rect">
            <a:avLst/>
          </a:prstGeom>
          <a:noFill/>
          <a:ln>
            <a:noFill/>
          </a:ln>
        </p:spPr>
      </p:pic>
      <p:pic>
        <p:nvPicPr>
          <p:cNvPr id="113" name="Shape 113" descr="CodeCogsEqn.png"/>
          <p:cNvPicPr preferRelativeResize="0"/>
          <p:nvPr/>
        </p:nvPicPr>
        <p:blipFill>
          <a:blip r:embed="rId5">
            <a:alphaModFix/>
          </a:blip>
          <a:stretch>
            <a:fillRect/>
          </a:stretch>
        </p:blipFill>
        <p:spPr>
          <a:xfrm>
            <a:off x="1507175" y="1635125"/>
            <a:ext cx="2620424" cy="319499"/>
          </a:xfrm>
          <a:prstGeom prst="rect">
            <a:avLst/>
          </a:prstGeom>
          <a:noFill/>
          <a:ln>
            <a:noFill/>
          </a:ln>
        </p:spPr>
      </p:pic>
    </p:spTree>
    <p:extLst>
      <p:ext uri="{BB962C8B-B14F-4D97-AF65-F5344CB8AC3E}">
        <p14:creationId xmlns:p14="http://schemas.microsoft.com/office/powerpoint/2010/main" val="1613296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98250" y="16350"/>
            <a:ext cx="8826600" cy="602700"/>
          </a:xfrm>
          <a:prstGeom prst="rect">
            <a:avLst/>
          </a:prstGeom>
        </p:spPr>
        <p:txBody>
          <a:bodyPr lIns="91425" tIns="91425" rIns="91425" bIns="91425" anchor="ctr" anchorCtr="0">
            <a:noAutofit/>
          </a:bodyPr>
          <a:lstStyle/>
          <a:p>
            <a:pPr lvl="0" rtl="0">
              <a:spcBef>
                <a:spcPts val="0"/>
              </a:spcBef>
              <a:buNone/>
            </a:pPr>
            <a:r>
              <a:rPr lang="en" dirty="0"/>
              <a:t>Programming model</a:t>
            </a:r>
          </a:p>
        </p:txBody>
      </p:sp>
      <p:pic>
        <p:nvPicPr>
          <p:cNvPr id="119" name="Shape 119"/>
          <p:cNvPicPr preferRelativeResize="0"/>
          <p:nvPr/>
        </p:nvPicPr>
        <p:blipFill>
          <a:blip r:embed="rId3">
            <a:alphaModFix amt="50000"/>
          </a:blip>
          <a:stretch>
            <a:fillRect/>
          </a:stretch>
        </p:blipFill>
        <p:spPr>
          <a:xfrm>
            <a:off x="4617712" y="989874"/>
            <a:ext cx="2841374" cy="3865724"/>
          </a:xfrm>
          <a:prstGeom prst="rect">
            <a:avLst/>
          </a:prstGeom>
          <a:noFill/>
          <a:ln>
            <a:noFill/>
          </a:ln>
        </p:spPr>
      </p:pic>
      <p:sp>
        <p:nvSpPr>
          <p:cNvPr id="120" name="Shape 120"/>
          <p:cNvSpPr txBox="1"/>
          <p:nvPr/>
        </p:nvSpPr>
        <p:spPr>
          <a:xfrm>
            <a:off x="310562" y="1954624"/>
            <a:ext cx="4307150" cy="2180054"/>
          </a:xfrm>
          <a:prstGeom prst="rect">
            <a:avLst/>
          </a:prstGeom>
          <a:noFill/>
          <a:ln>
            <a:noFill/>
          </a:ln>
        </p:spPr>
        <p:txBody>
          <a:bodyPr lIns="91425" tIns="91425" rIns="91425" bIns="91425" anchor="t" anchorCtr="0">
            <a:noAutofit/>
          </a:bodyPr>
          <a:lstStyle/>
          <a:p>
            <a:pPr lvl="0" algn="ctr" rtl="0">
              <a:lnSpc>
                <a:spcPct val="150000"/>
              </a:lnSpc>
              <a:spcBef>
                <a:spcPts val="0"/>
              </a:spcBef>
              <a:buNone/>
            </a:pPr>
            <a:r>
              <a:rPr lang="en" sz="2400" b="1" dirty="0">
                <a:solidFill>
                  <a:schemeClr val="dk2"/>
                </a:solidFill>
                <a:latin typeface="Helvetica Neue" charset="0"/>
                <a:ea typeface="Helvetica Neue" charset="0"/>
                <a:cs typeface="Helvetica Neue" charset="0"/>
                <a:sym typeface="Roboto"/>
              </a:rPr>
              <a:t>Mathematical operations</a:t>
            </a:r>
            <a:r>
              <a:rPr lang="en" sz="2000" b="1" dirty="0">
                <a:solidFill>
                  <a:schemeClr val="dk2"/>
                </a:solidFill>
                <a:latin typeface="Helvetica Neue" charset="0"/>
                <a:ea typeface="Helvetica Neue" charset="0"/>
                <a:cs typeface="Helvetica Neue" charset="0"/>
                <a:sym typeface="Roboto"/>
              </a:rPr>
              <a:t>:</a:t>
            </a:r>
          </a:p>
          <a:p>
            <a:pPr lvl="0" rtl="0">
              <a:lnSpc>
                <a:spcPct val="115000"/>
              </a:lnSpc>
              <a:spcBef>
                <a:spcPts val="0"/>
              </a:spcBef>
              <a:buNone/>
            </a:pPr>
            <a:r>
              <a:rPr lang="en" sz="2000" b="1" dirty="0" err="1">
                <a:solidFill>
                  <a:schemeClr val="tx1">
                    <a:lumMod val="85000"/>
                    <a:lumOff val="15000"/>
                  </a:schemeClr>
                </a:solidFill>
                <a:latin typeface="Helvetica Neue" charset="0"/>
                <a:ea typeface="Helvetica Neue" charset="0"/>
                <a:cs typeface="Helvetica Neue" charset="0"/>
                <a:sym typeface="Roboto"/>
              </a:rPr>
              <a:t>MatMul</a:t>
            </a:r>
            <a:r>
              <a:rPr lang="en" sz="2000" b="1" dirty="0">
                <a:solidFill>
                  <a:schemeClr val="tx1">
                    <a:lumMod val="85000"/>
                    <a:lumOff val="15000"/>
                  </a:schemeClr>
                </a:solidFill>
                <a:latin typeface="Helvetica Neue" charset="0"/>
                <a:ea typeface="Helvetica Neue" charset="0"/>
                <a:cs typeface="Helvetica Neue" charset="0"/>
                <a:sym typeface="Roboto"/>
              </a:rPr>
              <a:t>:</a:t>
            </a:r>
            <a:r>
              <a:rPr lang="en" sz="2000" dirty="0">
                <a:solidFill>
                  <a:schemeClr val="tx1">
                    <a:lumMod val="85000"/>
                    <a:lumOff val="15000"/>
                  </a:schemeClr>
                </a:solidFill>
                <a:latin typeface="Helvetica Neue" charset="0"/>
                <a:ea typeface="Helvetica Neue" charset="0"/>
                <a:cs typeface="Helvetica Neue" charset="0"/>
                <a:sym typeface="Roboto"/>
              </a:rPr>
              <a:t> Multiply two </a:t>
            </a:r>
            <a:r>
              <a:rPr lang="en" sz="2000" dirty="0" err="1" smtClean="0">
                <a:solidFill>
                  <a:schemeClr val="tx1">
                    <a:lumMod val="85000"/>
                    <a:lumOff val="15000"/>
                  </a:schemeClr>
                </a:solidFill>
                <a:latin typeface="Helvetica Neue" charset="0"/>
                <a:ea typeface="Helvetica Neue" charset="0"/>
                <a:cs typeface="Helvetica Neue" charset="0"/>
                <a:sym typeface="Roboto"/>
              </a:rPr>
              <a:t>matri</a:t>
            </a:r>
            <a:r>
              <a:rPr lang="en-US" sz="2000" dirty="0" err="1">
                <a:solidFill>
                  <a:schemeClr val="tx1">
                    <a:lumMod val="85000"/>
                    <a:lumOff val="15000"/>
                  </a:schemeClr>
                </a:solidFill>
                <a:latin typeface="Helvetica Neue" charset="0"/>
                <a:ea typeface="Helvetica Neue" charset="0"/>
                <a:cs typeface="Helvetica Neue" charset="0"/>
                <a:sym typeface="Roboto"/>
              </a:rPr>
              <a:t>c</a:t>
            </a:r>
            <a:r>
              <a:rPr lang="en-US" sz="2000" dirty="0" err="1" smtClean="0">
                <a:solidFill>
                  <a:schemeClr val="tx1">
                    <a:lumMod val="85000"/>
                    <a:lumOff val="15000"/>
                  </a:schemeClr>
                </a:solidFill>
                <a:latin typeface="Helvetica Neue" charset="0"/>
                <a:ea typeface="Helvetica Neue" charset="0"/>
                <a:cs typeface="Helvetica Neue" charset="0"/>
                <a:sym typeface="Roboto"/>
              </a:rPr>
              <a:t>es</a:t>
            </a:r>
            <a:endParaRPr lang="en" sz="2000" dirty="0">
              <a:solidFill>
                <a:schemeClr val="tx1">
                  <a:lumMod val="85000"/>
                  <a:lumOff val="15000"/>
                </a:schemeClr>
              </a:solidFill>
              <a:latin typeface="Helvetica Neue" charset="0"/>
              <a:ea typeface="Helvetica Neue" charset="0"/>
              <a:cs typeface="Helvetica Neue" charset="0"/>
              <a:sym typeface="Roboto"/>
            </a:endParaRPr>
          </a:p>
          <a:p>
            <a:pPr lvl="0" rtl="0">
              <a:lnSpc>
                <a:spcPct val="115000"/>
              </a:lnSpc>
              <a:spcBef>
                <a:spcPts val="0"/>
              </a:spcBef>
              <a:buNone/>
            </a:pPr>
            <a:r>
              <a:rPr lang="en" sz="2000" b="1" dirty="0">
                <a:solidFill>
                  <a:schemeClr val="tx1">
                    <a:lumMod val="85000"/>
                    <a:lumOff val="15000"/>
                  </a:schemeClr>
                </a:solidFill>
                <a:latin typeface="Helvetica Neue" charset="0"/>
                <a:ea typeface="Helvetica Neue" charset="0"/>
                <a:cs typeface="Helvetica Neue" charset="0"/>
                <a:sym typeface="Roboto"/>
              </a:rPr>
              <a:t>Add:</a:t>
            </a:r>
            <a:r>
              <a:rPr lang="en" sz="2000" dirty="0">
                <a:solidFill>
                  <a:schemeClr val="tx1">
                    <a:lumMod val="85000"/>
                    <a:lumOff val="15000"/>
                  </a:schemeClr>
                </a:solidFill>
                <a:latin typeface="Helvetica Neue" charset="0"/>
                <a:ea typeface="Helvetica Neue" charset="0"/>
                <a:cs typeface="Helvetica Neue" charset="0"/>
                <a:sym typeface="Roboto"/>
              </a:rPr>
              <a:t> Add </a:t>
            </a:r>
            <a:r>
              <a:rPr lang="en" sz="2000" dirty="0" smtClean="0">
                <a:solidFill>
                  <a:schemeClr val="tx1">
                    <a:lumMod val="85000"/>
                    <a:lumOff val="15000"/>
                  </a:schemeClr>
                </a:solidFill>
                <a:latin typeface="Helvetica Neue" charset="0"/>
                <a:ea typeface="Helvetica Neue" charset="0"/>
                <a:cs typeface="Helvetica Neue" charset="0"/>
                <a:sym typeface="Roboto"/>
              </a:rPr>
              <a:t>elementwise</a:t>
            </a:r>
            <a:endParaRPr lang="en" sz="2000" dirty="0">
              <a:solidFill>
                <a:schemeClr val="tx1">
                  <a:lumMod val="85000"/>
                  <a:lumOff val="15000"/>
                </a:schemeClr>
              </a:solidFill>
              <a:latin typeface="Helvetica Neue" charset="0"/>
              <a:ea typeface="Helvetica Neue" charset="0"/>
              <a:cs typeface="Helvetica Neue" charset="0"/>
              <a:sym typeface="Roboto"/>
            </a:endParaRPr>
          </a:p>
          <a:p>
            <a:pPr lvl="0" rtl="0">
              <a:lnSpc>
                <a:spcPct val="115000"/>
              </a:lnSpc>
              <a:spcBef>
                <a:spcPts val="0"/>
              </a:spcBef>
              <a:buNone/>
            </a:pPr>
            <a:r>
              <a:rPr lang="en" sz="2000" b="1" dirty="0" err="1">
                <a:solidFill>
                  <a:schemeClr val="tx1">
                    <a:lumMod val="85000"/>
                    <a:lumOff val="15000"/>
                  </a:schemeClr>
                </a:solidFill>
                <a:latin typeface="Helvetica Neue" charset="0"/>
                <a:ea typeface="Helvetica Neue" charset="0"/>
                <a:cs typeface="Helvetica Neue" charset="0"/>
                <a:sym typeface="Roboto"/>
              </a:rPr>
              <a:t>ReLU</a:t>
            </a:r>
            <a:r>
              <a:rPr lang="en" sz="2000" b="1" dirty="0">
                <a:solidFill>
                  <a:schemeClr val="tx1">
                    <a:lumMod val="85000"/>
                    <a:lumOff val="15000"/>
                  </a:schemeClr>
                </a:solidFill>
                <a:latin typeface="Helvetica Neue" charset="0"/>
                <a:ea typeface="Helvetica Neue" charset="0"/>
                <a:cs typeface="Helvetica Neue" charset="0"/>
                <a:sym typeface="Roboto"/>
              </a:rPr>
              <a:t>:</a:t>
            </a:r>
            <a:r>
              <a:rPr lang="en" sz="2000" dirty="0">
                <a:solidFill>
                  <a:schemeClr val="tx1">
                    <a:lumMod val="85000"/>
                    <a:lumOff val="15000"/>
                  </a:schemeClr>
                </a:solidFill>
                <a:latin typeface="Helvetica Neue" charset="0"/>
                <a:ea typeface="Helvetica Neue" charset="0"/>
                <a:cs typeface="Helvetica Neue" charset="0"/>
                <a:sym typeface="Roboto"/>
              </a:rPr>
              <a:t> Activate with elementwise rectified linear </a:t>
            </a:r>
            <a:r>
              <a:rPr lang="en" sz="2000" dirty="0" smtClean="0">
                <a:solidFill>
                  <a:schemeClr val="tx1">
                    <a:lumMod val="85000"/>
                    <a:lumOff val="15000"/>
                  </a:schemeClr>
                </a:solidFill>
                <a:latin typeface="Helvetica Neue" charset="0"/>
                <a:ea typeface="Helvetica Neue" charset="0"/>
                <a:cs typeface="Helvetica Neue" charset="0"/>
                <a:sym typeface="Roboto"/>
              </a:rPr>
              <a:t>function</a:t>
            </a:r>
            <a:endParaRPr lang="en" sz="2000" dirty="0">
              <a:solidFill>
                <a:schemeClr val="tx1">
                  <a:lumMod val="85000"/>
                  <a:lumOff val="15000"/>
                </a:schemeClr>
              </a:solidFill>
              <a:latin typeface="Helvetica Neue" charset="0"/>
              <a:ea typeface="Helvetica Neue" charset="0"/>
              <a:cs typeface="Helvetica Neue" charset="0"/>
              <a:sym typeface="Roboto"/>
            </a:endParaRPr>
          </a:p>
        </p:txBody>
      </p:sp>
      <p:pic>
        <p:nvPicPr>
          <p:cNvPr id="121" name="Shape 121"/>
          <p:cNvPicPr preferRelativeResize="0"/>
          <p:nvPr/>
        </p:nvPicPr>
        <p:blipFill>
          <a:blip r:embed="rId4">
            <a:alphaModFix/>
          </a:blip>
          <a:stretch>
            <a:fillRect/>
          </a:stretch>
        </p:blipFill>
        <p:spPr>
          <a:xfrm>
            <a:off x="4617725" y="989875"/>
            <a:ext cx="2841349" cy="3865702"/>
          </a:xfrm>
          <a:prstGeom prst="rect">
            <a:avLst/>
          </a:prstGeom>
          <a:noFill/>
          <a:ln w="19050" cap="flat" cmpd="sng">
            <a:solidFill>
              <a:schemeClr val="dk2"/>
            </a:solidFill>
            <a:prstDash val="solid"/>
            <a:round/>
            <a:headEnd type="none" w="med" len="med"/>
            <a:tailEnd type="none" w="med" len="med"/>
          </a:ln>
        </p:spPr>
      </p:pic>
      <p:pic>
        <p:nvPicPr>
          <p:cNvPr id="122" name="Shape 122" descr="CodeCogsEqn.png"/>
          <p:cNvPicPr preferRelativeResize="0"/>
          <p:nvPr/>
        </p:nvPicPr>
        <p:blipFill>
          <a:blip r:embed="rId5">
            <a:alphaModFix/>
          </a:blip>
          <a:stretch>
            <a:fillRect/>
          </a:stretch>
        </p:blipFill>
        <p:spPr>
          <a:xfrm>
            <a:off x="1378050" y="1635125"/>
            <a:ext cx="2620424" cy="319499"/>
          </a:xfrm>
          <a:prstGeom prst="rect">
            <a:avLst/>
          </a:prstGeom>
          <a:noFill/>
          <a:ln>
            <a:noFill/>
          </a:ln>
        </p:spPr>
      </p:pic>
      <p:sp>
        <p:nvSpPr>
          <p:cNvPr id="2" name="TextBox 1"/>
          <p:cNvSpPr txBox="1"/>
          <p:nvPr/>
        </p:nvSpPr>
        <p:spPr>
          <a:xfrm>
            <a:off x="757408" y="4285402"/>
            <a:ext cx="1212191" cy="369332"/>
          </a:xfrm>
          <a:prstGeom prst="rect">
            <a:avLst/>
          </a:prstGeom>
          <a:noFill/>
        </p:spPr>
        <p:txBody>
          <a:bodyPr wrap="none" rtlCol="0">
            <a:spAutoFit/>
          </a:bodyPr>
          <a:lstStyle/>
          <a:p>
            <a:r>
              <a:rPr lang="en-US" i="1" dirty="0" err="1" smtClean="0">
                <a:latin typeface="Times New Roman" charset="0"/>
                <a:ea typeface="Times New Roman" charset="0"/>
                <a:cs typeface="Times New Roman" charset="0"/>
              </a:rPr>
              <a:t>ReLu</a:t>
            </a:r>
            <a:r>
              <a:rPr lang="en-US" dirty="0" smtClean="0">
                <a:latin typeface="Times New Roman" charset="0"/>
                <a:ea typeface="Times New Roman" charset="0"/>
                <a:cs typeface="Times New Roman" charset="0"/>
              </a:rPr>
              <a:t>(</a:t>
            </a:r>
            <a:r>
              <a:rPr lang="en-US" i="1" dirty="0" smtClean="0">
                <a:latin typeface="Times New Roman" charset="0"/>
                <a:ea typeface="Times New Roman" charset="0"/>
                <a:cs typeface="Times New Roman" charset="0"/>
              </a:rPr>
              <a:t>x</a:t>
            </a:r>
            <a:r>
              <a:rPr lang="en-US" dirty="0" smtClean="0">
                <a:latin typeface="Times New Roman" charset="0"/>
                <a:ea typeface="Times New Roman" charset="0"/>
                <a:cs typeface="Times New Roman" charset="0"/>
              </a:rPr>
              <a:t>)</a:t>
            </a:r>
            <a:r>
              <a:rPr lang="en-US" i="1" dirty="0" smtClean="0">
                <a:latin typeface="Times New Roman" charset="0"/>
                <a:ea typeface="Times New Roman" charset="0"/>
                <a:cs typeface="Times New Roman" charset="0"/>
              </a:rPr>
              <a:t> = </a:t>
            </a:r>
            <a:endParaRPr lang="en-US" i="1" dirty="0">
              <a:latin typeface="Times New Roman" charset="0"/>
              <a:ea typeface="Times New Roman" charset="0"/>
              <a:cs typeface="Times New Roman" charset="0"/>
            </a:endParaRPr>
          </a:p>
        </p:txBody>
      </p:sp>
      <p:sp>
        <p:nvSpPr>
          <p:cNvPr id="8" name="TextBox 7"/>
          <p:cNvSpPr txBox="1"/>
          <p:nvPr/>
        </p:nvSpPr>
        <p:spPr>
          <a:xfrm>
            <a:off x="2053319" y="4078319"/>
            <a:ext cx="1008609" cy="369332"/>
          </a:xfrm>
          <a:prstGeom prst="rect">
            <a:avLst/>
          </a:prstGeom>
          <a:noFill/>
        </p:spPr>
        <p:txBody>
          <a:bodyPr wrap="none" rtlCol="0">
            <a:spAutoFit/>
          </a:bodyPr>
          <a:lstStyle/>
          <a:p>
            <a:r>
              <a:rPr lang="en-US" dirty="0">
                <a:latin typeface="Times New Roman" charset="0"/>
                <a:ea typeface="Times New Roman" charset="0"/>
                <a:cs typeface="Times New Roman" charset="0"/>
              </a:rPr>
              <a:t>0</a:t>
            </a:r>
            <a:r>
              <a:rPr lang="en-US" i="1" dirty="0" smtClean="0">
                <a:latin typeface="Times New Roman" charset="0"/>
                <a:ea typeface="Times New Roman" charset="0"/>
                <a:cs typeface="Times New Roman" charset="0"/>
              </a:rPr>
              <a:t>, x </a:t>
            </a:r>
            <a:r>
              <a:rPr lang="en-US" dirty="0" smtClean="0">
                <a:latin typeface="Times New Roman" charset="0"/>
                <a:ea typeface="Times New Roman" charset="0"/>
                <a:cs typeface="Times New Roman" charset="0"/>
              </a:rPr>
              <a:t>&lt;= 0</a:t>
            </a:r>
            <a:endParaRPr lang="en-US" dirty="0">
              <a:latin typeface="Times New Roman" charset="0"/>
              <a:ea typeface="Times New Roman" charset="0"/>
              <a:cs typeface="Times New Roman" charset="0"/>
            </a:endParaRPr>
          </a:p>
        </p:txBody>
      </p:sp>
      <p:sp>
        <p:nvSpPr>
          <p:cNvPr id="9" name="TextBox 8"/>
          <p:cNvSpPr txBox="1"/>
          <p:nvPr/>
        </p:nvSpPr>
        <p:spPr>
          <a:xfrm>
            <a:off x="2059947" y="4482510"/>
            <a:ext cx="891591" cy="369332"/>
          </a:xfrm>
          <a:prstGeom prst="rect">
            <a:avLst/>
          </a:prstGeom>
          <a:noFill/>
        </p:spPr>
        <p:txBody>
          <a:bodyPr wrap="none" rtlCol="0">
            <a:spAutoFit/>
          </a:bodyPr>
          <a:lstStyle/>
          <a:p>
            <a:r>
              <a:rPr lang="en-US" i="1" dirty="0" smtClean="0">
                <a:latin typeface="Times New Roman" charset="0"/>
                <a:ea typeface="Times New Roman" charset="0"/>
                <a:cs typeface="Times New Roman" charset="0"/>
              </a:rPr>
              <a:t>x, x </a:t>
            </a:r>
            <a:r>
              <a:rPr lang="en-US" dirty="0" smtClean="0">
                <a:latin typeface="Times New Roman" charset="0"/>
                <a:ea typeface="Times New Roman" charset="0"/>
                <a:cs typeface="Times New Roman" charset="0"/>
              </a:rPr>
              <a:t>&gt; 0</a:t>
            </a:r>
            <a:endParaRPr lang="en-US" dirty="0">
              <a:latin typeface="Times New Roman" charset="0"/>
              <a:ea typeface="Times New Roman" charset="0"/>
              <a:cs typeface="Times New Roman" charset="0"/>
            </a:endParaRPr>
          </a:p>
        </p:txBody>
      </p:sp>
      <p:sp>
        <p:nvSpPr>
          <p:cNvPr id="3" name="Left Brace 2"/>
          <p:cNvSpPr/>
          <p:nvPr/>
        </p:nvSpPr>
        <p:spPr>
          <a:xfrm>
            <a:off x="1842053" y="4108366"/>
            <a:ext cx="163500" cy="747211"/>
          </a:xfrm>
          <a:prstGeom prst="leftBrac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1708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a:t>
            </a:r>
            <a:endParaRPr lang="en-US" dirty="0"/>
          </a:p>
        </p:txBody>
      </p:sp>
      <p:sp>
        <p:nvSpPr>
          <p:cNvPr id="3" name="Shape 129"/>
          <p:cNvSpPr txBox="1">
            <a:spLocks/>
          </p:cNvSpPr>
          <p:nvPr/>
        </p:nvSpPr>
        <p:spPr>
          <a:xfrm>
            <a:off x="562900" y="853100"/>
            <a:ext cx="5431500" cy="1934400"/>
          </a:xfrm>
          <a:prstGeom prst="rect">
            <a:avLst/>
          </a:prstGeom>
        </p:spPr>
        <p:txBody>
          <a:bodyPr lIns="91425" tIns="91425" rIns="91425" bIns="91425" anchor="t" anchorCtr="0">
            <a:noAutofit/>
          </a:bodyPr>
          <a:lstStyle>
            <a:lvl1pPr marL="0" indent="0" algn="l" defTabSz="457200" rtl="0" eaLnBrk="0" fontAlgn="base" hangingPunct="0">
              <a:lnSpc>
                <a:spcPct val="100000"/>
              </a:lnSpc>
              <a:spcBef>
                <a:spcPct val="20000"/>
              </a:spcBef>
              <a:spcAft>
                <a:spcPct val="0"/>
              </a:spcAft>
              <a:buSzPct val="90000"/>
              <a:buFont typeface="Arial" pitchFamily="34" charset="0"/>
              <a:defRPr sz="2400" b="0" i="0" kern="1200">
                <a:solidFill>
                  <a:srgbClr val="404040"/>
                </a:solidFill>
                <a:latin typeface="Helvetica Neue Light" charset="0"/>
                <a:ea typeface="Helvetica Neue Light" charset="0"/>
                <a:cs typeface="Helvetica Neue Light" charset="0"/>
              </a:defRPr>
            </a:lvl1pPr>
            <a:lvl2pPr marL="628650" indent="-171450" algn="l" defTabSz="457200" rtl="0" eaLnBrk="0" fontAlgn="base" hangingPunct="0">
              <a:lnSpc>
                <a:spcPct val="100000"/>
              </a:lnSpc>
              <a:spcBef>
                <a:spcPct val="20000"/>
              </a:spcBef>
              <a:spcAft>
                <a:spcPct val="0"/>
              </a:spcAft>
              <a:buSzPct val="90000"/>
              <a:buFont typeface="Arial" pitchFamily="34" charset="0"/>
              <a:buChar char="•"/>
              <a:defRPr sz="2000" b="0" i="0" kern="1200">
                <a:solidFill>
                  <a:srgbClr val="404040"/>
                </a:solidFill>
                <a:latin typeface="Helvetica Neue Light" charset="0"/>
                <a:ea typeface="Helvetica Neue Light" charset="0"/>
                <a:cs typeface="Helvetica Neue Light" charset="0"/>
              </a:defRPr>
            </a:lvl2pPr>
            <a:lvl3pPr marL="1089025" indent="-174625" algn="l" defTabSz="457200" rtl="0" eaLnBrk="0" fontAlgn="base" hangingPunct="0">
              <a:lnSpc>
                <a:spcPct val="100000"/>
              </a:lnSpc>
              <a:spcBef>
                <a:spcPct val="20000"/>
              </a:spcBef>
              <a:spcAft>
                <a:spcPct val="0"/>
              </a:spcAft>
              <a:buSzPct val="100000"/>
              <a:buFont typeface="Lucida Grande" charset="0"/>
              <a:buChar char="–"/>
              <a:defRPr b="0" i="0" kern="1200">
                <a:solidFill>
                  <a:srgbClr val="404040"/>
                </a:solidFill>
                <a:latin typeface="Helvetica Neue Light" charset="0"/>
                <a:ea typeface="Helvetica Neue Light" charset="0"/>
                <a:cs typeface="Helvetica Neue Light" charset="0"/>
              </a:defRPr>
            </a:lvl3pPr>
            <a:lvl4pPr marL="1541463" indent="-169863" algn="l" defTabSz="457200" rtl="0" eaLnBrk="0" fontAlgn="base" hangingPunct="0">
              <a:lnSpc>
                <a:spcPct val="100000"/>
              </a:lnSpc>
              <a:spcBef>
                <a:spcPct val="20000"/>
              </a:spcBef>
              <a:spcAft>
                <a:spcPct val="0"/>
              </a:spcAft>
              <a:buSzPct val="90000"/>
              <a:buFont typeface="Arial" pitchFamily="34" charset="0"/>
              <a:buChar char="•"/>
              <a:defRPr b="0" i="0" kern="1200">
                <a:solidFill>
                  <a:srgbClr val="404040"/>
                </a:solidFill>
                <a:latin typeface="Helvetica Neue Light" charset="0"/>
                <a:ea typeface="Helvetica Neue Light" charset="0"/>
                <a:cs typeface="Helvetica Neue Light" charset="0"/>
              </a:defRPr>
            </a:lvl4pPr>
            <a:lvl5pPr marL="2001838" indent="-173038" algn="l" defTabSz="457200" rtl="0" eaLnBrk="0" fontAlgn="base" hangingPunct="0">
              <a:lnSpc>
                <a:spcPct val="100000"/>
              </a:lnSpc>
              <a:spcBef>
                <a:spcPct val="20000"/>
              </a:spcBef>
              <a:spcAft>
                <a:spcPct val="0"/>
              </a:spcAft>
              <a:buFont typeface="Lucida Grande" charset="0"/>
              <a:buChar char="-"/>
              <a:defRPr b="0" i="0" kern="1200">
                <a:solidFill>
                  <a:srgbClr val="404040"/>
                </a:solidFill>
                <a:latin typeface="Helvetica Neue Light" charset="0"/>
                <a:ea typeface="Helvetica Neue Light" charset="0"/>
                <a:cs typeface="Helvetica Neue Ligh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795"/>
              </a:lnSpc>
              <a:spcBef>
                <a:spcPts val="0"/>
              </a:spcBef>
              <a:spcAft>
                <a:spcPts val="0"/>
              </a:spcAft>
            </a:pPr>
            <a:r>
              <a:rPr lang="en" sz="1400" b="1" dirty="0" smtClean="0">
                <a:solidFill>
                  <a:srgbClr val="000080"/>
                </a:solidFill>
                <a:latin typeface="Consolas"/>
                <a:ea typeface="Consolas"/>
                <a:cs typeface="Consolas"/>
                <a:sym typeface="Consolas"/>
              </a:rPr>
              <a:t>import</a:t>
            </a:r>
            <a:r>
              <a:rPr lang="en" sz="1400" dirty="0" smtClean="0">
                <a:solidFill>
                  <a:srgbClr val="333333"/>
                </a:solidFill>
                <a:latin typeface="Consolas"/>
                <a:ea typeface="Consolas"/>
                <a:cs typeface="Consolas"/>
                <a:sym typeface="Consolas"/>
              </a:rPr>
              <a:t> </a:t>
            </a:r>
            <a:r>
              <a:rPr lang="en" sz="1400" dirty="0" err="1" smtClean="0">
                <a:solidFill>
                  <a:srgbClr val="333333"/>
                </a:solidFill>
                <a:latin typeface="Consolas"/>
                <a:ea typeface="Consolas"/>
                <a:cs typeface="Consolas"/>
                <a:sym typeface="Consolas"/>
              </a:rPr>
              <a:t>tensorflow</a:t>
            </a:r>
            <a:r>
              <a:rPr lang="en" sz="1400" dirty="0" smtClean="0">
                <a:solidFill>
                  <a:srgbClr val="333333"/>
                </a:solidFill>
                <a:latin typeface="Consolas"/>
                <a:ea typeface="Consolas"/>
                <a:cs typeface="Consolas"/>
                <a:sym typeface="Consolas"/>
              </a:rPr>
              <a:t> </a:t>
            </a:r>
            <a:r>
              <a:rPr lang="en" sz="1400" b="1" dirty="0" smtClean="0">
                <a:solidFill>
                  <a:srgbClr val="000080"/>
                </a:solidFill>
                <a:latin typeface="Consolas"/>
                <a:ea typeface="Consolas"/>
                <a:cs typeface="Consolas"/>
                <a:sym typeface="Consolas"/>
              </a:rPr>
              <a:t>as</a:t>
            </a:r>
            <a:r>
              <a:rPr lang="en" sz="1400" dirty="0" smtClean="0">
                <a:solidFill>
                  <a:srgbClr val="333333"/>
                </a:solidFill>
                <a:latin typeface="Consolas"/>
                <a:ea typeface="Consolas"/>
                <a:cs typeface="Consolas"/>
                <a:sym typeface="Consolas"/>
              </a:rPr>
              <a:t> </a:t>
            </a:r>
            <a:r>
              <a:rPr lang="en" sz="1400" dirty="0" err="1" smtClean="0">
                <a:solidFill>
                  <a:srgbClr val="333333"/>
                </a:solidFill>
                <a:latin typeface="Consolas"/>
                <a:ea typeface="Consolas"/>
                <a:cs typeface="Consolas"/>
                <a:sym typeface="Consolas"/>
              </a:rPr>
              <a:t>tf</a:t>
            </a:r>
            <a:r>
              <a:rPr lang="en" sz="1400" dirty="0" smtClean="0">
                <a:solidFill>
                  <a:srgbClr val="333333"/>
                </a:solidFill>
                <a:latin typeface="Consolas"/>
                <a:ea typeface="Consolas"/>
                <a:cs typeface="Consolas"/>
                <a:sym typeface="Consolas"/>
              </a:rPr>
              <a:t/>
            </a:r>
            <a:br>
              <a:rPr lang="en" sz="1400" dirty="0" smtClean="0">
                <a:solidFill>
                  <a:srgbClr val="333333"/>
                </a:solidFill>
                <a:latin typeface="Consolas"/>
                <a:ea typeface="Consolas"/>
                <a:cs typeface="Consolas"/>
                <a:sym typeface="Consolas"/>
              </a:rPr>
            </a:br>
            <a:r>
              <a:rPr lang="en" sz="1400" dirty="0" smtClean="0">
                <a:solidFill>
                  <a:srgbClr val="333333"/>
                </a:solidFill>
                <a:latin typeface="Consolas"/>
                <a:ea typeface="Consolas"/>
                <a:cs typeface="Consolas"/>
                <a:sym typeface="Consolas"/>
              </a:rPr>
              <a:t/>
            </a:r>
            <a:br>
              <a:rPr lang="en" sz="1400" dirty="0" smtClean="0">
                <a:solidFill>
                  <a:srgbClr val="333333"/>
                </a:solidFill>
                <a:latin typeface="Consolas"/>
                <a:ea typeface="Consolas"/>
                <a:cs typeface="Consolas"/>
                <a:sym typeface="Consolas"/>
              </a:rPr>
            </a:br>
            <a:r>
              <a:rPr lang="en" sz="1400" dirty="0" smtClean="0">
                <a:solidFill>
                  <a:srgbClr val="333333"/>
                </a:solidFill>
                <a:latin typeface="Consolas"/>
                <a:ea typeface="Consolas"/>
                <a:cs typeface="Consolas"/>
                <a:sym typeface="Consolas"/>
              </a:rPr>
              <a:t>b = </a:t>
            </a:r>
            <a:r>
              <a:rPr lang="en" sz="1400" dirty="0" err="1" smtClean="0">
                <a:solidFill>
                  <a:srgbClr val="333333"/>
                </a:solidFill>
                <a:latin typeface="Consolas"/>
                <a:ea typeface="Consolas"/>
                <a:cs typeface="Consolas"/>
                <a:sym typeface="Consolas"/>
              </a:rPr>
              <a:t>tf.Variable</a:t>
            </a:r>
            <a:r>
              <a:rPr lang="en" sz="1400" dirty="0" smtClean="0">
                <a:solidFill>
                  <a:srgbClr val="333333"/>
                </a:solidFill>
                <a:latin typeface="Consolas"/>
                <a:ea typeface="Consolas"/>
                <a:cs typeface="Consolas"/>
                <a:sym typeface="Consolas"/>
              </a:rPr>
              <a:t>(</a:t>
            </a:r>
            <a:r>
              <a:rPr lang="en" sz="1400" dirty="0" err="1" smtClean="0">
                <a:solidFill>
                  <a:srgbClr val="333333"/>
                </a:solidFill>
                <a:latin typeface="Consolas"/>
                <a:ea typeface="Consolas"/>
                <a:cs typeface="Consolas"/>
                <a:sym typeface="Consolas"/>
              </a:rPr>
              <a:t>tf.zeros</a:t>
            </a:r>
            <a:r>
              <a:rPr lang="en" sz="1400" dirty="0" smtClean="0">
                <a:solidFill>
                  <a:srgbClr val="333333"/>
                </a:solidFill>
                <a:latin typeface="Consolas"/>
                <a:ea typeface="Consolas"/>
                <a:cs typeface="Consolas"/>
                <a:sym typeface="Consolas"/>
              </a:rPr>
              <a:t>((</a:t>
            </a:r>
            <a:r>
              <a:rPr lang="en" sz="1400" dirty="0" smtClean="0">
                <a:solidFill>
                  <a:srgbClr val="0000FF"/>
                </a:solidFill>
                <a:latin typeface="Consolas"/>
                <a:ea typeface="Consolas"/>
                <a:cs typeface="Consolas"/>
                <a:sym typeface="Consolas"/>
              </a:rPr>
              <a:t>100</a:t>
            </a:r>
            <a:r>
              <a:rPr lang="en" sz="1400" dirty="0" smtClean="0">
                <a:solidFill>
                  <a:srgbClr val="333333"/>
                </a:solidFill>
                <a:latin typeface="Consolas"/>
                <a:ea typeface="Consolas"/>
                <a:cs typeface="Consolas"/>
                <a:sym typeface="Consolas"/>
              </a:rPr>
              <a:t>,)))</a:t>
            </a:r>
            <a:br>
              <a:rPr lang="en" sz="1400" dirty="0" smtClean="0">
                <a:solidFill>
                  <a:srgbClr val="333333"/>
                </a:solidFill>
                <a:latin typeface="Consolas"/>
                <a:ea typeface="Consolas"/>
                <a:cs typeface="Consolas"/>
                <a:sym typeface="Consolas"/>
              </a:rPr>
            </a:br>
            <a:r>
              <a:rPr lang="en" sz="1400" dirty="0" smtClean="0">
                <a:solidFill>
                  <a:srgbClr val="333333"/>
                </a:solidFill>
                <a:latin typeface="Consolas"/>
                <a:ea typeface="Consolas"/>
                <a:cs typeface="Consolas"/>
                <a:sym typeface="Consolas"/>
              </a:rPr>
              <a:t>W = </a:t>
            </a:r>
            <a:r>
              <a:rPr lang="en" sz="1400" dirty="0" err="1" smtClean="0">
                <a:solidFill>
                  <a:srgbClr val="333333"/>
                </a:solidFill>
                <a:latin typeface="Consolas"/>
                <a:ea typeface="Consolas"/>
                <a:cs typeface="Consolas"/>
                <a:sym typeface="Consolas"/>
              </a:rPr>
              <a:t>tf.Variable</a:t>
            </a:r>
            <a:r>
              <a:rPr lang="en" sz="1400" dirty="0" smtClean="0">
                <a:solidFill>
                  <a:srgbClr val="333333"/>
                </a:solidFill>
                <a:latin typeface="Consolas"/>
                <a:ea typeface="Consolas"/>
                <a:cs typeface="Consolas"/>
                <a:sym typeface="Consolas"/>
              </a:rPr>
              <a:t>(</a:t>
            </a:r>
            <a:r>
              <a:rPr lang="en" sz="1400" dirty="0" err="1" smtClean="0">
                <a:solidFill>
                  <a:srgbClr val="333333"/>
                </a:solidFill>
                <a:latin typeface="Consolas"/>
                <a:ea typeface="Consolas"/>
                <a:cs typeface="Consolas"/>
                <a:sym typeface="Consolas"/>
              </a:rPr>
              <a:t>tf.random_uniform</a:t>
            </a:r>
            <a:r>
              <a:rPr lang="en" sz="1400" dirty="0" smtClean="0">
                <a:solidFill>
                  <a:srgbClr val="333333"/>
                </a:solidFill>
                <a:latin typeface="Consolas"/>
                <a:ea typeface="Consolas"/>
                <a:cs typeface="Consolas"/>
                <a:sym typeface="Consolas"/>
              </a:rPr>
              <a:t>((</a:t>
            </a:r>
            <a:r>
              <a:rPr lang="en" sz="1400" dirty="0" smtClean="0">
                <a:solidFill>
                  <a:srgbClr val="0000FF"/>
                </a:solidFill>
                <a:latin typeface="Consolas"/>
                <a:ea typeface="Consolas"/>
                <a:cs typeface="Consolas"/>
                <a:sym typeface="Consolas"/>
              </a:rPr>
              <a:t>784</a:t>
            </a:r>
            <a:r>
              <a:rPr lang="en" sz="1400" dirty="0" smtClean="0">
                <a:solidFill>
                  <a:srgbClr val="333333"/>
                </a:solidFill>
                <a:latin typeface="Consolas"/>
                <a:ea typeface="Consolas"/>
                <a:cs typeface="Consolas"/>
                <a:sym typeface="Consolas"/>
              </a:rPr>
              <a:t>, </a:t>
            </a:r>
            <a:r>
              <a:rPr lang="en" sz="1400" dirty="0" smtClean="0">
                <a:solidFill>
                  <a:srgbClr val="0000FF"/>
                </a:solidFill>
                <a:latin typeface="Consolas"/>
                <a:ea typeface="Consolas"/>
                <a:cs typeface="Consolas"/>
                <a:sym typeface="Consolas"/>
              </a:rPr>
              <a:t>100</a:t>
            </a:r>
            <a:r>
              <a:rPr lang="en" sz="1400" dirty="0" smtClean="0">
                <a:solidFill>
                  <a:srgbClr val="333333"/>
                </a:solidFill>
                <a:latin typeface="Consolas"/>
                <a:ea typeface="Consolas"/>
                <a:cs typeface="Consolas"/>
                <a:sym typeface="Consolas"/>
              </a:rPr>
              <a:t>), -</a:t>
            </a:r>
            <a:r>
              <a:rPr lang="en" sz="1400" dirty="0" smtClean="0">
                <a:solidFill>
                  <a:srgbClr val="0000FF"/>
                </a:solidFill>
                <a:latin typeface="Consolas"/>
                <a:ea typeface="Consolas"/>
                <a:cs typeface="Consolas"/>
                <a:sym typeface="Consolas"/>
              </a:rPr>
              <a:t>1</a:t>
            </a:r>
            <a:r>
              <a:rPr lang="en" sz="1400" dirty="0" smtClean="0">
                <a:solidFill>
                  <a:srgbClr val="333333"/>
                </a:solidFill>
                <a:latin typeface="Consolas"/>
                <a:ea typeface="Consolas"/>
                <a:cs typeface="Consolas"/>
                <a:sym typeface="Consolas"/>
              </a:rPr>
              <a:t>, </a:t>
            </a:r>
            <a:r>
              <a:rPr lang="en" sz="1400" dirty="0" smtClean="0">
                <a:solidFill>
                  <a:srgbClr val="0000FF"/>
                </a:solidFill>
                <a:latin typeface="Consolas"/>
                <a:ea typeface="Consolas"/>
                <a:cs typeface="Consolas"/>
                <a:sym typeface="Consolas"/>
              </a:rPr>
              <a:t>1</a:t>
            </a:r>
            <a:r>
              <a:rPr lang="en" sz="1400" dirty="0" smtClean="0">
                <a:solidFill>
                  <a:srgbClr val="333333"/>
                </a:solidFill>
                <a:latin typeface="Consolas"/>
                <a:ea typeface="Consolas"/>
                <a:cs typeface="Consolas"/>
                <a:sym typeface="Consolas"/>
              </a:rPr>
              <a:t>))</a:t>
            </a:r>
            <a:br>
              <a:rPr lang="en" sz="1400" dirty="0" smtClean="0">
                <a:solidFill>
                  <a:srgbClr val="333333"/>
                </a:solidFill>
                <a:latin typeface="Consolas"/>
                <a:ea typeface="Consolas"/>
                <a:cs typeface="Consolas"/>
                <a:sym typeface="Consolas"/>
              </a:rPr>
            </a:br>
            <a:r>
              <a:rPr lang="en" sz="1400" dirty="0" smtClean="0">
                <a:solidFill>
                  <a:srgbClr val="333333"/>
                </a:solidFill>
                <a:latin typeface="Consolas"/>
                <a:ea typeface="Consolas"/>
                <a:cs typeface="Consolas"/>
                <a:sym typeface="Consolas"/>
              </a:rPr>
              <a:t/>
            </a:r>
            <a:br>
              <a:rPr lang="en" sz="1400" dirty="0" smtClean="0">
                <a:solidFill>
                  <a:srgbClr val="333333"/>
                </a:solidFill>
                <a:latin typeface="Consolas"/>
                <a:ea typeface="Consolas"/>
                <a:cs typeface="Consolas"/>
                <a:sym typeface="Consolas"/>
              </a:rPr>
            </a:br>
            <a:r>
              <a:rPr lang="en" sz="1400" dirty="0" smtClean="0">
                <a:solidFill>
                  <a:srgbClr val="333333"/>
                </a:solidFill>
                <a:latin typeface="Consolas"/>
                <a:ea typeface="Consolas"/>
                <a:cs typeface="Consolas"/>
                <a:sym typeface="Consolas"/>
              </a:rPr>
              <a:t>x = </a:t>
            </a:r>
            <a:r>
              <a:rPr lang="en" sz="1400" dirty="0" err="1" smtClean="0">
                <a:solidFill>
                  <a:srgbClr val="333333"/>
                </a:solidFill>
                <a:latin typeface="Consolas"/>
                <a:ea typeface="Consolas"/>
                <a:cs typeface="Consolas"/>
                <a:sym typeface="Consolas"/>
              </a:rPr>
              <a:t>tf.placeholder</a:t>
            </a:r>
            <a:r>
              <a:rPr lang="en" sz="1400" dirty="0" smtClean="0">
                <a:solidFill>
                  <a:srgbClr val="333333"/>
                </a:solidFill>
                <a:latin typeface="Consolas"/>
                <a:ea typeface="Consolas"/>
                <a:cs typeface="Consolas"/>
                <a:sym typeface="Consolas"/>
              </a:rPr>
              <a:t>(tf.float32, (</a:t>
            </a:r>
            <a:r>
              <a:rPr lang="en" sz="1400" dirty="0" smtClean="0">
                <a:solidFill>
                  <a:srgbClr val="0000FF"/>
                </a:solidFill>
                <a:latin typeface="Consolas"/>
                <a:ea typeface="Consolas"/>
                <a:cs typeface="Consolas"/>
                <a:sym typeface="Consolas"/>
              </a:rPr>
              <a:t>1</a:t>
            </a:r>
            <a:r>
              <a:rPr lang="en" sz="1400" dirty="0" smtClean="0">
                <a:solidFill>
                  <a:srgbClr val="333333"/>
                </a:solidFill>
                <a:latin typeface="Consolas"/>
                <a:ea typeface="Consolas"/>
                <a:cs typeface="Consolas"/>
                <a:sym typeface="Consolas"/>
              </a:rPr>
              <a:t>, </a:t>
            </a:r>
            <a:r>
              <a:rPr lang="en" sz="1400" dirty="0" smtClean="0">
                <a:solidFill>
                  <a:srgbClr val="0000FF"/>
                </a:solidFill>
                <a:latin typeface="Consolas"/>
                <a:ea typeface="Consolas"/>
                <a:cs typeface="Consolas"/>
                <a:sym typeface="Consolas"/>
              </a:rPr>
              <a:t>784</a:t>
            </a:r>
            <a:r>
              <a:rPr lang="en" sz="1400" dirty="0" smtClean="0">
                <a:solidFill>
                  <a:srgbClr val="333333"/>
                </a:solidFill>
                <a:latin typeface="Consolas"/>
                <a:ea typeface="Consolas"/>
                <a:cs typeface="Consolas"/>
                <a:sym typeface="Consolas"/>
              </a:rPr>
              <a:t>))</a:t>
            </a:r>
            <a:br>
              <a:rPr lang="en" sz="1400" dirty="0" smtClean="0">
                <a:solidFill>
                  <a:srgbClr val="333333"/>
                </a:solidFill>
                <a:latin typeface="Consolas"/>
                <a:ea typeface="Consolas"/>
                <a:cs typeface="Consolas"/>
                <a:sym typeface="Consolas"/>
              </a:rPr>
            </a:br>
            <a:endParaRPr lang="en" sz="1400" dirty="0" smtClean="0">
              <a:solidFill>
                <a:srgbClr val="333333"/>
              </a:solidFill>
              <a:latin typeface="Consolas"/>
              <a:ea typeface="Consolas"/>
              <a:cs typeface="Consolas"/>
              <a:sym typeface="Consolas"/>
            </a:endParaRPr>
          </a:p>
          <a:p>
            <a:pPr>
              <a:lnSpc>
                <a:spcPct val="110795"/>
              </a:lnSpc>
              <a:spcBef>
                <a:spcPts val="0"/>
              </a:spcBef>
              <a:spcAft>
                <a:spcPts val="0"/>
              </a:spcAft>
            </a:pPr>
            <a:r>
              <a:rPr lang="en" sz="1400" dirty="0" smtClean="0">
                <a:solidFill>
                  <a:srgbClr val="333333"/>
                </a:solidFill>
                <a:latin typeface="Consolas"/>
                <a:ea typeface="Consolas"/>
                <a:cs typeface="Consolas"/>
                <a:sym typeface="Consolas"/>
              </a:rPr>
              <a:t>h = </a:t>
            </a:r>
            <a:r>
              <a:rPr lang="en" sz="1400" dirty="0" err="1" smtClean="0">
                <a:solidFill>
                  <a:srgbClr val="333333"/>
                </a:solidFill>
                <a:latin typeface="Consolas"/>
                <a:ea typeface="Consolas"/>
                <a:cs typeface="Consolas"/>
                <a:sym typeface="Consolas"/>
              </a:rPr>
              <a:t>tf.nn.relu</a:t>
            </a:r>
            <a:r>
              <a:rPr lang="en" sz="1400" dirty="0" smtClean="0">
                <a:solidFill>
                  <a:srgbClr val="333333"/>
                </a:solidFill>
                <a:latin typeface="Consolas"/>
                <a:ea typeface="Consolas"/>
                <a:cs typeface="Consolas"/>
                <a:sym typeface="Consolas"/>
              </a:rPr>
              <a:t>(</a:t>
            </a:r>
            <a:r>
              <a:rPr lang="en" sz="1400" dirty="0" err="1" smtClean="0">
                <a:solidFill>
                  <a:srgbClr val="333333"/>
                </a:solidFill>
                <a:latin typeface="Consolas"/>
                <a:ea typeface="Consolas"/>
                <a:cs typeface="Consolas"/>
                <a:sym typeface="Consolas"/>
              </a:rPr>
              <a:t>tf.matmul</a:t>
            </a:r>
            <a:r>
              <a:rPr lang="en" sz="1400" dirty="0" smtClean="0">
                <a:solidFill>
                  <a:srgbClr val="333333"/>
                </a:solidFill>
                <a:latin typeface="Consolas"/>
                <a:ea typeface="Consolas"/>
                <a:cs typeface="Consolas"/>
                <a:sym typeface="Consolas"/>
              </a:rPr>
              <a:t>(x, W) + b)</a:t>
            </a:r>
            <a:endParaRPr lang="en" sz="1400" dirty="0">
              <a:solidFill>
                <a:srgbClr val="333333"/>
              </a:solidFill>
              <a:latin typeface="Consolas"/>
              <a:ea typeface="Consolas"/>
              <a:cs typeface="Consolas"/>
              <a:sym typeface="Consolas"/>
            </a:endParaRPr>
          </a:p>
        </p:txBody>
      </p:sp>
      <p:pic>
        <p:nvPicPr>
          <p:cNvPr id="5" name="Shape 119"/>
          <p:cNvPicPr preferRelativeResize="0"/>
          <p:nvPr/>
        </p:nvPicPr>
        <p:blipFill>
          <a:blip r:embed="rId2">
            <a:alphaModFix amt="50000"/>
          </a:blip>
          <a:stretch>
            <a:fillRect/>
          </a:stretch>
        </p:blipFill>
        <p:spPr>
          <a:xfrm>
            <a:off x="6103612" y="748574"/>
            <a:ext cx="2841374" cy="3865724"/>
          </a:xfrm>
          <a:prstGeom prst="rect">
            <a:avLst/>
          </a:prstGeom>
          <a:noFill/>
          <a:ln>
            <a:noFill/>
          </a:ln>
        </p:spPr>
      </p:pic>
      <p:pic>
        <p:nvPicPr>
          <p:cNvPr id="6" name="Shape 121"/>
          <p:cNvPicPr preferRelativeResize="0"/>
          <p:nvPr/>
        </p:nvPicPr>
        <p:blipFill>
          <a:blip r:embed="rId3">
            <a:alphaModFix/>
          </a:blip>
          <a:stretch>
            <a:fillRect/>
          </a:stretch>
        </p:blipFill>
        <p:spPr>
          <a:xfrm>
            <a:off x="6103625" y="748575"/>
            <a:ext cx="2841349" cy="3865702"/>
          </a:xfrm>
          <a:prstGeom prst="rect">
            <a:avLst/>
          </a:prstGeom>
          <a:noFill/>
          <a:ln w="19050" cap="flat" cmpd="sng">
            <a:solidFill>
              <a:schemeClr val="dk2"/>
            </a:solidFill>
            <a:prstDash val="solid"/>
            <a:round/>
            <a:headEnd type="none" w="med" len="med"/>
            <a:tailEnd type="none" w="med" len="med"/>
          </a:ln>
        </p:spPr>
      </p:pic>
      <p:pic>
        <p:nvPicPr>
          <p:cNvPr id="7" name="Shape 122" descr="CodeCogsEqn.png"/>
          <p:cNvPicPr preferRelativeResize="0"/>
          <p:nvPr/>
        </p:nvPicPr>
        <p:blipFill>
          <a:blip r:embed="rId4">
            <a:alphaModFix/>
          </a:blip>
          <a:stretch>
            <a:fillRect/>
          </a:stretch>
        </p:blipFill>
        <p:spPr>
          <a:xfrm>
            <a:off x="1327250" y="3565525"/>
            <a:ext cx="2620424" cy="319499"/>
          </a:xfrm>
          <a:prstGeom prst="rect">
            <a:avLst/>
          </a:prstGeom>
          <a:noFill/>
          <a:ln>
            <a:noFill/>
          </a:ln>
        </p:spPr>
      </p:pic>
    </p:spTree>
    <p:extLst>
      <p:ext uri="{BB962C8B-B14F-4D97-AF65-F5344CB8AC3E}">
        <p14:creationId xmlns:p14="http://schemas.microsoft.com/office/powerpoint/2010/main" val="2044849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graph</a:t>
            </a:r>
            <a:endParaRPr lang="en-US" dirty="0"/>
          </a:p>
        </p:txBody>
      </p:sp>
      <p:sp>
        <p:nvSpPr>
          <p:cNvPr id="3" name="Shape 146"/>
          <p:cNvSpPr txBox="1">
            <a:spLocks/>
          </p:cNvSpPr>
          <p:nvPr/>
        </p:nvSpPr>
        <p:spPr>
          <a:xfrm>
            <a:off x="295431" y="1098624"/>
            <a:ext cx="4383782" cy="3151450"/>
          </a:xfrm>
          <a:prstGeom prst="rect">
            <a:avLst/>
          </a:prstGeom>
        </p:spPr>
        <p:txBody>
          <a:bodyPr lIns="91425" tIns="91425" rIns="91425" bIns="91425" anchor="t" anchorCtr="0">
            <a:noAutofit/>
          </a:bodyPr>
          <a:lstStyle>
            <a:lvl1pPr marL="0" indent="0" algn="l" defTabSz="457200" rtl="0" eaLnBrk="0" fontAlgn="base" hangingPunct="0">
              <a:lnSpc>
                <a:spcPct val="100000"/>
              </a:lnSpc>
              <a:spcBef>
                <a:spcPct val="20000"/>
              </a:spcBef>
              <a:spcAft>
                <a:spcPct val="0"/>
              </a:spcAft>
              <a:buSzPct val="90000"/>
              <a:buFont typeface="Arial" pitchFamily="34" charset="0"/>
              <a:defRPr sz="2400" b="0" i="0" kern="1200">
                <a:solidFill>
                  <a:srgbClr val="404040"/>
                </a:solidFill>
                <a:latin typeface="Helvetica Neue Light" charset="0"/>
                <a:ea typeface="Helvetica Neue Light" charset="0"/>
                <a:cs typeface="Helvetica Neue Light" charset="0"/>
              </a:defRPr>
            </a:lvl1pPr>
            <a:lvl2pPr marL="628650" indent="-171450" algn="l" defTabSz="457200" rtl="0" eaLnBrk="0" fontAlgn="base" hangingPunct="0">
              <a:lnSpc>
                <a:spcPct val="100000"/>
              </a:lnSpc>
              <a:spcBef>
                <a:spcPct val="20000"/>
              </a:spcBef>
              <a:spcAft>
                <a:spcPct val="0"/>
              </a:spcAft>
              <a:buSzPct val="90000"/>
              <a:buFont typeface="Arial" pitchFamily="34" charset="0"/>
              <a:buChar char="•"/>
              <a:defRPr sz="2000" b="0" i="0" kern="1200">
                <a:solidFill>
                  <a:srgbClr val="404040"/>
                </a:solidFill>
                <a:latin typeface="Helvetica Neue Light" charset="0"/>
                <a:ea typeface="Helvetica Neue Light" charset="0"/>
                <a:cs typeface="Helvetica Neue Light" charset="0"/>
              </a:defRPr>
            </a:lvl2pPr>
            <a:lvl3pPr marL="1089025" indent="-174625" algn="l" defTabSz="457200" rtl="0" eaLnBrk="0" fontAlgn="base" hangingPunct="0">
              <a:lnSpc>
                <a:spcPct val="100000"/>
              </a:lnSpc>
              <a:spcBef>
                <a:spcPct val="20000"/>
              </a:spcBef>
              <a:spcAft>
                <a:spcPct val="0"/>
              </a:spcAft>
              <a:buSzPct val="100000"/>
              <a:buFont typeface="Lucida Grande" charset="0"/>
              <a:buChar char="–"/>
              <a:defRPr b="0" i="0" kern="1200">
                <a:solidFill>
                  <a:srgbClr val="404040"/>
                </a:solidFill>
                <a:latin typeface="Helvetica Neue Light" charset="0"/>
                <a:ea typeface="Helvetica Neue Light" charset="0"/>
                <a:cs typeface="Helvetica Neue Light" charset="0"/>
              </a:defRPr>
            </a:lvl3pPr>
            <a:lvl4pPr marL="1541463" indent="-169863" algn="l" defTabSz="457200" rtl="0" eaLnBrk="0" fontAlgn="base" hangingPunct="0">
              <a:lnSpc>
                <a:spcPct val="100000"/>
              </a:lnSpc>
              <a:spcBef>
                <a:spcPct val="20000"/>
              </a:spcBef>
              <a:spcAft>
                <a:spcPct val="0"/>
              </a:spcAft>
              <a:buSzPct val="90000"/>
              <a:buFont typeface="Arial" pitchFamily="34" charset="0"/>
              <a:buChar char="•"/>
              <a:defRPr b="0" i="0" kern="1200">
                <a:solidFill>
                  <a:srgbClr val="404040"/>
                </a:solidFill>
                <a:latin typeface="Helvetica Neue Light" charset="0"/>
                <a:ea typeface="Helvetica Neue Light" charset="0"/>
                <a:cs typeface="Helvetica Neue Light" charset="0"/>
              </a:defRPr>
            </a:lvl4pPr>
            <a:lvl5pPr marL="2001838" indent="-173038" algn="l" defTabSz="457200" rtl="0" eaLnBrk="0" fontAlgn="base" hangingPunct="0">
              <a:lnSpc>
                <a:spcPct val="100000"/>
              </a:lnSpc>
              <a:spcBef>
                <a:spcPct val="20000"/>
              </a:spcBef>
              <a:spcAft>
                <a:spcPct val="0"/>
              </a:spcAft>
              <a:buFont typeface="Lucida Grande" charset="0"/>
              <a:buChar char="-"/>
              <a:defRPr b="0" i="0" kern="1200">
                <a:solidFill>
                  <a:srgbClr val="404040"/>
                </a:solidFill>
                <a:latin typeface="Helvetica Neue Light" charset="0"/>
                <a:ea typeface="Helvetica Neue Light" charset="0"/>
                <a:cs typeface="Helvetica Neue Ligh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0"/>
              </a:spcBef>
            </a:pPr>
            <a:r>
              <a:rPr lang="en-US" dirty="0" smtClean="0"/>
              <a:t>D</a:t>
            </a:r>
            <a:r>
              <a:rPr lang="en" dirty="0" err="1" smtClean="0"/>
              <a:t>eploy</a:t>
            </a:r>
            <a:r>
              <a:rPr lang="en" dirty="0" smtClean="0"/>
              <a:t> graph with a </a:t>
            </a:r>
            <a:r>
              <a:rPr lang="en" b="1" dirty="0" smtClean="0"/>
              <a:t>session</a:t>
            </a:r>
            <a:r>
              <a:rPr lang="en" dirty="0" smtClean="0"/>
              <a:t>: a binding to a particular execution context (e.g. CPU, GPU)</a:t>
            </a:r>
            <a:endParaRPr lang="en" dirty="0"/>
          </a:p>
        </p:txBody>
      </p:sp>
      <p:pic>
        <p:nvPicPr>
          <p:cNvPr id="4" name="Shape 147"/>
          <p:cNvPicPr preferRelativeResize="0"/>
          <p:nvPr/>
        </p:nvPicPr>
        <p:blipFill>
          <a:blip r:embed="rId2">
            <a:alphaModFix/>
          </a:blip>
          <a:stretch>
            <a:fillRect/>
          </a:stretch>
        </p:blipFill>
        <p:spPr>
          <a:xfrm>
            <a:off x="4842928" y="1294662"/>
            <a:ext cx="2028175" cy="2759375"/>
          </a:xfrm>
          <a:prstGeom prst="rect">
            <a:avLst/>
          </a:prstGeom>
          <a:noFill/>
          <a:ln w="19050" cap="flat" cmpd="sng">
            <a:solidFill>
              <a:schemeClr val="dk2"/>
            </a:solidFill>
            <a:prstDash val="solid"/>
            <a:round/>
            <a:headEnd type="none" w="med" len="med"/>
            <a:tailEnd type="none" w="med" len="med"/>
          </a:ln>
        </p:spPr>
      </p:pic>
      <p:sp>
        <p:nvSpPr>
          <p:cNvPr id="5" name="Shape 148"/>
          <p:cNvSpPr txBox="1"/>
          <p:nvPr/>
        </p:nvSpPr>
        <p:spPr>
          <a:xfrm>
            <a:off x="7694575" y="1705825"/>
            <a:ext cx="1262100" cy="6627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lnSpc>
                <a:spcPct val="115000"/>
              </a:lnSpc>
              <a:spcBef>
                <a:spcPts val="0"/>
              </a:spcBef>
              <a:spcAft>
                <a:spcPts val="1600"/>
              </a:spcAft>
              <a:buNone/>
            </a:pPr>
            <a:r>
              <a:rPr lang="en" sz="3600" b="1">
                <a:latin typeface="Roboto"/>
                <a:ea typeface="Roboto"/>
                <a:cs typeface="Roboto"/>
                <a:sym typeface="Roboto"/>
              </a:rPr>
              <a:t>CPU</a:t>
            </a:r>
          </a:p>
        </p:txBody>
      </p:sp>
      <p:sp>
        <p:nvSpPr>
          <p:cNvPr id="6" name="Shape 149"/>
          <p:cNvSpPr txBox="1"/>
          <p:nvPr/>
        </p:nvSpPr>
        <p:spPr>
          <a:xfrm>
            <a:off x="7694575" y="2867975"/>
            <a:ext cx="1262100" cy="662700"/>
          </a:xfrm>
          <a:prstGeom prst="rect">
            <a:avLst/>
          </a:prstGeom>
          <a:no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rtl="0">
              <a:lnSpc>
                <a:spcPct val="115000"/>
              </a:lnSpc>
              <a:spcBef>
                <a:spcPts val="0"/>
              </a:spcBef>
              <a:spcAft>
                <a:spcPts val="1600"/>
              </a:spcAft>
              <a:buNone/>
            </a:pPr>
            <a:r>
              <a:rPr lang="en" sz="3600" b="1">
                <a:latin typeface="Roboto"/>
                <a:ea typeface="Roboto"/>
                <a:cs typeface="Roboto"/>
                <a:sym typeface="Roboto"/>
              </a:rPr>
              <a:t>GPU</a:t>
            </a:r>
          </a:p>
        </p:txBody>
      </p:sp>
      <p:cxnSp>
        <p:nvCxnSpPr>
          <p:cNvPr id="7" name="Shape 150"/>
          <p:cNvCxnSpPr/>
          <p:nvPr/>
        </p:nvCxnSpPr>
        <p:spPr>
          <a:xfrm rot="10800000" flipH="1">
            <a:off x="6871104" y="2037150"/>
            <a:ext cx="823500" cy="637200"/>
          </a:xfrm>
          <a:prstGeom prst="straightConnector1">
            <a:avLst/>
          </a:prstGeom>
          <a:noFill/>
          <a:ln w="9525" cap="flat" cmpd="sng">
            <a:solidFill>
              <a:schemeClr val="dk2"/>
            </a:solidFill>
            <a:prstDash val="solid"/>
            <a:round/>
            <a:headEnd type="none" w="lg" len="lg"/>
            <a:tailEnd type="triangle" w="lg" len="lg"/>
          </a:ln>
        </p:spPr>
      </p:cxnSp>
      <p:cxnSp>
        <p:nvCxnSpPr>
          <p:cNvPr id="8" name="Shape 151"/>
          <p:cNvCxnSpPr/>
          <p:nvPr/>
        </p:nvCxnSpPr>
        <p:spPr>
          <a:xfrm>
            <a:off x="6871104" y="2674350"/>
            <a:ext cx="823500" cy="525000"/>
          </a:xfrm>
          <a:prstGeom prst="straightConnector1">
            <a:avLst/>
          </a:prstGeom>
          <a:noFill/>
          <a:ln w="952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944486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End-to-end</a:t>
            </a:r>
            <a:endParaRPr lang="en-US" dirty="0"/>
          </a:p>
        </p:txBody>
      </p:sp>
      <p:sp>
        <p:nvSpPr>
          <p:cNvPr id="3" name="Content Placeholder 2"/>
          <p:cNvSpPr>
            <a:spLocks noGrp="1"/>
          </p:cNvSpPr>
          <p:nvPr>
            <p:ph idx="1"/>
          </p:nvPr>
        </p:nvSpPr>
        <p:spPr/>
        <p:txBody>
          <a:bodyPr/>
          <a:lstStyle/>
          <a:p>
            <a:r>
              <a:rPr lang="en-US" dirty="0"/>
              <a:t>S</a:t>
            </a:r>
            <a:r>
              <a:rPr lang="en-US" dirty="0" smtClean="0"/>
              <a:t>o far:</a:t>
            </a:r>
          </a:p>
          <a:p>
            <a:pPr lvl="1">
              <a:spcBef>
                <a:spcPts val="0"/>
              </a:spcBef>
            </a:pPr>
            <a:r>
              <a:rPr lang="en-US" dirty="0">
                <a:solidFill>
                  <a:srgbClr val="000000"/>
                </a:solidFill>
              </a:rPr>
              <a:t>B</a:t>
            </a:r>
            <a:r>
              <a:rPr lang="en" dirty="0" err="1" smtClean="0">
                <a:solidFill>
                  <a:srgbClr val="000000"/>
                </a:solidFill>
              </a:rPr>
              <a:t>uilt</a:t>
            </a:r>
            <a:r>
              <a:rPr lang="en" dirty="0" smtClean="0">
                <a:solidFill>
                  <a:srgbClr val="000000"/>
                </a:solidFill>
              </a:rPr>
              <a:t> </a:t>
            </a:r>
            <a:r>
              <a:rPr lang="en" dirty="0">
                <a:solidFill>
                  <a:srgbClr val="000000"/>
                </a:solidFill>
              </a:rPr>
              <a:t>a </a:t>
            </a:r>
            <a:r>
              <a:rPr lang="en" b="1" dirty="0">
                <a:solidFill>
                  <a:srgbClr val="000000"/>
                </a:solidFill>
              </a:rPr>
              <a:t>graph</a:t>
            </a:r>
            <a:r>
              <a:rPr lang="en" dirty="0">
                <a:solidFill>
                  <a:srgbClr val="000000"/>
                </a:solidFill>
              </a:rPr>
              <a:t> using </a:t>
            </a:r>
            <a:r>
              <a:rPr lang="en" b="1" dirty="0">
                <a:solidFill>
                  <a:srgbClr val="000000"/>
                </a:solidFill>
              </a:rPr>
              <a:t>variables </a:t>
            </a:r>
            <a:r>
              <a:rPr lang="en" dirty="0">
                <a:solidFill>
                  <a:srgbClr val="000000"/>
                </a:solidFill>
              </a:rPr>
              <a:t>and </a:t>
            </a:r>
            <a:r>
              <a:rPr lang="en" b="1" dirty="0">
                <a:solidFill>
                  <a:srgbClr val="000000"/>
                </a:solidFill>
              </a:rPr>
              <a:t>placeholders</a:t>
            </a:r>
          </a:p>
          <a:p>
            <a:pPr lvl="1">
              <a:spcBef>
                <a:spcPts val="0"/>
              </a:spcBef>
            </a:pPr>
            <a:r>
              <a:rPr lang="en-US" dirty="0" smtClean="0">
                <a:solidFill>
                  <a:srgbClr val="000000"/>
                </a:solidFill>
              </a:rPr>
              <a:t>D</a:t>
            </a:r>
            <a:r>
              <a:rPr lang="en" dirty="0" err="1" smtClean="0">
                <a:solidFill>
                  <a:srgbClr val="000000"/>
                </a:solidFill>
              </a:rPr>
              <a:t>eploy</a:t>
            </a:r>
            <a:r>
              <a:rPr lang="en" dirty="0" smtClean="0">
                <a:solidFill>
                  <a:srgbClr val="000000"/>
                </a:solidFill>
              </a:rPr>
              <a:t> </a:t>
            </a:r>
            <a:r>
              <a:rPr lang="en" dirty="0">
                <a:solidFill>
                  <a:srgbClr val="000000"/>
                </a:solidFill>
              </a:rPr>
              <a:t>the graph onto a </a:t>
            </a:r>
            <a:r>
              <a:rPr lang="en" b="1" dirty="0">
                <a:solidFill>
                  <a:srgbClr val="000000"/>
                </a:solidFill>
              </a:rPr>
              <a:t>session</a:t>
            </a:r>
            <a:r>
              <a:rPr lang="en" dirty="0">
                <a:solidFill>
                  <a:srgbClr val="000000"/>
                </a:solidFill>
              </a:rPr>
              <a:t>, </a:t>
            </a:r>
            <a:r>
              <a:rPr lang="en-US" dirty="0" smtClean="0">
                <a:solidFill>
                  <a:srgbClr val="000000"/>
                </a:solidFill>
              </a:rPr>
              <a:t>i.e.,</a:t>
            </a:r>
            <a:r>
              <a:rPr lang="en" dirty="0" smtClean="0">
                <a:solidFill>
                  <a:srgbClr val="000000"/>
                </a:solidFill>
              </a:rPr>
              <a:t> </a:t>
            </a:r>
            <a:r>
              <a:rPr lang="en" b="1" dirty="0">
                <a:solidFill>
                  <a:srgbClr val="000000"/>
                </a:solidFill>
              </a:rPr>
              <a:t>execution environment</a:t>
            </a:r>
          </a:p>
          <a:p>
            <a:endParaRPr lang="en-US" dirty="0" smtClean="0"/>
          </a:p>
          <a:p>
            <a:r>
              <a:rPr lang="en-US" dirty="0" smtClean="0"/>
              <a:t>Next: train model</a:t>
            </a:r>
          </a:p>
          <a:p>
            <a:pPr lvl="1"/>
            <a:r>
              <a:rPr lang="en-US" dirty="0" smtClean="0"/>
              <a:t>Define loss function</a:t>
            </a:r>
          </a:p>
          <a:p>
            <a:pPr lvl="1"/>
            <a:r>
              <a:rPr lang="en-US" dirty="0" smtClean="0"/>
              <a:t>Compute gradients</a:t>
            </a:r>
          </a:p>
          <a:p>
            <a:endParaRPr lang="en-US" dirty="0"/>
          </a:p>
        </p:txBody>
      </p:sp>
    </p:spTree>
    <p:extLst>
      <p:ext uri="{BB962C8B-B14F-4D97-AF65-F5344CB8AC3E}">
        <p14:creationId xmlns:p14="http://schemas.microsoft.com/office/powerpoint/2010/main" val="887868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3" name="Content Placeholder 2"/>
          <p:cNvSpPr>
            <a:spLocks noGrp="1"/>
          </p:cNvSpPr>
          <p:nvPr>
            <p:ph idx="1"/>
          </p:nvPr>
        </p:nvSpPr>
        <p:spPr/>
        <p:txBody>
          <a:bodyPr/>
          <a:lstStyle/>
          <a:p>
            <a:r>
              <a:rPr lang="en-US" dirty="0" err="1" smtClean="0"/>
              <a:t>Abadi</a:t>
            </a:r>
            <a:r>
              <a:rPr lang="en-US" dirty="0"/>
              <a:t> et </a:t>
            </a:r>
            <a:r>
              <a:rPr lang="en-US" dirty="0" smtClean="0"/>
              <a:t>al., </a:t>
            </a:r>
            <a:r>
              <a:rPr lang="en-US" dirty="0"/>
              <a:t>“</a:t>
            </a:r>
            <a:r>
              <a:rPr lang="en-US" dirty="0" err="1"/>
              <a:t>TensorFlow</a:t>
            </a:r>
            <a:r>
              <a:rPr lang="en-US" dirty="0"/>
              <a:t>: A System for Large-Scale Machine </a:t>
            </a:r>
            <a:r>
              <a:rPr lang="en-US" dirty="0" smtClean="0"/>
              <a:t>Learning”, OSDI 2016</a:t>
            </a:r>
          </a:p>
          <a:p>
            <a:r>
              <a:rPr lang="en-US" sz="2000" dirty="0"/>
              <a:t>(</a:t>
            </a:r>
            <a:r>
              <a:rPr lang="en-US" sz="2000" dirty="0">
                <a:hlinkClick r:id="rId2"/>
              </a:rPr>
              <a:t>https://</a:t>
            </a:r>
            <a:r>
              <a:rPr lang="en-US" sz="2000" dirty="0" smtClean="0">
                <a:hlinkClick r:id="rId2"/>
              </a:rPr>
              <a:t>www.usenix.org/system/files/conference/osdi16/osdi16-abadi.pdf)</a:t>
            </a:r>
            <a:endParaRPr lang="en-US" sz="2000" dirty="0" smtClean="0"/>
          </a:p>
          <a:p>
            <a:endParaRPr lang="en-US" sz="2000" dirty="0" smtClean="0"/>
          </a:p>
          <a:p>
            <a:r>
              <a:rPr lang="en-US" dirty="0" err="1" smtClean="0"/>
              <a:t>Crankshaw</a:t>
            </a:r>
            <a:r>
              <a:rPr lang="en-US" dirty="0" smtClean="0"/>
              <a:t> et al., “</a:t>
            </a:r>
            <a:r>
              <a:rPr lang="en-US" dirty="0"/>
              <a:t>Clipper: A Low-Latency Online Prediction Serving </a:t>
            </a:r>
            <a:r>
              <a:rPr lang="en-US" dirty="0" smtClean="0"/>
              <a:t>System”, NSDI 2017</a:t>
            </a:r>
          </a:p>
          <a:p>
            <a:r>
              <a:rPr lang="en-US" sz="2000" dirty="0"/>
              <a:t>(</a:t>
            </a:r>
            <a:r>
              <a:rPr lang="en-US" sz="2000" dirty="0">
                <a:hlinkClick r:id="rId3"/>
              </a:rPr>
              <a:t>https://</a:t>
            </a:r>
            <a:r>
              <a:rPr lang="en-US" sz="2000" dirty="0" smtClean="0">
                <a:hlinkClick r:id="rId3"/>
              </a:rPr>
              <a:t>www.usenix.org/conference/nsdi17/technical-sessions/presentation/crankshaw</a:t>
            </a:r>
            <a:r>
              <a:rPr lang="en-US" sz="2000" dirty="0" smtClean="0"/>
              <a:t>)</a:t>
            </a:r>
            <a:endParaRPr lang="en-US" sz="2000" dirty="0"/>
          </a:p>
          <a:p>
            <a:endParaRPr lang="en-US" dirty="0"/>
          </a:p>
        </p:txBody>
      </p:sp>
    </p:spTree>
    <p:extLst>
      <p:ext uri="{BB962C8B-B14F-4D97-AF65-F5344CB8AC3E}">
        <p14:creationId xmlns:p14="http://schemas.microsoft.com/office/powerpoint/2010/main" val="259883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loss</a:t>
            </a:r>
            <a:endParaRPr lang="en-US" dirty="0"/>
          </a:p>
        </p:txBody>
      </p:sp>
      <p:sp>
        <p:nvSpPr>
          <p:cNvPr id="3" name="Content Placeholder 2"/>
          <p:cNvSpPr>
            <a:spLocks noGrp="1"/>
          </p:cNvSpPr>
          <p:nvPr>
            <p:ph idx="1"/>
          </p:nvPr>
        </p:nvSpPr>
        <p:spPr>
          <a:xfrm>
            <a:off x="169863" y="1312863"/>
            <a:ext cx="8850312" cy="1138237"/>
          </a:xfrm>
        </p:spPr>
        <p:txBody>
          <a:bodyPr/>
          <a:lstStyle/>
          <a:p>
            <a:pPr lvl="0">
              <a:lnSpc>
                <a:spcPct val="115000"/>
              </a:lnSpc>
              <a:spcBef>
                <a:spcPts val="0"/>
              </a:spcBef>
              <a:spcAft>
                <a:spcPts val="1600"/>
              </a:spcAft>
            </a:pPr>
            <a:r>
              <a:rPr lang="en" dirty="0">
                <a:solidFill>
                  <a:srgbClr val="000000"/>
                </a:solidFill>
              </a:rPr>
              <a:t>Use </a:t>
            </a:r>
            <a:r>
              <a:rPr lang="en" b="1" dirty="0">
                <a:solidFill>
                  <a:srgbClr val="000000"/>
                </a:solidFill>
              </a:rPr>
              <a:t>placeholder</a:t>
            </a:r>
            <a:r>
              <a:rPr lang="en" dirty="0">
                <a:solidFill>
                  <a:srgbClr val="000000"/>
                </a:solidFill>
              </a:rPr>
              <a:t> for </a:t>
            </a:r>
            <a:r>
              <a:rPr lang="en" b="1" dirty="0">
                <a:solidFill>
                  <a:srgbClr val="000000"/>
                </a:solidFill>
              </a:rPr>
              <a:t>labels</a:t>
            </a:r>
          </a:p>
          <a:p>
            <a:pPr lvl="0">
              <a:lnSpc>
                <a:spcPct val="115000"/>
              </a:lnSpc>
              <a:spcBef>
                <a:spcPts val="0"/>
              </a:spcBef>
              <a:spcAft>
                <a:spcPts val="1600"/>
              </a:spcAft>
            </a:pPr>
            <a:r>
              <a:rPr lang="en" dirty="0">
                <a:solidFill>
                  <a:srgbClr val="000000"/>
                </a:solidFill>
              </a:rPr>
              <a:t>Build loss node using labels and </a:t>
            </a:r>
            <a:r>
              <a:rPr lang="en" b="1" dirty="0">
                <a:solidFill>
                  <a:srgbClr val="000000"/>
                </a:solidFill>
              </a:rPr>
              <a:t>prediction</a:t>
            </a:r>
          </a:p>
          <a:p>
            <a:endParaRPr lang="en-US" dirty="0"/>
          </a:p>
        </p:txBody>
      </p:sp>
      <p:sp>
        <p:nvSpPr>
          <p:cNvPr id="4" name="Shape 171"/>
          <p:cNvSpPr txBox="1"/>
          <p:nvPr/>
        </p:nvSpPr>
        <p:spPr>
          <a:xfrm>
            <a:off x="332200" y="2923800"/>
            <a:ext cx="8604000" cy="1365000"/>
          </a:xfrm>
          <a:prstGeom prst="rect">
            <a:avLst/>
          </a:prstGeom>
          <a:noFill/>
          <a:ln>
            <a:noFill/>
          </a:ln>
        </p:spPr>
        <p:txBody>
          <a:bodyPr lIns="91425" tIns="91425" rIns="91425" bIns="91425" anchor="t" anchorCtr="0">
            <a:noAutofit/>
          </a:bodyPr>
          <a:lstStyle/>
          <a:p>
            <a:pPr lvl="0" rtl="0">
              <a:lnSpc>
                <a:spcPct val="110795"/>
              </a:lnSpc>
              <a:spcBef>
                <a:spcPts val="0"/>
              </a:spcBef>
              <a:buNone/>
            </a:pPr>
            <a:r>
              <a:rPr lang="en" dirty="0">
                <a:solidFill>
                  <a:srgbClr val="333333"/>
                </a:solidFill>
                <a:latin typeface="Consolas"/>
                <a:ea typeface="Consolas"/>
                <a:cs typeface="Consolas"/>
                <a:sym typeface="Consolas"/>
              </a:rPr>
              <a:t>prediction = </a:t>
            </a:r>
            <a:r>
              <a:rPr lang="en" dirty="0" err="1">
                <a:solidFill>
                  <a:srgbClr val="333333"/>
                </a:solidFill>
                <a:latin typeface="Consolas"/>
                <a:ea typeface="Consolas"/>
                <a:cs typeface="Consolas"/>
                <a:sym typeface="Consolas"/>
              </a:rPr>
              <a:t>tf.nn.softmax</a:t>
            </a:r>
            <a:r>
              <a:rPr lang="en" dirty="0">
                <a:solidFill>
                  <a:srgbClr val="333333"/>
                </a:solidFill>
                <a:latin typeface="Consolas"/>
                <a:ea typeface="Consolas"/>
                <a:cs typeface="Consolas"/>
                <a:sym typeface="Consolas"/>
              </a:rPr>
              <a:t>(...)  #Output of neural network</a:t>
            </a:r>
          </a:p>
          <a:p>
            <a:pPr lvl="0" rtl="0">
              <a:lnSpc>
                <a:spcPct val="110795"/>
              </a:lnSpc>
              <a:spcBef>
                <a:spcPts val="0"/>
              </a:spcBef>
              <a:buNone/>
            </a:pPr>
            <a:r>
              <a:rPr lang="en" dirty="0">
                <a:solidFill>
                  <a:srgbClr val="333333"/>
                </a:solidFill>
                <a:latin typeface="Consolas"/>
                <a:ea typeface="Consolas"/>
                <a:cs typeface="Consolas"/>
                <a:sym typeface="Consolas"/>
              </a:rPr>
              <a:t>label = </a:t>
            </a:r>
            <a:r>
              <a:rPr lang="en" dirty="0" err="1">
                <a:solidFill>
                  <a:srgbClr val="37474F"/>
                </a:solidFill>
                <a:highlight>
                  <a:srgbClr val="F7F7F7"/>
                </a:highlight>
                <a:latin typeface="Consolas"/>
                <a:ea typeface="Consolas"/>
                <a:cs typeface="Consolas"/>
                <a:sym typeface="Consolas"/>
              </a:rPr>
              <a:t>tf.placeholder</a:t>
            </a:r>
            <a:r>
              <a:rPr lang="en" dirty="0">
                <a:solidFill>
                  <a:srgbClr val="37474F"/>
                </a:solidFill>
                <a:highlight>
                  <a:srgbClr val="F7F7F7"/>
                </a:highlight>
                <a:latin typeface="Consolas"/>
                <a:ea typeface="Consolas"/>
                <a:cs typeface="Consolas"/>
                <a:sym typeface="Consolas"/>
              </a:rPr>
              <a:t>(tf.float32, [</a:t>
            </a:r>
            <a:r>
              <a:rPr lang="en" dirty="0">
                <a:solidFill>
                  <a:srgbClr val="3B78E7"/>
                </a:solidFill>
                <a:highlight>
                  <a:srgbClr val="F7F7F7"/>
                </a:highlight>
                <a:latin typeface="Consolas"/>
                <a:ea typeface="Consolas"/>
                <a:cs typeface="Consolas"/>
                <a:sym typeface="Consolas"/>
              </a:rPr>
              <a:t>100</a:t>
            </a:r>
            <a:r>
              <a:rPr lang="en" dirty="0">
                <a:solidFill>
                  <a:srgbClr val="37474F"/>
                </a:solidFill>
                <a:highlight>
                  <a:srgbClr val="F7F7F7"/>
                </a:highlight>
                <a:latin typeface="Consolas"/>
                <a:ea typeface="Consolas"/>
                <a:cs typeface="Consolas"/>
                <a:sym typeface="Consolas"/>
              </a:rPr>
              <a:t>, </a:t>
            </a:r>
            <a:r>
              <a:rPr lang="en" dirty="0">
                <a:solidFill>
                  <a:srgbClr val="C53929"/>
                </a:solidFill>
                <a:highlight>
                  <a:srgbClr val="F7F7F7"/>
                </a:highlight>
                <a:latin typeface="Consolas"/>
                <a:ea typeface="Consolas"/>
                <a:cs typeface="Consolas"/>
                <a:sym typeface="Consolas"/>
              </a:rPr>
              <a:t>10</a:t>
            </a:r>
            <a:r>
              <a:rPr lang="en" dirty="0">
                <a:solidFill>
                  <a:srgbClr val="37474F"/>
                </a:solidFill>
                <a:highlight>
                  <a:srgbClr val="F7F7F7"/>
                </a:highlight>
                <a:latin typeface="Consolas"/>
                <a:ea typeface="Consolas"/>
                <a:cs typeface="Consolas"/>
                <a:sym typeface="Consolas"/>
              </a:rPr>
              <a:t>])</a:t>
            </a:r>
          </a:p>
          <a:p>
            <a:pPr marL="0" lvl="0" indent="0" rtl="0">
              <a:lnSpc>
                <a:spcPct val="110795"/>
              </a:lnSpc>
              <a:spcBef>
                <a:spcPts val="0"/>
              </a:spcBef>
              <a:buNone/>
            </a:pPr>
            <a:endParaRPr dirty="0">
              <a:solidFill>
                <a:srgbClr val="333333"/>
              </a:solidFill>
              <a:latin typeface="Consolas"/>
              <a:ea typeface="Consolas"/>
              <a:cs typeface="Consolas"/>
              <a:sym typeface="Consolas"/>
            </a:endParaRPr>
          </a:p>
          <a:p>
            <a:pPr marL="0" lvl="0" indent="0" rtl="0">
              <a:lnSpc>
                <a:spcPct val="110795"/>
              </a:lnSpc>
              <a:spcBef>
                <a:spcPts val="0"/>
              </a:spcBef>
              <a:buNone/>
            </a:pPr>
            <a:r>
              <a:rPr lang="en" dirty="0" err="1">
                <a:solidFill>
                  <a:srgbClr val="333333"/>
                </a:solidFill>
                <a:latin typeface="Consolas"/>
                <a:ea typeface="Consolas"/>
                <a:cs typeface="Consolas"/>
                <a:sym typeface="Consolas"/>
              </a:rPr>
              <a:t>cross_entropy</a:t>
            </a:r>
            <a:r>
              <a:rPr lang="en" dirty="0">
                <a:solidFill>
                  <a:srgbClr val="333333"/>
                </a:solidFill>
                <a:latin typeface="Consolas"/>
                <a:ea typeface="Consolas"/>
                <a:cs typeface="Consolas"/>
                <a:sym typeface="Consolas"/>
              </a:rPr>
              <a:t> = -</a:t>
            </a:r>
            <a:r>
              <a:rPr lang="en" dirty="0" err="1">
                <a:solidFill>
                  <a:srgbClr val="333333"/>
                </a:solidFill>
                <a:latin typeface="Consolas"/>
                <a:ea typeface="Consolas"/>
                <a:cs typeface="Consolas"/>
                <a:sym typeface="Consolas"/>
              </a:rPr>
              <a:t>tf.reduce_sum</a:t>
            </a:r>
            <a:r>
              <a:rPr lang="en" dirty="0">
                <a:solidFill>
                  <a:srgbClr val="333333"/>
                </a:solidFill>
                <a:latin typeface="Consolas"/>
                <a:ea typeface="Consolas"/>
                <a:cs typeface="Consolas"/>
                <a:sym typeface="Consolas"/>
              </a:rPr>
              <a:t>(label * </a:t>
            </a:r>
            <a:r>
              <a:rPr lang="en" dirty="0" err="1">
                <a:solidFill>
                  <a:srgbClr val="333333"/>
                </a:solidFill>
                <a:latin typeface="Consolas"/>
                <a:ea typeface="Consolas"/>
                <a:cs typeface="Consolas"/>
                <a:sym typeface="Consolas"/>
              </a:rPr>
              <a:t>tf.log</a:t>
            </a:r>
            <a:r>
              <a:rPr lang="en">
                <a:solidFill>
                  <a:srgbClr val="333333"/>
                </a:solidFill>
                <a:latin typeface="Consolas"/>
                <a:ea typeface="Consolas"/>
                <a:cs typeface="Consolas"/>
                <a:sym typeface="Consolas"/>
              </a:rPr>
              <a:t>(prediction), axis=1)</a:t>
            </a:r>
          </a:p>
          <a:p>
            <a:pPr lvl="0" rtl="0">
              <a:lnSpc>
                <a:spcPct val="110795"/>
              </a:lnSpc>
              <a:spcBef>
                <a:spcPts val="0"/>
              </a:spcBef>
              <a:buNone/>
            </a:pPr>
            <a:endParaRPr dirty="0">
              <a:solidFill>
                <a:srgbClr val="333333"/>
              </a:solidFill>
              <a:latin typeface="Consolas"/>
              <a:ea typeface="Consolas"/>
              <a:cs typeface="Consolas"/>
              <a:sym typeface="Consolas"/>
            </a:endParaRPr>
          </a:p>
          <a:p>
            <a:pPr lvl="0" rtl="0">
              <a:lnSpc>
                <a:spcPct val="110795"/>
              </a:lnSpc>
              <a:spcBef>
                <a:spcPts val="0"/>
              </a:spcBef>
              <a:buNone/>
            </a:pPr>
            <a:endParaRPr dirty="0">
              <a:solidFill>
                <a:srgbClr val="333333"/>
              </a:solidFill>
              <a:latin typeface="Consolas"/>
              <a:ea typeface="Consolas"/>
              <a:cs typeface="Consolas"/>
              <a:sym typeface="Consolas"/>
            </a:endParaRPr>
          </a:p>
          <a:p>
            <a:pPr lvl="0" rtl="0">
              <a:spcBef>
                <a:spcPts val="0"/>
              </a:spcBef>
              <a:buNone/>
            </a:pPr>
            <a:endParaRPr sz="1050" dirty="0">
              <a:solidFill>
                <a:srgbClr val="37474F"/>
              </a:solidFill>
              <a:highlight>
                <a:srgbClr val="F7F7F7"/>
              </a:highlight>
              <a:latin typeface="Verdana"/>
              <a:ea typeface="Verdana"/>
              <a:cs typeface="Verdana"/>
              <a:sym typeface="Verdana"/>
            </a:endParaRPr>
          </a:p>
          <a:p>
            <a:pPr lvl="0" rtl="0">
              <a:lnSpc>
                <a:spcPct val="110795"/>
              </a:lnSpc>
              <a:spcBef>
                <a:spcPts val="0"/>
              </a:spcBef>
              <a:buNone/>
            </a:pPr>
            <a:endParaRPr dirty="0">
              <a:solidFill>
                <a:srgbClr val="333333"/>
              </a:solidFill>
              <a:latin typeface="Consolas"/>
              <a:ea typeface="Consolas"/>
              <a:cs typeface="Consolas"/>
              <a:sym typeface="Consolas"/>
            </a:endParaRPr>
          </a:p>
        </p:txBody>
      </p:sp>
    </p:spTree>
    <p:extLst>
      <p:ext uri="{BB962C8B-B14F-4D97-AF65-F5344CB8AC3E}">
        <p14:creationId xmlns:p14="http://schemas.microsoft.com/office/powerpoint/2010/main" val="434853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Gradient computation: Backpropagation</a:t>
            </a:r>
            <a:endParaRPr lang="en-US" dirty="0"/>
          </a:p>
        </p:txBody>
      </p:sp>
      <p:sp>
        <p:nvSpPr>
          <p:cNvPr id="4" name="Shape 179"/>
          <p:cNvSpPr txBox="1"/>
          <p:nvPr/>
        </p:nvSpPr>
        <p:spPr>
          <a:xfrm>
            <a:off x="0" y="1287825"/>
            <a:ext cx="9133200" cy="456000"/>
          </a:xfrm>
          <a:prstGeom prst="rect">
            <a:avLst/>
          </a:prstGeom>
          <a:noFill/>
          <a:ln>
            <a:noFill/>
          </a:ln>
        </p:spPr>
        <p:txBody>
          <a:bodyPr lIns="91425" tIns="91425" rIns="91425" bIns="91425" anchor="t" anchorCtr="0">
            <a:noAutofit/>
          </a:bodyPr>
          <a:lstStyle/>
          <a:p>
            <a:pPr lvl="0" algn="ctr" rtl="0">
              <a:lnSpc>
                <a:spcPct val="110795"/>
              </a:lnSpc>
              <a:spcBef>
                <a:spcPts val="0"/>
              </a:spcBef>
              <a:buNone/>
            </a:pPr>
            <a:r>
              <a:rPr lang="en" sz="1600" dirty="0" err="1">
                <a:solidFill>
                  <a:srgbClr val="333333"/>
                </a:solidFill>
                <a:latin typeface="Consolas"/>
                <a:ea typeface="Consolas"/>
                <a:cs typeface="Consolas"/>
                <a:sym typeface="Consolas"/>
              </a:rPr>
              <a:t>train_step</a:t>
            </a:r>
            <a:r>
              <a:rPr lang="en" sz="1600" dirty="0">
                <a:solidFill>
                  <a:srgbClr val="333333"/>
                </a:solidFill>
                <a:latin typeface="Consolas"/>
                <a:ea typeface="Consolas"/>
                <a:cs typeface="Consolas"/>
                <a:sym typeface="Consolas"/>
              </a:rPr>
              <a:t> = </a:t>
            </a:r>
            <a:r>
              <a:rPr lang="en" sz="1600" dirty="0" err="1">
                <a:solidFill>
                  <a:srgbClr val="333333"/>
                </a:solidFill>
                <a:latin typeface="Consolas"/>
                <a:ea typeface="Consolas"/>
                <a:cs typeface="Consolas"/>
                <a:sym typeface="Consolas"/>
              </a:rPr>
              <a:t>tf.train.GradientDescentOptimizer</a:t>
            </a:r>
            <a:r>
              <a:rPr lang="en" sz="1600" dirty="0">
                <a:solidFill>
                  <a:srgbClr val="333333"/>
                </a:solidFill>
                <a:latin typeface="Consolas"/>
                <a:ea typeface="Consolas"/>
                <a:cs typeface="Consolas"/>
                <a:sym typeface="Consolas"/>
              </a:rPr>
              <a:t>(0.5).minimize(</a:t>
            </a:r>
            <a:r>
              <a:rPr lang="en" sz="1600" dirty="0" err="1">
                <a:solidFill>
                  <a:srgbClr val="333333"/>
                </a:solidFill>
                <a:latin typeface="Consolas"/>
                <a:ea typeface="Consolas"/>
                <a:cs typeface="Consolas"/>
                <a:sym typeface="Consolas"/>
              </a:rPr>
              <a:t>cross_entropy</a:t>
            </a:r>
            <a:r>
              <a:rPr lang="en" sz="1600" dirty="0">
                <a:solidFill>
                  <a:srgbClr val="333333"/>
                </a:solidFill>
                <a:latin typeface="Consolas"/>
                <a:ea typeface="Consolas"/>
                <a:cs typeface="Consolas"/>
                <a:sym typeface="Consolas"/>
              </a:rPr>
              <a:t>)</a:t>
            </a:r>
          </a:p>
          <a:p>
            <a:pPr lvl="0">
              <a:spcBef>
                <a:spcPts val="0"/>
              </a:spcBef>
              <a:buNone/>
            </a:pPr>
            <a:endParaRPr dirty="0"/>
          </a:p>
        </p:txBody>
      </p:sp>
      <p:sp>
        <p:nvSpPr>
          <p:cNvPr id="5" name="Shape 180"/>
          <p:cNvSpPr txBox="1">
            <a:spLocks/>
          </p:cNvSpPr>
          <p:nvPr/>
        </p:nvSpPr>
        <p:spPr bwMode="auto">
          <a:xfrm>
            <a:off x="78750" y="1965200"/>
            <a:ext cx="9054450" cy="122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noAutofit/>
          </a:bodyPr>
          <a:lstStyle>
            <a:lvl1pPr marL="0" indent="0" algn="l" defTabSz="457200" rtl="0" eaLnBrk="0" fontAlgn="base" hangingPunct="0">
              <a:lnSpc>
                <a:spcPct val="100000"/>
              </a:lnSpc>
              <a:spcBef>
                <a:spcPct val="20000"/>
              </a:spcBef>
              <a:spcAft>
                <a:spcPct val="0"/>
              </a:spcAft>
              <a:buSzPct val="90000"/>
              <a:buFont typeface="Arial" pitchFamily="34" charset="0"/>
              <a:defRPr sz="2400" b="0" i="0" kern="1200">
                <a:solidFill>
                  <a:srgbClr val="404040"/>
                </a:solidFill>
                <a:latin typeface="Helvetica Neue Light" charset="0"/>
                <a:ea typeface="Helvetica Neue Light" charset="0"/>
                <a:cs typeface="Helvetica Neue Light" charset="0"/>
              </a:defRPr>
            </a:lvl1pPr>
            <a:lvl2pPr marL="628650" indent="-171450" algn="l" defTabSz="457200" rtl="0" eaLnBrk="0" fontAlgn="base" hangingPunct="0">
              <a:lnSpc>
                <a:spcPct val="100000"/>
              </a:lnSpc>
              <a:spcBef>
                <a:spcPct val="20000"/>
              </a:spcBef>
              <a:spcAft>
                <a:spcPct val="0"/>
              </a:spcAft>
              <a:buSzPct val="90000"/>
              <a:buFont typeface="Arial" pitchFamily="34" charset="0"/>
              <a:buChar char="•"/>
              <a:defRPr sz="2000" b="0" i="0" kern="1200">
                <a:solidFill>
                  <a:srgbClr val="404040"/>
                </a:solidFill>
                <a:latin typeface="Helvetica Neue Light" charset="0"/>
                <a:ea typeface="Helvetica Neue Light" charset="0"/>
                <a:cs typeface="Helvetica Neue Light" charset="0"/>
              </a:defRPr>
            </a:lvl2pPr>
            <a:lvl3pPr marL="1089025" indent="-174625" algn="l" defTabSz="457200" rtl="0" eaLnBrk="0" fontAlgn="base" hangingPunct="0">
              <a:lnSpc>
                <a:spcPct val="100000"/>
              </a:lnSpc>
              <a:spcBef>
                <a:spcPct val="20000"/>
              </a:spcBef>
              <a:spcAft>
                <a:spcPct val="0"/>
              </a:spcAft>
              <a:buSzPct val="100000"/>
              <a:buFont typeface="Lucida Grande" charset="0"/>
              <a:buChar char="–"/>
              <a:defRPr b="0" i="0" kern="1200">
                <a:solidFill>
                  <a:srgbClr val="404040"/>
                </a:solidFill>
                <a:latin typeface="Helvetica Neue Light" charset="0"/>
                <a:ea typeface="Helvetica Neue Light" charset="0"/>
                <a:cs typeface="Helvetica Neue Light" charset="0"/>
              </a:defRPr>
            </a:lvl3pPr>
            <a:lvl4pPr marL="1541463" indent="-169863" algn="l" defTabSz="457200" rtl="0" eaLnBrk="0" fontAlgn="base" hangingPunct="0">
              <a:lnSpc>
                <a:spcPct val="100000"/>
              </a:lnSpc>
              <a:spcBef>
                <a:spcPct val="20000"/>
              </a:spcBef>
              <a:spcAft>
                <a:spcPct val="0"/>
              </a:spcAft>
              <a:buSzPct val="90000"/>
              <a:buFont typeface="Arial" pitchFamily="34" charset="0"/>
              <a:buChar char="•"/>
              <a:defRPr b="0" i="0" kern="1200">
                <a:solidFill>
                  <a:srgbClr val="404040"/>
                </a:solidFill>
                <a:latin typeface="Helvetica Neue Light" charset="0"/>
                <a:ea typeface="Helvetica Neue Light" charset="0"/>
                <a:cs typeface="Helvetica Neue Light" charset="0"/>
              </a:defRPr>
            </a:lvl4pPr>
            <a:lvl5pPr marL="2001838" indent="-173038" algn="l" defTabSz="457200" rtl="0" eaLnBrk="0" fontAlgn="base" hangingPunct="0">
              <a:lnSpc>
                <a:spcPct val="100000"/>
              </a:lnSpc>
              <a:spcBef>
                <a:spcPct val="20000"/>
              </a:spcBef>
              <a:spcAft>
                <a:spcPct val="0"/>
              </a:spcAft>
              <a:buFont typeface="Lucida Grande" charset="0"/>
              <a:buChar char="-"/>
              <a:defRPr b="0" i="0" kern="1200">
                <a:solidFill>
                  <a:srgbClr val="404040"/>
                </a:solidFill>
                <a:latin typeface="Helvetica Neue Light" charset="0"/>
                <a:ea typeface="Helvetica Neue Light" charset="0"/>
                <a:cs typeface="Helvetica Neue Ligh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228600">
              <a:spcBef>
                <a:spcPts val="0"/>
              </a:spcBef>
            </a:pPr>
            <a:r>
              <a:rPr lang="en" sz="2000" dirty="0" err="1" smtClean="0">
                <a:latin typeface="Consolas"/>
                <a:ea typeface="Consolas"/>
                <a:cs typeface="Consolas"/>
                <a:sym typeface="Consolas"/>
              </a:rPr>
              <a:t>tf.train.GradientDescentOptimizer</a:t>
            </a:r>
            <a:r>
              <a:rPr lang="en" sz="2000" dirty="0" smtClean="0"/>
              <a:t> is an </a:t>
            </a:r>
            <a:r>
              <a:rPr lang="en" sz="2000" b="1" dirty="0" smtClean="0"/>
              <a:t>Optimizer</a:t>
            </a:r>
            <a:r>
              <a:rPr lang="en" sz="2000" dirty="0" smtClean="0"/>
              <a:t> object</a:t>
            </a:r>
            <a:endParaRPr lang="en-US" sz="2000" dirty="0" smtClean="0"/>
          </a:p>
          <a:p>
            <a:pPr marL="457200" indent="-228600">
              <a:spcBef>
                <a:spcPts val="0"/>
              </a:spcBef>
            </a:pPr>
            <a:endParaRPr lang="en" sz="2000" dirty="0" smtClean="0"/>
          </a:p>
          <a:p>
            <a:pPr marL="457200" indent="-228600">
              <a:spcBef>
                <a:spcPts val="0"/>
              </a:spcBef>
              <a:buFont typeface="Consolas"/>
              <a:buNone/>
            </a:pPr>
            <a:r>
              <a:rPr lang="en" sz="2000" dirty="0" err="1" smtClean="0">
                <a:latin typeface="Consolas"/>
                <a:ea typeface="Consolas"/>
                <a:cs typeface="Consolas"/>
                <a:sym typeface="Consolas"/>
              </a:rPr>
              <a:t>tf.train.GradientDescentOptimizer</a:t>
            </a:r>
            <a:r>
              <a:rPr lang="en" sz="2000" dirty="0" smtClean="0">
                <a:latin typeface="Consolas"/>
                <a:ea typeface="Consolas"/>
                <a:cs typeface="Consolas"/>
                <a:sym typeface="Consolas"/>
              </a:rPr>
              <a:t>(</a:t>
            </a:r>
            <a:r>
              <a:rPr lang="en" sz="2000" dirty="0" err="1" smtClean="0">
                <a:latin typeface="Consolas"/>
                <a:ea typeface="Consolas"/>
                <a:cs typeface="Consolas"/>
                <a:sym typeface="Consolas"/>
              </a:rPr>
              <a:t>lr</a:t>
            </a:r>
            <a:r>
              <a:rPr lang="en" sz="2000" dirty="0" smtClean="0">
                <a:latin typeface="Consolas"/>
                <a:ea typeface="Consolas"/>
                <a:cs typeface="Consolas"/>
                <a:sym typeface="Consolas"/>
              </a:rPr>
              <a:t>).minimize(</a:t>
            </a:r>
            <a:r>
              <a:rPr lang="en" sz="2000" dirty="0" err="1" smtClean="0">
                <a:latin typeface="Consolas"/>
                <a:ea typeface="Consolas"/>
                <a:cs typeface="Consolas"/>
                <a:sym typeface="Consolas"/>
              </a:rPr>
              <a:t>cross_entropy</a:t>
            </a:r>
            <a:r>
              <a:rPr lang="en" sz="2000" dirty="0" smtClean="0">
                <a:latin typeface="Consolas"/>
                <a:ea typeface="Consolas"/>
                <a:cs typeface="Consolas"/>
                <a:sym typeface="Consolas"/>
              </a:rPr>
              <a:t>) </a:t>
            </a:r>
            <a:r>
              <a:rPr lang="en" sz="2000" dirty="0" smtClean="0"/>
              <a:t>adds optimization </a:t>
            </a:r>
            <a:r>
              <a:rPr lang="en" sz="2000" b="1" dirty="0" smtClean="0"/>
              <a:t>operation</a:t>
            </a:r>
            <a:r>
              <a:rPr lang="en" sz="2000" dirty="0" smtClean="0"/>
              <a:t> to computation graph</a:t>
            </a:r>
          </a:p>
          <a:p>
            <a:pPr algn="ctr">
              <a:spcBef>
                <a:spcPts val="0"/>
              </a:spcBef>
            </a:pPr>
            <a:endParaRPr lang="en" sz="2000" b="1" dirty="0">
              <a:solidFill>
                <a:srgbClr val="000000"/>
              </a:solidFill>
            </a:endParaRPr>
          </a:p>
        </p:txBody>
      </p:sp>
      <p:sp>
        <p:nvSpPr>
          <p:cNvPr id="6" name="Shape 182"/>
          <p:cNvSpPr txBox="1">
            <a:spLocks/>
          </p:cNvSpPr>
          <p:nvPr/>
        </p:nvSpPr>
        <p:spPr bwMode="auto">
          <a:xfrm>
            <a:off x="220325" y="3410275"/>
            <a:ext cx="8886900" cy="15300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noAutofit/>
          </a:bodyPr>
          <a:lstStyle>
            <a:lvl1pPr marL="0" indent="0" algn="l" defTabSz="457200" rtl="0" eaLnBrk="0" fontAlgn="base" hangingPunct="0">
              <a:lnSpc>
                <a:spcPct val="100000"/>
              </a:lnSpc>
              <a:spcBef>
                <a:spcPct val="20000"/>
              </a:spcBef>
              <a:spcAft>
                <a:spcPct val="0"/>
              </a:spcAft>
              <a:buSzPct val="90000"/>
              <a:buFont typeface="Arial" pitchFamily="34" charset="0"/>
              <a:defRPr sz="2400" b="0" i="0" kern="1200">
                <a:solidFill>
                  <a:srgbClr val="404040"/>
                </a:solidFill>
                <a:latin typeface="Helvetica Neue Light" charset="0"/>
                <a:ea typeface="Helvetica Neue Light" charset="0"/>
                <a:cs typeface="Helvetica Neue Light" charset="0"/>
              </a:defRPr>
            </a:lvl1pPr>
            <a:lvl2pPr marL="628650" indent="-171450" algn="l" defTabSz="457200" rtl="0" eaLnBrk="0" fontAlgn="base" hangingPunct="0">
              <a:lnSpc>
                <a:spcPct val="100000"/>
              </a:lnSpc>
              <a:spcBef>
                <a:spcPct val="20000"/>
              </a:spcBef>
              <a:spcAft>
                <a:spcPct val="0"/>
              </a:spcAft>
              <a:buSzPct val="90000"/>
              <a:buFont typeface="Arial" pitchFamily="34" charset="0"/>
              <a:buChar char="•"/>
              <a:defRPr sz="2000" b="0" i="0" kern="1200">
                <a:solidFill>
                  <a:srgbClr val="404040"/>
                </a:solidFill>
                <a:latin typeface="Helvetica Neue Light" charset="0"/>
                <a:ea typeface="Helvetica Neue Light" charset="0"/>
                <a:cs typeface="Helvetica Neue Light" charset="0"/>
              </a:defRPr>
            </a:lvl2pPr>
            <a:lvl3pPr marL="1089025" indent="-174625" algn="l" defTabSz="457200" rtl="0" eaLnBrk="0" fontAlgn="base" hangingPunct="0">
              <a:lnSpc>
                <a:spcPct val="100000"/>
              </a:lnSpc>
              <a:spcBef>
                <a:spcPct val="20000"/>
              </a:spcBef>
              <a:spcAft>
                <a:spcPct val="0"/>
              </a:spcAft>
              <a:buSzPct val="100000"/>
              <a:buFont typeface="Lucida Grande" charset="0"/>
              <a:buChar char="–"/>
              <a:defRPr b="0" i="0" kern="1200">
                <a:solidFill>
                  <a:srgbClr val="404040"/>
                </a:solidFill>
                <a:latin typeface="Helvetica Neue Light" charset="0"/>
                <a:ea typeface="Helvetica Neue Light" charset="0"/>
                <a:cs typeface="Helvetica Neue Light" charset="0"/>
              </a:defRPr>
            </a:lvl3pPr>
            <a:lvl4pPr marL="1541463" indent="-169863" algn="l" defTabSz="457200" rtl="0" eaLnBrk="0" fontAlgn="base" hangingPunct="0">
              <a:lnSpc>
                <a:spcPct val="100000"/>
              </a:lnSpc>
              <a:spcBef>
                <a:spcPct val="20000"/>
              </a:spcBef>
              <a:spcAft>
                <a:spcPct val="0"/>
              </a:spcAft>
              <a:buSzPct val="90000"/>
              <a:buFont typeface="Arial" pitchFamily="34" charset="0"/>
              <a:buChar char="•"/>
              <a:defRPr b="0" i="0" kern="1200">
                <a:solidFill>
                  <a:srgbClr val="404040"/>
                </a:solidFill>
                <a:latin typeface="Helvetica Neue Light" charset="0"/>
                <a:ea typeface="Helvetica Neue Light" charset="0"/>
                <a:cs typeface="Helvetica Neue Light" charset="0"/>
              </a:defRPr>
            </a:lvl4pPr>
            <a:lvl5pPr marL="2001838" indent="-173038" algn="l" defTabSz="457200" rtl="0" eaLnBrk="0" fontAlgn="base" hangingPunct="0">
              <a:lnSpc>
                <a:spcPct val="100000"/>
              </a:lnSpc>
              <a:spcBef>
                <a:spcPct val="20000"/>
              </a:spcBef>
              <a:spcAft>
                <a:spcPct val="0"/>
              </a:spcAft>
              <a:buFont typeface="Lucida Grande" charset="0"/>
              <a:buChar char="-"/>
              <a:defRPr b="0" i="0" kern="1200">
                <a:solidFill>
                  <a:srgbClr val="404040"/>
                </a:solidFill>
                <a:latin typeface="Helvetica Neue Light" charset="0"/>
                <a:ea typeface="Helvetica Neue Light" charset="0"/>
                <a:cs typeface="Helvetica Neue Light"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dirty="0" err="1" smtClean="0">
                <a:solidFill>
                  <a:srgbClr val="000000"/>
                </a:solidFill>
              </a:rPr>
              <a:t>TensorFlow</a:t>
            </a:r>
            <a:r>
              <a:rPr lang="en-US" dirty="0" smtClean="0">
                <a:solidFill>
                  <a:srgbClr val="000000"/>
                </a:solidFill>
              </a:rPr>
              <a:t> graph </a:t>
            </a:r>
            <a:r>
              <a:rPr lang="en-US" b="1" dirty="0" smtClean="0">
                <a:solidFill>
                  <a:srgbClr val="000000"/>
                </a:solidFill>
              </a:rPr>
              <a:t>nodes</a:t>
            </a:r>
            <a:r>
              <a:rPr lang="en-US" dirty="0" smtClean="0">
                <a:solidFill>
                  <a:srgbClr val="000000"/>
                </a:solidFill>
              </a:rPr>
              <a:t> have </a:t>
            </a:r>
            <a:r>
              <a:rPr lang="en-US" b="1" dirty="0" smtClean="0">
                <a:solidFill>
                  <a:srgbClr val="000000"/>
                </a:solidFill>
              </a:rPr>
              <a:t>attached gradient operations</a:t>
            </a:r>
          </a:p>
          <a:p>
            <a:pPr>
              <a:spcBef>
                <a:spcPts val="0"/>
              </a:spcBef>
            </a:pPr>
            <a:r>
              <a:rPr lang="en-US" dirty="0" smtClean="0">
                <a:solidFill>
                  <a:srgbClr val="000000"/>
                </a:solidFill>
              </a:rPr>
              <a:t>Gradient with respect to </a:t>
            </a:r>
            <a:r>
              <a:rPr lang="en-US" b="1" dirty="0" smtClean="0">
                <a:solidFill>
                  <a:srgbClr val="000000"/>
                </a:solidFill>
              </a:rPr>
              <a:t>parameters</a:t>
            </a:r>
            <a:r>
              <a:rPr lang="en-US" dirty="0" smtClean="0">
                <a:solidFill>
                  <a:srgbClr val="000000"/>
                </a:solidFill>
              </a:rPr>
              <a:t> computed with </a:t>
            </a:r>
            <a:r>
              <a:rPr lang="en-US" b="1" dirty="0" smtClean="0">
                <a:solidFill>
                  <a:srgbClr val="000000"/>
                </a:solidFill>
              </a:rPr>
              <a:t>backpropagation </a:t>
            </a:r>
            <a:r>
              <a:rPr lang="mr-IN" b="1" dirty="0" smtClean="0">
                <a:solidFill>
                  <a:srgbClr val="000000"/>
                </a:solidFill>
              </a:rPr>
              <a:t>…</a:t>
            </a:r>
            <a:r>
              <a:rPr lang="en-US" b="1" dirty="0" smtClean="0">
                <a:solidFill>
                  <a:srgbClr val="000000"/>
                </a:solidFill>
              </a:rPr>
              <a:t> automatically</a:t>
            </a:r>
            <a:endParaRPr lang="en-US" b="1" dirty="0">
              <a:solidFill>
                <a:srgbClr val="000000"/>
              </a:solidFill>
            </a:endParaRPr>
          </a:p>
        </p:txBody>
      </p:sp>
    </p:spTree>
    <p:extLst>
      <p:ext uri="{BB962C8B-B14F-4D97-AF65-F5344CB8AC3E}">
        <p14:creationId xmlns:p14="http://schemas.microsoft.com/office/powerpoint/2010/main" val="905105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Principles</a:t>
            </a:r>
            <a:endParaRPr lang="en-US" dirty="0"/>
          </a:p>
        </p:txBody>
      </p:sp>
      <p:sp>
        <p:nvSpPr>
          <p:cNvPr id="3" name="Content Placeholder 2"/>
          <p:cNvSpPr>
            <a:spLocks noGrp="1"/>
          </p:cNvSpPr>
          <p:nvPr>
            <p:ph idx="1"/>
          </p:nvPr>
        </p:nvSpPr>
        <p:spPr>
          <a:xfrm>
            <a:off x="169863" y="1063625"/>
            <a:ext cx="8850312" cy="3643313"/>
          </a:xfrm>
        </p:spPr>
        <p:txBody>
          <a:bodyPr/>
          <a:lstStyle/>
          <a:p>
            <a:r>
              <a:rPr lang="en-US" dirty="0"/>
              <a:t>Dataflow graphs of primitive </a:t>
            </a:r>
            <a:r>
              <a:rPr lang="en-US" dirty="0" smtClean="0"/>
              <a:t>operators</a:t>
            </a:r>
          </a:p>
          <a:p>
            <a:pPr lvl="2"/>
            <a:endParaRPr lang="en-US" sz="1000" dirty="0"/>
          </a:p>
          <a:p>
            <a:r>
              <a:rPr lang="en-US" dirty="0"/>
              <a:t>Deferred </a:t>
            </a:r>
            <a:r>
              <a:rPr lang="en-US" dirty="0" smtClean="0"/>
              <a:t>execution (two phases)</a:t>
            </a:r>
          </a:p>
          <a:p>
            <a:pPr marL="914400" lvl="1" indent="-457200">
              <a:buFont typeface="+mj-lt"/>
              <a:buAutoNum type="arabicPeriod"/>
            </a:pPr>
            <a:r>
              <a:rPr lang="en-US" dirty="0" smtClean="0"/>
              <a:t>Define program i.e., symbolic </a:t>
            </a:r>
            <a:r>
              <a:rPr lang="en-US" dirty="0"/>
              <a:t>dataflow graph </a:t>
            </a:r>
            <a:r>
              <a:rPr lang="en-US" dirty="0" smtClean="0"/>
              <a:t>w/ placeholders</a:t>
            </a:r>
          </a:p>
          <a:p>
            <a:pPr marL="914400" lvl="1" indent="-457200">
              <a:buFont typeface="+mj-lt"/>
              <a:buAutoNum type="arabicPeriod"/>
            </a:pPr>
            <a:r>
              <a:rPr lang="en-US" dirty="0" smtClean="0"/>
              <a:t>Executes optimized </a:t>
            </a:r>
            <a:r>
              <a:rPr lang="en-US" dirty="0"/>
              <a:t>version of </a:t>
            </a:r>
            <a:r>
              <a:rPr lang="en-US" dirty="0" smtClean="0"/>
              <a:t>program </a:t>
            </a:r>
            <a:r>
              <a:rPr lang="en-US" dirty="0"/>
              <a:t>on </a:t>
            </a:r>
            <a:r>
              <a:rPr lang="en-US" dirty="0" smtClean="0"/>
              <a:t>set </a:t>
            </a:r>
            <a:r>
              <a:rPr lang="en-US" dirty="0"/>
              <a:t>of available </a:t>
            </a:r>
            <a:r>
              <a:rPr lang="en-US" dirty="0" smtClean="0"/>
              <a:t>devices</a:t>
            </a:r>
          </a:p>
          <a:p>
            <a:pPr lvl="1"/>
            <a:endParaRPr lang="en-US" sz="1000" dirty="0"/>
          </a:p>
          <a:p>
            <a:r>
              <a:rPr lang="en-US" dirty="0"/>
              <a:t>Common abstraction for heterogeneous </a:t>
            </a:r>
            <a:r>
              <a:rPr lang="en-US" dirty="0" smtClean="0"/>
              <a:t>accelerators</a:t>
            </a:r>
          </a:p>
          <a:p>
            <a:pPr marL="914400" lvl="1" indent="-457200">
              <a:buFont typeface="+mj-lt"/>
              <a:buAutoNum type="arabicPeriod"/>
            </a:pPr>
            <a:r>
              <a:rPr lang="en-US" dirty="0" smtClean="0"/>
              <a:t>Issue </a:t>
            </a:r>
            <a:r>
              <a:rPr lang="en-US" dirty="0"/>
              <a:t>a kernel for </a:t>
            </a:r>
            <a:r>
              <a:rPr lang="en-US" dirty="0" smtClean="0"/>
              <a:t>execution</a:t>
            </a:r>
          </a:p>
          <a:p>
            <a:pPr marL="914400" lvl="1" indent="-457200">
              <a:buFont typeface="+mj-lt"/>
              <a:buAutoNum type="arabicPeriod"/>
            </a:pPr>
            <a:r>
              <a:rPr lang="en-US" dirty="0" smtClean="0"/>
              <a:t>Allocate </a:t>
            </a:r>
            <a:r>
              <a:rPr lang="en-US" dirty="0"/>
              <a:t>memory for inputs and </a:t>
            </a:r>
            <a:r>
              <a:rPr lang="en-US" dirty="0" smtClean="0"/>
              <a:t>outputs</a:t>
            </a:r>
          </a:p>
          <a:p>
            <a:pPr marL="914400" lvl="1" indent="-457200">
              <a:buFont typeface="+mj-lt"/>
              <a:buAutoNum type="arabicPeriod"/>
            </a:pPr>
            <a:r>
              <a:rPr lang="en-US" dirty="0" smtClean="0"/>
              <a:t>Transfer </a:t>
            </a:r>
            <a:r>
              <a:rPr lang="en-US" dirty="0"/>
              <a:t>buffers to and from host memory</a:t>
            </a:r>
          </a:p>
        </p:txBody>
      </p:sp>
    </p:spTree>
    <p:extLst>
      <p:ext uri="{BB962C8B-B14F-4D97-AF65-F5344CB8AC3E}">
        <p14:creationId xmlns:p14="http://schemas.microsoft.com/office/powerpoint/2010/main" val="79288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Flow Control</a:t>
            </a:r>
            <a:endParaRPr lang="en-US" dirty="0"/>
          </a:p>
        </p:txBody>
      </p:sp>
      <p:sp>
        <p:nvSpPr>
          <p:cNvPr id="3" name="Content Placeholder 2"/>
          <p:cNvSpPr>
            <a:spLocks noGrp="1"/>
          </p:cNvSpPr>
          <p:nvPr>
            <p:ph idx="1"/>
          </p:nvPr>
        </p:nvSpPr>
        <p:spPr/>
        <p:txBody>
          <a:bodyPr/>
          <a:lstStyle/>
          <a:p>
            <a:r>
              <a:rPr lang="en-US" b="1" dirty="0" smtClean="0"/>
              <a:t>Problem</a:t>
            </a:r>
            <a:r>
              <a:rPr lang="en-US" dirty="0" smtClean="0"/>
              <a:t>: support ML </a:t>
            </a:r>
            <a:r>
              <a:rPr lang="en-US" dirty="0" err="1" smtClean="0"/>
              <a:t>algos</a:t>
            </a:r>
            <a:r>
              <a:rPr lang="en-US" dirty="0" smtClean="0"/>
              <a:t> </a:t>
            </a:r>
            <a:r>
              <a:rPr lang="en-US" dirty="0"/>
              <a:t>that contain conditional and iterative control </a:t>
            </a:r>
            <a:r>
              <a:rPr lang="en-US" dirty="0" smtClean="0"/>
              <a:t>flow, e.g.  </a:t>
            </a:r>
          </a:p>
          <a:p>
            <a:pPr lvl="1"/>
            <a:r>
              <a:rPr lang="en-US" dirty="0" smtClean="0"/>
              <a:t>Recurrent Neural Networks (RNNs)</a:t>
            </a:r>
          </a:p>
          <a:p>
            <a:pPr lvl="1"/>
            <a:r>
              <a:rPr lang="en-US" dirty="0" smtClean="0"/>
              <a:t>Long-Short Term Memory (LSTM)</a:t>
            </a:r>
          </a:p>
          <a:p>
            <a:endParaRPr lang="en-US" dirty="0" smtClean="0"/>
          </a:p>
          <a:p>
            <a:r>
              <a:rPr lang="en-US" b="1" dirty="0" smtClean="0"/>
              <a:t>Solution</a:t>
            </a:r>
            <a:r>
              <a:rPr lang="en-US" dirty="0"/>
              <a:t>: </a:t>
            </a:r>
            <a:r>
              <a:rPr lang="en-US" dirty="0" smtClean="0"/>
              <a:t>Add </a:t>
            </a:r>
            <a:r>
              <a:rPr lang="en-US" dirty="0"/>
              <a:t>conditional (if statement) and iterative (while loop) programming </a:t>
            </a:r>
            <a:r>
              <a:rPr lang="en-US" dirty="0" smtClean="0"/>
              <a:t>constructs</a:t>
            </a:r>
            <a:endParaRPr lang="en-US" dirty="0"/>
          </a:p>
        </p:txBody>
      </p:sp>
    </p:spTree>
    <p:extLst>
      <p:ext uri="{BB962C8B-B14F-4D97-AF65-F5344CB8AC3E}">
        <p14:creationId xmlns:p14="http://schemas.microsoft.com/office/powerpoint/2010/main" val="206482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TensorFlow</a:t>
            </a:r>
            <a:r>
              <a:rPr lang="en-US" dirty="0" smtClean="0"/>
              <a:t> high-level architecture</a:t>
            </a:r>
            <a:endParaRPr lang="en-US" dirty="0"/>
          </a:p>
        </p:txBody>
      </p:sp>
      <p:sp>
        <p:nvSpPr>
          <p:cNvPr id="3" name="Content Placeholder 2"/>
          <p:cNvSpPr>
            <a:spLocks noGrp="1"/>
          </p:cNvSpPr>
          <p:nvPr>
            <p:ph idx="1"/>
          </p:nvPr>
        </p:nvSpPr>
        <p:spPr>
          <a:xfrm>
            <a:off x="169863" y="1063625"/>
            <a:ext cx="8850312" cy="966511"/>
          </a:xfrm>
        </p:spPr>
        <p:txBody>
          <a:bodyPr/>
          <a:lstStyle/>
          <a:p>
            <a:r>
              <a:rPr lang="en-US" dirty="0"/>
              <a:t>Core in C</a:t>
            </a:r>
            <a:r>
              <a:rPr lang="en-US" dirty="0" smtClean="0"/>
              <a:t>++</a:t>
            </a:r>
          </a:p>
          <a:p>
            <a:pPr lvl="1"/>
            <a:r>
              <a:rPr lang="en-US" dirty="0" smtClean="0"/>
              <a:t>Very </a:t>
            </a:r>
            <a:r>
              <a:rPr lang="en-US" dirty="0"/>
              <a:t>low </a:t>
            </a:r>
            <a:r>
              <a:rPr lang="en-US" dirty="0" smtClean="0"/>
              <a:t>overhead</a:t>
            </a:r>
          </a:p>
          <a:p>
            <a:r>
              <a:rPr lang="en-US" dirty="0"/>
              <a:t>Different front ends for specifying/driving the </a:t>
            </a:r>
            <a:r>
              <a:rPr lang="en-US" dirty="0" smtClean="0"/>
              <a:t>computation </a:t>
            </a:r>
          </a:p>
          <a:p>
            <a:pPr lvl="1"/>
            <a:r>
              <a:rPr lang="en-US" dirty="0" smtClean="0"/>
              <a:t>Python </a:t>
            </a:r>
            <a:r>
              <a:rPr lang="en-US" dirty="0"/>
              <a:t>and C++ today, easy to add more</a:t>
            </a:r>
          </a:p>
        </p:txBody>
      </p:sp>
      <p:sp>
        <p:nvSpPr>
          <p:cNvPr id="5" name="TextBox 4"/>
          <p:cNvSpPr txBox="1"/>
          <p:nvPr/>
        </p:nvSpPr>
        <p:spPr>
          <a:xfrm>
            <a:off x="836648" y="4835723"/>
            <a:ext cx="6557757"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a:t>
            </a:r>
            <a:r>
              <a:rPr lang="en-US" sz="1400" dirty="0" err="1">
                <a:latin typeface="Helvetica Neue" charset="0"/>
                <a:ea typeface="Helvetica Neue" charset="0"/>
                <a:cs typeface="Helvetica Neue" charset="0"/>
              </a:rPr>
              <a:t>www.wsdm-conference.org</a:t>
            </a:r>
            <a:r>
              <a:rPr lang="en-US" sz="1400" dirty="0">
                <a:latin typeface="Helvetica Neue" charset="0"/>
                <a:ea typeface="Helvetica Neue" charset="0"/>
                <a:cs typeface="Helvetica Neue" charset="0"/>
              </a:rPr>
              <a:t>/2016/slides/WSDM2016-Jeff-Dean.pdf</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618" y="3458817"/>
            <a:ext cx="5596792" cy="1403452"/>
          </a:xfrm>
          <a:prstGeom prst="rect">
            <a:avLst/>
          </a:prstGeom>
        </p:spPr>
      </p:pic>
    </p:spTree>
    <p:extLst>
      <p:ext uri="{BB962C8B-B14F-4D97-AF65-F5344CB8AC3E}">
        <p14:creationId xmlns:p14="http://schemas.microsoft.com/office/powerpoint/2010/main" val="537047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TensorFlow</a:t>
            </a:r>
            <a:r>
              <a:rPr lang="en-US" dirty="0" smtClean="0"/>
              <a:t> architecture</a:t>
            </a:r>
            <a:endParaRPr lang="en-US" dirty="0"/>
          </a:p>
        </p:txBody>
      </p:sp>
      <p:sp>
        <p:nvSpPr>
          <p:cNvPr id="3" name="Content Placeholder 2"/>
          <p:cNvSpPr>
            <a:spLocks noGrp="1"/>
          </p:cNvSpPr>
          <p:nvPr>
            <p:ph idx="1"/>
          </p:nvPr>
        </p:nvSpPr>
        <p:spPr>
          <a:xfrm>
            <a:off x="169863" y="1063625"/>
            <a:ext cx="8850312" cy="966511"/>
          </a:xfrm>
        </p:spPr>
        <p:txBody>
          <a:bodyPr/>
          <a:lstStyle/>
          <a:p>
            <a:r>
              <a:rPr lang="en-US" dirty="0"/>
              <a:t>Core in C</a:t>
            </a:r>
            <a:r>
              <a:rPr lang="en-US" dirty="0" smtClean="0"/>
              <a:t>++</a:t>
            </a:r>
          </a:p>
          <a:p>
            <a:pPr lvl="1"/>
            <a:r>
              <a:rPr lang="en-US" dirty="0" smtClean="0"/>
              <a:t>Very </a:t>
            </a:r>
            <a:r>
              <a:rPr lang="en-US" dirty="0"/>
              <a:t>low </a:t>
            </a:r>
            <a:r>
              <a:rPr lang="en-US" dirty="0" smtClean="0"/>
              <a:t>overhead</a:t>
            </a:r>
          </a:p>
          <a:p>
            <a:r>
              <a:rPr lang="en-US" dirty="0"/>
              <a:t>Different front ends for specifying/driving the </a:t>
            </a:r>
            <a:r>
              <a:rPr lang="en-US" dirty="0" smtClean="0"/>
              <a:t>computation </a:t>
            </a:r>
          </a:p>
          <a:p>
            <a:pPr lvl="1"/>
            <a:r>
              <a:rPr lang="en-US" dirty="0" smtClean="0"/>
              <a:t>Python </a:t>
            </a:r>
            <a:r>
              <a:rPr lang="en-US" dirty="0"/>
              <a:t>and C++ today, easy to add more</a:t>
            </a:r>
          </a:p>
        </p:txBody>
      </p:sp>
      <p:sp>
        <p:nvSpPr>
          <p:cNvPr id="5" name="TextBox 4"/>
          <p:cNvSpPr txBox="1"/>
          <p:nvPr/>
        </p:nvSpPr>
        <p:spPr>
          <a:xfrm>
            <a:off x="836648" y="4835723"/>
            <a:ext cx="6557757"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a:t>
            </a:r>
            <a:r>
              <a:rPr lang="en-US" sz="1400" dirty="0" err="1">
                <a:latin typeface="Helvetica Neue" charset="0"/>
                <a:ea typeface="Helvetica Neue" charset="0"/>
                <a:cs typeface="Helvetica Neue" charset="0"/>
              </a:rPr>
              <a:t>www.wsdm-conference.org</a:t>
            </a:r>
            <a:r>
              <a:rPr lang="en-US" sz="1400" dirty="0">
                <a:latin typeface="Helvetica Neue" charset="0"/>
                <a:ea typeface="Helvetica Neue" charset="0"/>
                <a:cs typeface="Helvetica Neue" charset="0"/>
              </a:rPr>
              <a:t>/2016/slides/WSDM2016-Jeff-Dean.pdf</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033" y="2639407"/>
            <a:ext cx="5661367" cy="2236072"/>
          </a:xfrm>
          <a:prstGeom prst="rect">
            <a:avLst/>
          </a:prstGeom>
        </p:spPr>
      </p:pic>
    </p:spTree>
    <p:extLst>
      <p:ext uri="{BB962C8B-B14F-4D97-AF65-F5344CB8AC3E}">
        <p14:creationId xmlns:p14="http://schemas.microsoft.com/office/powerpoint/2010/main" val="1547078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architecture</a:t>
            </a:r>
            <a:endParaRPr lang="en-US" dirty="0"/>
          </a:p>
        </p:txBody>
      </p:sp>
      <p:pic>
        <p:nvPicPr>
          <p:cNvPr id="4" name="Picture 3"/>
          <p:cNvPicPr>
            <a:picLocks noChangeAspect="1"/>
          </p:cNvPicPr>
          <p:nvPr/>
        </p:nvPicPr>
        <p:blipFill>
          <a:blip r:embed="rId2"/>
          <a:stretch>
            <a:fillRect/>
          </a:stretch>
        </p:blipFill>
        <p:spPr>
          <a:xfrm>
            <a:off x="4009611" y="1000323"/>
            <a:ext cx="4305300" cy="3835400"/>
          </a:xfrm>
          <a:prstGeom prst="rect">
            <a:avLst/>
          </a:prstGeom>
        </p:spPr>
      </p:pic>
      <p:sp>
        <p:nvSpPr>
          <p:cNvPr id="5" name="TextBox 4"/>
          <p:cNvSpPr txBox="1"/>
          <p:nvPr/>
        </p:nvSpPr>
        <p:spPr>
          <a:xfrm>
            <a:off x="836648" y="4835723"/>
            <a:ext cx="4467185"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https://</a:t>
            </a:r>
            <a:r>
              <a:rPr lang="en-US" sz="1400" dirty="0" err="1">
                <a:latin typeface="Helvetica Neue" charset="0"/>
                <a:ea typeface="Helvetica Neue" charset="0"/>
                <a:cs typeface="Helvetica Neue" charset="0"/>
              </a:rPr>
              <a:t>www.tensorflow.org</a:t>
            </a:r>
            <a:r>
              <a:rPr lang="en-US" sz="1400" dirty="0">
                <a:latin typeface="Helvetica Neue" charset="0"/>
                <a:ea typeface="Helvetica Neue" charset="0"/>
                <a:cs typeface="Helvetica Neue" charset="0"/>
              </a:rPr>
              <a:t>/extend/architecture</a:t>
            </a:r>
          </a:p>
        </p:txBody>
      </p:sp>
    </p:spTree>
    <p:extLst>
      <p:ext uri="{BB962C8B-B14F-4D97-AF65-F5344CB8AC3E}">
        <p14:creationId xmlns:p14="http://schemas.microsoft.com/office/powerpoint/2010/main" val="1787520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a:t>
            </a:r>
            <a:endParaRPr lang="en-US" dirty="0"/>
          </a:p>
        </p:txBody>
      </p:sp>
      <p:sp>
        <p:nvSpPr>
          <p:cNvPr id="3" name="Content Placeholder 2"/>
          <p:cNvSpPr>
            <a:spLocks noGrp="1"/>
          </p:cNvSpPr>
          <p:nvPr>
            <p:ph idx="1"/>
          </p:nvPr>
        </p:nvSpPr>
        <p:spPr/>
        <p:txBody>
          <a:bodyPr/>
          <a:lstStyle/>
          <a:p>
            <a:r>
              <a:rPr lang="en-US" dirty="0" smtClean="0"/>
              <a:t>Similar to MapReduce, Apache Hadoop, Apache Spark, </a:t>
            </a:r>
            <a:r>
              <a:rPr lang="mr-IN" dirty="0" smtClean="0"/>
              <a:t>…</a:t>
            </a:r>
            <a:endParaRPr lang="en-US" dirty="0"/>
          </a:p>
        </p:txBody>
      </p:sp>
      <p:sp>
        <p:nvSpPr>
          <p:cNvPr id="4" name="TextBox 3"/>
          <p:cNvSpPr txBox="1"/>
          <p:nvPr/>
        </p:nvSpPr>
        <p:spPr>
          <a:xfrm>
            <a:off x="836648" y="4835723"/>
            <a:ext cx="4467185"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https://</a:t>
            </a:r>
            <a:r>
              <a:rPr lang="en-US" sz="1400" dirty="0" err="1">
                <a:latin typeface="Helvetica Neue" charset="0"/>
                <a:ea typeface="Helvetica Neue" charset="0"/>
                <a:cs typeface="Helvetica Neue" charset="0"/>
              </a:rPr>
              <a:t>www.tensorflow.org</a:t>
            </a:r>
            <a:r>
              <a:rPr lang="en-US" sz="1400" dirty="0">
                <a:latin typeface="Helvetica Neue" charset="0"/>
                <a:ea typeface="Helvetica Neue" charset="0"/>
                <a:cs typeface="Helvetica Neue" charset="0"/>
              </a:rPr>
              <a:t>/extend/architecture</a:t>
            </a:r>
          </a:p>
        </p:txBody>
      </p:sp>
      <p:pic>
        <p:nvPicPr>
          <p:cNvPr id="5" name="Picture 4"/>
          <p:cNvPicPr>
            <a:picLocks noChangeAspect="1"/>
          </p:cNvPicPr>
          <p:nvPr/>
        </p:nvPicPr>
        <p:blipFill>
          <a:blip r:embed="rId2"/>
          <a:stretch>
            <a:fillRect/>
          </a:stretch>
        </p:blipFill>
        <p:spPr>
          <a:xfrm>
            <a:off x="1355034" y="1944205"/>
            <a:ext cx="6341423" cy="2177222"/>
          </a:xfrm>
          <a:prstGeom prst="rect">
            <a:avLst/>
          </a:prstGeom>
        </p:spPr>
      </p:pic>
    </p:spTree>
    <p:extLst>
      <p:ext uri="{BB962C8B-B14F-4D97-AF65-F5344CB8AC3E}">
        <p14:creationId xmlns:p14="http://schemas.microsoft.com/office/powerpoint/2010/main" val="179412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413" y="927874"/>
            <a:ext cx="7253204" cy="4028441"/>
          </a:xfrm>
          <a:prstGeom prst="rect">
            <a:avLst/>
          </a:prstGeom>
        </p:spPr>
      </p:pic>
      <p:sp>
        <p:nvSpPr>
          <p:cNvPr id="2" name="Title 1"/>
          <p:cNvSpPr>
            <a:spLocks noGrp="1"/>
          </p:cNvSpPr>
          <p:nvPr>
            <p:ph type="title"/>
          </p:nvPr>
        </p:nvSpPr>
        <p:spPr/>
        <p:txBody>
          <a:bodyPr/>
          <a:lstStyle/>
          <a:p>
            <a:r>
              <a:rPr lang="en-US" dirty="0" smtClean="0"/>
              <a:t>Client</a:t>
            </a:r>
            <a:endParaRPr lang="en-US" dirty="0"/>
          </a:p>
        </p:txBody>
      </p:sp>
      <p:sp>
        <p:nvSpPr>
          <p:cNvPr id="5" name="TextBox 4"/>
          <p:cNvSpPr txBox="1"/>
          <p:nvPr/>
        </p:nvSpPr>
        <p:spPr>
          <a:xfrm>
            <a:off x="836648" y="4835723"/>
            <a:ext cx="4467185"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https://</a:t>
            </a:r>
            <a:r>
              <a:rPr lang="en-US" sz="1400" dirty="0" err="1">
                <a:latin typeface="Helvetica Neue" charset="0"/>
                <a:ea typeface="Helvetica Neue" charset="0"/>
                <a:cs typeface="Helvetica Neue" charset="0"/>
              </a:rPr>
              <a:t>www.tensorflow.org</a:t>
            </a:r>
            <a:r>
              <a:rPr lang="en-US" sz="1400" dirty="0">
                <a:latin typeface="Helvetica Neue" charset="0"/>
                <a:ea typeface="Helvetica Neue" charset="0"/>
                <a:cs typeface="Helvetica Neue" charset="0"/>
              </a:rPr>
              <a:t>/extend/architecture</a:t>
            </a:r>
          </a:p>
        </p:txBody>
      </p:sp>
      <p:sp>
        <p:nvSpPr>
          <p:cNvPr id="6" name="Rectangle 5"/>
          <p:cNvSpPr/>
          <p:nvPr/>
        </p:nvSpPr>
        <p:spPr>
          <a:xfrm>
            <a:off x="923390" y="887895"/>
            <a:ext cx="2164369" cy="2915478"/>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32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085" y="978831"/>
            <a:ext cx="6907868" cy="3856892"/>
          </a:xfrm>
          <a:prstGeom prst="rect">
            <a:avLst/>
          </a:prstGeom>
        </p:spPr>
      </p:pic>
      <p:sp>
        <p:nvSpPr>
          <p:cNvPr id="2" name="Title 1"/>
          <p:cNvSpPr>
            <a:spLocks noGrp="1"/>
          </p:cNvSpPr>
          <p:nvPr>
            <p:ph type="title"/>
          </p:nvPr>
        </p:nvSpPr>
        <p:spPr/>
        <p:txBody>
          <a:bodyPr/>
          <a:lstStyle/>
          <a:p>
            <a:r>
              <a:rPr lang="en-US" dirty="0" smtClean="0"/>
              <a:t>Master</a:t>
            </a:r>
            <a:endParaRPr lang="en-US" dirty="0"/>
          </a:p>
        </p:txBody>
      </p:sp>
      <p:sp>
        <p:nvSpPr>
          <p:cNvPr id="5" name="TextBox 4"/>
          <p:cNvSpPr txBox="1"/>
          <p:nvPr/>
        </p:nvSpPr>
        <p:spPr>
          <a:xfrm>
            <a:off x="836648" y="4835723"/>
            <a:ext cx="4467185"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https://</a:t>
            </a:r>
            <a:r>
              <a:rPr lang="en-US" sz="1400" dirty="0" err="1">
                <a:latin typeface="Helvetica Neue" charset="0"/>
                <a:ea typeface="Helvetica Neue" charset="0"/>
                <a:cs typeface="Helvetica Neue" charset="0"/>
              </a:rPr>
              <a:t>www.tensorflow.org</a:t>
            </a:r>
            <a:r>
              <a:rPr lang="en-US" sz="1400" dirty="0">
                <a:latin typeface="Helvetica Neue" charset="0"/>
                <a:ea typeface="Helvetica Neue" charset="0"/>
                <a:cs typeface="Helvetica Neue" charset="0"/>
              </a:rPr>
              <a:t>/extend/architecture</a:t>
            </a:r>
          </a:p>
        </p:txBody>
      </p:sp>
      <p:sp>
        <p:nvSpPr>
          <p:cNvPr id="6" name="Rectangle 5"/>
          <p:cNvSpPr/>
          <p:nvPr/>
        </p:nvSpPr>
        <p:spPr>
          <a:xfrm>
            <a:off x="3591339" y="783383"/>
            <a:ext cx="1577009" cy="3006739"/>
          </a:xfrm>
          <a:prstGeom prst="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998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short history of Neural Networks</a:t>
            </a:r>
            <a:endParaRPr lang="en-US" dirty="0"/>
          </a:p>
        </p:txBody>
      </p:sp>
      <p:sp>
        <p:nvSpPr>
          <p:cNvPr id="3" name="Content Placeholder 2"/>
          <p:cNvSpPr>
            <a:spLocks noGrp="1"/>
          </p:cNvSpPr>
          <p:nvPr>
            <p:ph idx="1"/>
          </p:nvPr>
        </p:nvSpPr>
        <p:spPr/>
        <p:txBody>
          <a:bodyPr/>
          <a:lstStyle/>
          <a:p>
            <a:r>
              <a:rPr lang="en-US" dirty="0" smtClean="0"/>
              <a:t>1957: Perceptron (Frank Rosenblatt): one layer network neural network</a:t>
            </a:r>
          </a:p>
          <a:p>
            <a:pPr lvl="2"/>
            <a:endParaRPr lang="en-US" dirty="0" smtClean="0"/>
          </a:p>
          <a:p>
            <a:r>
              <a:rPr lang="en-US" dirty="0" smtClean="0"/>
              <a:t>1959</a:t>
            </a:r>
            <a:r>
              <a:rPr lang="en-US" dirty="0"/>
              <a:t>:</a:t>
            </a:r>
            <a:r>
              <a:rPr lang="en-US" dirty="0" smtClean="0"/>
              <a:t> </a:t>
            </a:r>
            <a:r>
              <a:rPr lang="en-US" dirty="0"/>
              <a:t>first neural network to </a:t>
            </a:r>
            <a:r>
              <a:rPr lang="en-US" dirty="0" smtClean="0"/>
              <a:t>solve a </a:t>
            </a:r>
            <a:r>
              <a:rPr lang="en-US" dirty="0"/>
              <a:t>real world </a:t>
            </a:r>
            <a:r>
              <a:rPr lang="en-US" dirty="0" smtClean="0"/>
              <a:t>problem, i.e., eliminates </a:t>
            </a:r>
            <a:r>
              <a:rPr lang="en-US" dirty="0"/>
              <a:t>echoes on phone lines </a:t>
            </a:r>
            <a:r>
              <a:rPr lang="en-US" dirty="0" smtClean="0"/>
              <a:t>(</a:t>
            </a:r>
            <a:r>
              <a:rPr lang="en-US" dirty="0" err="1" smtClean="0"/>
              <a:t>Widrow</a:t>
            </a:r>
            <a:r>
              <a:rPr lang="en-US" dirty="0" smtClean="0"/>
              <a:t> &amp; Hoff) </a:t>
            </a:r>
          </a:p>
          <a:p>
            <a:pPr lvl="3"/>
            <a:endParaRPr lang="en-US" dirty="0" smtClean="0"/>
          </a:p>
          <a:p>
            <a:r>
              <a:rPr lang="en-US" dirty="0" smtClean="0"/>
              <a:t>1988: Backpropagation (</a:t>
            </a:r>
            <a:r>
              <a:rPr lang="en-US" dirty="0" err="1" smtClean="0"/>
              <a:t>Rumelhart</a:t>
            </a:r>
            <a:r>
              <a:rPr lang="en-US" dirty="0"/>
              <a:t>, </a:t>
            </a:r>
            <a:r>
              <a:rPr lang="en-US" dirty="0" smtClean="0"/>
              <a:t>Hinton</a:t>
            </a:r>
            <a:r>
              <a:rPr lang="en-US" dirty="0"/>
              <a:t>, </a:t>
            </a:r>
            <a:r>
              <a:rPr lang="en-US" dirty="0" smtClean="0"/>
              <a:t>Williams): learning a multi-layered network</a:t>
            </a:r>
          </a:p>
        </p:txBody>
      </p:sp>
    </p:spTree>
    <p:extLst>
      <p:ext uri="{BB962C8B-B14F-4D97-AF65-F5344CB8AC3E}">
        <p14:creationId xmlns:p14="http://schemas.microsoft.com/office/powerpoint/2010/main" val="58597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graph partition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957" y="973009"/>
            <a:ext cx="6414052" cy="4170491"/>
          </a:xfrm>
          <a:prstGeom prst="rect">
            <a:avLst/>
          </a:prstGeom>
        </p:spPr>
      </p:pic>
      <p:sp>
        <p:nvSpPr>
          <p:cNvPr id="7" name="TextBox 6"/>
          <p:cNvSpPr txBox="1"/>
          <p:nvPr/>
        </p:nvSpPr>
        <p:spPr>
          <a:xfrm>
            <a:off x="836648" y="4835723"/>
            <a:ext cx="4467185"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https://</a:t>
            </a:r>
            <a:r>
              <a:rPr lang="en-US" sz="1400" dirty="0" err="1">
                <a:latin typeface="Helvetica Neue" charset="0"/>
                <a:ea typeface="Helvetica Neue" charset="0"/>
                <a:cs typeface="Helvetica Neue" charset="0"/>
              </a:rPr>
              <a:t>www.tensorflow.org</a:t>
            </a:r>
            <a:r>
              <a:rPr lang="en-US" sz="1400" dirty="0">
                <a:latin typeface="Helvetica Neue" charset="0"/>
                <a:ea typeface="Helvetica Neue" charset="0"/>
                <a:cs typeface="Helvetica Neue" charset="0"/>
              </a:rPr>
              <a:t>/extend/architecture</a:t>
            </a:r>
          </a:p>
        </p:txBody>
      </p:sp>
    </p:spTree>
    <p:extLst>
      <p:ext uri="{BB962C8B-B14F-4D97-AF65-F5344CB8AC3E}">
        <p14:creationId xmlns:p14="http://schemas.microsoft.com/office/powerpoint/2010/main" val="513595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 graph partition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497" y="1063625"/>
            <a:ext cx="7885043" cy="3674584"/>
          </a:xfrm>
          <a:prstGeom prst="rect">
            <a:avLst/>
          </a:prstGeom>
        </p:spPr>
      </p:pic>
      <p:sp>
        <p:nvSpPr>
          <p:cNvPr id="6" name="TextBox 5"/>
          <p:cNvSpPr txBox="1"/>
          <p:nvPr/>
        </p:nvSpPr>
        <p:spPr>
          <a:xfrm>
            <a:off x="836648" y="4835723"/>
            <a:ext cx="4467185"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https://</a:t>
            </a:r>
            <a:r>
              <a:rPr lang="en-US" sz="1400" dirty="0" err="1">
                <a:latin typeface="Helvetica Neue" charset="0"/>
                <a:ea typeface="Helvetica Neue" charset="0"/>
                <a:cs typeface="Helvetica Neue" charset="0"/>
              </a:rPr>
              <a:t>www.tensorflow.org</a:t>
            </a:r>
            <a:r>
              <a:rPr lang="en-US" sz="1400" dirty="0">
                <a:latin typeface="Helvetica Neue" charset="0"/>
                <a:ea typeface="Helvetica Neue" charset="0"/>
                <a:cs typeface="Helvetica Neue" charset="0"/>
              </a:rPr>
              <a:t>/extend/architecture</a:t>
            </a:r>
          </a:p>
        </p:txBody>
      </p:sp>
    </p:spTree>
    <p:extLst>
      <p:ext uri="{BB962C8B-B14F-4D97-AF65-F5344CB8AC3E}">
        <p14:creationId xmlns:p14="http://schemas.microsoft.com/office/powerpoint/2010/main" val="1914615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89" y="1063625"/>
            <a:ext cx="7764459" cy="3561384"/>
          </a:xfrm>
          <a:prstGeom prst="rect">
            <a:avLst/>
          </a:prstGeom>
        </p:spPr>
      </p:pic>
      <p:sp>
        <p:nvSpPr>
          <p:cNvPr id="5" name="TextBox 4"/>
          <p:cNvSpPr txBox="1"/>
          <p:nvPr/>
        </p:nvSpPr>
        <p:spPr>
          <a:xfrm>
            <a:off x="836648" y="4835723"/>
            <a:ext cx="4467185"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https://</a:t>
            </a:r>
            <a:r>
              <a:rPr lang="en-US" sz="1400" dirty="0" err="1">
                <a:latin typeface="Helvetica Neue" charset="0"/>
                <a:ea typeface="Helvetica Neue" charset="0"/>
                <a:cs typeface="Helvetica Neue" charset="0"/>
              </a:rPr>
              <a:t>www.tensorflow.org</a:t>
            </a:r>
            <a:r>
              <a:rPr lang="en-US" sz="1400" dirty="0">
                <a:latin typeface="Helvetica Neue" charset="0"/>
                <a:ea typeface="Helvetica Neue" charset="0"/>
                <a:cs typeface="Helvetica Neue" charset="0"/>
              </a:rPr>
              <a:t>/extend/architecture</a:t>
            </a:r>
          </a:p>
        </p:txBody>
      </p:sp>
    </p:spTree>
    <p:extLst>
      <p:ext uri="{BB962C8B-B14F-4D97-AF65-F5344CB8AC3E}">
        <p14:creationId xmlns:p14="http://schemas.microsoft.com/office/powerpoint/2010/main" val="10998554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Tolerance</a:t>
            </a:r>
            <a:endParaRPr lang="en-US" dirty="0"/>
          </a:p>
        </p:txBody>
      </p:sp>
      <p:sp>
        <p:nvSpPr>
          <p:cNvPr id="3" name="Content Placeholder 2"/>
          <p:cNvSpPr>
            <a:spLocks noGrp="1"/>
          </p:cNvSpPr>
          <p:nvPr>
            <p:ph idx="1"/>
          </p:nvPr>
        </p:nvSpPr>
        <p:spPr/>
        <p:txBody>
          <a:bodyPr/>
          <a:lstStyle/>
          <a:p>
            <a:r>
              <a:rPr lang="en-US" b="1" dirty="0" smtClean="0"/>
              <a:t>Assumptions</a:t>
            </a:r>
            <a:r>
              <a:rPr lang="en-US" dirty="0"/>
              <a:t>: </a:t>
            </a:r>
            <a:endParaRPr lang="en-US" dirty="0" smtClean="0"/>
          </a:p>
          <a:p>
            <a:pPr lvl="1"/>
            <a:r>
              <a:rPr lang="en-US" dirty="0" smtClean="0"/>
              <a:t>Fine grain operations: “It </a:t>
            </a:r>
            <a:r>
              <a:rPr lang="en-US" dirty="0"/>
              <a:t>is unlikely that tasks will fail so often that individual operations need fault </a:t>
            </a:r>
            <a:r>
              <a:rPr lang="en-US" dirty="0" smtClean="0"/>
              <a:t>tolerance” ;-)</a:t>
            </a:r>
          </a:p>
          <a:p>
            <a:pPr lvl="1"/>
            <a:r>
              <a:rPr lang="en-US" dirty="0" smtClean="0"/>
              <a:t>“Many </a:t>
            </a:r>
            <a:r>
              <a:rPr lang="en-US" dirty="0"/>
              <a:t>learning algorithms do not require strong </a:t>
            </a:r>
            <a:r>
              <a:rPr lang="en-US" dirty="0" smtClean="0"/>
              <a:t>consistency”</a:t>
            </a:r>
          </a:p>
          <a:p>
            <a:pPr lvl="1"/>
            <a:endParaRPr lang="en-US" dirty="0" smtClean="0"/>
          </a:p>
          <a:p>
            <a:r>
              <a:rPr lang="en-US" b="1" dirty="0" smtClean="0"/>
              <a:t>Solution</a:t>
            </a:r>
            <a:r>
              <a:rPr lang="en-US" dirty="0"/>
              <a:t>:</a:t>
            </a:r>
            <a:r>
              <a:rPr lang="en-US" dirty="0" smtClean="0"/>
              <a:t> user-level </a:t>
            </a:r>
            <a:r>
              <a:rPr lang="en-US" dirty="0" err="1"/>
              <a:t>checkpointing</a:t>
            </a:r>
            <a:r>
              <a:rPr lang="en-US" dirty="0"/>
              <a:t> </a:t>
            </a:r>
            <a:r>
              <a:rPr lang="en-US" dirty="0" smtClean="0"/>
              <a:t>(provides 2 ops)</a:t>
            </a:r>
          </a:p>
          <a:p>
            <a:pPr lvl="1"/>
            <a:r>
              <a:rPr lang="en-US" i="1" dirty="0">
                <a:latin typeface="Times New Roman" charset="0"/>
                <a:ea typeface="Times New Roman" charset="0"/>
                <a:cs typeface="Times New Roman" charset="0"/>
              </a:rPr>
              <a:t>s</a:t>
            </a:r>
            <a:r>
              <a:rPr lang="en-US" i="1" dirty="0" smtClean="0">
                <a:latin typeface="Times New Roman" charset="0"/>
                <a:ea typeface="Times New Roman" charset="0"/>
                <a:cs typeface="Times New Roman" charset="0"/>
              </a:rPr>
              <a:t>ave</a:t>
            </a:r>
            <a:r>
              <a:rPr lang="en-US" dirty="0" smtClean="0">
                <a:latin typeface="Times New Roman" charset="0"/>
                <a:ea typeface="Times New Roman" charset="0"/>
                <a:cs typeface="Times New Roman" charset="0"/>
              </a:rPr>
              <a:t>()</a:t>
            </a:r>
            <a:r>
              <a:rPr lang="en-US" dirty="0" smtClean="0"/>
              <a:t>: </a:t>
            </a:r>
            <a:r>
              <a:rPr lang="en-US" dirty="0"/>
              <a:t>writes one or more tensors to a checkpoint </a:t>
            </a:r>
            <a:r>
              <a:rPr lang="en-US" dirty="0" smtClean="0"/>
              <a:t>file</a:t>
            </a:r>
          </a:p>
          <a:p>
            <a:pPr lvl="1"/>
            <a:r>
              <a:rPr lang="en-US" i="1" dirty="0">
                <a:latin typeface="Times New Roman" charset="0"/>
                <a:ea typeface="Times New Roman" charset="0"/>
                <a:cs typeface="Times New Roman" charset="0"/>
              </a:rPr>
              <a:t>r</a:t>
            </a:r>
            <a:r>
              <a:rPr lang="en-US" i="1" dirty="0" smtClean="0">
                <a:latin typeface="Times New Roman" charset="0"/>
                <a:ea typeface="Times New Roman" charset="0"/>
                <a:cs typeface="Times New Roman" charset="0"/>
              </a:rPr>
              <a:t>estore</a:t>
            </a:r>
            <a:r>
              <a:rPr lang="en-US" dirty="0" smtClean="0">
                <a:latin typeface="Times New Roman" charset="0"/>
                <a:ea typeface="Times New Roman" charset="0"/>
                <a:cs typeface="Times New Roman" charset="0"/>
              </a:rPr>
              <a:t>()</a:t>
            </a:r>
            <a:r>
              <a:rPr lang="en-US" dirty="0" smtClean="0"/>
              <a:t>: </a:t>
            </a:r>
            <a:r>
              <a:rPr lang="en-US" dirty="0"/>
              <a:t>reads one or more tensors from a checkpoint file</a:t>
            </a:r>
          </a:p>
          <a:p>
            <a:endParaRPr lang="en-US" dirty="0"/>
          </a:p>
        </p:txBody>
      </p:sp>
    </p:spTree>
    <p:extLst>
      <p:ext uri="{BB962C8B-B14F-4D97-AF65-F5344CB8AC3E}">
        <p14:creationId xmlns:p14="http://schemas.microsoft.com/office/powerpoint/2010/main" val="26617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Eager vs. deferred (lazy) execution</a:t>
            </a:r>
          </a:p>
          <a:p>
            <a:endParaRPr lang="en-US" dirty="0"/>
          </a:p>
          <a:p>
            <a:r>
              <a:rPr lang="en-US" dirty="0" smtClean="0"/>
              <a:t>Transparent vs. user-level fault tolerance</a:t>
            </a:r>
          </a:p>
          <a:p>
            <a:endParaRPr lang="en-US" dirty="0"/>
          </a:p>
          <a:p>
            <a:r>
              <a:rPr lang="en-US" dirty="0" smtClean="0"/>
              <a:t>Easy of use</a:t>
            </a:r>
            <a:endParaRPr lang="en-US" dirty="0"/>
          </a:p>
        </p:txBody>
      </p:sp>
    </p:spTree>
    <p:extLst>
      <p:ext uri="{BB962C8B-B14F-4D97-AF65-F5344CB8AC3E}">
        <p14:creationId xmlns:p14="http://schemas.microsoft.com/office/powerpoint/2010/main" val="34574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45047583"/>
              </p:ext>
            </p:extLst>
          </p:nvPr>
        </p:nvGraphicFramePr>
        <p:xfrm>
          <a:off x="157163" y="1084263"/>
          <a:ext cx="8850310" cy="3632200"/>
        </p:xfrm>
        <a:graphic>
          <a:graphicData uri="http://schemas.openxmlformats.org/drawingml/2006/table">
            <a:tbl>
              <a:tblPr firstRow="1" bandRow="1">
                <a:tableStyleId>{5940675A-B579-460E-94D1-54222C63F5DA}</a:tableStyleId>
              </a:tblPr>
              <a:tblGrid>
                <a:gridCol w="1595437"/>
                <a:gridCol w="2032000"/>
                <a:gridCol w="2451100"/>
                <a:gridCol w="2771773"/>
              </a:tblGrid>
              <a:tr h="370840">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err="1" smtClean="0"/>
                        <a:t>OpenMP</a:t>
                      </a:r>
                      <a:r>
                        <a:rPr lang="en-US" dirty="0" smtClean="0"/>
                        <a:t>/</a:t>
                      </a:r>
                      <a:r>
                        <a:rPr lang="en-US" dirty="0" err="1" smtClean="0"/>
                        <a:t>Cilk</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MPI</a:t>
                      </a:r>
                      <a:endParaRPr lang="en-US" dirty="0"/>
                    </a:p>
                  </a:txBody>
                  <a:tcPr/>
                </a:tc>
                <a:tc>
                  <a:txBody>
                    <a:bodyPr/>
                    <a:lstStyle/>
                    <a:p>
                      <a:pPr algn="ctr"/>
                      <a:r>
                        <a:rPr lang="en-US" dirty="0" err="1" smtClean="0"/>
                        <a:t>MapReduce</a:t>
                      </a:r>
                      <a:r>
                        <a:rPr lang="en-US" dirty="0" smtClean="0"/>
                        <a:t> /</a:t>
                      </a:r>
                      <a:r>
                        <a:rPr lang="en-US" baseline="0" dirty="0"/>
                        <a:t> </a:t>
                      </a:r>
                      <a:r>
                        <a:rPr lang="en-US" dirty="0" smtClean="0"/>
                        <a:t>Spark</a:t>
                      </a:r>
                      <a:endParaRPr lang="en-US" dirty="0"/>
                    </a:p>
                  </a:txBody>
                  <a:tcPr/>
                </a:tc>
              </a:tr>
              <a:tr h="370840">
                <a:tc>
                  <a:txBody>
                    <a:bodyPr/>
                    <a:lstStyle/>
                    <a:p>
                      <a:r>
                        <a:rPr lang="en-US" dirty="0" smtClean="0"/>
                        <a:t>Environment,</a:t>
                      </a:r>
                    </a:p>
                    <a:p>
                      <a:r>
                        <a:rPr lang="en-US" dirty="0" smtClean="0"/>
                        <a:t>Assumptions</a:t>
                      </a:r>
                      <a:endParaRPr lang="en-US" dirty="0"/>
                    </a:p>
                  </a:txBody>
                  <a:tcPr>
                    <a:lnT w="12700" cap="flat" cmpd="sng" algn="ctr">
                      <a:solidFill>
                        <a:scrgbClr r="0" g="0" b="0"/>
                      </a:solidFill>
                      <a:prstDash val="solid"/>
                      <a:round/>
                      <a:headEnd type="none" w="med" len="med"/>
                      <a:tailEnd type="none" w="med" len="med"/>
                    </a:lnT>
                  </a:tcPr>
                </a:tc>
                <a:tc>
                  <a:txBody>
                    <a:bodyPr/>
                    <a:lstStyle/>
                    <a:p>
                      <a:r>
                        <a:rPr lang="en-US" sz="1400" dirty="0" smtClean="0"/>
                        <a:t>Single node, multiple core, shared memory</a:t>
                      </a:r>
                      <a:endParaRPr lang="en-US" sz="1400" dirty="0"/>
                    </a:p>
                  </a:txBody>
                  <a:tcPr/>
                </a:tc>
                <a:tc>
                  <a:txBody>
                    <a:bodyPr/>
                    <a:lstStyle/>
                    <a:p>
                      <a:r>
                        <a:rPr lang="en-US" sz="1400" dirty="0" smtClean="0"/>
                        <a:t>Supercomputers</a:t>
                      </a:r>
                    </a:p>
                    <a:p>
                      <a:r>
                        <a:rPr lang="en-US" sz="1400" dirty="0" smtClean="0"/>
                        <a:t>Sophisticate</a:t>
                      </a:r>
                      <a:r>
                        <a:rPr lang="en-US" sz="1400" baseline="0" dirty="0" smtClean="0"/>
                        <a:t> programmers</a:t>
                      </a:r>
                    </a:p>
                    <a:p>
                      <a:r>
                        <a:rPr lang="en-US" sz="1400" baseline="0" dirty="0" smtClean="0"/>
                        <a:t>High performance</a:t>
                      </a:r>
                    </a:p>
                    <a:p>
                      <a:r>
                        <a:rPr lang="en-US" sz="1400" baseline="0" dirty="0" smtClean="0"/>
                        <a:t>Hard to scale hardware</a:t>
                      </a:r>
                      <a:endParaRPr lang="en-US" sz="1400" dirty="0"/>
                    </a:p>
                  </a:txBody>
                  <a:tcPr/>
                </a:tc>
                <a:tc>
                  <a:txBody>
                    <a:bodyPr/>
                    <a:lstStyle/>
                    <a:p>
                      <a:r>
                        <a:rPr lang="en-US" sz="1400" dirty="0" smtClean="0"/>
                        <a:t>Commodity clusters</a:t>
                      </a:r>
                    </a:p>
                    <a:p>
                      <a:r>
                        <a:rPr lang="en-US" sz="1400" dirty="0" smtClean="0"/>
                        <a:t>Java programmers</a:t>
                      </a:r>
                    </a:p>
                    <a:p>
                      <a:r>
                        <a:rPr lang="en-US" sz="1400" dirty="0" smtClean="0"/>
                        <a:t>Programmer productivity</a:t>
                      </a:r>
                    </a:p>
                    <a:p>
                      <a:r>
                        <a:rPr lang="en-US" sz="1400" dirty="0" smtClean="0"/>
                        <a:t>Easier, faster to</a:t>
                      </a:r>
                      <a:r>
                        <a:rPr lang="en-US" sz="1400" baseline="0" dirty="0" smtClean="0"/>
                        <a:t> scale up cluster</a:t>
                      </a:r>
                      <a:endParaRPr lang="en-US" sz="1400" dirty="0"/>
                    </a:p>
                  </a:txBody>
                  <a:tcPr/>
                </a:tc>
              </a:tr>
              <a:tr h="370840">
                <a:tc>
                  <a:txBody>
                    <a:bodyPr/>
                    <a:lstStyle/>
                    <a:p>
                      <a:r>
                        <a:rPr lang="en-US" dirty="0" smtClean="0"/>
                        <a:t>Computation Model</a:t>
                      </a:r>
                      <a:endParaRPr lang="en-US" dirty="0"/>
                    </a:p>
                  </a:txBody>
                  <a:tcPr/>
                </a:tc>
                <a:tc>
                  <a:txBody>
                    <a:bodyPr/>
                    <a:lstStyle/>
                    <a:p>
                      <a:r>
                        <a:rPr lang="en-US" sz="1400" dirty="0" smtClean="0"/>
                        <a:t>Fine-grained</a:t>
                      </a:r>
                      <a:r>
                        <a:rPr lang="en-US" sz="1400" baseline="0" dirty="0" smtClean="0"/>
                        <a:t> task parallelism</a:t>
                      </a:r>
                      <a:endParaRPr lang="en-US" sz="1400" dirty="0"/>
                    </a:p>
                  </a:txBody>
                  <a:tcPr/>
                </a:tc>
                <a:tc>
                  <a:txBody>
                    <a:bodyPr/>
                    <a:lstStyle/>
                    <a:p>
                      <a:r>
                        <a:rPr lang="en-US" sz="1400" dirty="0" smtClean="0"/>
                        <a:t>Message passing</a:t>
                      </a:r>
                      <a:endParaRPr lang="en-US" sz="1400" dirty="0"/>
                    </a:p>
                  </a:txBody>
                  <a:tcPr/>
                </a:tc>
                <a:tc>
                  <a:txBody>
                    <a:bodyPr/>
                    <a:lstStyle/>
                    <a:p>
                      <a:r>
                        <a:rPr lang="en-US" sz="1400" dirty="0" smtClean="0"/>
                        <a:t>Data flow / BSP</a:t>
                      </a:r>
                      <a:endParaRPr lang="en-US" sz="1400" dirty="0"/>
                    </a:p>
                  </a:txBody>
                  <a:tcPr/>
                </a:tc>
              </a:tr>
              <a:tr h="370840">
                <a:tc>
                  <a:txBody>
                    <a:bodyPr/>
                    <a:lstStyle/>
                    <a:p>
                      <a:r>
                        <a:rPr lang="en-US" dirty="0" smtClean="0"/>
                        <a:t>Strengths</a:t>
                      </a:r>
                      <a:endParaRPr lang="en-US" dirty="0"/>
                    </a:p>
                  </a:txBody>
                  <a:tcPr/>
                </a:tc>
                <a:tc>
                  <a:txBody>
                    <a:bodyPr/>
                    <a:lstStyle/>
                    <a:p>
                      <a:r>
                        <a:rPr lang="en-US" sz="1400" dirty="0" smtClean="0"/>
                        <a:t>Simplifies parallel programming on multi-cores</a:t>
                      </a:r>
                      <a:endParaRPr lang="en-US" sz="1400" dirty="0"/>
                    </a:p>
                  </a:txBody>
                  <a:tcPr/>
                </a:tc>
                <a:tc>
                  <a:txBody>
                    <a:bodyPr/>
                    <a:lstStyle/>
                    <a:p>
                      <a:r>
                        <a:rPr lang="en-US" sz="1400" dirty="0" smtClean="0"/>
                        <a:t>Can write very fast asynchronous code </a:t>
                      </a:r>
                      <a:endParaRPr lang="en-US" sz="1400" dirty="0"/>
                    </a:p>
                  </a:txBody>
                  <a:tcPr/>
                </a:tc>
                <a:tc>
                  <a:txBody>
                    <a:bodyPr/>
                    <a:lstStyle/>
                    <a:p>
                      <a:r>
                        <a:rPr lang="en-US" sz="1400" dirty="0" smtClean="0"/>
                        <a:t>Fault tolerance</a:t>
                      </a:r>
                      <a:endParaRPr lang="en-US" sz="1400" dirty="0"/>
                    </a:p>
                  </a:txBody>
                  <a:tcPr/>
                </a:tc>
              </a:tr>
              <a:tr h="370840">
                <a:tc>
                  <a:txBody>
                    <a:bodyPr/>
                    <a:lstStyle/>
                    <a:p>
                      <a:r>
                        <a:rPr lang="en-US" dirty="0" smtClean="0"/>
                        <a:t>Weaknesses</a:t>
                      </a:r>
                      <a:endParaRPr lang="en-US" dirty="0"/>
                    </a:p>
                  </a:txBody>
                  <a:tcPr/>
                </a:tc>
                <a:tc>
                  <a:txBody>
                    <a:bodyPr/>
                    <a:lstStyle/>
                    <a:p>
                      <a:r>
                        <a:rPr lang="en-US" sz="1400" dirty="0" smtClean="0"/>
                        <a:t>Still</a:t>
                      </a:r>
                      <a:r>
                        <a:rPr lang="en-US" sz="1400" baseline="0" dirty="0" smtClean="0"/>
                        <a:t> p</a:t>
                      </a:r>
                      <a:r>
                        <a:rPr lang="en-US" sz="1400" dirty="0" smtClean="0"/>
                        <a:t>retty complex, need to be careful about race conditions</a:t>
                      </a:r>
                      <a:endParaRPr lang="en-US" sz="1400" dirty="0"/>
                    </a:p>
                  </a:txBody>
                  <a:tcPr/>
                </a:tc>
                <a:tc>
                  <a:txBody>
                    <a:bodyPr/>
                    <a:lstStyle/>
                    <a:p>
                      <a:r>
                        <a:rPr lang="en-US" sz="1400" dirty="0" smtClean="0"/>
                        <a:t>Fault tolerance</a:t>
                      </a:r>
                    </a:p>
                    <a:p>
                      <a:r>
                        <a:rPr lang="en-US" sz="1400" dirty="0" smtClean="0"/>
                        <a:t>Easy to end</a:t>
                      </a:r>
                      <a:r>
                        <a:rPr lang="en-US" sz="1400" baseline="0" dirty="0" smtClean="0"/>
                        <a:t> up with </a:t>
                      </a:r>
                      <a:r>
                        <a:rPr lang="en-US" sz="1400" dirty="0" smtClean="0"/>
                        <a:t>non-deterministic code (if not using barriers)</a:t>
                      </a:r>
                      <a:endParaRPr lang="en-US" sz="1400" dirty="0"/>
                    </a:p>
                  </a:txBody>
                  <a:tcPr/>
                </a:tc>
                <a:tc>
                  <a:txBody>
                    <a:bodyPr/>
                    <a:lstStyle/>
                    <a:p>
                      <a:r>
                        <a:rPr lang="en-US" sz="1400" dirty="0" smtClean="0"/>
                        <a:t>Not as high performance as MPI</a:t>
                      </a:r>
                      <a:endParaRPr lang="en-US" sz="1400" dirty="0"/>
                    </a:p>
                  </a:txBody>
                  <a:tcPr/>
                </a:tc>
              </a:tr>
            </a:tbl>
          </a:graphicData>
        </a:graphic>
      </p:graphicFrame>
    </p:spTree>
    <p:extLst>
      <p:ext uri="{BB962C8B-B14F-4D97-AF65-F5344CB8AC3E}">
        <p14:creationId xmlns:p14="http://schemas.microsoft.com/office/powerpoint/2010/main" val="2991873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short history of NNs</a:t>
            </a:r>
            <a:endParaRPr lang="en-US" dirty="0"/>
          </a:p>
        </p:txBody>
      </p:sp>
      <p:sp>
        <p:nvSpPr>
          <p:cNvPr id="3" name="Content Placeholder 2"/>
          <p:cNvSpPr>
            <a:spLocks noGrp="1"/>
          </p:cNvSpPr>
          <p:nvPr>
            <p:ph idx="1"/>
          </p:nvPr>
        </p:nvSpPr>
        <p:spPr>
          <a:xfrm>
            <a:off x="169863" y="1061072"/>
            <a:ext cx="8850312" cy="3830637"/>
          </a:xfrm>
        </p:spPr>
        <p:txBody>
          <a:bodyPr/>
          <a:lstStyle/>
          <a:p>
            <a:r>
              <a:rPr lang="en-US" dirty="0" smtClean="0"/>
              <a:t>1989: ALVINN: autonomous driving car</a:t>
            </a:r>
            <a:br>
              <a:rPr lang="en-US" dirty="0" smtClean="0"/>
            </a:br>
            <a:r>
              <a:rPr lang="en-US" dirty="0" smtClean="0"/>
              <a:t> using NN (CMU)</a:t>
            </a:r>
          </a:p>
          <a:p>
            <a:endParaRPr lang="en-US" dirty="0"/>
          </a:p>
          <a:p>
            <a:endParaRPr lang="en-US" dirty="0" smtClean="0"/>
          </a:p>
          <a:p>
            <a:endParaRPr lang="en-US" sz="1800" dirty="0"/>
          </a:p>
          <a:p>
            <a:r>
              <a:rPr lang="en-US" dirty="0"/>
              <a:t>1989: (</a:t>
            </a:r>
            <a:r>
              <a:rPr lang="en-US" dirty="0" err="1"/>
              <a:t>LeCun</a:t>
            </a:r>
            <a:r>
              <a:rPr lang="en-US" dirty="0"/>
              <a:t>) Successful application to recognize handwritten ZIP codes  on mail using a “deep” </a:t>
            </a:r>
            <a:r>
              <a:rPr lang="en-US" dirty="0" smtClean="0"/>
              <a:t>network</a:t>
            </a:r>
          </a:p>
          <a:p>
            <a:endParaRPr lang="en-US" sz="1000" dirty="0" smtClean="0"/>
          </a:p>
          <a:p>
            <a:r>
              <a:rPr lang="en-US" dirty="0" smtClean="0"/>
              <a:t>2010s: </a:t>
            </a:r>
            <a:r>
              <a:rPr lang="en-US" dirty="0"/>
              <a:t>near-human capabilities for image recognition, speech recognition, and language translation</a:t>
            </a:r>
          </a:p>
          <a:p>
            <a:endParaRPr lang="en-US" dirty="0"/>
          </a:p>
          <a:p>
            <a:endParaRPr lang="en-US" dirty="0"/>
          </a:p>
        </p:txBody>
      </p:sp>
      <p:pic>
        <p:nvPicPr>
          <p:cNvPr id="4" name="Picture 3"/>
          <p:cNvPicPr>
            <a:picLocks noChangeAspect="1"/>
          </p:cNvPicPr>
          <p:nvPr/>
        </p:nvPicPr>
        <p:blipFill>
          <a:blip r:embed="rId2"/>
          <a:stretch>
            <a:fillRect/>
          </a:stretch>
        </p:blipFill>
        <p:spPr>
          <a:xfrm>
            <a:off x="3296706" y="1620077"/>
            <a:ext cx="2397173" cy="13484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166" y="122477"/>
            <a:ext cx="3101009" cy="2995200"/>
          </a:xfrm>
          <a:prstGeom prst="rect">
            <a:avLst/>
          </a:prstGeom>
        </p:spPr>
      </p:pic>
    </p:spTree>
    <p:extLst>
      <p:ext uri="{BB962C8B-B14F-4D97-AF65-F5344CB8AC3E}">
        <p14:creationId xmlns:p14="http://schemas.microsoft.com/office/powerpoint/2010/main" val="4634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a:t>
            </a:r>
            <a:endParaRPr lang="en-US" dirty="0"/>
          </a:p>
        </p:txBody>
      </p:sp>
      <p:sp>
        <p:nvSpPr>
          <p:cNvPr id="3" name="Content Placeholder 2"/>
          <p:cNvSpPr>
            <a:spLocks noGrp="1"/>
          </p:cNvSpPr>
          <p:nvPr>
            <p:ph idx="1"/>
          </p:nvPr>
        </p:nvSpPr>
        <p:spPr>
          <a:xfrm>
            <a:off x="169863" y="1185863"/>
            <a:ext cx="8850312" cy="884237"/>
          </a:xfrm>
        </p:spPr>
        <p:txBody>
          <a:bodyPr/>
          <a:lstStyle/>
          <a:p>
            <a:r>
              <a:rPr lang="en-US" dirty="0" smtClean="0"/>
              <a:t>Invented by Frank Rosenblatt (1957): </a:t>
            </a:r>
            <a:r>
              <a:rPr lang="en-US" dirty="0"/>
              <a:t> simplified mathematical model of how the neurons in our brains operate</a:t>
            </a:r>
            <a:endParaRPr lang="en-US" dirty="0"/>
          </a:p>
        </p:txBody>
      </p:sp>
      <p:pic>
        <p:nvPicPr>
          <p:cNvPr id="4" name="Picture 3"/>
          <p:cNvPicPr>
            <a:picLocks noChangeAspect="1"/>
          </p:cNvPicPr>
          <p:nvPr/>
        </p:nvPicPr>
        <p:blipFill>
          <a:blip r:embed="rId2"/>
          <a:stretch>
            <a:fillRect/>
          </a:stretch>
        </p:blipFill>
        <p:spPr>
          <a:xfrm>
            <a:off x="54769" y="2120900"/>
            <a:ext cx="9080500" cy="2743200"/>
          </a:xfrm>
          <a:prstGeom prst="rect">
            <a:avLst/>
          </a:prstGeom>
        </p:spPr>
      </p:pic>
      <p:sp>
        <p:nvSpPr>
          <p:cNvPr id="5" name="TextBox 4"/>
          <p:cNvSpPr txBox="1"/>
          <p:nvPr/>
        </p:nvSpPr>
        <p:spPr>
          <a:xfrm>
            <a:off x="836648" y="4835723"/>
            <a:ext cx="8083560"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a:t>
            </a:r>
            <a:r>
              <a:rPr lang="en-US" sz="1400" dirty="0" err="1">
                <a:latin typeface="Helvetica Neue" charset="0"/>
                <a:ea typeface="Helvetica Neue" charset="0"/>
                <a:cs typeface="Helvetica Neue" charset="0"/>
              </a:rPr>
              <a:t>www.andreykurenkov.com</a:t>
            </a:r>
            <a:r>
              <a:rPr lang="en-US" sz="1400" dirty="0">
                <a:latin typeface="Helvetica Neue" charset="0"/>
                <a:ea typeface="Helvetica Neue" charset="0"/>
                <a:cs typeface="Helvetica Neue" charset="0"/>
              </a:rPr>
              <a:t>/writing/</a:t>
            </a:r>
            <a:r>
              <a:rPr lang="en-US" sz="1400" dirty="0" err="1">
                <a:latin typeface="Helvetica Neue" charset="0"/>
                <a:ea typeface="Helvetica Neue" charset="0"/>
                <a:cs typeface="Helvetica Neue" charset="0"/>
              </a:rPr>
              <a:t>ai</a:t>
            </a:r>
            <a:r>
              <a:rPr lang="en-US" sz="1400" dirty="0">
                <a:latin typeface="Helvetica Neue" charset="0"/>
                <a:ea typeface="Helvetica Neue" charset="0"/>
                <a:cs typeface="Helvetica Neue" charset="0"/>
              </a:rPr>
              <a:t>/a-brief-history-of-neural-nets-and-deep-learning/</a:t>
            </a:r>
          </a:p>
        </p:txBody>
      </p:sp>
    </p:spTree>
    <p:extLst>
      <p:ext uri="{BB962C8B-B14F-4D97-AF65-F5344CB8AC3E}">
        <p14:creationId xmlns:p14="http://schemas.microsoft.com/office/powerpoint/2010/main" val="1336342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Perceptron</a:t>
            </a:r>
            <a:endParaRPr lang="en-US" dirty="0"/>
          </a:p>
        </p:txBody>
      </p:sp>
      <p:sp>
        <p:nvSpPr>
          <p:cNvPr id="3" name="Content Placeholder 2"/>
          <p:cNvSpPr>
            <a:spLocks noGrp="1"/>
          </p:cNvSpPr>
          <p:nvPr>
            <p:ph idx="1"/>
          </p:nvPr>
        </p:nvSpPr>
        <p:spPr>
          <a:xfrm>
            <a:off x="169863" y="1312863"/>
            <a:ext cx="8850312" cy="1011237"/>
          </a:xfrm>
        </p:spPr>
        <p:txBody>
          <a:bodyPr/>
          <a:lstStyle/>
          <a:p>
            <a:r>
              <a:rPr lang="en-US" dirty="0" smtClean="0"/>
              <a:t>Could implement AND, OR, but not XOR</a:t>
            </a:r>
            <a:endParaRPr lang="en-US" dirty="0"/>
          </a:p>
        </p:txBody>
      </p:sp>
      <p:pic>
        <p:nvPicPr>
          <p:cNvPr id="4" name="Picture 3"/>
          <p:cNvPicPr>
            <a:picLocks noChangeAspect="1"/>
          </p:cNvPicPr>
          <p:nvPr/>
        </p:nvPicPr>
        <p:blipFill>
          <a:blip r:embed="rId2"/>
          <a:stretch>
            <a:fillRect/>
          </a:stretch>
        </p:blipFill>
        <p:spPr>
          <a:xfrm>
            <a:off x="1356519" y="1955800"/>
            <a:ext cx="6477000" cy="3060700"/>
          </a:xfrm>
          <a:prstGeom prst="rect">
            <a:avLst/>
          </a:prstGeom>
        </p:spPr>
      </p:pic>
      <p:sp>
        <p:nvSpPr>
          <p:cNvPr id="5" name="TextBox 4"/>
          <p:cNvSpPr txBox="1"/>
          <p:nvPr/>
        </p:nvSpPr>
        <p:spPr>
          <a:xfrm>
            <a:off x="836648" y="4835723"/>
            <a:ext cx="8083560"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a:t>
            </a:r>
            <a:r>
              <a:rPr lang="en-US" sz="1400" dirty="0" err="1">
                <a:latin typeface="Helvetica Neue" charset="0"/>
                <a:ea typeface="Helvetica Neue" charset="0"/>
                <a:cs typeface="Helvetica Neue" charset="0"/>
              </a:rPr>
              <a:t>www.andreykurenkov.com</a:t>
            </a:r>
            <a:r>
              <a:rPr lang="en-US" sz="1400" dirty="0">
                <a:latin typeface="Helvetica Neue" charset="0"/>
                <a:ea typeface="Helvetica Neue" charset="0"/>
                <a:cs typeface="Helvetica Neue" charset="0"/>
              </a:rPr>
              <a:t>/writing/</a:t>
            </a:r>
            <a:r>
              <a:rPr lang="en-US" sz="1400" dirty="0" err="1">
                <a:latin typeface="Helvetica Neue" charset="0"/>
                <a:ea typeface="Helvetica Neue" charset="0"/>
                <a:cs typeface="Helvetica Neue" charset="0"/>
              </a:rPr>
              <a:t>ai</a:t>
            </a:r>
            <a:r>
              <a:rPr lang="en-US" sz="1400" dirty="0">
                <a:latin typeface="Helvetica Neue" charset="0"/>
                <a:ea typeface="Helvetica Neue" charset="0"/>
                <a:cs typeface="Helvetica Neue" charset="0"/>
              </a:rPr>
              <a:t>/a-brief-history-of-neural-nets-and-deep-learning/</a:t>
            </a:r>
          </a:p>
        </p:txBody>
      </p:sp>
    </p:spTree>
    <p:extLst>
      <p:ext uri="{BB962C8B-B14F-4D97-AF65-F5344CB8AC3E}">
        <p14:creationId xmlns:p14="http://schemas.microsoft.com/office/powerpoint/2010/main" val="1237485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layers</a:t>
            </a:r>
            <a:endParaRPr lang="en-US" dirty="0"/>
          </a:p>
        </p:txBody>
      </p:sp>
      <p:sp>
        <p:nvSpPr>
          <p:cNvPr id="3" name="Content Placeholder 2"/>
          <p:cNvSpPr>
            <a:spLocks noGrp="1"/>
          </p:cNvSpPr>
          <p:nvPr>
            <p:ph idx="1"/>
          </p:nvPr>
        </p:nvSpPr>
        <p:spPr>
          <a:xfrm>
            <a:off x="169863" y="1063625"/>
            <a:ext cx="8850312" cy="1202497"/>
          </a:xfrm>
        </p:spPr>
        <p:txBody>
          <a:bodyPr/>
          <a:lstStyle/>
          <a:p>
            <a:r>
              <a:rPr lang="en-US" dirty="0"/>
              <a:t>H</a:t>
            </a:r>
            <a:r>
              <a:rPr lang="en-US" dirty="0" smtClean="0"/>
              <a:t>idden </a:t>
            </a:r>
            <a:r>
              <a:rPr lang="en-US" dirty="0"/>
              <a:t>layers can find </a:t>
            </a:r>
            <a:r>
              <a:rPr lang="en-US" b="1" dirty="0"/>
              <a:t>features</a:t>
            </a:r>
            <a:r>
              <a:rPr lang="en-US" dirty="0"/>
              <a:t> within the data and allow following layers to operate on those </a:t>
            </a:r>
            <a:r>
              <a:rPr lang="en-US" dirty="0" smtClean="0"/>
              <a:t>features</a:t>
            </a:r>
          </a:p>
          <a:p>
            <a:pPr lvl="1"/>
            <a:r>
              <a:rPr lang="en-US" dirty="0" smtClean="0"/>
              <a:t>Can implement XOR</a:t>
            </a:r>
            <a:endParaRPr lang="en-US" dirty="0"/>
          </a:p>
        </p:txBody>
      </p:sp>
      <p:pic>
        <p:nvPicPr>
          <p:cNvPr id="4" name="Picture 3"/>
          <p:cNvPicPr>
            <a:picLocks noChangeAspect="1"/>
          </p:cNvPicPr>
          <p:nvPr/>
        </p:nvPicPr>
        <p:blipFill>
          <a:blip r:embed="rId2"/>
          <a:stretch>
            <a:fillRect/>
          </a:stretch>
        </p:blipFill>
        <p:spPr>
          <a:xfrm>
            <a:off x="2226365" y="2386220"/>
            <a:ext cx="4572000" cy="2242650"/>
          </a:xfrm>
          <a:prstGeom prst="rect">
            <a:avLst/>
          </a:prstGeom>
        </p:spPr>
      </p:pic>
      <p:sp>
        <p:nvSpPr>
          <p:cNvPr id="5" name="TextBox 4"/>
          <p:cNvSpPr txBox="1"/>
          <p:nvPr/>
        </p:nvSpPr>
        <p:spPr>
          <a:xfrm>
            <a:off x="836648" y="4835723"/>
            <a:ext cx="8083560"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a:t>
            </a:r>
            <a:r>
              <a:rPr lang="en-US" sz="1400" dirty="0" err="1">
                <a:latin typeface="Helvetica Neue" charset="0"/>
                <a:ea typeface="Helvetica Neue" charset="0"/>
                <a:cs typeface="Helvetica Neue" charset="0"/>
              </a:rPr>
              <a:t>www.andreykurenkov.com</a:t>
            </a:r>
            <a:r>
              <a:rPr lang="en-US" sz="1400" dirty="0">
                <a:latin typeface="Helvetica Neue" charset="0"/>
                <a:ea typeface="Helvetica Neue" charset="0"/>
                <a:cs typeface="Helvetica Neue" charset="0"/>
              </a:rPr>
              <a:t>/writing/</a:t>
            </a:r>
            <a:r>
              <a:rPr lang="en-US" sz="1400" dirty="0" err="1">
                <a:latin typeface="Helvetica Neue" charset="0"/>
                <a:ea typeface="Helvetica Neue" charset="0"/>
                <a:cs typeface="Helvetica Neue" charset="0"/>
              </a:rPr>
              <a:t>ai</a:t>
            </a:r>
            <a:r>
              <a:rPr lang="en-US" sz="1400" dirty="0">
                <a:latin typeface="Helvetica Neue" charset="0"/>
                <a:ea typeface="Helvetica Neue" charset="0"/>
                <a:cs typeface="Helvetica Neue" charset="0"/>
              </a:rPr>
              <a:t>/a-brief-history-of-neural-nets-and-deep-learning/</a:t>
            </a:r>
          </a:p>
        </p:txBody>
      </p:sp>
    </p:spTree>
    <p:extLst>
      <p:ext uri="{BB962C8B-B14F-4D97-AF65-F5344CB8AC3E}">
        <p14:creationId xmlns:p14="http://schemas.microsoft.com/office/powerpoint/2010/main" val="1986741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Backpropagation</a:t>
            </a:r>
            <a:endParaRPr lang="en-US" dirty="0"/>
          </a:p>
        </p:txBody>
      </p:sp>
      <p:pic>
        <p:nvPicPr>
          <p:cNvPr id="4" name="Picture 3"/>
          <p:cNvPicPr>
            <a:picLocks noChangeAspect="1"/>
          </p:cNvPicPr>
          <p:nvPr/>
        </p:nvPicPr>
        <p:blipFill>
          <a:blip r:embed="rId2"/>
          <a:stretch>
            <a:fillRect/>
          </a:stretch>
        </p:blipFill>
        <p:spPr>
          <a:xfrm>
            <a:off x="844654" y="1375167"/>
            <a:ext cx="7500730" cy="3200311"/>
          </a:xfrm>
          <a:prstGeom prst="rect">
            <a:avLst/>
          </a:prstGeom>
        </p:spPr>
      </p:pic>
      <p:sp>
        <p:nvSpPr>
          <p:cNvPr id="5" name="TextBox 4"/>
          <p:cNvSpPr txBox="1"/>
          <p:nvPr/>
        </p:nvSpPr>
        <p:spPr>
          <a:xfrm>
            <a:off x="836648" y="4835723"/>
            <a:ext cx="8083560"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a:t>
            </a:r>
            <a:r>
              <a:rPr lang="en-US" sz="1400" dirty="0" err="1">
                <a:latin typeface="Helvetica Neue" charset="0"/>
                <a:ea typeface="Helvetica Neue" charset="0"/>
                <a:cs typeface="Helvetica Neue" charset="0"/>
              </a:rPr>
              <a:t>www.andreykurenkov.com</a:t>
            </a:r>
            <a:r>
              <a:rPr lang="en-US" sz="1400" dirty="0">
                <a:latin typeface="Helvetica Neue" charset="0"/>
                <a:ea typeface="Helvetica Neue" charset="0"/>
                <a:cs typeface="Helvetica Neue" charset="0"/>
              </a:rPr>
              <a:t>/writing/</a:t>
            </a:r>
            <a:r>
              <a:rPr lang="en-US" sz="1400" dirty="0" err="1">
                <a:latin typeface="Helvetica Neue" charset="0"/>
                <a:ea typeface="Helvetica Neue" charset="0"/>
                <a:cs typeface="Helvetica Neue" charset="0"/>
              </a:rPr>
              <a:t>ai</a:t>
            </a:r>
            <a:r>
              <a:rPr lang="en-US" sz="1400" dirty="0">
                <a:latin typeface="Helvetica Neue" charset="0"/>
                <a:ea typeface="Helvetica Neue" charset="0"/>
                <a:cs typeface="Helvetica Neue" charset="0"/>
              </a:rPr>
              <a:t>/a-brief-history-of-neural-nets-and-deep-learning/</a:t>
            </a:r>
          </a:p>
        </p:txBody>
      </p:sp>
    </p:spTree>
    <p:extLst>
      <p:ext uri="{BB962C8B-B14F-4D97-AF65-F5344CB8AC3E}">
        <p14:creationId xmlns:p14="http://schemas.microsoft.com/office/powerpoint/2010/main" val="101159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(circa 2015)</a:t>
            </a:r>
            <a:endParaRPr lang="en-US" dirty="0"/>
          </a:p>
        </p:txBody>
      </p:sp>
      <p:sp>
        <p:nvSpPr>
          <p:cNvPr id="3" name="Content Placeholder 2"/>
          <p:cNvSpPr>
            <a:spLocks noGrp="1"/>
          </p:cNvSpPr>
          <p:nvPr>
            <p:ph idx="1"/>
          </p:nvPr>
        </p:nvSpPr>
        <p:spPr>
          <a:xfrm>
            <a:off x="169863" y="1180343"/>
            <a:ext cx="8850312" cy="3394075"/>
          </a:xfrm>
        </p:spPr>
        <p:txBody>
          <a:bodyPr/>
          <a:lstStyle/>
          <a:p>
            <a:r>
              <a:rPr lang="en-US" dirty="0" smtClean="0"/>
              <a:t>Deep learning already claiming big successes</a:t>
            </a:r>
          </a:p>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197575" y="1665327"/>
            <a:ext cx="5561034" cy="31183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836648" y="4689950"/>
            <a:ext cx="6644319" cy="307777"/>
          </a:xfrm>
          <a:prstGeom prst="rect">
            <a:avLst/>
          </a:prstGeom>
          <a:noFill/>
        </p:spPr>
        <p:txBody>
          <a:bodyPr wrap="none" rtlCol="0">
            <a:spAutoFit/>
          </a:bodyPr>
          <a:lstStyle/>
          <a:p>
            <a:r>
              <a:rPr lang="en-US" sz="1400" dirty="0">
                <a:latin typeface="Helvetica Neue" charset="0"/>
                <a:ea typeface="Helvetica Neue" charset="0"/>
                <a:cs typeface="Helvetica Neue" charset="0"/>
              </a:rPr>
              <a:t>From: http://</a:t>
            </a:r>
            <a:r>
              <a:rPr lang="en-US" sz="1400" dirty="0" err="1" smtClean="0">
                <a:latin typeface="Helvetica Neue" charset="0"/>
                <a:ea typeface="Helvetica Neue" charset="0"/>
                <a:cs typeface="Helvetica Neue" charset="0"/>
              </a:rPr>
              <a:t>www.wsdm-conference.org</a:t>
            </a:r>
            <a:r>
              <a:rPr lang="en-US" sz="1400" dirty="0" smtClean="0">
                <a:latin typeface="Helvetica Neue" charset="0"/>
                <a:ea typeface="Helvetica Neue" charset="0"/>
                <a:cs typeface="Helvetica Neue" charset="0"/>
              </a:rPr>
              <a:t>/2016/slides/WSDM2016-Jeff-Dean.pdfz</a:t>
            </a:r>
            <a:endParaRPr lang="en-US" sz="1400" dirty="0">
              <a:latin typeface="Helvetica Neue" charset="0"/>
              <a:ea typeface="Helvetica Neue" charset="0"/>
              <a:cs typeface="Helvetica Neue" charset="0"/>
            </a:endParaRPr>
          </a:p>
        </p:txBody>
      </p:sp>
      <p:sp>
        <p:nvSpPr>
          <p:cNvPr id="6" name="TextBox 5"/>
          <p:cNvSpPr txBox="1"/>
          <p:nvPr/>
        </p:nvSpPr>
        <p:spPr>
          <a:xfrm>
            <a:off x="6758609" y="2332384"/>
            <a:ext cx="1739579" cy="1323439"/>
          </a:xfrm>
          <a:prstGeom prst="rect">
            <a:avLst/>
          </a:prstGeom>
          <a:noFill/>
        </p:spPr>
        <p:txBody>
          <a:bodyPr wrap="none" rtlCol="0">
            <a:spAutoFit/>
          </a:bodyPr>
          <a:lstStyle/>
          <a:p>
            <a:r>
              <a:rPr lang="en-US" sz="2000" dirty="0" err="1" smtClean="0">
                <a:latin typeface="Helvetica Neue" charset="0"/>
                <a:ea typeface="Helvetica Neue" charset="0"/>
                <a:cs typeface="Helvetica Neue" charset="0"/>
              </a:rPr>
              <a:t>Imagenet</a:t>
            </a:r>
            <a:r>
              <a:rPr lang="en-US" sz="2000" dirty="0" smtClean="0">
                <a:latin typeface="Helvetica Neue" charset="0"/>
                <a:ea typeface="Helvetica Neue" charset="0"/>
                <a:cs typeface="Helvetica Neue" charset="0"/>
              </a:rPr>
              <a:t> </a:t>
            </a:r>
          </a:p>
          <a:p>
            <a:r>
              <a:rPr lang="en-US" sz="2000" dirty="0" smtClean="0">
                <a:latin typeface="Helvetica Neue" charset="0"/>
                <a:ea typeface="Helvetica Neue" charset="0"/>
                <a:cs typeface="Helvetica Neue" charset="0"/>
              </a:rPr>
              <a:t>challenge </a:t>
            </a:r>
          </a:p>
          <a:p>
            <a:r>
              <a:rPr lang="en-US" sz="2000" dirty="0" smtClean="0">
                <a:latin typeface="Helvetica Neue" charset="0"/>
                <a:ea typeface="Helvetica Neue" charset="0"/>
                <a:cs typeface="Helvetica Neue" charset="0"/>
              </a:rPr>
              <a:t>classification </a:t>
            </a:r>
          </a:p>
          <a:p>
            <a:r>
              <a:rPr lang="en-US" sz="2000" dirty="0" smtClean="0">
                <a:latin typeface="Helvetica Neue" charset="0"/>
                <a:ea typeface="Helvetica Neue" charset="0"/>
                <a:cs typeface="Helvetica Neue" charset="0"/>
              </a:rPr>
              <a:t>task</a:t>
            </a:r>
            <a:endParaRPr lang="en-US" sz="2000" dirty="0">
              <a:latin typeface="Helvetica Neue" charset="0"/>
              <a:ea typeface="Helvetica Neue" charset="0"/>
              <a:cs typeface="Helvetica Neue" charset="0"/>
            </a:endParaRPr>
          </a:p>
        </p:txBody>
      </p:sp>
    </p:spTree>
    <p:extLst>
      <p:ext uri="{BB962C8B-B14F-4D97-AF65-F5344CB8AC3E}">
        <p14:creationId xmlns:p14="http://schemas.microsoft.com/office/powerpoint/2010/main" val="1982147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B_deck_16x9_example">
  <a:themeElements>
    <a:clrScheme name="Custom 3">
      <a:dk1>
        <a:sysClr val="windowText" lastClr="000000"/>
      </a:dk1>
      <a:lt1>
        <a:sysClr val="window" lastClr="FFFFFF"/>
      </a:lt1>
      <a:dk2>
        <a:srgbClr val="2B2B2B"/>
      </a:dk2>
      <a:lt2>
        <a:srgbClr val="D5D2C3"/>
      </a:lt2>
      <a:accent1>
        <a:srgbClr val="1EA3B5"/>
      </a:accent1>
      <a:accent2>
        <a:srgbClr val="EC541B"/>
      </a:accent2>
      <a:accent3>
        <a:srgbClr val="1AA756"/>
      </a:accent3>
      <a:accent4>
        <a:srgbClr val="E2151C"/>
      </a:accent4>
      <a:accent5>
        <a:srgbClr val="646464"/>
      </a:accent5>
      <a:accent6>
        <a:srgbClr val="DC3D08"/>
      </a:accent6>
      <a:hlink>
        <a:srgbClr val="EC541B"/>
      </a:hlink>
      <a:folHlink>
        <a:srgbClr val="75527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DB_deck_16x9_example.potx</Template>
  <TotalTime>56968</TotalTime>
  <Words>1251</Words>
  <Application>Microsoft Macintosh PowerPoint</Application>
  <PresentationFormat>On-screen Show (16:9)</PresentationFormat>
  <Paragraphs>223</Paragraphs>
  <Slides>35</Slides>
  <Notes>5</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50" baseType="lpstr">
      <vt:lpstr>Calibri</vt:lpstr>
      <vt:lpstr>Consolas</vt:lpstr>
      <vt:lpstr>Helvetica Neue</vt:lpstr>
      <vt:lpstr>Helvetica Neue Light</vt:lpstr>
      <vt:lpstr>Lucida Grande</vt:lpstr>
      <vt:lpstr>MS PGothic</vt:lpstr>
      <vt:lpstr>ＭＳ Ｐゴシック</vt:lpstr>
      <vt:lpstr>Newslab Thin</vt:lpstr>
      <vt:lpstr>Roboto</vt:lpstr>
      <vt:lpstr>Tahoma</vt:lpstr>
      <vt:lpstr>Times New Roman</vt:lpstr>
      <vt:lpstr>Verdana</vt:lpstr>
      <vt:lpstr>Arial</vt:lpstr>
      <vt:lpstr>DB_deck_16x9_example</vt:lpstr>
      <vt:lpstr>Excel.Chart.8</vt:lpstr>
      <vt:lpstr>TensorFlow and Clipper (Lecture 24, cs262a) </vt:lpstr>
      <vt:lpstr>Today’s lecture</vt:lpstr>
      <vt:lpstr>A short history of Neural Networks</vt:lpstr>
      <vt:lpstr>A short history of NNs</vt:lpstr>
      <vt:lpstr>Perceptron</vt:lpstr>
      <vt:lpstr>Perceptron</vt:lpstr>
      <vt:lpstr>Hidden layers</vt:lpstr>
      <vt:lpstr>Learning: Backpropagation</vt:lpstr>
      <vt:lpstr>Context (circa 2015)</vt:lpstr>
      <vt:lpstr>Context (circa 2015)</vt:lpstr>
      <vt:lpstr>What is TensorFlow?</vt:lpstr>
      <vt:lpstr>What is TensorFlow</vt:lpstr>
      <vt:lpstr>Programming model</vt:lpstr>
      <vt:lpstr>Programming model</vt:lpstr>
      <vt:lpstr>Programming model</vt:lpstr>
      <vt:lpstr>Programming model</vt:lpstr>
      <vt:lpstr>Code</vt:lpstr>
      <vt:lpstr>Running the graph</vt:lpstr>
      <vt:lpstr>End-to-end</vt:lpstr>
      <vt:lpstr>Defining loss</vt:lpstr>
      <vt:lpstr>Gradient computation: Backpropagation</vt:lpstr>
      <vt:lpstr>Design Principles</vt:lpstr>
      <vt:lpstr>Dynamic Flow Control</vt:lpstr>
      <vt:lpstr>TensorFlow high-level architecture</vt:lpstr>
      <vt:lpstr>TensorFlow architecture</vt:lpstr>
      <vt:lpstr>Detailed architecture</vt:lpstr>
      <vt:lpstr>Key components</vt:lpstr>
      <vt:lpstr>Client</vt:lpstr>
      <vt:lpstr>Master</vt:lpstr>
      <vt:lpstr>Computation graph partition</vt:lpstr>
      <vt:lpstr>Computation graph partition</vt:lpstr>
      <vt:lpstr>Execution</vt:lpstr>
      <vt:lpstr>Fault Tolerance</vt:lpstr>
      <vt:lpstr>Discussion</vt:lpstr>
      <vt:lpstr>Discussion</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 d'Orito</dc:creator>
  <cp:lastModifiedBy>Ion Stoica</cp:lastModifiedBy>
  <cp:revision>2352</cp:revision>
  <cp:lastPrinted>2016-09-26T22:07:19Z</cp:lastPrinted>
  <dcterms:created xsi:type="dcterms:W3CDTF">2015-02-13T19:56:21Z</dcterms:created>
  <dcterms:modified xsi:type="dcterms:W3CDTF">2018-04-19T05:27:46Z</dcterms:modified>
</cp:coreProperties>
</file>