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77" r:id="rId2"/>
    <p:sldId id="854" r:id="rId3"/>
    <p:sldId id="841" r:id="rId4"/>
    <p:sldId id="855" r:id="rId5"/>
    <p:sldId id="857" r:id="rId6"/>
    <p:sldId id="858" r:id="rId7"/>
    <p:sldId id="856" r:id="rId8"/>
    <p:sldId id="859" r:id="rId9"/>
    <p:sldId id="860" r:id="rId10"/>
    <p:sldId id="862" r:id="rId11"/>
    <p:sldId id="863" r:id="rId12"/>
    <p:sldId id="864" r:id="rId13"/>
    <p:sldId id="865" r:id="rId14"/>
    <p:sldId id="866" r:id="rId15"/>
    <p:sldId id="861" r:id="rId16"/>
    <p:sldId id="867" r:id="rId17"/>
    <p:sldId id="868" r:id="rId18"/>
    <p:sldId id="871" r:id="rId19"/>
    <p:sldId id="872" r:id="rId20"/>
    <p:sldId id="869" r:id="rId21"/>
    <p:sldId id="870" r:id="rId2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on Stoic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B4"/>
    <a:srgbClr val="FFE0B6"/>
    <a:srgbClr val="95CEE8"/>
    <a:srgbClr val="69CEE8"/>
    <a:srgbClr val="C9E5FF"/>
    <a:srgbClr val="FF8D00"/>
    <a:srgbClr val="FFA63C"/>
    <a:srgbClr val="FFD4E1"/>
    <a:srgbClr val="3D84C7"/>
    <a:srgbClr val="ADC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5" autoAdjust="0"/>
    <p:restoredTop sz="93956" autoAdjust="0"/>
  </p:normalViewPr>
  <p:slideViewPr>
    <p:cSldViewPr snapToGrid="0">
      <p:cViewPr varScale="1">
        <p:scale>
          <a:sx n="125" d="100"/>
          <a:sy n="125" d="100"/>
        </p:scale>
        <p:origin x="160" y="6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21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976391-CA72-415F-9630-5C942629CBBC}" type="datetimeFigureOut">
              <a:rPr lang="en-US" altLang="en-US"/>
              <a:pPr/>
              <a:t>4/23/18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27113-7185-43B9-8633-626C4872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690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B14504-7E73-40B3-A4BE-FCEED13BF409}" type="datetimeFigureOut">
              <a:rPr lang="en-US" altLang="en-US"/>
              <a:pPr/>
              <a:t>4/23/18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B17D3-99E1-4420-81D7-8B4A93584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38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3-D graph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Checklist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want to enable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What we have today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How we’ll get there</a:t>
            </a:r>
          </a:p>
        </p:txBody>
      </p:sp>
    </p:spTree>
    <p:extLst>
      <p:ext uri="{BB962C8B-B14F-4D97-AF65-F5344CB8AC3E}">
        <p14:creationId xmlns:p14="http://schemas.microsoft.com/office/powerpoint/2010/main" val="83525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556" y="1558774"/>
            <a:ext cx="8240889" cy="1863171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9593" y="4176647"/>
            <a:ext cx="6400800" cy="4538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7742" y="4563527"/>
            <a:ext cx="6446838" cy="443446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946150" y="206375"/>
            <a:ext cx="7172325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Newslab Light"/>
                <a:ea typeface="+mj-ea"/>
                <a:cs typeface="Newslab Light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Use this Chart to Start</a:t>
            </a:r>
            <a:endParaRPr lang="en-US" sz="40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graphicFrame>
        <p:nvGraphicFramePr>
          <p:cNvPr id="3" name="Picture Placeholder 9"/>
          <p:cNvGraphicFramePr>
            <a:graphicFrameLocks/>
          </p:cNvGraphicFramePr>
          <p:nvPr/>
        </p:nvGraphicFramePr>
        <p:xfrm>
          <a:off x="1158875" y="1149350"/>
          <a:ext cx="7273925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r:id="rId3" imgW="7271927" imgH="3492719" progId="Excel.Chart.8">
                  <p:embed/>
                </p:oleObj>
              </mc:Choice>
              <mc:Fallback>
                <p:oleObj r:id="rId3" imgW="7271927" imgH="34927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1149350"/>
                        <a:ext cx="7273925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87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98513" y="946150"/>
            <a:ext cx="8208962" cy="3709988"/>
            <a:chOff x="798513" y="946150"/>
            <a:chExt cx="8208962" cy="3709988"/>
          </a:xfrm>
        </p:grpSpPr>
        <p:pic>
          <p:nvPicPr>
            <p:cNvPr id="3" name="Picture 4" descr="01_FLASHLIGHT_exploration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38" y="987425"/>
              <a:ext cx="1092200" cy="10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6" descr="02_CLOUDCLUSTER_managedclusters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338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03_PIPELINES.png"/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3875" y="1006475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04_THIRDPARTY.png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163" y="1006475"/>
              <a:ext cx="1082675" cy="108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05_UNIFIED_PLATFORM_knot.eps.png"/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8950" y="946150"/>
              <a:ext cx="1144588" cy="1144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06_COMMUNITY.png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9900" y="1065213"/>
              <a:ext cx="987425" cy="98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 descr="07_LIBRARIES.png"/>
            <p:cNvPicPr>
              <a:picLocks noChangeAspect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3688" y="1027113"/>
              <a:ext cx="1093787" cy="1093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2" descr="08_LOGO_BUG.png"/>
            <p:cNvPicPr>
              <a:picLocks noChangeAspect="1"/>
            </p:cNvPicPr>
            <p:nvPr userDrawn="1"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7050" y="3424238"/>
              <a:ext cx="1073150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3" descr="09_EXPLORE_LANGUAGE.png"/>
            <p:cNvPicPr>
              <a:picLocks noChangeAspect="1"/>
            </p:cNvPicPr>
            <p:nvPr userDrawn="1"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513" y="2325688"/>
              <a:ext cx="1079500" cy="107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4" descr="10_COLLABORATE.png"/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8975" y="2338388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5" descr="11_CHART_visualize.png"/>
            <p:cNvPicPr>
              <a:picLocks noChangeAspect="1"/>
            </p:cNvPicPr>
            <p:nvPr userDrawn="1"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150" y="2392363"/>
              <a:ext cx="989013" cy="989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6" descr="12_DASHBOARD.png"/>
            <p:cNvPicPr>
              <a:picLocks noChangeAspect="1"/>
            </p:cNvPicPr>
            <p:nvPr userDrawn="1"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375" y="2381250"/>
              <a:ext cx="97313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7" descr="13_CLUSTERS.png"/>
            <p:cNvPicPr>
              <a:picLocks noChangeAspect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025" y="3552825"/>
              <a:ext cx="1103313" cy="110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8" descr="14_WAND_PowerSpark.png"/>
            <p:cNvPicPr>
              <a:picLocks noChangeAspect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213" y="3554413"/>
              <a:ext cx="1047750" cy="1047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9" descr="15_IMPORT_CLOUD.png"/>
            <p:cNvPicPr>
              <a:picLocks noChangeAspect="1"/>
            </p:cNvPicPr>
            <p:nvPr userDrawn="1"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2925" y="3552825"/>
              <a:ext cx="1035050" cy="1035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0" descr="16_CALENDAR_schedule.png"/>
            <p:cNvPicPr>
              <a:picLocks noChangeAspect="1"/>
            </p:cNvPicPr>
            <p:nvPr userDrawn="1"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4200" y="2393950"/>
              <a:ext cx="973138" cy="97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1" descr="17_CHECKLIST_monitor.png"/>
            <p:cNvPicPr>
              <a:picLocks noChangeAspect="1"/>
            </p:cNvPicPr>
            <p:nvPr userDrawn="1"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363" y="2392363"/>
              <a:ext cx="1031875" cy="1031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>
              <a:spLocks noChangeArrowheads="1"/>
            </p:cNvSpPr>
            <p:nvPr userDrawn="1"/>
          </p:nvSpPr>
          <p:spPr bwMode="auto">
            <a:xfrm>
              <a:off x="1028700" y="1878013"/>
              <a:ext cx="76815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Exploration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 userDrawn="1"/>
          </p:nvSpPr>
          <p:spPr bwMode="auto">
            <a:xfrm>
              <a:off x="1958975" y="1878013"/>
              <a:ext cx="113043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Managed Clusters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 userDrawn="1"/>
          </p:nvSpPr>
          <p:spPr bwMode="auto">
            <a:xfrm>
              <a:off x="3311525" y="1878013"/>
              <a:ext cx="65274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Pipelines</a:t>
              </a:r>
            </a:p>
          </p:txBody>
        </p:sp>
        <p:sp>
          <p:nvSpPr>
            <p:cNvPr id="23" name="TextBox 22"/>
            <p:cNvSpPr txBox="1">
              <a:spLocks noChangeArrowheads="1"/>
            </p:cNvSpPr>
            <p:nvPr userDrawn="1"/>
          </p:nvSpPr>
          <p:spPr bwMode="auto">
            <a:xfrm>
              <a:off x="4221163" y="1878013"/>
              <a:ext cx="92525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3</a:t>
              </a:r>
              <a:r>
                <a:rPr lang="en-US" sz="900" baseline="300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rd</a:t>
              </a: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 Party Apps</a:t>
              </a:r>
            </a:p>
          </p:txBody>
        </p:sp>
        <p:sp>
          <p:nvSpPr>
            <p:cNvPr id="24" name="TextBox 23"/>
            <p:cNvSpPr txBox="1">
              <a:spLocks noChangeArrowheads="1"/>
            </p:cNvSpPr>
            <p:nvPr userDrawn="1"/>
          </p:nvSpPr>
          <p:spPr bwMode="auto">
            <a:xfrm>
              <a:off x="6950075" y="1878013"/>
              <a:ext cx="77777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Community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 userDrawn="1"/>
          </p:nvSpPr>
          <p:spPr bwMode="auto">
            <a:xfrm>
              <a:off x="1096963" y="4357688"/>
              <a:ext cx="61106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dirty="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Clusters</a:t>
              </a:r>
            </a:p>
          </p:txBody>
        </p:sp>
        <p:sp>
          <p:nvSpPr>
            <p:cNvPr id="26" name="TextBox 25"/>
            <p:cNvSpPr txBox="1">
              <a:spLocks noChangeArrowheads="1"/>
            </p:cNvSpPr>
            <p:nvPr userDrawn="1"/>
          </p:nvSpPr>
          <p:spPr bwMode="auto">
            <a:xfrm>
              <a:off x="6937375" y="3216275"/>
              <a:ext cx="9973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Monitor Results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 userDrawn="1"/>
          </p:nvSpPr>
          <p:spPr bwMode="auto">
            <a:xfrm>
              <a:off x="5607050" y="3216275"/>
              <a:ext cx="127631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Schedule Workflows 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 userDrawn="1"/>
          </p:nvSpPr>
          <p:spPr bwMode="auto">
            <a:xfrm>
              <a:off x="3259138" y="4354513"/>
              <a:ext cx="79861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Import Data</a:t>
              </a:r>
            </a:p>
          </p:txBody>
        </p:sp>
        <p:sp>
          <p:nvSpPr>
            <p:cNvPr id="29" name="TextBox 28"/>
            <p:cNvSpPr txBox="1">
              <a:spLocks noChangeArrowheads="1"/>
            </p:cNvSpPr>
            <p:nvPr userDrawn="1"/>
          </p:nvSpPr>
          <p:spPr bwMode="auto">
            <a:xfrm>
              <a:off x="2012950" y="4357688"/>
              <a:ext cx="98296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Power of Spark</a:t>
              </a:r>
            </a:p>
          </p:txBody>
        </p:sp>
        <p:sp>
          <p:nvSpPr>
            <p:cNvPr id="30" name="TextBox 29"/>
            <p:cNvSpPr txBox="1">
              <a:spLocks noChangeArrowheads="1"/>
            </p:cNvSpPr>
            <p:nvPr userDrawn="1"/>
          </p:nvSpPr>
          <p:spPr bwMode="auto">
            <a:xfrm>
              <a:off x="2057400" y="3205163"/>
              <a:ext cx="782587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Collaborate</a:t>
              </a:r>
            </a:p>
          </p:txBody>
        </p:sp>
        <p:sp>
          <p:nvSpPr>
            <p:cNvPr id="31" name="TextBox 30"/>
            <p:cNvSpPr txBox="1">
              <a:spLocks noChangeArrowheads="1"/>
            </p:cNvSpPr>
            <p:nvPr userDrawn="1"/>
          </p:nvSpPr>
          <p:spPr bwMode="auto">
            <a:xfrm>
              <a:off x="4364038" y="3205163"/>
              <a:ext cx="56618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Publish</a:t>
              </a:r>
            </a:p>
          </p:txBody>
        </p:sp>
        <p:sp>
          <p:nvSpPr>
            <p:cNvPr id="32" name="TextBox 31"/>
            <p:cNvSpPr txBox="1">
              <a:spLocks noChangeArrowheads="1"/>
            </p:cNvSpPr>
            <p:nvPr userDrawn="1"/>
          </p:nvSpPr>
          <p:spPr bwMode="auto">
            <a:xfrm>
              <a:off x="3336925" y="3205163"/>
              <a:ext cx="63511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Visualize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 userDrawn="1"/>
          </p:nvSpPr>
          <p:spPr bwMode="auto">
            <a:xfrm>
              <a:off x="1019175" y="3205163"/>
              <a:ext cx="69602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Language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 userDrawn="1"/>
          </p:nvSpPr>
          <p:spPr bwMode="auto">
            <a:xfrm>
              <a:off x="8204200" y="1878013"/>
              <a:ext cx="628698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Libraries</a:t>
              </a:r>
            </a:p>
          </p:txBody>
        </p:sp>
        <p:sp>
          <p:nvSpPr>
            <p:cNvPr id="35" name="TextBox 34"/>
            <p:cNvSpPr txBox="1">
              <a:spLocks noChangeArrowheads="1"/>
            </p:cNvSpPr>
            <p:nvPr userDrawn="1"/>
          </p:nvSpPr>
          <p:spPr bwMode="auto">
            <a:xfrm>
              <a:off x="5700713" y="1878013"/>
              <a:ext cx="101662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Unified Platform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 userDrawn="1"/>
          </p:nvSpPr>
          <p:spPr bwMode="auto">
            <a:xfrm>
              <a:off x="5875338" y="4302125"/>
              <a:ext cx="68640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900" smtClean="0">
                  <a:solidFill>
                    <a:srgbClr val="404040"/>
                  </a:solidFill>
                  <a:latin typeface="Helvetica Neue" charset="0"/>
                  <a:ea typeface="Helvetica Neue" charset="0"/>
                  <a:cs typeface="Helvetica Neue" charset="0"/>
                </a:rPr>
                <a:t>Logo Bug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4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Fram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03111" y="1598392"/>
            <a:ext cx="7739943" cy="1248834"/>
          </a:xfrm>
        </p:spPr>
        <p:txBody>
          <a:bodyPr>
            <a:noAutofit/>
          </a:bodyPr>
          <a:lstStyle>
            <a:lvl1pPr algn="l">
              <a:defRPr sz="5400" b="0" i="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3111" y="2717006"/>
            <a:ext cx="6349823" cy="66644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02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latin typeface="Tahoma"/>
                <a:cs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954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6375"/>
            <a:ext cx="8850312" cy="85725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394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estion or Sec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9863" y="952049"/>
            <a:ext cx="8850311" cy="2440157"/>
          </a:xfrm>
        </p:spPr>
        <p:txBody>
          <a:bodyPr>
            <a:normAutofit/>
          </a:bodyPr>
          <a:lstStyle>
            <a:lvl1pPr algn="l">
              <a:defRPr sz="4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78742" y="2965040"/>
            <a:ext cx="8749914" cy="13806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340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708369" cy="8572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69863" y="1313040"/>
            <a:ext cx="4231449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tabLst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620768" y="1313040"/>
            <a:ext cx="4399407" cy="34455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 marL="1028700" indent="-115888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69863" y="205979"/>
            <a:ext cx="8850311" cy="857250"/>
          </a:xfrm>
        </p:spPr>
        <p:txBody>
          <a:bodyPr/>
          <a:lstStyle>
            <a:lvl1pPr>
              <a:defRPr sz="3200" b="0" i="0"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69864" y="1286171"/>
            <a:ext cx="423144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69864" y="1844616"/>
            <a:ext cx="4231448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7344" y="1286171"/>
            <a:ext cx="4362831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>
                <a:latin typeface="Helvetica Neue" charset="0"/>
                <a:ea typeface="Helvetica Neue" charset="0"/>
                <a:cs typeface="Helvetica Neue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1844616"/>
            <a:ext cx="4362831" cy="2963466"/>
          </a:xfrm>
        </p:spPr>
        <p:txBody>
          <a:bodyPr>
            <a:normAutofit/>
          </a:bodyPr>
          <a:lstStyle>
            <a:lvl1pPr>
              <a:defRPr sz="2000">
                <a:latin typeface="Helvetica Neue" charset="0"/>
                <a:ea typeface="Helvetica Neue" charset="0"/>
                <a:cs typeface="Helvetica Neue" charset="0"/>
              </a:defRPr>
            </a:lvl1pPr>
            <a:lvl2pPr>
              <a:defRPr sz="1800">
                <a:latin typeface="Helvetica Neue" charset="0"/>
                <a:ea typeface="Helvetica Neue" charset="0"/>
                <a:cs typeface="Helvetica Neue" charset="0"/>
              </a:defRPr>
            </a:lvl2pPr>
            <a:lvl3pPr marL="1028700" indent="-114300">
              <a:defRPr sz="1600">
                <a:latin typeface="Helvetica Neue" charset="0"/>
                <a:ea typeface="Helvetica Neue" charset="0"/>
                <a:cs typeface="Helvetica Neue" charset="0"/>
              </a:defRPr>
            </a:lvl3pPr>
            <a:lvl4pPr>
              <a:defRPr sz="1400">
                <a:latin typeface="Helvetica Neue" charset="0"/>
                <a:ea typeface="Helvetica Neue" charset="0"/>
                <a:cs typeface="Helvetica Neue" charset="0"/>
              </a:defRPr>
            </a:lvl4pPr>
            <a:lvl5pPr>
              <a:defRPr sz="1400">
                <a:latin typeface="Helvetica Neue" charset="0"/>
                <a:ea typeface="Helvetica Neue" charset="0"/>
                <a:cs typeface="Helvetica Neue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69863" y="206663"/>
            <a:ext cx="8850312" cy="480131"/>
          </a:xfrm>
          <a:prstGeom prst="rect">
            <a:avLst/>
          </a:prstGeom>
        </p:spPr>
        <p:txBody>
          <a:bodyPr rtlCol="0" anchor="t">
            <a:spAutoFit/>
          </a:bodyPr>
          <a:lstStyle>
            <a:lvl1pPr>
              <a:lnSpc>
                <a:spcPct val="90000"/>
              </a:lnSpc>
              <a:defRPr sz="2800" baseline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7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tabricks_logoTM_rgb_TM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863" y="4821238"/>
            <a:ext cx="1071562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204787"/>
            <a:ext cx="3008313" cy="2000428"/>
          </a:xfrm>
        </p:spPr>
        <p:txBody>
          <a:bodyPr anchor="t">
            <a:noAutofit/>
          </a:bodyPr>
          <a:lstStyle>
            <a:lvl1pPr algn="l">
              <a:defRPr sz="4000" b="0"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3489" y="204788"/>
            <a:ext cx="5506686" cy="438983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2621494"/>
            <a:ext cx="3008313" cy="197313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615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3600450"/>
            <a:ext cx="8840025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863" y="459581"/>
            <a:ext cx="8840025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863" y="4025503"/>
            <a:ext cx="8840025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9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24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46150" y="206375"/>
            <a:ext cx="7172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6150" y="1312863"/>
            <a:ext cx="71723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rgbClr val="404040"/>
          </a:solidFill>
          <a:latin typeface="Helvetica Neue" charset="0"/>
          <a:ea typeface="Helvetica Neue" charset="0"/>
          <a:cs typeface="Helvetica Neue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MS PGothic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Newslab Thin" charset="0"/>
          <a:ea typeface="ＭＳ Ｐゴシック" charset="0"/>
        </a:defRPr>
      </a:lvl9pPr>
    </p:titleStyle>
    <p:bodyStyle>
      <a:lvl1pPr marL="0" indent="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defRPr sz="24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628650" indent="-171450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sz="2000"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089025" indent="-174625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100000"/>
        <a:buFont typeface="Lucida Grande" charset="0"/>
        <a:buChar char="–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541463" indent="-169863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SzPct val="90000"/>
        <a:buFont typeface="Arial" pitchFamily="34" charset="0"/>
        <a:buChar char="•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01838" indent="-173038" algn="l" defTabSz="4572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Font typeface="Lucida Grande" charset="0"/>
        <a:buChar char="-"/>
        <a:defRPr b="0" i="0" kern="1200">
          <a:solidFill>
            <a:srgbClr val="404040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cbrise.github.io/cs262a-spring2018/notes/MPI.pdf" TargetMode="External"/><Relationship Id="rId3" Type="http://schemas.openxmlformats.org/officeDocument/2006/relationships/hyperlink" Target="https://people.csail.mit.edu/nickolai/papers/zeldovich-histar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266700"/>
            <a:ext cx="8520599" cy="245414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sz="3200" dirty="0"/>
              <a:t>Making Information Flow Explicit in </a:t>
            </a:r>
            <a:r>
              <a:rPr lang="en-US" sz="3200" dirty="0" err="1" smtClean="0"/>
              <a:t>HiStar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ea typeface="ＭＳ Ｐゴシック" charset="0"/>
              </a:rPr>
              <a:t>Lecture 25, cs262a</a:t>
            </a:r>
            <a:endParaRPr lang="en-US" sz="32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0" y="3084597"/>
            <a:ext cx="9144000" cy="14371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Ion </a:t>
            </a:r>
            <a:r>
              <a:rPr lang="en-US" sz="2200" dirty="0" err="1" smtClean="0">
                <a:latin typeface="Helvetica Neue" charset="0"/>
                <a:ea typeface="Helvetica Neue" charset="0"/>
                <a:cs typeface="Helvetica Neue" charset="0"/>
              </a:rPr>
              <a:t>Stoica</a:t>
            </a:r>
            <a:r>
              <a:rPr lang="en-US" sz="2200" dirty="0"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&amp; Ali Ghodsi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UC Berkeley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200" dirty="0" smtClean="0">
                <a:latin typeface="Helvetica Neue" charset="0"/>
                <a:ea typeface="Helvetica Neue" charset="0"/>
                <a:cs typeface="Helvetica Neue" charset="0"/>
              </a:rPr>
              <a:t>April 23, 2018</a:t>
            </a:r>
          </a:p>
          <a:p>
            <a:pPr lvl="0" rtl="0">
              <a:spcBef>
                <a:spcPts val="0"/>
              </a:spcBef>
              <a:buNone/>
            </a:pPr>
            <a:endParaRPr lang="en-US" sz="2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70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today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Any process can get hacked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Ways in leaks could happen?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Send private data to Internet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Prevent AV scanner to communicate with the Internet!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56512" y="1080300"/>
            <a:ext cx="4904836" cy="24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462" y="1231134"/>
            <a:ext cx="399706" cy="3997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042" y="1232705"/>
            <a:ext cx="399706" cy="3997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047" y="1242129"/>
            <a:ext cx="399706" cy="39970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902506" y="1916935"/>
            <a:ext cx="3499692" cy="991518"/>
            <a:chOff x="4902506" y="1916935"/>
            <a:chExt cx="3499692" cy="991518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4902506" y="1916935"/>
              <a:ext cx="870333" cy="991518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665205" y="1964675"/>
              <a:ext cx="1736993" cy="943778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185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Any process can get hacked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Ways in leaks could happen?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Collude with Update DM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Update DM needs </a:t>
            </a:r>
            <a:r>
              <a:rPr lang="en-US" dirty="0" err="1" smtClean="0"/>
              <a:t>Inet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Prevent IPC too!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56512" y="1080300"/>
            <a:ext cx="4904836" cy="24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462" y="1231134"/>
            <a:ext cx="399706" cy="3997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042" y="1232705"/>
            <a:ext cx="399706" cy="3997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047" y="1242129"/>
            <a:ext cx="399706" cy="399706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4902506" y="1916935"/>
            <a:ext cx="3642978" cy="991518"/>
            <a:chOff x="4902506" y="1916935"/>
            <a:chExt cx="3642978" cy="991518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4902506" y="1916935"/>
              <a:ext cx="870333" cy="991518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8537171" y="2177935"/>
              <a:ext cx="8313" cy="730518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567055" y="2036618"/>
              <a:ext cx="1579418" cy="8313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012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Any process can get hacked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Ways in leaks could happen?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AV write data to </a:t>
            </a:r>
            <a:r>
              <a:rPr lang="en-US" dirty="0" err="1" smtClean="0"/>
              <a:t>tmp</a:t>
            </a:r>
            <a:r>
              <a:rPr lang="en-US" dirty="0" smtClean="0"/>
              <a:t> files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Update DM read </a:t>
            </a:r>
            <a:r>
              <a:rPr lang="en-US" dirty="0" err="1" smtClean="0"/>
              <a:t>tmp</a:t>
            </a:r>
            <a:r>
              <a:rPr lang="en-US" dirty="0" smtClean="0"/>
              <a:t> files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56512" y="1080300"/>
            <a:ext cx="4904836" cy="24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462" y="1231134"/>
            <a:ext cx="399706" cy="3997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042" y="1232705"/>
            <a:ext cx="399706" cy="3997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047" y="1242129"/>
            <a:ext cx="399706" cy="399706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892511" y="1941922"/>
            <a:ext cx="3652973" cy="966531"/>
            <a:chOff x="4892511" y="1941922"/>
            <a:chExt cx="3652973" cy="966531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4892511" y="1941922"/>
              <a:ext cx="876693" cy="966531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8537171" y="2177935"/>
              <a:ext cx="8313" cy="730518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081047" y="2026763"/>
              <a:ext cx="3054285" cy="881690"/>
            </a:xfrm>
            <a:prstGeom prst="straightConnector1">
              <a:avLst/>
            </a:prstGeom>
            <a:ln w="38100">
              <a:solidFill>
                <a:schemeClr val="accent2"/>
              </a:solidFill>
              <a:headEnd w="lg" len="lg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0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9543" y="1190312"/>
            <a:ext cx="8850312" cy="339407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OS today have protection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File systems with RBAC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Process protection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Memory protection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What’s the problem?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They </a:t>
            </a:r>
            <a:r>
              <a:rPr lang="en-US" b="1" dirty="0" smtClean="0"/>
              <a:t>ignore</a:t>
            </a:r>
            <a:r>
              <a:rPr lang="en-US" dirty="0" smtClean="0"/>
              <a:t> information flow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Process P can read a secret file it has access to and write it to a public file 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P does so either maliciously or by getting hacked, e.g. buffer overflow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OS:s allow violating Bell </a:t>
            </a:r>
            <a:r>
              <a:rPr lang="en-US" dirty="0" err="1" smtClean="0"/>
              <a:t>Lapadula</a:t>
            </a:r>
            <a:r>
              <a:rPr lang="en-US" dirty="0" smtClean="0"/>
              <a:t> (no write down violated)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56512" y="1080300"/>
            <a:ext cx="4904836" cy="24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7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32776" y="1063625"/>
            <a:ext cx="2337848" cy="233945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194928" y="1063625"/>
            <a:ext cx="2337848" cy="2339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to save us!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863" y="1190312"/>
            <a:ext cx="8850312" cy="339407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Information Flow Solution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600" dirty="0"/>
              <a:t>Files &amp; processes </a:t>
            </a:r>
            <a:r>
              <a:rPr lang="en-US" sz="1600" dirty="0" smtClean="0"/>
              <a:t>colored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600" dirty="0" smtClean="0"/>
              <a:t>Label private stuff RED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600" dirty="0" smtClean="0"/>
              <a:t>Label public stuff </a:t>
            </a:r>
            <a:r>
              <a:rPr lang="en-US" sz="1600" dirty="0" smtClean="0"/>
              <a:t>GREEN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Enforce the arrows 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15339" y="910617"/>
            <a:ext cx="4904836" cy="2492458"/>
          </a:xfrm>
          <a:prstGeom prst="rect">
            <a:avLst/>
          </a:prstGeom>
          <a:noFill/>
          <a:ln>
            <a:noFill/>
          </a:ln>
          <a:effectLst>
            <a:glow rad="12700">
              <a:schemeClr val="bg1"/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612366" y="1190312"/>
            <a:ext cx="1155322" cy="6761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Kernels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Six kernel objects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Segment (data itself), array of bytes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Thread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Address space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Device (network)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Gate (IPC)*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Container (“directory”), ever kernel object inside a container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r>
              <a:rPr lang="en-US" sz="2000" dirty="0" smtClean="0"/>
              <a:t>All of Unix implemented on top of the 6 objects!</a:t>
            </a:r>
          </a:p>
        </p:txBody>
      </p:sp>
    </p:spTree>
    <p:extLst>
      <p:ext uri="{BB962C8B-B14F-4D97-AF65-F5344CB8AC3E}">
        <p14:creationId xmlns:p14="http://schemas.microsoft.com/office/powerpoint/2010/main" val="18832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Flow: </a:t>
            </a:r>
            <a:r>
              <a:rPr lang="en-US" b="1" dirty="0" smtClean="0"/>
              <a:t>Labels &amp; Categories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Every Kernel Object has a </a:t>
            </a:r>
            <a:r>
              <a:rPr lang="en-US" sz="2000" i="1" dirty="0" smtClean="0"/>
              <a:t>label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Label tells you the security property of the information inside an object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Since an object (e.g. Thread) might contain multiple types of information, labels contain multiple </a:t>
            </a:r>
            <a:r>
              <a:rPr lang="en-US" sz="2000" i="1" dirty="0" smtClean="0"/>
              <a:t>Categories </a:t>
            </a:r>
            <a:r>
              <a:rPr lang="en-US" sz="2000" dirty="0" smtClean="0"/>
              <a:t>(think of a category as a </a:t>
            </a:r>
            <a:r>
              <a:rPr lang="en-US" sz="2000" dirty="0" smtClean="0">
                <a:solidFill>
                  <a:srgbClr val="FF0000"/>
                </a:solidFill>
              </a:rPr>
              <a:t>color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HiStar</a:t>
            </a:r>
            <a:r>
              <a:rPr lang="en-US" sz="2000" dirty="0" smtClean="0"/>
              <a:t> will only allow kernel objects to interact (information to flow) if two kernel objects have “consistent” labels, i.e. implement Bell </a:t>
            </a:r>
            <a:r>
              <a:rPr lang="en-US" sz="2000" dirty="0" err="1" smtClean="0"/>
              <a:t>Lapadula</a:t>
            </a:r>
            <a:r>
              <a:rPr lang="en-US" sz="2000" dirty="0" smtClean="0"/>
              <a:t>/Biba</a:t>
            </a:r>
          </a:p>
        </p:txBody>
      </p:sp>
      <p:sp>
        <p:nvSpPr>
          <p:cNvPr id="4" name="Rectangle 3"/>
          <p:cNvSpPr/>
          <p:nvPr/>
        </p:nvSpPr>
        <p:spPr>
          <a:xfrm>
            <a:off x="952107" y="3733013"/>
            <a:ext cx="1819373" cy="848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Segment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(Data Array)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3724" y="3733012"/>
            <a:ext cx="1819373" cy="848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Thread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7666" y="3744007"/>
            <a:ext cx="1819373" cy="848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Segment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(Data Array)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71480" y="4081808"/>
            <a:ext cx="77840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71480" y="4253059"/>
            <a:ext cx="778406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73097" y="4081808"/>
            <a:ext cx="77840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73097" y="4253059"/>
            <a:ext cx="778406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605713" y="4006392"/>
            <a:ext cx="312534" cy="273381"/>
            <a:chOff x="8685724" y="3912121"/>
            <a:chExt cx="215540" cy="188538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8685724" y="3912121"/>
              <a:ext cx="215540" cy="188538"/>
            </a:xfrm>
            <a:prstGeom prst="line">
              <a:avLst/>
            </a:prstGeom>
            <a:ln w="254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8685724" y="3912121"/>
              <a:ext cx="215540" cy="188538"/>
            </a:xfrm>
            <a:prstGeom prst="line">
              <a:avLst/>
            </a:prstGeom>
            <a:ln w="254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7743280" y="3827282"/>
            <a:ext cx="179110" cy="179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23614" y="3808430"/>
            <a:ext cx="179110" cy="179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532814" y="3809998"/>
            <a:ext cx="179110" cy="179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3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012587" y="1013455"/>
            <a:ext cx="4904836" cy="24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Antivirus example fixed with information flow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700528"/>
          </a:xfrm>
        </p:spPr>
        <p:txBody>
          <a:bodyPr/>
          <a:lstStyle/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Great. But how do we get the AV result to the terminal screen?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Process creating a category (color) </a:t>
            </a:r>
            <a:r>
              <a:rPr lang="en-US" sz="2000" i="1" dirty="0" smtClean="0"/>
              <a:t>owns</a:t>
            </a:r>
            <a:r>
              <a:rPr lang="en-US" sz="2000" dirty="0" smtClean="0"/>
              <a:t>    it: it can declassify it and bypass restrictions on that category.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Small 140 line wrapper script extracts the AV output and prints it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344622" y="1897400"/>
            <a:ext cx="1518232" cy="193525"/>
            <a:chOff x="4344622" y="1897400"/>
            <a:chExt cx="1518232" cy="19352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344622" y="1990510"/>
              <a:ext cx="151823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686952" y="1897400"/>
              <a:ext cx="221242" cy="193525"/>
            </a:xfrm>
            <a:prstGeom prst="line">
              <a:avLst/>
            </a:prstGeom>
            <a:ln w="254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4686952" y="1897400"/>
              <a:ext cx="221242" cy="193525"/>
            </a:xfrm>
            <a:prstGeom prst="line">
              <a:avLst/>
            </a:prstGeom>
            <a:ln w="254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332297" y="2000057"/>
            <a:ext cx="1635592" cy="836090"/>
            <a:chOff x="4332297" y="2000057"/>
            <a:chExt cx="1635592" cy="83609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332297" y="2000057"/>
              <a:ext cx="1635592" cy="83609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4848901" y="2202582"/>
              <a:ext cx="221242" cy="193525"/>
            </a:xfrm>
            <a:prstGeom prst="line">
              <a:avLst/>
            </a:prstGeom>
            <a:ln w="254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4848901" y="2202584"/>
              <a:ext cx="221242" cy="193525"/>
            </a:xfrm>
            <a:prstGeom prst="line">
              <a:avLst/>
            </a:prstGeom>
            <a:ln w="2540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690885" y="1458150"/>
            <a:ext cx="1604623" cy="1550596"/>
            <a:chOff x="2690885" y="1458150"/>
            <a:chExt cx="1604623" cy="1550596"/>
          </a:xfrm>
        </p:grpSpPr>
        <p:sp>
          <p:nvSpPr>
            <p:cNvPr id="21" name="Rectangle 20"/>
            <p:cNvSpPr/>
            <p:nvPr/>
          </p:nvSpPr>
          <p:spPr>
            <a:xfrm>
              <a:off x="2690885" y="2893973"/>
              <a:ext cx="114773" cy="11477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018370" y="2892083"/>
              <a:ext cx="114773" cy="11477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58294" y="1465975"/>
              <a:ext cx="114773" cy="11477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80735" y="1458150"/>
              <a:ext cx="114773" cy="11477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506950" y="1193665"/>
            <a:ext cx="327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5083326" y="3960892"/>
            <a:ext cx="203465" cy="20346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5401379" y="1333775"/>
            <a:ext cx="152671" cy="152671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0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4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explained in full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862" y="1312863"/>
            <a:ext cx="9238297" cy="339407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Colors (categories) have levels,</a:t>
            </a:r>
            <a:br>
              <a:rPr lang="en-US" sz="1800" dirty="0" smtClean="0"/>
            </a:br>
            <a:r>
              <a:rPr lang="en-US" sz="1800" dirty="0" smtClean="0"/>
              <a:t>    own, 0 lowest, 1 default, 4 highest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Bob marks all </a:t>
            </a:r>
            <a:r>
              <a:rPr lang="en-US" sz="1800" dirty="0" smtClean="0"/>
              <a:t>User Data as </a:t>
            </a:r>
            <a:r>
              <a:rPr lang="en-US" sz="1800" dirty="0" smtClean="0"/>
              <a:t>color</a:t>
            </a:r>
            <a:br>
              <a:rPr lang="en-US" sz="1800" dirty="0" smtClean="0"/>
            </a:br>
            <a:r>
              <a:rPr lang="en-US" sz="1800" dirty="0" smtClean="0"/>
              <a:t>{b</a:t>
            </a:r>
            <a:r>
              <a:rPr lang="en-US" sz="1800" baseline="-25000" dirty="0" smtClean="0"/>
              <a:t>w</a:t>
            </a:r>
            <a:r>
              <a:rPr lang="en-US" sz="1800" dirty="0" smtClean="0"/>
              <a:t>0,b</a:t>
            </a:r>
            <a:r>
              <a:rPr lang="en-US" sz="1800" baseline="-25000" dirty="0" smtClean="0"/>
              <a:t>r</a:t>
            </a:r>
            <a:r>
              <a:rPr lang="en-US" sz="1800" dirty="0" smtClean="0"/>
              <a:t>3,1}, i.e. color </a:t>
            </a:r>
            <a:r>
              <a:rPr lang="en-US" sz="1800" dirty="0" err="1" smtClean="0"/>
              <a:t>bob</a:t>
            </a:r>
            <a:r>
              <a:rPr lang="en-US" sz="1800" baseline="-25000" dirty="0" err="1" smtClean="0"/>
              <a:t>write</a:t>
            </a:r>
            <a:r>
              <a:rPr lang="en-US" sz="1800" dirty="0" smtClean="0"/>
              <a:t>=0, </a:t>
            </a:r>
            <a:br>
              <a:rPr lang="en-US" sz="1800" dirty="0" smtClean="0"/>
            </a:br>
            <a:r>
              <a:rPr lang="en-US" sz="1800" dirty="0" err="1" smtClean="0"/>
              <a:t>bob</a:t>
            </a:r>
            <a:r>
              <a:rPr lang="en-US" sz="1800" baseline="-25000" dirty="0" err="1" smtClean="0"/>
              <a:t>read</a:t>
            </a:r>
            <a:r>
              <a:rPr lang="en-US" sz="1800" dirty="0" smtClean="0"/>
              <a:t>=</a:t>
            </a:r>
            <a:r>
              <a:rPr lang="en-US" sz="1800" dirty="0"/>
              <a:t>3</a:t>
            </a:r>
            <a:r>
              <a:rPr lang="en-US" sz="1800" dirty="0" smtClean="0"/>
              <a:t>, all other colors = 1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rap creates and    owns v (virus) </a:t>
            </a:r>
            <a:br>
              <a:rPr lang="en-US" sz="1800" dirty="0" smtClean="0"/>
            </a:br>
            <a:r>
              <a:rPr lang="en-US" sz="1800" dirty="0" smtClean="0"/>
              <a:t>category, and owns read category (can downgrade and bypass v and r restrictions)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rap spawns virus scanner and helper with v level 3, /</a:t>
            </a:r>
            <a:r>
              <a:rPr lang="en-US" sz="1800" dirty="0" err="1" smtClean="0"/>
              <a:t>tmp</a:t>
            </a:r>
            <a:r>
              <a:rPr lang="en-US" sz="1800" dirty="0" smtClean="0"/>
              <a:t> with v level 3</a:t>
            </a:r>
          </a:p>
          <a:p>
            <a:pPr marL="342900" indent="-342900">
              <a:buFont typeface="Arial"/>
              <a:buChar char="•"/>
            </a:pPr>
            <a:r>
              <a:rPr lang="en-US" sz="1800" b="1" dirty="0" smtClean="0"/>
              <a:t>AV/helper cannot communicate with network, update daemon, because they don’t have color v=3, it can write secrets to /</a:t>
            </a:r>
            <a:r>
              <a:rPr lang="en-US" sz="1800" b="1" dirty="0" err="1" smtClean="0"/>
              <a:t>tmp</a:t>
            </a:r>
            <a:r>
              <a:rPr lang="en-US" sz="1800" b="1" dirty="0" smtClean="0"/>
              <a:t> (but others cannot read it)</a:t>
            </a:r>
          </a:p>
          <a:p>
            <a:pPr marL="342900" indent="-342900">
              <a:buFont typeface="Arial"/>
              <a:buChar char="•"/>
            </a:pPr>
            <a:r>
              <a:rPr lang="en-US" sz="1800" b="1" dirty="0" smtClean="0"/>
              <a:t>AV/helper cannot corrupt files, because they don’t have </a:t>
            </a:r>
            <a:r>
              <a:rPr lang="en-US" sz="1800" b="1" dirty="0" err="1" smtClean="0"/>
              <a:t>b</a:t>
            </a:r>
            <a:r>
              <a:rPr lang="en-US" sz="1800" b="1" baseline="-25000" dirty="0" err="1" smtClean="0"/>
              <a:t>w</a:t>
            </a:r>
            <a:r>
              <a:rPr lang="en-US" sz="1800" b="1" dirty="0" smtClean="0"/>
              <a:t> permission</a:t>
            </a:r>
          </a:p>
          <a:p>
            <a:pPr marL="342900" indent="-342900">
              <a:buFont typeface="Arial"/>
              <a:buChar char="•"/>
            </a:pPr>
            <a:r>
              <a:rPr lang="en-US" sz="1800" b="1" dirty="0"/>
              <a:t>A</a:t>
            </a:r>
            <a:r>
              <a:rPr lang="en-US" sz="1800" b="1" dirty="0" smtClean="0"/>
              <a:t>ll communication through trusted 140 line wrap</a:t>
            </a:r>
          </a:p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0" r="5198" b="12353"/>
          <a:stretch/>
        </p:blipFill>
        <p:spPr bwMode="auto">
          <a:xfrm>
            <a:off x="3848096" y="0"/>
            <a:ext cx="5404520" cy="297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5-Point Star 6"/>
          <p:cNvSpPr/>
          <p:nvPr/>
        </p:nvSpPr>
        <p:spPr>
          <a:xfrm>
            <a:off x="2333322" y="2891370"/>
            <a:ext cx="203465" cy="20346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23742" y="1668668"/>
            <a:ext cx="203465" cy="203465"/>
          </a:xfrm>
          <a:prstGeom prst="star5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</a:t>
            </a:r>
            <a:r>
              <a:rPr lang="en-US" dirty="0" err="1" smtClean="0"/>
              <a:t>vs</a:t>
            </a:r>
            <a:r>
              <a:rPr lang="en-US" dirty="0" smtClean="0"/>
              <a:t> IFC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862" y="1312863"/>
            <a:ext cx="8974137" cy="3394075"/>
          </a:xfrm>
        </p:spPr>
        <p:txBody>
          <a:bodyPr/>
          <a:lstStyle/>
          <a:p>
            <a:r>
              <a:rPr lang="en-US" sz="1800" dirty="0" smtClean="0"/>
              <a:t>How is this different from Unix?</a:t>
            </a:r>
            <a:br>
              <a:rPr lang="en-US" sz="1800" dirty="0" smtClean="0"/>
            </a:br>
            <a:r>
              <a:rPr lang="en-US" sz="1800" dirty="0" smtClean="0"/>
              <a:t>We just have to be careful with </a:t>
            </a:r>
            <a:br>
              <a:rPr lang="en-US" sz="1800" dirty="0" smtClean="0"/>
            </a:br>
            <a:r>
              <a:rPr lang="en-US" sz="1800" dirty="0" smtClean="0"/>
              <a:t>permissions, right?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No, </a:t>
            </a:r>
            <a:r>
              <a:rPr lang="en-US" sz="1800" dirty="0" err="1" smtClean="0"/>
              <a:t>HiStar</a:t>
            </a:r>
            <a:r>
              <a:rPr lang="en-US" sz="1800" dirty="0" smtClean="0"/>
              <a:t> tracks </a:t>
            </a:r>
            <a:r>
              <a:rPr lang="en-US" sz="1800" i="1" dirty="0" smtClean="0"/>
              <a:t>information flow</a:t>
            </a:r>
            <a:r>
              <a:rPr lang="en-US" sz="1800" dirty="0" smtClean="0"/>
              <a:t>!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Any information flow out of AV</a:t>
            </a:r>
            <a:br>
              <a:rPr lang="en-US" sz="1800" dirty="0" smtClean="0"/>
            </a:br>
            <a:r>
              <a:rPr lang="en-US" sz="1800" dirty="0" smtClean="0"/>
              <a:t>gets tainted as special virus permission v3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If you don’t have </a:t>
            </a:r>
            <a:r>
              <a:rPr lang="en-US" sz="1800" dirty="0" smtClean="0"/>
              <a:t>v3, AV </a:t>
            </a:r>
            <a:r>
              <a:rPr lang="en-US" sz="1800" dirty="0" smtClean="0"/>
              <a:t>scanner cannot leak to you. No matter how buggy </a:t>
            </a:r>
            <a:r>
              <a:rPr lang="en-US" sz="1800" dirty="0" smtClean="0"/>
              <a:t>AV/Helper </a:t>
            </a:r>
            <a:r>
              <a:rPr lang="en-US" sz="1800" dirty="0" smtClean="0"/>
              <a:t>is, no matter how many buffer overflows or malicious code snippets it has!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In Unix, AV scanner might by mistake leak information to a public file, screen, or network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10" r="5198" b="12353"/>
          <a:stretch/>
        </p:blipFill>
        <p:spPr bwMode="auto">
          <a:xfrm>
            <a:off x="3848096" y="0"/>
            <a:ext cx="5404520" cy="297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61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Making </a:t>
            </a:r>
            <a:r>
              <a:rPr lang="en-US" b="1" dirty="0"/>
              <a:t>Information Flow Explicit in </a:t>
            </a:r>
            <a:r>
              <a:rPr lang="en-US" b="1" dirty="0" err="1"/>
              <a:t>HiStar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sz="2000" dirty="0" err="1"/>
              <a:t>Nickolai</a:t>
            </a:r>
            <a:r>
              <a:rPr lang="en-US" sz="2000" dirty="0"/>
              <a:t> </a:t>
            </a:r>
            <a:r>
              <a:rPr lang="en-US" sz="2000" dirty="0" err="1"/>
              <a:t>Zeldovich</a:t>
            </a:r>
            <a:r>
              <a:rPr lang="en-US" sz="2000" dirty="0"/>
              <a:t>, Silas Boyd-</a:t>
            </a:r>
            <a:r>
              <a:rPr lang="en-US" sz="2000" dirty="0" err="1"/>
              <a:t>Wickizer</a:t>
            </a:r>
            <a:r>
              <a:rPr lang="en-US" sz="2000" dirty="0"/>
              <a:t>, Eddie Kohler, and David </a:t>
            </a:r>
            <a:r>
              <a:rPr lang="en-US" sz="2000" dirty="0" err="1" smtClean="0"/>
              <a:t>Mazières</a:t>
            </a:r>
            <a:r>
              <a:rPr lang="en-US" sz="2000" dirty="0" smtClean="0">
                <a:hlinkClick r:id="rId2"/>
              </a:rPr>
              <a:t/>
            </a:r>
            <a:br>
              <a:rPr lang="en-US" sz="2000" dirty="0" smtClean="0">
                <a:hlinkClick r:id="rId2"/>
              </a:rPr>
            </a:b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people.csail.mit.edu/nickolai/papers/zeldovich-histar.pdf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71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Current OSs have too many aspects that need to be secured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Sloppy code in many places lead to vulnerabilities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HiStar</a:t>
            </a:r>
            <a:r>
              <a:rPr lang="en-US" dirty="0" smtClean="0"/>
              <a:t> offers a minimalistic kernel that exposes information flow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Six objects in the kernel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Each object has a label (categories/colors)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Information flow controlled between objects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All of Unix implemented on top of these few abstractions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New applications can implement security using these abstractions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6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Radically different approach to OSs.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DAC </a:t>
            </a:r>
            <a:r>
              <a:rPr lang="en-US" dirty="0" err="1" smtClean="0"/>
              <a:t>vs</a:t>
            </a:r>
            <a:r>
              <a:rPr lang="en-US" dirty="0" smtClean="0"/>
              <a:t> MAC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Attacks the problem with a small microkernel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Everything else implemented on top of </a:t>
            </a:r>
            <a:r>
              <a:rPr lang="en-US" dirty="0" smtClean="0"/>
              <a:t>it</a:t>
            </a:r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All future applications benefit from the security of </a:t>
            </a:r>
            <a:r>
              <a:rPr lang="en-US" dirty="0" err="1" smtClean="0"/>
              <a:t>HiStar</a:t>
            </a:r>
            <a:endParaRPr lang="en-US" dirty="0" smtClean="0"/>
          </a:p>
          <a:p>
            <a:pPr marL="97155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/>
              <a:t>Great bold paper</a:t>
            </a:r>
            <a:r>
              <a:rPr lang="en-US" dirty="0" smtClean="0"/>
              <a:t>! Realistic implementation.</a:t>
            </a:r>
            <a:endParaRPr lang="en-US" dirty="0"/>
          </a:p>
          <a:p>
            <a:pPr marL="971550" lvl="1" indent="-342900">
              <a:buFont typeface="Arial"/>
              <a:buChar char="•"/>
            </a:pPr>
            <a:r>
              <a:rPr lang="en-US" dirty="0" smtClean="0"/>
              <a:t>Why didn’t it have more impact?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0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Security vulnerabilities discovered in all kinds of apps</a:t>
            </a:r>
          </a:p>
          <a:p>
            <a:pPr marL="971550" lvl="1" indent="-342900">
              <a:buFont typeface="Arial"/>
              <a:buChar char="•"/>
            </a:pPr>
            <a:r>
              <a:rPr lang="en-US" sz="1800" dirty="0" smtClean="0"/>
              <a:t>Buffer overflows, format string issues, SQL injection, JS injection, temp file races, integer overflows</a:t>
            </a:r>
          </a:p>
          <a:p>
            <a:pPr marL="342900" indent="-342900">
              <a:buFont typeface="Arial"/>
              <a:buChar char="•"/>
            </a:pPr>
            <a:endParaRPr lang="en-US" sz="9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Security implemented at many different levels</a:t>
            </a:r>
          </a:p>
          <a:p>
            <a:pPr marL="971550" lvl="1" indent="-342900">
              <a:buFont typeface="Arial"/>
              <a:buChar char="•"/>
            </a:pPr>
            <a:r>
              <a:rPr lang="en-US" sz="1800" dirty="0" smtClean="0"/>
              <a:t>Web app implements its own logic, e.g. private Facebook posts</a:t>
            </a:r>
          </a:p>
          <a:p>
            <a:pPr marL="971550" lvl="1" indent="-342900">
              <a:buFont typeface="Arial"/>
              <a:buChar char="•"/>
            </a:pPr>
            <a:r>
              <a:rPr lang="en-US" sz="1800" dirty="0" smtClean="0"/>
              <a:t>Web servers implement access to different directories (.</a:t>
            </a:r>
            <a:r>
              <a:rPr lang="en-US" sz="1800" dirty="0" err="1" smtClean="0"/>
              <a:t>htaccess</a:t>
            </a:r>
            <a:r>
              <a:rPr lang="en-US" sz="1800" dirty="0" smtClean="0"/>
              <a:t>)</a:t>
            </a:r>
          </a:p>
          <a:p>
            <a:pPr marL="971550" lvl="1" indent="-342900">
              <a:buFont typeface="Arial"/>
              <a:buChar char="•"/>
            </a:pPr>
            <a:r>
              <a:rPr lang="en-US" sz="1800" dirty="0" smtClean="0"/>
              <a:t>OS implements its own ACLs, users, SU, </a:t>
            </a:r>
            <a:r>
              <a:rPr lang="mr-IN" sz="1800" dirty="0" smtClean="0"/>
              <a:t>…</a:t>
            </a:r>
            <a:endParaRPr lang="en-US" sz="1800" dirty="0" smtClean="0"/>
          </a:p>
          <a:p>
            <a:pPr marL="971550" lvl="1" indent="-342900">
              <a:buFont typeface="Arial"/>
              <a:buChar char="•"/>
            </a:pPr>
            <a:r>
              <a:rPr lang="en-US" sz="1800" dirty="0" smtClean="0"/>
              <a:t>Hardware implements security, page tables,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endParaRPr lang="en-US" sz="900" dirty="0" smtClean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Bugs could exist anywhere, high level info can be leaked at any level!</a:t>
            </a:r>
          </a:p>
          <a:p>
            <a:pPr marL="971550" lvl="1" indent="-342900">
              <a:buFont typeface="Arial"/>
              <a:buChar char="•"/>
            </a:pPr>
            <a:r>
              <a:rPr lang="en-US" sz="1800" dirty="0" smtClean="0"/>
              <a:t>Meltdown leaking secret </a:t>
            </a:r>
            <a:r>
              <a:rPr lang="en-US" sz="1800" dirty="0" err="1" smtClean="0"/>
              <a:t>webapp</a:t>
            </a:r>
            <a:r>
              <a:rPr lang="en-US" sz="1800" dirty="0" smtClean="0"/>
              <a:t> info to another tenant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312863"/>
            <a:ext cx="8850312" cy="3716337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Small kernel (20k LoC) that controls information flow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Don’t care about bugs in programs, make sure kernel isn’t buggy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Control the information flow between potentially buggy programs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Seen this idea before? </a:t>
            </a:r>
          </a:p>
          <a:p>
            <a:pPr marL="971550" lvl="1" indent="-342900">
              <a:buFont typeface="Arial" charset="0"/>
              <a:buChar char="•"/>
            </a:pPr>
            <a:endParaRPr lang="en-US" sz="18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Example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Antivirus needs to scan all your files. 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It will see confidential information.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If the AV code is malicious, it can communicate that code out over the Internet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Kernel can simply now allow AV to send info anywhere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654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research in the 70s: </a:t>
            </a:r>
            <a:r>
              <a:rPr lang="en-US" b="1" dirty="0" smtClean="0"/>
              <a:t>Bell </a:t>
            </a:r>
            <a:r>
              <a:rPr lang="en-US" b="1" dirty="0" err="1" smtClean="0"/>
              <a:t>LaPadula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Bell </a:t>
            </a:r>
            <a:r>
              <a:rPr lang="en-US" sz="2000" dirty="0" err="1" smtClean="0"/>
              <a:t>Lapadula</a:t>
            </a:r>
            <a:endParaRPr lang="en-US" sz="2000" dirty="0" smtClean="0"/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Preserve confidentiality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Subjects reading/writing Objects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Subjects and Objects given a level, e.g. 1</a:t>
            </a:r>
            <a:r>
              <a:rPr lang="mr-IN" sz="1800" dirty="0" smtClean="0"/>
              <a:t>…</a:t>
            </a:r>
            <a:r>
              <a:rPr lang="en-US" sz="1800" dirty="0" smtClean="0"/>
              <a:t>4 (unclassified</a:t>
            </a:r>
            <a:r>
              <a:rPr lang="mr-IN" sz="1800" dirty="0" smtClean="0"/>
              <a:t>…</a:t>
            </a:r>
            <a:r>
              <a:rPr lang="en-US" sz="1800" dirty="0" smtClean="0"/>
              <a:t>top secret)</a:t>
            </a:r>
          </a:p>
          <a:p>
            <a:pPr marL="342900" indent="-342900">
              <a:buFont typeface="Arial" charset="0"/>
              <a:buChar char="•"/>
            </a:pPr>
            <a:endParaRPr lang="en-US" sz="9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No </a:t>
            </a:r>
            <a:r>
              <a:rPr lang="en-US" sz="2000" dirty="0" smtClean="0"/>
              <a:t>read up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Subject at level </a:t>
            </a:r>
            <a:r>
              <a:rPr lang="en-US" sz="1800" dirty="0" err="1" smtClean="0"/>
              <a:t>i</a:t>
            </a:r>
            <a:r>
              <a:rPr lang="en-US" sz="1800" dirty="0" smtClean="0"/>
              <a:t> cannot read object at level j when </a:t>
            </a:r>
            <a:r>
              <a:rPr lang="en-US" sz="1800" dirty="0" err="1" smtClean="0"/>
              <a:t>i</a:t>
            </a:r>
            <a:r>
              <a:rPr lang="en-US" sz="1800" dirty="0" smtClean="0"/>
              <a:t> &lt; j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/>
              <a:t>e</a:t>
            </a:r>
            <a:r>
              <a:rPr lang="en-US" sz="1800" dirty="0" smtClean="0"/>
              <a:t>.g. anonymous user reading root’s files (could leak /</a:t>
            </a:r>
            <a:r>
              <a:rPr lang="en-US" sz="1800" dirty="0" err="1" smtClean="0"/>
              <a:t>etc</a:t>
            </a:r>
            <a:r>
              <a:rPr lang="en-US" sz="1800" dirty="0" smtClean="0"/>
              <a:t>/</a:t>
            </a:r>
            <a:r>
              <a:rPr lang="en-US" sz="1800" dirty="0" err="1" smtClean="0"/>
              <a:t>passwd</a:t>
            </a:r>
            <a:r>
              <a:rPr lang="en-US" sz="1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endParaRPr lang="en-US" sz="9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No </a:t>
            </a:r>
            <a:r>
              <a:rPr lang="en-US" sz="2000" dirty="0" smtClean="0"/>
              <a:t>write down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/>
              <a:t>Subject at level </a:t>
            </a:r>
            <a:r>
              <a:rPr lang="en-US" sz="1800" dirty="0" err="1"/>
              <a:t>i</a:t>
            </a:r>
            <a:r>
              <a:rPr lang="en-US" sz="1800" dirty="0"/>
              <a:t> cannot </a:t>
            </a:r>
            <a:r>
              <a:rPr lang="en-US" sz="1800" dirty="0" smtClean="0"/>
              <a:t>write object </a:t>
            </a:r>
            <a:r>
              <a:rPr lang="en-US" sz="1800" dirty="0"/>
              <a:t>at level j when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smtClean="0"/>
              <a:t>&gt; j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/>
              <a:t>e</a:t>
            </a:r>
            <a:r>
              <a:rPr lang="en-US" sz="1800" dirty="0" smtClean="0"/>
              <a:t>.g. root writing to /user/anonymous (could leak secret info to anonymous)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6470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research in the 70s: </a:t>
            </a:r>
            <a:r>
              <a:rPr lang="en-US" b="1" dirty="0" smtClean="0"/>
              <a:t>Biba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 smtClean="0"/>
              <a:t>Biba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Preserve integrity / trustworthiness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Who would you trust when receiving information?</a:t>
            </a:r>
          </a:p>
          <a:p>
            <a:pPr marL="342900" indent="-342900">
              <a:buFont typeface="Arial" charset="0"/>
              <a:buChar char="•"/>
            </a:pPr>
            <a:endParaRPr lang="en-US" sz="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No </a:t>
            </a:r>
            <a:r>
              <a:rPr lang="en-US" sz="2000" dirty="0" smtClean="0"/>
              <a:t>write up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Subject at level </a:t>
            </a:r>
            <a:r>
              <a:rPr lang="en-US" sz="1800" dirty="0" err="1" smtClean="0"/>
              <a:t>i</a:t>
            </a:r>
            <a:r>
              <a:rPr lang="en-US" sz="1800" dirty="0" smtClean="0"/>
              <a:t> cannot write object at level j when </a:t>
            </a:r>
            <a:r>
              <a:rPr lang="en-US" sz="1800" dirty="0" err="1" smtClean="0"/>
              <a:t>i</a:t>
            </a:r>
            <a:r>
              <a:rPr lang="en-US" sz="1800" dirty="0" smtClean="0"/>
              <a:t> &lt; j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Cannot </a:t>
            </a:r>
            <a:r>
              <a:rPr lang="en-US" sz="1800" dirty="0" smtClean="0"/>
              <a:t>authoritatively provide </a:t>
            </a:r>
            <a:r>
              <a:rPr lang="en-US" sz="1800" dirty="0" smtClean="0"/>
              <a:t>information to the upper levels</a:t>
            </a:r>
          </a:p>
          <a:p>
            <a:pPr marL="342900" indent="-342900">
              <a:buFont typeface="Arial" charset="0"/>
              <a:buChar char="•"/>
            </a:pPr>
            <a:endParaRPr lang="en-US" sz="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No </a:t>
            </a:r>
            <a:r>
              <a:rPr lang="en-US" sz="2000" dirty="0" smtClean="0"/>
              <a:t>read down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/>
              <a:t>Subject at level </a:t>
            </a:r>
            <a:r>
              <a:rPr lang="en-US" sz="1800" dirty="0" err="1"/>
              <a:t>i</a:t>
            </a:r>
            <a:r>
              <a:rPr lang="en-US" sz="1800" dirty="0"/>
              <a:t> cannot </a:t>
            </a:r>
            <a:r>
              <a:rPr lang="en-US" sz="1800" dirty="0" smtClean="0"/>
              <a:t>read object </a:t>
            </a:r>
            <a:r>
              <a:rPr lang="en-US" sz="1800" dirty="0"/>
              <a:t>at level j when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smtClean="0"/>
              <a:t>&gt; j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sz="1800" dirty="0" smtClean="0"/>
              <a:t>Cannot trust information from lower levels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434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Early OS:s implemented these ideas for file systems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Policies on how top secret or classified information could be handled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Reading and writing of files were protected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How is it different from today’s file systems and their security?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sz="1000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Application level concepts wouldn’t get these benefits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OS doesn’t know about the app data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err="1" smtClean="0"/>
              <a:t>HiStar</a:t>
            </a:r>
            <a:r>
              <a:rPr lang="en-US" dirty="0" smtClean="0"/>
              <a:t> exposes these security mechanisms to all apps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b="1" dirty="0" smtClean="0"/>
              <a:t>Information Flow </a:t>
            </a:r>
            <a:r>
              <a:rPr lang="en-US" dirty="0" smtClean="0"/>
              <a:t>as basic OS mechanisms exposed to apps! 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Can implement Bell </a:t>
            </a:r>
            <a:r>
              <a:rPr lang="en-US" dirty="0" err="1" smtClean="0"/>
              <a:t>Lapadula</a:t>
            </a:r>
            <a:r>
              <a:rPr lang="en-US" dirty="0" smtClean="0"/>
              <a:t> and Biba in any app!</a:t>
            </a:r>
          </a:p>
        </p:txBody>
      </p:sp>
    </p:spTree>
    <p:extLst>
      <p:ext uri="{BB962C8B-B14F-4D97-AF65-F5344CB8AC3E}">
        <p14:creationId xmlns:p14="http://schemas.microsoft.com/office/powerpoint/2010/main" val="75299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Control (IFC)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How should we track information flow?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Associate a </a:t>
            </a:r>
            <a:r>
              <a:rPr lang="en-US" b="1" dirty="0" smtClean="0"/>
              <a:t>Label</a:t>
            </a:r>
            <a:r>
              <a:rPr lang="en-US" i="1" dirty="0" smtClean="0"/>
              <a:t> </a:t>
            </a:r>
            <a:r>
              <a:rPr lang="en-US" dirty="0" smtClean="0"/>
              <a:t>with the data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Label follows data when it moves around 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Labels determine what you can do with the data</a:t>
            </a:r>
          </a:p>
          <a:p>
            <a:pPr marL="1431925" lvl="2" indent="-342900">
              <a:buFont typeface="Arial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.g. SSN cannot be sent to any other computer</a:t>
            </a:r>
          </a:p>
          <a:p>
            <a:pPr marL="971550" lvl="1" indent="-342900"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9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Virus Scanner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863" y="1190312"/>
            <a:ext cx="8850312" cy="3394075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AV Scanner/Helper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Read virus DB (signatures)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Read </a:t>
            </a:r>
            <a:r>
              <a:rPr lang="en-US" b="1" dirty="0" smtClean="0"/>
              <a:t>all</a:t>
            </a:r>
            <a:r>
              <a:rPr lang="en-US" dirty="0" smtClean="0"/>
              <a:t> files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Read/write </a:t>
            </a:r>
            <a:r>
              <a:rPr lang="en-US" dirty="0" err="1" smtClean="0"/>
              <a:t>tmp</a:t>
            </a:r>
            <a:r>
              <a:rPr lang="en-US" dirty="0" smtClean="0"/>
              <a:t> files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Write to screen scan status</a:t>
            </a:r>
          </a:p>
          <a:p>
            <a:pPr marL="342900" indent="-342900">
              <a:buFont typeface="Arial" charset="0"/>
              <a:buChar char="•"/>
            </a:pPr>
            <a:endParaRPr lang="en-US" sz="900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Update daemon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Read/write data to Internet to fetch latest virus DB</a:t>
            </a:r>
          </a:p>
          <a:p>
            <a:pPr marL="971550" lvl="1" indent="-342900">
              <a:buFont typeface="Arial" charset="0"/>
              <a:buChar char="•"/>
            </a:pPr>
            <a:r>
              <a:rPr lang="en-US" dirty="0" smtClean="0"/>
              <a:t>Write to the virus DB to update it</a:t>
            </a:r>
          </a:p>
          <a:p>
            <a:pPr marL="342900" indent="-342900">
              <a:buFont typeface="Arial" charset="0"/>
              <a:buChar char="•"/>
            </a:pPr>
            <a:endParaRPr lang="en-US" sz="900" dirty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Can we protect files from corruption and leakage to outside?</a:t>
            </a:r>
          </a:p>
          <a:p>
            <a:pPr marL="971550" lvl="1" indent="-342900">
              <a:buFont typeface="Arial" charset="0"/>
              <a:buChar char="•"/>
            </a:pP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56512" y="1080300"/>
            <a:ext cx="4904836" cy="2492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43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B_deck_16x9_example">
  <a:themeElements>
    <a:clrScheme name="Custom 3">
      <a:dk1>
        <a:sysClr val="windowText" lastClr="000000"/>
      </a:dk1>
      <a:lt1>
        <a:sysClr val="window" lastClr="FFFFFF"/>
      </a:lt1>
      <a:dk2>
        <a:srgbClr val="2B2B2B"/>
      </a:dk2>
      <a:lt2>
        <a:srgbClr val="D5D2C3"/>
      </a:lt2>
      <a:accent1>
        <a:srgbClr val="1EA3B5"/>
      </a:accent1>
      <a:accent2>
        <a:srgbClr val="EC541B"/>
      </a:accent2>
      <a:accent3>
        <a:srgbClr val="1AA756"/>
      </a:accent3>
      <a:accent4>
        <a:srgbClr val="E2151C"/>
      </a:accent4>
      <a:accent5>
        <a:srgbClr val="646464"/>
      </a:accent5>
      <a:accent6>
        <a:srgbClr val="DC3D08"/>
      </a:accent6>
      <a:hlink>
        <a:srgbClr val="EC541B"/>
      </a:hlink>
      <a:folHlink>
        <a:srgbClr val="75527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DB_deck_16x9_example.potx</Template>
  <TotalTime>56289</TotalTime>
  <Words>1055</Words>
  <Application>Microsoft Macintosh PowerPoint</Application>
  <PresentationFormat>On-screen Show (16:9)</PresentationFormat>
  <Paragraphs>190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Calibri</vt:lpstr>
      <vt:lpstr>Helvetica Neue</vt:lpstr>
      <vt:lpstr>Helvetica Neue Light</vt:lpstr>
      <vt:lpstr>Lucida Grande</vt:lpstr>
      <vt:lpstr>MS PGothic</vt:lpstr>
      <vt:lpstr>ＭＳ Ｐゴシック</vt:lpstr>
      <vt:lpstr>Newslab Thin</vt:lpstr>
      <vt:lpstr>Tahoma</vt:lpstr>
      <vt:lpstr>Arial</vt:lpstr>
      <vt:lpstr>DB_deck_16x9_example</vt:lpstr>
      <vt:lpstr>Excel.Chart.8</vt:lpstr>
      <vt:lpstr>Making Information Flow Explicit in HiStar Lecture 25, cs262a</vt:lpstr>
      <vt:lpstr>Today’s Paper</vt:lpstr>
      <vt:lpstr>Motivation</vt:lpstr>
      <vt:lpstr>Main idea</vt:lpstr>
      <vt:lpstr>Military research in the 70s: Bell LaPadula</vt:lpstr>
      <vt:lpstr>Military research in the 70s: Biba</vt:lpstr>
      <vt:lpstr>Military Operating Systems</vt:lpstr>
      <vt:lpstr>Information Flow Control (IFC)</vt:lpstr>
      <vt:lpstr>Example: Virus Scanner</vt:lpstr>
      <vt:lpstr>Problems today</vt:lpstr>
      <vt:lpstr>Problems today</vt:lpstr>
      <vt:lpstr>Problems today</vt:lpstr>
      <vt:lpstr>Problems today</vt:lpstr>
      <vt:lpstr>Information Flow to save us!</vt:lpstr>
      <vt:lpstr>Kernels Objects</vt:lpstr>
      <vt:lpstr>Information Flow: Labels &amp; Categories</vt:lpstr>
      <vt:lpstr>Antivirus example fixed with information flow</vt:lpstr>
      <vt:lpstr>AV explained in full</vt:lpstr>
      <vt:lpstr>Unix vs IFC</vt:lpstr>
      <vt:lpstr>Conclusion</vt:lpstr>
      <vt:lpstr>Zooming out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d'Orito</dc:creator>
  <cp:lastModifiedBy>Ali Ghodsi</cp:lastModifiedBy>
  <cp:revision>2412</cp:revision>
  <cp:lastPrinted>2016-09-26T22:07:19Z</cp:lastPrinted>
  <dcterms:created xsi:type="dcterms:W3CDTF">2015-02-13T19:56:21Z</dcterms:created>
  <dcterms:modified xsi:type="dcterms:W3CDTF">2018-04-23T17:38:55Z</dcterms:modified>
</cp:coreProperties>
</file>