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Lst>
  <p:sldSz cy="5143500" cx="9144000"/>
  <p:notesSz cx="6858000" cy="9144000"/>
  <p:embeddedFontLst>
    <p:embeddedFont>
      <p:font typeface="Montserrat SemiBold"/>
      <p:regular r:id="rId50"/>
      <p:bold r:id="rId51"/>
      <p:italic r:id="rId52"/>
      <p:boldItalic r:id="rId53"/>
    </p:embeddedFont>
    <p:embeddedFont>
      <p:font typeface="Montserrat"/>
      <p:regular r:id="rId54"/>
      <p:bold r:id="rId55"/>
      <p:italic r:id="rId56"/>
      <p:boldItalic r:id="rId57"/>
    </p:embeddedFont>
    <p:embeddedFont>
      <p:font typeface="Montserrat Medium"/>
      <p:regular r:id="rId58"/>
      <p:bold r:id="rId59"/>
      <p:italic r:id="rId60"/>
      <p:boldItalic r:id="rId61"/>
    </p:embeddedFont>
    <p:embeddedFont>
      <p:font typeface="Montserrat Light"/>
      <p:regular r:id="rId62"/>
      <p:bold r:id="rId63"/>
      <p:italic r:id="rId64"/>
      <p:boldItalic r:id="rId65"/>
    </p:embeddedFont>
    <p:embeddedFont>
      <p:font typeface="Montserrat ExtraLight"/>
      <p:regular r:id="rId66"/>
      <p:bold r:id="rId67"/>
      <p:italic r:id="rId68"/>
      <p:boldItalic r:id="rId69"/>
    </p:embeddedFont>
    <p:embeddedFont>
      <p:font typeface="Montserrat Thin"/>
      <p:regular r:id="rId70"/>
      <p:bold r:id="rId71"/>
      <p:italic r:id="rId72"/>
      <p:boldItalic r:id="rId7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font" Target="fonts/MontserratThin-boldItalic.fntdata"/><Relationship Id="rId72" Type="http://schemas.openxmlformats.org/officeDocument/2006/relationships/font" Target="fonts/MontserratThin-italic.fntdata"/><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71" Type="http://schemas.openxmlformats.org/officeDocument/2006/relationships/font" Target="fonts/MontserratThin-bold.fntdata"/><Relationship Id="rId70" Type="http://schemas.openxmlformats.org/officeDocument/2006/relationships/font" Target="fonts/MontserratThin-regular.fntdata"/><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MontserratLight-regular.fntdata"/><Relationship Id="rId61" Type="http://schemas.openxmlformats.org/officeDocument/2006/relationships/font" Target="fonts/MontserratMedium-boldItalic.fntdata"/><Relationship Id="rId20" Type="http://schemas.openxmlformats.org/officeDocument/2006/relationships/slide" Target="slides/slide16.xml"/><Relationship Id="rId64" Type="http://schemas.openxmlformats.org/officeDocument/2006/relationships/font" Target="fonts/MontserratLight-italic.fntdata"/><Relationship Id="rId63" Type="http://schemas.openxmlformats.org/officeDocument/2006/relationships/font" Target="fonts/MontserratLight-bold.fntdata"/><Relationship Id="rId22" Type="http://schemas.openxmlformats.org/officeDocument/2006/relationships/slide" Target="slides/slide18.xml"/><Relationship Id="rId66" Type="http://schemas.openxmlformats.org/officeDocument/2006/relationships/font" Target="fonts/MontserratExtraLight-regular.fntdata"/><Relationship Id="rId21" Type="http://schemas.openxmlformats.org/officeDocument/2006/relationships/slide" Target="slides/slide17.xml"/><Relationship Id="rId65" Type="http://schemas.openxmlformats.org/officeDocument/2006/relationships/font" Target="fonts/MontserratLight-boldItalic.fntdata"/><Relationship Id="rId24" Type="http://schemas.openxmlformats.org/officeDocument/2006/relationships/slide" Target="slides/slide20.xml"/><Relationship Id="rId68" Type="http://schemas.openxmlformats.org/officeDocument/2006/relationships/font" Target="fonts/MontserratExtraLight-italic.fntdata"/><Relationship Id="rId23" Type="http://schemas.openxmlformats.org/officeDocument/2006/relationships/slide" Target="slides/slide19.xml"/><Relationship Id="rId67" Type="http://schemas.openxmlformats.org/officeDocument/2006/relationships/font" Target="fonts/MontserratExtraLight-bold.fntdata"/><Relationship Id="rId60" Type="http://schemas.openxmlformats.org/officeDocument/2006/relationships/font" Target="fonts/MontserratMedium-italic.fntdata"/><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font" Target="fonts/MontserratExtraLight-boldItalic.fntdata"/><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MontserratSemiBold-bold.fntdata"/><Relationship Id="rId50" Type="http://schemas.openxmlformats.org/officeDocument/2006/relationships/font" Target="fonts/MontserratSemiBold-regular.fntdata"/><Relationship Id="rId53" Type="http://schemas.openxmlformats.org/officeDocument/2006/relationships/font" Target="fonts/MontserratSemiBold-boldItalic.fntdata"/><Relationship Id="rId52" Type="http://schemas.openxmlformats.org/officeDocument/2006/relationships/font" Target="fonts/MontserratSemiBold-italic.fntdata"/><Relationship Id="rId11" Type="http://schemas.openxmlformats.org/officeDocument/2006/relationships/slide" Target="slides/slide7.xml"/><Relationship Id="rId55" Type="http://schemas.openxmlformats.org/officeDocument/2006/relationships/font" Target="fonts/Montserrat-bold.fntdata"/><Relationship Id="rId10" Type="http://schemas.openxmlformats.org/officeDocument/2006/relationships/slide" Target="slides/slide6.xml"/><Relationship Id="rId54" Type="http://schemas.openxmlformats.org/officeDocument/2006/relationships/font" Target="fonts/Montserrat-regular.fntdata"/><Relationship Id="rId13" Type="http://schemas.openxmlformats.org/officeDocument/2006/relationships/slide" Target="slides/slide9.xml"/><Relationship Id="rId57" Type="http://schemas.openxmlformats.org/officeDocument/2006/relationships/font" Target="fonts/Montserrat-boldItalic.fntdata"/><Relationship Id="rId12" Type="http://schemas.openxmlformats.org/officeDocument/2006/relationships/slide" Target="slides/slide8.xml"/><Relationship Id="rId56" Type="http://schemas.openxmlformats.org/officeDocument/2006/relationships/font" Target="fonts/Montserrat-italic.fntdata"/><Relationship Id="rId15" Type="http://schemas.openxmlformats.org/officeDocument/2006/relationships/slide" Target="slides/slide11.xml"/><Relationship Id="rId59" Type="http://schemas.openxmlformats.org/officeDocument/2006/relationships/font" Target="fonts/MontserratMedium-bold.fntdata"/><Relationship Id="rId14" Type="http://schemas.openxmlformats.org/officeDocument/2006/relationships/slide" Target="slides/slide10.xml"/><Relationship Id="rId58" Type="http://schemas.openxmlformats.org/officeDocument/2006/relationships/font" Target="fonts/MontserratMedium-regular.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4e652aadd2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4e652aadd2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4e652aadd2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4e652aadd2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4e652aadd2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4e652aadd2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4e652aadd2_1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4e652aadd2_1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4e652aadd2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4e652aadd2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4e652aadd2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4e652aadd2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4e652aadd2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4e652aadd2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4e652aadd2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4e652aadd2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4e652aadd2_1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4e652aadd2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4e652aadd2_1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4e652aadd2_1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g4e652aadd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4e652aadd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4e652aadd2_1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4e652aadd2_1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g4e6c6ad06b_2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4e6c6ad06b_2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4e652aadd2_1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4e652aadd2_1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4e652aadd2_1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4e652aadd2_1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g4e652aadd2_1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4e652aadd2_1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g4e652aadd2_1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4e652aadd2_1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g4e652aadd2_1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4e652aadd2_1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4e652aadd2_1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4e652aadd2_1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g4e6c6ad06b_2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4e6c6ad06b_2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4e652aadd2_1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4e652aadd2_1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4e652aadd2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4e652aadd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Will talk about the LeNet and also explain the basics of CNN using those 2D and 3D visualization links at the bottom of the slide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g4e652aadd2_1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4e652aadd2_1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g4e6c6ad06b_2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4e6c6ad06b_2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g4e6c6ad06b_2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4e6c6ad06b_2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g4e6c6ad06b_2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4e6c6ad06b_2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g4e6c6ad06b_2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4e6c6ad06b_2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Google Shape;344;g4e652aadd2_1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4e652aadd2_1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g4e6c6ad06b_2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4e6c6ad06b_2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1" name="Shape 361"/>
        <p:cNvGrpSpPr/>
        <p:nvPr/>
      </p:nvGrpSpPr>
      <p:grpSpPr>
        <a:xfrm>
          <a:off x="0" y="0"/>
          <a:ext cx="0" cy="0"/>
          <a:chOff x="0" y="0"/>
          <a:chExt cx="0" cy="0"/>
        </a:xfrm>
      </p:grpSpPr>
      <p:sp>
        <p:nvSpPr>
          <p:cNvPr id="362" name="Google Shape;362;g4e6c6ad06b_2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4e6c6ad06b_2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3" name="Shape 373"/>
        <p:cNvGrpSpPr/>
        <p:nvPr/>
      </p:nvGrpSpPr>
      <p:grpSpPr>
        <a:xfrm>
          <a:off x="0" y="0"/>
          <a:ext cx="0" cy="0"/>
          <a:chOff x="0" y="0"/>
          <a:chExt cx="0" cy="0"/>
        </a:xfrm>
      </p:grpSpPr>
      <p:sp>
        <p:nvSpPr>
          <p:cNvPr id="374" name="Google Shape;374;g4e6c6ad06b_2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4e6c6ad06b_2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Google Shape;388;g4e6c6ad06b_2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4e6c6ad06b_2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4e652aadd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4e652aadd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Google Shape;404;g4e652aadd2_1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4e652aadd2_1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2" name="Shape 412"/>
        <p:cNvGrpSpPr/>
        <p:nvPr/>
      </p:nvGrpSpPr>
      <p:grpSpPr>
        <a:xfrm>
          <a:off x="0" y="0"/>
          <a:ext cx="0" cy="0"/>
          <a:chOff x="0" y="0"/>
          <a:chExt cx="0" cy="0"/>
        </a:xfrm>
      </p:grpSpPr>
      <p:sp>
        <p:nvSpPr>
          <p:cNvPr id="413" name="Google Shape;413;g4e652aadd2_1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4e652aadd2_1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Google Shape;419;g4e652aadd2_1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4e652aadd2_1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5" name="Shape 425"/>
        <p:cNvGrpSpPr/>
        <p:nvPr/>
      </p:nvGrpSpPr>
      <p:grpSpPr>
        <a:xfrm>
          <a:off x="0" y="0"/>
          <a:ext cx="0" cy="0"/>
          <a:chOff x="0" y="0"/>
          <a:chExt cx="0" cy="0"/>
        </a:xfrm>
      </p:grpSpPr>
      <p:sp>
        <p:nvSpPr>
          <p:cNvPr id="426" name="Google Shape;426;g4e652aadd2_1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4e652aadd2_1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found that scaling down the residuals before adding them to the previous layer activation seemed to stabilize the training. In general we picked some scaling factors between 0.1 and 0.3 to scale the residuals before their being added to the accumulated layer activations (cf. Figure 20).</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similar instability was observed by He et al. in [5] in the case of very deep residual networks and they suggested a two-phase training where the first “warm-up” phase is done with very low learning rate, followed by a second phase with high learning rata. We found that if the number of filters is very high, then even a very low (0.00001) learning rate is not sufficient to cope with the instabilities and the training with high learning rate had a chance to destroy its effects. We found it much more reliable to just scale the residuals.</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2" name="Shape 432"/>
        <p:cNvGrpSpPr/>
        <p:nvPr/>
      </p:nvGrpSpPr>
      <p:grpSpPr>
        <a:xfrm>
          <a:off x="0" y="0"/>
          <a:ext cx="0" cy="0"/>
          <a:chOff x="0" y="0"/>
          <a:chExt cx="0" cy="0"/>
        </a:xfrm>
      </p:grpSpPr>
      <p:sp>
        <p:nvSpPr>
          <p:cNvPr id="433" name="Google Shape;433;g4e652aadd2_1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4e652aadd2_1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8" name="Shape 438"/>
        <p:cNvGrpSpPr/>
        <p:nvPr/>
      </p:nvGrpSpPr>
      <p:grpSpPr>
        <a:xfrm>
          <a:off x="0" y="0"/>
          <a:ext cx="0" cy="0"/>
          <a:chOff x="0" y="0"/>
          <a:chExt cx="0" cy="0"/>
        </a:xfrm>
      </p:grpSpPr>
      <p:sp>
        <p:nvSpPr>
          <p:cNvPr id="439" name="Google Shape;439;g4e652aadd2_1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4e652aadd2_1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4e652aadd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4e652aadd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4e652aadd2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4e652aadd2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4e652aadd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4e652aadd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4e652aadd2_1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4e652aadd2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4e652aadd2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4e652aadd2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7.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3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28.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hyperlink" Target="http://scs.ryerson.ca/~aharley/vis/conv/flat.html" TargetMode="External"/><Relationship Id="rId5" Type="http://schemas.openxmlformats.org/officeDocument/2006/relationships/hyperlink" Target="http://scs.ryerson.ca/~aharley/vis/conv/"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11.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14.png"/><Relationship Id="rId6"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14.png"/><Relationship Id="rId6" Type="http://schemas.openxmlformats.org/officeDocument/2006/relationships/image" Target="../media/image12.png"/><Relationship Id="rId7"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14.png"/><Relationship Id="rId6" Type="http://schemas.openxmlformats.org/officeDocument/2006/relationships/image" Target="../media/image12.png"/><Relationship Id="rId7" Type="http://schemas.openxmlformats.org/officeDocument/2006/relationships/image" Target="../media/image15.png"/><Relationship Id="rId8"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 Id="rId3" Type="http://schemas.openxmlformats.org/officeDocument/2006/relationships/image" Target="../media/image19.png"/><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 Id="rId3" Type="http://schemas.openxmlformats.org/officeDocument/2006/relationships/image" Target="../media/image19.png"/><Relationship Id="rId4" Type="http://schemas.openxmlformats.org/officeDocument/2006/relationships/image" Target="../media/image24.png"/><Relationship Id="rId5"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 Id="rId3" Type="http://schemas.openxmlformats.org/officeDocument/2006/relationships/image" Target="../media/image19.png"/><Relationship Id="rId4" Type="http://schemas.openxmlformats.org/officeDocument/2006/relationships/image" Target="../media/image24.png"/><Relationship Id="rId5" Type="http://schemas.openxmlformats.org/officeDocument/2006/relationships/image" Target="../media/image21.png"/><Relationship Id="rId6"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8.xml"/><Relationship Id="rId3" Type="http://schemas.openxmlformats.org/officeDocument/2006/relationships/image" Target="../media/image19.png"/><Relationship Id="rId4" Type="http://schemas.openxmlformats.org/officeDocument/2006/relationships/image" Target="../media/image24.png"/><Relationship Id="rId5" Type="http://schemas.openxmlformats.org/officeDocument/2006/relationships/image" Target="../media/image21.png"/><Relationship Id="rId6" Type="http://schemas.openxmlformats.org/officeDocument/2006/relationships/image" Target="../media/image34.png"/><Relationship Id="rId7" Type="http://schemas.openxmlformats.org/officeDocument/2006/relationships/image" Target="../media/image3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 Id="rId3" Type="http://schemas.openxmlformats.org/officeDocument/2006/relationships/image" Target="../media/image19.png"/><Relationship Id="rId4" Type="http://schemas.openxmlformats.org/officeDocument/2006/relationships/image" Target="../media/image24.png"/><Relationship Id="rId5" Type="http://schemas.openxmlformats.org/officeDocument/2006/relationships/image" Target="../media/image21.png"/><Relationship Id="rId6" Type="http://schemas.openxmlformats.org/officeDocument/2006/relationships/image" Target="../media/image34.png"/><Relationship Id="rId7" Type="http://schemas.openxmlformats.org/officeDocument/2006/relationships/image" Target="../media/image32.png"/><Relationship Id="rId8"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0.xml"/><Relationship Id="rId3" Type="http://schemas.openxmlformats.org/officeDocument/2006/relationships/image" Target="../media/image33.png"/><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2.xml"/><Relationship Id="rId3" Type="http://schemas.openxmlformats.org/officeDocument/2006/relationships/image" Target="../media/image2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3.xml"/><Relationship Id="rId3" Type="http://schemas.openxmlformats.org/officeDocument/2006/relationships/image" Target="../media/image2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3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3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nvSpPr>
        <p:spPr>
          <a:xfrm>
            <a:off x="511950" y="1869750"/>
            <a:ext cx="8120100" cy="140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latin typeface="Montserrat SemiBold"/>
                <a:ea typeface="Montserrat SemiBold"/>
                <a:cs typeface="Montserrat SemiBold"/>
                <a:sym typeface="Montserrat SemiBold"/>
              </a:rPr>
              <a:t>Inception-v4, Inception-ResNet </a:t>
            </a:r>
            <a:r>
              <a:rPr lang="en" sz="3000">
                <a:latin typeface="Montserrat Light"/>
                <a:ea typeface="Montserrat Light"/>
                <a:cs typeface="Montserrat Light"/>
                <a:sym typeface="Montserrat Light"/>
              </a:rPr>
              <a:t>and </a:t>
            </a:r>
            <a:endParaRPr sz="3000">
              <a:latin typeface="Montserrat Light"/>
              <a:ea typeface="Montserrat Light"/>
              <a:cs typeface="Montserrat Light"/>
              <a:sym typeface="Montserrat Light"/>
            </a:endParaRPr>
          </a:p>
          <a:p>
            <a:pPr indent="0" lvl="0" marL="0" rtl="0" algn="ctr">
              <a:spcBef>
                <a:spcPts val="0"/>
              </a:spcBef>
              <a:spcAft>
                <a:spcPts val="0"/>
              </a:spcAft>
              <a:buNone/>
            </a:pPr>
            <a:r>
              <a:rPr lang="en" sz="3000">
                <a:latin typeface="Montserrat Light"/>
                <a:ea typeface="Montserrat Light"/>
                <a:cs typeface="Montserrat Light"/>
                <a:sym typeface="Montserrat Light"/>
              </a:rPr>
              <a:t>the Impact of</a:t>
            </a:r>
            <a:r>
              <a:rPr lang="en" sz="3000">
                <a:latin typeface="Montserrat SemiBold"/>
                <a:ea typeface="Montserrat SemiBold"/>
                <a:cs typeface="Montserrat SemiBold"/>
                <a:sym typeface="Montserrat SemiBold"/>
              </a:rPr>
              <a:t> </a:t>
            </a:r>
            <a:endParaRPr sz="3000">
              <a:latin typeface="Montserrat SemiBold"/>
              <a:ea typeface="Montserrat SemiBold"/>
              <a:cs typeface="Montserrat SemiBold"/>
              <a:sym typeface="Montserrat SemiBold"/>
            </a:endParaRPr>
          </a:p>
          <a:p>
            <a:pPr indent="0" lvl="0" marL="0" rtl="0" algn="ctr">
              <a:spcBef>
                <a:spcPts val="0"/>
              </a:spcBef>
              <a:spcAft>
                <a:spcPts val="0"/>
              </a:spcAft>
              <a:buNone/>
            </a:pPr>
            <a:r>
              <a:rPr lang="en" sz="3000">
                <a:latin typeface="Montserrat SemiBold"/>
                <a:ea typeface="Montserrat SemiBold"/>
                <a:cs typeface="Montserrat SemiBold"/>
                <a:sym typeface="Montserrat SemiBold"/>
              </a:rPr>
              <a:t>Residual Connections </a:t>
            </a:r>
            <a:r>
              <a:rPr lang="en" sz="3000">
                <a:latin typeface="Montserrat Light"/>
                <a:ea typeface="Montserrat Light"/>
                <a:cs typeface="Montserrat Light"/>
                <a:sym typeface="Montserrat Light"/>
              </a:rPr>
              <a:t>on Learning</a:t>
            </a:r>
            <a:endParaRPr sz="3000">
              <a:latin typeface="Montserrat Light"/>
              <a:ea typeface="Montserrat Light"/>
              <a:cs typeface="Montserrat Light"/>
              <a:sym typeface="Montserrat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pic>
        <p:nvPicPr>
          <p:cNvPr id="115" name="Google Shape;115;p22"/>
          <p:cNvPicPr preferRelativeResize="0"/>
          <p:nvPr/>
        </p:nvPicPr>
        <p:blipFill rotWithShape="1">
          <a:blip r:embed="rId3">
            <a:alphaModFix/>
          </a:blip>
          <a:srcRect b="0" l="0" r="0" t="30848"/>
          <a:stretch/>
        </p:blipFill>
        <p:spPr>
          <a:xfrm>
            <a:off x="560250" y="1702799"/>
            <a:ext cx="6109350" cy="2088725"/>
          </a:xfrm>
          <a:prstGeom prst="rect">
            <a:avLst/>
          </a:prstGeom>
          <a:noFill/>
          <a:ln>
            <a:noFill/>
          </a:ln>
        </p:spPr>
      </p:pic>
      <p:sp>
        <p:nvSpPr>
          <p:cNvPr id="116" name="Google Shape;116;p22"/>
          <p:cNvSpPr txBox="1"/>
          <p:nvPr/>
        </p:nvSpPr>
        <p:spPr>
          <a:xfrm>
            <a:off x="560250" y="398250"/>
            <a:ext cx="6507000" cy="81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434343"/>
                </a:solidFill>
                <a:latin typeface="Montserrat SemiBold"/>
                <a:ea typeface="Montserrat SemiBold"/>
                <a:cs typeface="Montserrat SemiBold"/>
                <a:sym typeface="Montserrat SemiBold"/>
              </a:rPr>
              <a:t>GoogLeNet </a:t>
            </a:r>
            <a:r>
              <a:rPr lang="en">
                <a:solidFill>
                  <a:srgbClr val="434343"/>
                </a:solidFill>
                <a:latin typeface="Montserrat Light"/>
                <a:ea typeface="Montserrat Light"/>
                <a:cs typeface="Montserrat Light"/>
                <a:sym typeface="Montserrat Light"/>
              </a:rPr>
              <a:t>(Inception Modules)</a:t>
            </a:r>
            <a:endParaRPr>
              <a:solidFill>
                <a:srgbClr val="434343"/>
              </a:solidFill>
              <a:latin typeface="Montserrat Light"/>
              <a:ea typeface="Montserrat Light"/>
              <a:cs typeface="Montserrat Light"/>
              <a:sym typeface="Montserrat Light"/>
            </a:endParaRPr>
          </a:p>
        </p:txBody>
      </p:sp>
      <p:sp>
        <p:nvSpPr>
          <p:cNvPr id="117" name="Google Shape;117;p22"/>
          <p:cNvSpPr txBox="1"/>
          <p:nvPr/>
        </p:nvSpPr>
        <p:spPr>
          <a:xfrm>
            <a:off x="6629700" y="4887000"/>
            <a:ext cx="2463900" cy="175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600">
                <a:latin typeface="Montserrat Thin"/>
                <a:ea typeface="Montserrat Thin"/>
                <a:cs typeface="Montserrat Thin"/>
                <a:sym typeface="Montserrat Thin"/>
              </a:rPr>
              <a:t>Taken from slides of CS231n course at Stanford University</a:t>
            </a:r>
            <a:endParaRPr sz="600">
              <a:latin typeface="Montserrat Thin"/>
              <a:ea typeface="Montserrat Thin"/>
              <a:cs typeface="Montserrat Thin"/>
              <a:sym typeface="Montserrat Thi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pic>
        <p:nvPicPr>
          <p:cNvPr id="122" name="Google Shape;122;p23"/>
          <p:cNvPicPr preferRelativeResize="0"/>
          <p:nvPr/>
        </p:nvPicPr>
        <p:blipFill rotWithShape="1">
          <a:blip r:embed="rId3">
            <a:alphaModFix/>
          </a:blip>
          <a:srcRect b="0" l="0" r="0" t="18347"/>
          <a:stretch/>
        </p:blipFill>
        <p:spPr>
          <a:xfrm>
            <a:off x="560250" y="1957501"/>
            <a:ext cx="4808849" cy="1951375"/>
          </a:xfrm>
          <a:prstGeom prst="rect">
            <a:avLst/>
          </a:prstGeom>
          <a:noFill/>
          <a:ln>
            <a:noFill/>
          </a:ln>
        </p:spPr>
      </p:pic>
      <p:sp>
        <p:nvSpPr>
          <p:cNvPr id="123" name="Google Shape;123;p23"/>
          <p:cNvSpPr txBox="1"/>
          <p:nvPr/>
        </p:nvSpPr>
        <p:spPr>
          <a:xfrm>
            <a:off x="560250" y="398250"/>
            <a:ext cx="6507000" cy="81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434343"/>
                </a:solidFill>
                <a:latin typeface="Montserrat SemiBold"/>
                <a:ea typeface="Montserrat SemiBold"/>
                <a:cs typeface="Montserrat SemiBold"/>
                <a:sym typeface="Montserrat SemiBold"/>
              </a:rPr>
              <a:t>GoogLeNet </a:t>
            </a:r>
            <a:r>
              <a:rPr lang="en">
                <a:solidFill>
                  <a:srgbClr val="434343"/>
                </a:solidFill>
                <a:latin typeface="Montserrat Light"/>
                <a:ea typeface="Montserrat Light"/>
                <a:cs typeface="Montserrat Light"/>
                <a:sym typeface="Montserrat Light"/>
              </a:rPr>
              <a:t>(Inception Modules)</a:t>
            </a:r>
            <a:endParaRPr>
              <a:solidFill>
                <a:srgbClr val="434343"/>
              </a:solidFill>
              <a:latin typeface="Montserrat Light"/>
              <a:ea typeface="Montserrat Light"/>
              <a:cs typeface="Montserrat Light"/>
              <a:sym typeface="Montserrat Light"/>
            </a:endParaRPr>
          </a:p>
        </p:txBody>
      </p:sp>
      <p:sp>
        <p:nvSpPr>
          <p:cNvPr id="124" name="Google Shape;124;p23"/>
          <p:cNvSpPr txBox="1"/>
          <p:nvPr/>
        </p:nvSpPr>
        <p:spPr>
          <a:xfrm>
            <a:off x="636450" y="1412625"/>
            <a:ext cx="3000000" cy="34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34343"/>
                </a:solidFill>
                <a:latin typeface="Montserrat Light"/>
                <a:ea typeface="Montserrat Light"/>
                <a:cs typeface="Montserrat Light"/>
                <a:sym typeface="Montserrat Light"/>
              </a:rPr>
              <a:t>1 x 1 convolutions</a:t>
            </a:r>
            <a:endParaRPr/>
          </a:p>
        </p:txBody>
      </p:sp>
      <p:sp>
        <p:nvSpPr>
          <p:cNvPr id="125" name="Google Shape;125;p23"/>
          <p:cNvSpPr txBox="1"/>
          <p:nvPr/>
        </p:nvSpPr>
        <p:spPr>
          <a:xfrm>
            <a:off x="6629700" y="4887000"/>
            <a:ext cx="2463900" cy="175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600">
                <a:latin typeface="Montserrat Thin"/>
                <a:ea typeface="Montserrat Thin"/>
                <a:cs typeface="Montserrat Thin"/>
                <a:sym typeface="Montserrat Thin"/>
              </a:rPr>
              <a:t>Taken from slides of CS231n course at Stanford University</a:t>
            </a:r>
            <a:endParaRPr sz="600">
              <a:latin typeface="Montserrat Thin"/>
              <a:ea typeface="Montserrat Thin"/>
              <a:cs typeface="Montserrat Thin"/>
              <a:sym typeface="Montserrat Thi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pic>
        <p:nvPicPr>
          <p:cNvPr id="130" name="Google Shape;130;p24"/>
          <p:cNvPicPr preferRelativeResize="0"/>
          <p:nvPr/>
        </p:nvPicPr>
        <p:blipFill rotWithShape="1">
          <a:blip r:embed="rId3">
            <a:alphaModFix/>
          </a:blip>
          <a:srcRect b="11740" l="0" r="0" t="28174"/>
          <a:stretch/>
        </p:blipFill>
        <p:spPr>
          <a:xfrm>
            <a:off x="627525" y="1809000"/>
            <a:ext cx="5900325" cy="1761751"/>
          </a:xfrm>
          <a:prstGeom prst="rect">
            <a:avLst/>
          </a:prstGeom>
          <a:noFill/>
          <a:ln>
            <a:noFill/>
          </a:ln>
        </p:spPr>
      </p:pic>
      <p:sp>
        <p:nvSpPr>
          <p:cNvPr id="131" name="Google Shape;131;p24"/>
          <p:cNvSpPr txBox="1"/>
          <p:nvPr/>
        </p:nvSpPr>
        <p:spPr>
          <a:xfrm>
            <a:off x="560250" y="398250"/>
            <a:ext cx="6507000" cy="81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434343"/>
                </a:solidFill>
                <a:latin typeface="Montserrat SemiBold"/>
                <a:ea typeface="Montserrat SemiBold"/>
                <a:cs typeface="Montserrat SemiBold"/>
                <a:sym typeface="Montserrat SemiBold"/>
              </a:rPr>
              <a:t>GoogLeNet </a:t>
            </a:r>
            <a:r>
              <a:rPr lang="en">
                <a:solidFill>
                  <a:srgbClr val="434343"/>
                </a:solidFill>
                <a:latin typeface="Montserrat Light"/>
                <a:ea typeface="Montserrat Light"/>
                <a:cs typeface="Montserrat Light"/>
                <a:sym typeface="Montserrat Light"/>
              </a:rPr>
              <a:t>(Inception Modules)</a:t>
            </a:r>
            <a:endParaRPr>
              <a:solidFill>
                <a:srgbClr val="434343"/>
              </a:solidFill>
              <a:latin typeface="Montserrat Light"/>
              <a:ea typeface="Montserrat Light"/>
              <a:cs typeface="Montserrat Light"/>
              <a:sym typeface="Montserrat Light"/>
            </a:endParaRPr>
          </a:p>
        </p:txBody>
      </p:sp>
      <p:sp>
        <p:nvSpPr>
          <p:cNvPr id="132" name="Google Shape;132;p24"/>
          <p:cNvSpPr txBox="1"/>
          <p:nvPr/>
        </p:nvSpPr>
        <p:spPr>
          <a:xfrm>
            <a:off x="6629700" y="4887000"/>
            <a:ext cx="2463900" cy="175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600">
                <a:latin typeface="Montserrat Thin"/>
                <a:ea typeface="Montserrat Thin"/>
                <a:cs typeface="Montserrat Thin"/>
                <a:sym typeface="Montserrat Thin"/>
              </a:rPr>
              <a:t>Taken from slides of CS231n course at Stanford University</a:t>
            </a:r>
            <a:endParaRPr sz="600">
              <a:latin typeface="Montserrat Thin"/>
              <a:ea typeface="Montserrat Thin"/>
              <a:cs typeface="Montserrat Thin"/>
              <a:sym typeface="Montserrat Thi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pic>
        <p:nvPicPr>
          <p:cNvPr id="137" name="Google Shape;137;p25"/>
          <p:cNvPicPr preferRelativeResize="0"/>
          <p:nvPr/>
        </p:nvPicPr>
        <p:blipFill rotWithShape="1">
          <a:blip r:embed="rId3">
            <a:alphaModFix/>
          </a:blip>
          <a:srcRect b="11740" l="0" r="0" t="28174"/>
          <a:stretch/>
        </p:blipFill>
        <p:spPr>
          <a:xfrm>
            <a:off x="627525" y="1809000"/>
            <a:ext cx="5900325" cy="1761751"/>
          </a:xfrm>
          <a:prstGeom prst="rect">
            <a:avLst/>
          </a:prstGeom>
          <a:noFill/>
          <a:ln>
            <a:noFill/>
          </a:ln>
        </p:spPr>
      </p:pic>
      <p:sp>
        <p:nvSpPr>
          <p:cNvPr id="138" name="Google Shape;138;p25"/>
          <p:cNvSpPr txBox="1"/>
          <p:nvPr/>
        </p:nvSpPr>
        <p:spPr>
          <a:xfrm>
            <a:off x="560250" y="398250"/>
            <a:ext cx="6507000" cy="81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434343"/>
                </a:solidFill>
                <a:latin typeface="Montserrat SemiBold"/>
                <a:ea typeface="Montserrat SemiBold"/>
                <a:cs typeface="Montserrat SemiBold"/>
                <a:sym typeface="Montserrat SemiBold"/>
              </a:rPr>
              <a:t>GoogLeNet </a:t>
            </a:r>
            <a:r>
              <a:rPr lang="en">
                <a:solidFill>
                  <a:srgbClr val="434343"/>
                </a:solidFill>
                <a:latin typeface="Montserrat Light"/>
                <a:ea typeface="Montserrat Light"/>
                <a:cs typeface="Montserrat Light"/>
                <a:sym typeface="Montserrat Light"/>
              </a:rPr>
              <a:t>(Inception Modules)</a:t>
            </a:r>
            <a:endParaRPr>
              <a:solidFill>
                <a:srgbClr val="434343"/>
              </a:solidFill>
              <a:latin typeface="Montserrat Light"/>
              <a:ea typeface="Montserrat Light"/>
              <a:cs typeface="Montserrat Light"/>
              <a:sym typeface="Montserrat Light"/>
            </a:endParaRPr>
          </a:p>
        </p:txBody>
      </p:sp>
      <p:pic>
        <p:nvPicPr>
          <p:cNvPr id="139" name="Google Shape;139;p25"/>
          <p:cNvPicPr preferRelativeResize="0"/>
          <p:nvPr/>
        </p:nvPicPr>
        <p:blipFill rotWithShape="1">
          <a:blip r:embed="rId4">
            <a:alphaModFix/>
          </a:blip>
          <a:srcRect b="9592" l="49821" r="0" t="14879"/>
          <a:stretch/>
        </p:blipFill>
        <p:spPr>
          <a:xfrm>
            <a:off x="3573425" y="1383750"/>
            <a:ext cx="3029926" cy="2241001"/>
          </a:xfrm>
          <a:prstGeom prst="rect">
            <a:avLst/>
          </a:prstGeom>
          <a:noFill/>
          <a:ln>
            <a:noFill/>
          </a:ln>
        </p:spPr>
      </p:pic>
      <p:sp>
        <p:nvSpPr>
          <p:cNvPr id="140" name="Google Shape;140;p25"/>
          <p:cNvSpPr txBox="1"/>
          <p:nvPr/>
        </p:nvSpPr>
        <p:spPr>
          <a:xfrm>
            <a:off x="6629700" y="4887000"/>
            <a:ext cx="2463900" cy="175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600">
                <a:latin typeface="Montserrat Thin"/>
                <a:ea typeface="Montserrat Thin"/>
                <a:cs typeface="Montserrat Thin"/>
                <a:sym typeface="Montserrat Thin"/>
              </a:rPr>
              <a:t>Taken from slides of CS231n course at Stanford University</a:t>
            </a:r>
            <a:endParaRPr sz="600">
              <a:latin typeface="Montserrat Thin"/>
              <a:ea typeface="Montserrat Thin"/>
              <a:cs typeface="Montserrat Thin"/>
              <a:sym typeface="Montserrat Thi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pic>
        <p:nvPicPr>
          <p:cNvPr id="145" name="Google Shape;145;p26"/>
          <p:cNvPicPr preferRelativeResize="0"/>
          <p:nvPr/>
        </p:nvPicPr>
        <p:blipFill rotWithShape="1">
          <a:blip r:embed="rId3">
            <a:alphaModFix/>
          </a:blip>
          <a:srcRect b="0" l="72273" r="0" t="0"/>
          <a:stretch/>
        </p:blipFill>
        <p:spPr>
          <a:xfrm>
            <a:off x="6549825" y="891000"/>
            <a:ext cx="2009450" cy="3633050"/>
          </a:xfrm>
          <a:prstGeom prst="rect">
            <a:avLst/>
          </a:prstGeom>
          <a:noFill/>
          <a:ln>
            <a:noFill/>
          </a:ln>
        </p:spPr>
      </p:pic>
      <p:sp>
        <p:nvSpPr>
          <p:cNvPr id="146" name="Google Shape;146;p26"/>
          <p:cNvSpPr txBox="1"/>
          <p:nvPr/>
        </p:nvSpPr>
        <p:spPr>
          <a:xfrm>
            <a:off x="560250" y="398250"/>
            <a:ext cx="6507000" cy="81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434343"/>
                </a:solidFill>
                <a:latin typeface="Montserrat SemiBold"/>
                <a:ea typeface="Montserrat SemiBold"/>
                <a:cs typeface="Montserrat SemiBold"/>
                <a:sym typeface="Montserrat SemiBold"/>
              </a:rPr>
              <a:t>GoogLeNet </a:t>
            </a:r>
            <a:r>
              <a:rPr lang="en">
                <a:solidFill>
                  <a:srgbClr val="434343"/>
                </a:solidFill>
                <a:latin typeface="Montserrat Light"/>
                <a:ea typeface="Montserrat Light"/>
                <a:cs typeface="Montserrat Light"/>
                <a:sym typeface="Montserrat Light"/>
              </a:rPr>
              <a:t>(Inception Modules)</a:t>
            </a:r>
            <a:endParaRPr>
              <a:solidFill>
                <a:srgbClr val="434343"/>
              </a:solidFill>
              <a:latin typeface="Montserrat Light"/>
              <a:ea typeface="Montserrat Light"/>
              <a:cs typeface="Montserrat Light"/>
              <a:sym typeface="Montserrat Light"/>
            </a:endParaRPr>
          </a:p>
        </p:txBody>
      </p:sp>
      <p:pic>
        <p:nvPicPr>
          <p:cNvPr id="147" name="Google Shape;147;p26"/>
          <p:cNvPicPr preferRelativeResize="0"/>
          <p:nvPr/>
        </p:nvPicPr>
        <p:blipFill rotWithShape="1">
          <a:blip r:embed="rId4">
            <a:alphaModFix/>
          </a:blip>
          <a:srcRect b="0" l="0" r="46435" t="36720"/>
          <a:stretch/>
        </p:blipFill>
        <p:spPr>
          <a:xfrm>
            <a:off x="4191750" y="2160149"/>
            <a:ext cx="2301750" cy="1328874"/>
          </a:xfrm>
          <a:prstGeom prst="rect">
            <a:avLst/>
          </a:prstGeom>
          <a:noFill/>
          <a:ln>
            <a:noFill/>
          </a:ln>
        </p:spPr>
      </p:pic>
      <p:sp>
        <p:nvSpPr>
          <p:cNvPr id="148" name="Google Shape;148;p26"/>
          <p:cNvSpPr txBox="1"/>
          <p:nvPr/>
        </p:nvSpPr>
        <p:spPr>
          <a:xfrm>
            <a:off x="737700" y="2381575"/>
            <a:ext cx="3000000" cy="34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34343"/>
                </a:solidFill>
                <a:latin typeface="Montserrat Light"/>
                <a:ea typeface="Montserrat Light"/>
                <a:cs typeface="Montserrat Light"/>
                <a:sym typeface="Montserrat Light"/>
              </a:rPr>
              <a:t>Stack inception modules with dimension reduction on top of each other</a:t>
            </a:r>
            <a:endParaRPr/>
          </a:p>
        </p:txBody>
      </p:sp>
      <p:sp>
        <p:nvSpPr>
          <p:cNvPr id="149" name="Google Shape;149;p26"/>
          <p:cNvSpPr txBox="1"/>
          <p:nvPr/>
        </p:nvSpPr>
        <p:spPr>
          <a:xfrm>
            <a:off x="6629700" y="4887000"/>
            <a:ext cx="2463900" cy="175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600">
                <a:latin typeface="Montserrat Thin"/>
                <a:ea typeface="Montserrat Thin"/>
                <a:cs typeface="Montserrat Thin"/>
                <a:sym typeface="Montserrat Thin"/>
              </a:rPr>
              <a:t>Taken from slides of CS231n course at Stanford University</a:t>
            </a:r>
            <a:endParaRPr sz="600">
              <a:latin typeface="Montserrat Thin"/>
              <a:ea typeface="Montserrat Thin"/>
              <a:cs typeface="Montserrat Thin"/>
              <a:sym typeface="Montserrat Thi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pic>
        <p:nvPicPr>
          <p:cNvPr id="154" name="Google Shape;154;p27"/>
          <p:cNvPicPr preferRelativeResize="0"/>
          <p:nvPr/>
        </p:nvPicPr>
        <p:blipFill rotWithShape="1">
          <a:blip r:embed="rId3">
            <a:alphaModFix/>
          </a:blip>
          <a:srcRect b="0" l="0" r="7672" t="17790"/>
          <a:stretch/>
        </p:blipFill>
        <p:spPr>
          <a:xfrm>
            <a:off x="2979150" y="1732250"/>
            <a:ext cx="5896199" cy="2576550"/>
          </a:xfrm>
          <a:prstGeom prst="rect">
            <a:avLst/>
          </a:prstGeom>
          <a:noFill/>
          <a:ln>
            <a:noFill/>
          </a:ln>
        </p:spPr>
      </p:pic>
      <p:sp>
        <p:nvSpPr>
          <p:cNvPr id="155" name="Google Shape;155;p27"/>
          <p:cNvSpPr txBox="1"/>
          <p:nvPr/>
        </p:nvSpPr>
        <p:spPr>
          <a:xfrm>
            <a:off x="560250" y="398250"/>
            <a:ext cx="6507000" cy="81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434343"/>
                </a:solidFill>
                <a:latin typeface="Montserrat SemiBold"/>
                <a:ea typeface="Montserrat SemiBold"/>
                <a:cs typeface="Montserrat SemiBold"/>
                <a:sym typeface="Montserrat SemiBold"/>
              </a:rPr>
              <a:t>GoogLeNet </a:t>
            </a:r>
            <a:r>
              <a:rPr lang="en">
                <a:solidFill>
                  <a:srgbClr val="434343"/>
                </a:solidFill>
                <a:latin typeface="Montserrat Light"/>
                <a:ea typeface="Montserrat Light"/>
                <a:cs typeface="Montserrat Light"/>
                <a:sym typeface="Montserrat Light"/>
              </a:rPr>
              <a:t>(Inception Modules)</a:t>
            </a:r>
            <a:endParaRPr>
              <a:solidFill>
                <a:srgbClr val="434343"/>
              </a:solidFill>
              <a:latin typeface="Montserrat Light"/>
              <a:ea typeface="Montserrat Light"/>
              <a:cs typeface="Montserrat Light"/>
              <a:sym typeface="Montserrat Light"/>
            </a:endParaRPr>
          </a:p>
        </p:txBody>
      </p:sp>
      <p:pic>
        <p:nvPicPr>
          <p:cNvPr id="156" name="Google Shape;156;p27"/>
          <p:cNvPicPr preferRelativeResize="0"/>
          <p:nvPr/>
        </p:nvPicPr>
        <p:blipFill rotWithShape="1">
          <a:blip r:embed="rId4">
            <a:alphaModFix/>
          </a:blip>
          <a:srcRect b="17968" l="0" r="55066" t="40437"/>
          <a:stretch/>
        </p:blipFill>
        <p:spPr>
          <a:xfrm>
            <a:off x="407850" y="2180525"/>
            <a:ext cx="2469850" cy="1150075"/>
          </a:xfrm>
          <a:prstGeom prst="rect">
            <a:avLst/>
          </a:prstGeom>
          <a:noFill/>
          <a:ln>
            <a:noFill/>
          </a:ln>
        </p:spPr>
      </p:pic>
      <p:sp>
        <p:nvSpPr>
          <p:cNvPr id="157" name="Google Shape;157;p27"/>
          <p:cNvSpPr txBox="1"/>
          <p:nvPr/>
        </p:nvSpPr>
        <p:spPr>
          <a:xfrm>
            <a:off x="6629700" y="4887000"/>
            <a:ext cx="2463900" cy="175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600">
                <a:latin typeface="Montserrat Thin"/>
                <a:ea typeface="Montserrat Thin"/>
                <a:cs typeface="Montserrat Thin"/>
                <a:sym typeface="Montserrat Thin"/>
              </a:rPr>
              <a:t>Taken from slides of CS231n course at Stanford University</a:t>
            </a:r>
            <a:endParaRPr sz="600">
              <a:latin typeface="Montserrat Thin"/>
              <a:ea typeface="Montserrat Thin"/>
              <a:cs typeface="Montserrat Thin"/>
              <a:sym typeface="Montserrat Thi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pic>
        <p:nvPicPr>
          <p:cNvPr id="162" name="Google Shape;162;p28"/>
          <p:cNvPicPr preferRelativeResize="0"/>
          <p:nvPr/>
        </p:nvPicPr>
        <p:blipFill rotWithShape="1">
          <a:blip r:embed="rId3">
            <a:alphaModFix/>
          </a:blip>
          <a:srcRect b="5204" l="0" r="0" t="0"/>
          <a:stretch/>
        </p:blipFill>
        <p:spPr>
          <a:xfrm>
            <a:off x="801225" y="709000"/>
            <a:ext cx="7846350" cy="3725500"/>
          </a:xfrm>
          <a:prstGeom prst="rect">
            <a:avLst/>
          </a:prstGeom>
          <a:noFill/>
          <a:ln>
            <a:noFill/>
          </a:ln>
        </p:spPr>
      </p:pic>
      <p:sp>
        <p:nvSpPr>
          <p:cNvPr id="163" name="Google Shape;163;p28"/>
          <p:cNvSpPr txBox="1"/>
          <p:nvPr/>
        </p:nvSpPr>
        <p:spPr>
          <a:xfrm>
            <a:off x="6629700" y="4887000"/>
            <a:ext cx="2463900" cy="175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600">
                <a:latin typeface="Montserrat Thin"/>
                <a:ea typeface="Montserrat Thin"/>
                <a:cs typeface="Montserrat Thin"/>
                <a:sym typeface="Montserrat Thin"/>
              </a:rPr>
              <a:t>Taken from slides of CS231n course at Stanford University</a:t>
            </a:r>
            <a:endParaRPr sz="600">
              <a:latin typeface="Montserrat Thin"/>
              <a:ea typeface="Montserrat Thin"/>
              <a:cs typeface="Montserrat Thin"/>
              <a:sym typeface="Montserrat Thi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9"/>
          <p:cNvSpPr txBox="1"/>
          <p:nvPr/>
        </p:nvSpPr>
        <p:spPr>
          <a:xfrm>
            <a:off x="560250" y="398250"/>
            <a:ext cx="6507000" cy="81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434343"/>
                </a:solidFill>
                <a:latin typeface="Montserrat SemiBold"/>
                <a:ea typeface="Montserrat SemiBold"/>
                <a:cs typeface="Montserrat SemiBold"/>
                <a:sym typeface="Montserrat SemiBold"/>
              </a:rPr>
              <a:t>ResNet </a:t>
            </a:r>
            <a:r>
              <a:rPr lang="en">
                <a:solidFill>
                  <a:srgbClr val="434343"/>
                </a:solidFill>
                <a:latin typeface="Montserrat Light"/>
                <a:ea typeface="Montserrat Light"/>
                <a:cs typeface="Montserrat Light"/>
                <a:sym typeface="Montserrat Light"/>
              </a:rPr>
              <a:t>(Identity Mapping)</a:t>
            </a:r>
            <a:endParaRPr>
              <a:solidFill>
                <a:srgbClr val="434343"/>
              </a:solidFill>
              <a:latin typeface="Montserrat Light"/>
              <a:ea typeface="Montserrat Light"/>
              <a:cs typeface="Montserrat Light"/>
              <a:sym typeface="Montserrat Light"/>
            </a:endParaRPr>
          </a:p>
        </p:txBody>
      </p:sp>
      <p:pic>
        <p:nvPicPr>
          <p:cNvPr id="169" name="Google Shape;169;p29"/>
          <p:cNvPicPr preferRelativeResize="0"/>
          <p:nvPr/>
        </p:nvPicPr>
        <p:blipFill rotWithShape="1">
          <a:blip r:embed="rId3">
            <a:alphaModFix/>
          </a:blip>
          <a:srcRect b="0" l="46692" r="0" t="0"/>
          <a:stretch/>
        </p:blipFill>
        <p:spPr>
          <a:xfrm>
            <a:off x="4124625" y="1044450"/>
            <a:ext cx="3843349" cy="3583100"/>
          </a:xfrm>
          <a:prstGeom prst="rect">
            <a:avLst/>
          </a:prstGeom>
          <a:noFill/>
          <a:ln>
            <a:noFill/>
          </a:ln>
        </p:spPr>
      </p:pic>
      <p:pic>
        <p:nvPicPr>
          <p:cNvPr id="170" name="Google Shape;170;p29"/>
          <p:cNvPicPr preferRelativeResize="0"/>
          <p:nvPr/>
        </p:nvPicPr>
        <p:blipFill rotWithShape="1">
          <a:blip r:embed="rId3">
            <a:alphaModFix/>
          </a:blip>
          <a:srcRect b="0" l="0" r="53353" t="20873"/>
          <a:stretch/>
        </p:blipFill>
        <p:spPr>
          <a:xfrm>
            <a:off x="560256" y="1762650"/>
            <a:ext cx="2917618" cy="2459750"/>
          </a:xfrm>
          <a:prstGeom prst="rect">
            <a:avLst/>
          </a:prstGeom>
          <a:noFill/>
          <a:ln>
            <a:noFill/>
          </a:ln>
        </p:spPr>
      </p:pic>
      <p:pic>
        <p:nvPicPr>
          <p:cNvPr id="171" name="Google Shape;171;p29"/>
          <p:cNvPicPr preferRelativeResize="0"/>
          <p:nvPr/>
        </p:nvPicPr>
        <p:blipFill rotWithShape="1">
          <a:blip r:embed="rId3">
            <a:alphaModFix/>
          </a:blip>
          <a:srcRect b="81216" l="2617" r="82262" t="12172"/>
          <a:stretch/>
        </p:blipFill>
        <p:spPr>
          <a:xfrm>
            <a:off x="647550" y="1003800"/>
            <a:ext cx="931950" cy="202499"/>
          </a:xfrm>
          <a:prstGeom prst="rect">
            <a:avLst/>
          </a:prstGeom>
          <a:noFill/>
          <a:ln>
            <a:noFill/>
          </a:ln>
        </p:spPr>
      </p:pic>
      <p:sp>
        <p:nvSpPr>
          <p:cNvPr id="172" name="Google Shape;172;p29"/>
          <p:cNvSpPr txBox="1"/>
          <p:nvPr/>
        </p:nvSpPr>
        <p:spPr>
          <a:xfrm>
            <a:off x="6629700" y="4887000"/>
            <a:ext cx="2463900" cy="175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600">
                <a:latin typeface="Montserrat Thin"/>
                <a:ea typeface="Montserrat Thin"/>
                <a:cs typeface="Montserrat Thin"/>
                <a:sym typeface="Montserrat Thin"/>
              </a:rPr>
              <a:t>Taken from slides of CS231n course at Stanford University</a:t>
            </a:r>
            <a:endParaRPr sz="600">
              <a:latin typeface="Montserrat Thin"/>
              <a:ea typeface="Montserrat Thin"/>
              <a:cs typeface="Montserrat Thin"/>
              <a:sym typeface="Montserrat Thi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30"/>
          <p:cNvSpPr txBox="1"/>
          <p:nvPr/>
        </p:nvSpPr>
        <p:spPr>
          <a:xfrm>
            <a:off x="560250" y="398250"/>
            <a:ext cx="6507000" cy="81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434343"/>
                </a:solidFill>
                <a:latin typeface="Montserrat SemiBold"/>
                <a:ea typeface="Montserrat SemiBold"/>
                <a:cs typeface="Montserrat SemiBold"/>
                <a:sym typeface="Montserrat SemiBold"/>
              </a:rPr>
              <a:t>ResNet </a:t>
            </a:r>
            <a:r>
              <a:rPr lang="en">
                <a:solidFill>
                  <a:srgbClr val="434343"/>
                </a:solidFill>
                <a:latin typeface="Montserrat Light"/>
                <a:ea typeface="Montserrat Light"/>
                <a:cs typeface="Montserrat Light"/>
                <a:sym typeface="Montserrat Light"/>
              </a:rPr>
              <a:t>(Identity Mapping)</a:t>
            </a:r>
            <a:endParaRPr>
              <a:solidFill>
                <a:srgbClr val="434343"/>
              </a:solidFill>
              <a:latin typeface="Montserrat Light"/>
              <a:ea typeface="Montserrat Light"/>
              <a:cs typeface="Montserrat Light"/>
              <a:sym typeface="Montserrat Light"/>
            </a:endParaRPr>
          </a:p>
        </p:txBody>
      </p:sp>
      <p:pic>
        <p:nvPicPr>
          <p:cNvPr id="178" name="Google Shape;178;p30"/>
          <p:cNvPicPr preferRelativeResize="0"/>
          <p:nvPr/>
        </p:nvPicPr>
        <p:blipFill rotWithShape="1">
          <a:blip r:embed="rId3">
            <a:alphaModFix/>
          </a:blip>
          <a:srcRect b="81216" l="2617" r="82262" t="12172"/>
          <a:stretch/>
        </p:blipFill>
        <p:spPr>
          <a:xfrm>
            <a:off x="647550" y="1003800"/>
            <a:ext cx="931950" cy="202499"/>
          </a:xfrm>
          <a:prstGeom prst="rect">
            <a:avLst/>
          </a:prstGeom>
          <a:noFill/>
          <a:ln>
            <a:noFill/>
          </a:ln>
        </p:spPr>
      </p:pic>
      <p:pic>
        <p:nvPicPr>
          <p:cNvPr id="179" name="Google Shape;179;p30"/>
          <p:cNvPicPr preferRelativeResize="0"/>
          <p:nvPr/>
        </p:nvPicPr>
        <p:blipFill rotWithShape="1">
          <a:blip r:embed="rId4">
            <a:alphaModFix/>
          </a:blip>
          <a:srcRect b="19392" l="0" r="0" t="20774"/>
          <a:stretch/>
        </p:blipFill>
        <p:spPr>
          <a:xfrm>
            <a:off x="571350" y="1671950"/>
            <a:ext cx="6460200" cy="1919050"/>
          </a:xfrm>
          <a:prstGeom prst="rect">
            <a:avLst/>
          </a:prstGeom>
          <a:noFill/>
          <a:ln>
            <a:noFill/>
          </a:ln>
        </p:spPr>
      </p:pic>
      <p:sp>
        <p:nvSpPr>
          <p:cNvPr id="180" name="Google Shape;180;p30"/>
          <p:cNvSpPr txBox="1"/>
          <p:nvPr/>
        </p:nvSpPr>
        <p:spPr>
          <a:xfrm>
            <a:off x="560250" y="4079625"/>
            <a:ext cx="8039100" cy="34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34343"/>
                </a:solidFill>
                <a:latin typeface="Montserrat Light"/>
                <a:ea typeface="Montserrat Light"/>
                <a:cs typeface="Montserrat Light"/>
                <a:sym typeface="Montserrat Light"/>
              </a:rPr>
              <a:t>56-layer model performs worse on both training and test error </a:t>
            </a:r>
            <a:endParaRPr>
              <a:solidFill>
                <a:srgbClr val="434343"/>
              </a:solidFill>
              <a:latin typeface="Montserrat Light"/>
              <a:ea typeface="Montserrat Light"/>
              <a:cs typeface="Montserrat Light"/>
              <a:sym typeface="Montserrat Light"/>
            </a:endParaRPr>
          </a:p>
          <a:p>
            <a:pPr indent="0" lvl="0" marL="0" rtl="0" algn="l">
              <a:spcBef>
                <a:spcPts val="0"/>
              </a:spcBef>
              <a:spcAft>
                <a:spcPts val="0"/>
              </a:spcAft>
              <a:buNone/>
            </a:pPr>
            <a:r>
              <a:t/>
            </a:r>
            <a:endParaRPr>
              <a:solidFill>
                <a:srgbClr val="434343"/>
              </a:solidFill>
              <a:latin typeface="Montserrat Light"/>
              <a:ea typeface="Montserrat Light"/>
              <a:cs typeface="Montserrat Light"/>
              <a:sym typeface="Montserrat Light"/>
            </a:endParaRPr>
          </a:p>
          <a:p>
            <a:pPr indent="0" lvl="0" marL="0" rtl="0" algn="l">
              <a:spcBef>
                <a:spcPts val="0"/>
              </a:spcBef>
              <a:spcAft>
                <a:spcPts val="0"/>
              </a:spcAft>
              <a:buNone/>
            </a:pPr>
            <a:r>
              <a:rPr i="1" lang="en">
                <a:solidFill>
                  <a:srgbClr val="434343"/>
                </a:solidFill>
                <a:latin typeface="Montserrat Light"/>
                <a:ea typeface="Montserrat Light"/>
                <a:cs typeface="Montserrat Light"/>
                <a:sym typeface="Montserrat Light"/>
              </a:rPr>
              <a:t>The deeper model performs </a:t>
            </a:r>
            <a:r>
              <a:rPr b="1" i="1" lang="en">
                <a:solidFill>
                  <a:srgbClr val="434343"/>
                </a:solidFill>
                <a:latin typeface="Montserrat"/>
                <a:ea typeface="Montserrat"/>
                <a:cs typeface="Montserrat"/>
                <a:sym typeface="Montserrat"/>
              </a:rPr>
              <a:t>worse</a:t>
            </a:r>
            <a:r>
              <a:rPr i="1" lang="en">
                <a:solidFill>
                  <a:srgbClr val="434343"/>
                </a:solidFill>
                <a:latin typeface="Montserrat Light"/>
                <a:ea typeface="Montserrat Light"/>
                <a:cs typeface="Montserrat Light"/>
                <a:sym typeface="Montserrat Light"/>
              </a:rPr>
              <a:t>, but it’s </a:t>
            </a:r>
            <a:r>
              <a:rPr i="1" lang="en" u="sng">
                <a:solidFill>
                  <a:srgbClr val="434343"/>
                </a:solidFill>
                <a:latin typeface="Montserrat Light"/>
                <a:ea typeface="Montserrat Light"/>
                <a:cs typeface="Montserrat Light"/>
                <a:sym typeface="Montserrat Light"/>
              </a:rPr>
              <a:t>not caused by overfitting</a:t>
            </a:r>
            <a:r>
              <a:rPr i="1" lang="en">
                <a:solidFill>
                  <a:srgbClr val="434343"/>
                </a:solidFill>
                <a:latin typeface="Montserrat Light"/>
                <a:ea typeface="Montserrat Light"/>
                <a:cs typeface="Montserrat Light"/>
                <a:sym typeface="Montserrat Light"/>
              </a:rPr>
              <a:t>!</a:t>
            </a:r>
            <a:r>
              <a:rPr lang="en">
                <a:solidFill>
                  <a:srgbClr val="434343"/>
                </a:solidFill>
                <a:latin typeface="Montserrat Light"/>
                <a:ea typeface="Montserrat Light"/>
                <a:cs typeface="Montserrat Light"/>
                <a:sym typeface="Montserrat Light"/>
              </a:rPr>
              <a:t> </a:t>
            </a:r>
            <a:endParaRPr/>
          </a:p>
        </p:txBody>
      </p:sp>
      <p:sp>
        <p:nvSpPr>
          <p:cNvPr id="181" name="Google Shape;181;p30"/>
          <p:cNvSpPr txBox="1"/>
          <p:nvPr/>
        </p:nvSpPr>
        <p:spPr>
          <a:xfrm>
            <a:off x="6629700" y="4887000"/>
            <a:ext cx="2463900" cy="175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600">
                <a:latin typeface="Montserrat Thin"/>
                <a:ea typeface="Montserrat Thin"/>
                <a:cs typeface="Montserrat Thin"/>
                <a:sym typeface="Montserrat Thin"/>
              </a:rPr>
              <a:t>Taken from slides of CS231n course at Stanford University</a:t>
            </a:r>
            <a:endParaRPr sz="600">
              <a:latin typeface="Montserrat Thin"/>
              <a:ea typeface="Montserrat Thin"/>
              <a:cs typeface="Montserrat Thin"/>
              <a:sym typeface="Montserrat Thi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31"/>
          <p:cNvSpPr txBox="1"/>
          <p:nvPr/>
        </p:nvSpPr>
        <p:spPr>
          <a:xfrm>
            <a:off x="560250" y="398250"/>
            <a:ext cx="6507000" cy="81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434343"/>
                </a:solidFill>
                <a:latin typeface="Montserrat SemiBold"/>
                <a:ea typeface="Montserrat SemiBold"/>
                <a:cs typeface="Montserrat SemiBold"/>
                <a:sym typeface="Montserrat SemiBold"/>
              </a:rPr>
              <a:t>ResNet </a:t>
            </a:r>
            <a:r>
              <a:rPr lang="en">
                <a:solidFill>
                  <a:srgbClr val="434343"/>
                </a:solidFill>
                <a:latin typeface="Montserrat Light"/>
                <a:ea typeface="Montserrat Light"/>
                <a:cs typeface="Montserrat Light"/>
                <a:sym typeface="Montserrat Light"/>
              </a:rPr>
              <a:t>(Identity Mapping)</a:t>
            </a:r>
            <a:endParaRPr>
              <a:solidFill>
                <a:srgbClr val="434343"/>
              </a:solidFill>
              <a:latin typeface="Montserrat Light"/>
              <a:ea typeface="Montserrat Light"/>
              <a:cs typeface="Montserrat Light"/>
              <a:sym typeface="Montserrat Light"/>
            </a:endParaRPr>
          </a:p>
        </p:txBody>
      </p:sp>
      <p:pic>
        <p:nvPicPr>
          <p:cNvPr id="187" name="Google Shape;187;p31"/>
          <p:cNvPicPr preferRelativeResize="0"/>
          <p:nvPr/>
        </p:nvPicPr>
        <p:blipFill rotWithShape="1">
          <a:blip r:embed="rId3">
            <a:alphaModFix/>
          </a:blip>
          <a:srcRect b="81216" l="2617" r="82262" t="12172"/>
          <a:stretch/>
        </p:blipFill>
        <p:spPr>
          <a:xfrm>
            <a:off x="647550" y="1003800"/>
            <a:ext cx="931950" cy="202499"/>
          </a:xfrm>
          <a:prstGeom prst="rect">
            <a:avLst/>
          </a:prstGeom>
          <a:noFill/>
          <a:ln>
            <a:noFill/>
          </a:ln>
        </p:spPr>
      </p:pic>
      <p:pic>
        <p:nvPicPr>
          <p:cNvPr id="188" name="Google Shape;188;p31"/>
          <p:cNvPicPr preferRelativeResize="0"/>
          <p:nvPr/>
        </p:nvPicPr>
        <p:blipFill rotWithShape="1">
          <a:blip r:embed="rId4">
            <a:alphaModFix/>
          </a:blip>
          <a:srcRect b="0" l="62421" r="0" t="0"/>
          <a:stretch/>
        </p:blipFill>
        <p:spPr>
          <a:xfrm>
            <a:off x="5231250" y="1109425"/>
            <a:ext cx="2808000" cy="3710425"/>
          </a:xfrm>
          <a:prstGeom prst="rect">
            <a:avLst/>
          </a:prstGeom>
          <a:noFill/>
          <a:ln>
            <a:noFill/>
          </a:ln>
        </p:spPr>
      </p:pic>
      <p:pic>
        <p:nvPicPr>
          <p:cNvPr id="189" name="Google Shape;189;p31"/>
          <p:cNvPicPr preferRelativeResize="0"/>
          <p:nvPr/>
        </p:nvPicPr>
        <p:blipFill rotWithShape="1">
          <a:blip r:embed="rId4">
            <a:alphaModFix/>
          </a:blip>
          <a:srcRect b="0" l="0" r="37620" t="22534"/>
          <a:stretch/>
        </p:blipFill>
        <p:spPr>
          <a:xfrm>
            <a:off x="647550" y="1956450"/>
            <a:ext cx="4333951" cy="2672487"/>
          </a:xfrm>
          <a:prstGeom prst="rect">
            <a:avLst/>
          </a:prstGeom>
          <a:noFill/>
          <a:ln>
            <a:noFill/>
          </a:ln>
        </p:spPr>
      </p:pic>
      <p:sp>
        <p:nvSpPr>
          <p:cNvPr id="190" name="Google Shape;190;p31"/>
          <p:cNvSpPr txBox="1"/>
          <p:nvPr/>
        </p:nvSpPr>
        <p:spPr>
          <a:xfrm>
            <a:off x="6629700" y="4887000"/>
            <a:ext cx="2463900" cy="175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600">
                <a:latin typeface="Montserrat Thin"/>
                <a:ea typeface="Montserrat Thin"/>
                <a:cs typeface="Montserrat Thin"/>
                <a:sym typeface="Montserrat Thin"/>
              </a:rPr>
              <a:t>Taken from slides of CS231n course at Stanford University</a:t>
            </a:r>
            <a:endParaRPr sz="600">
              <a:latin typeface="Montserrat Thin"/>
              <a:ea typeface="Montserrat Thin"/>
              <a:cs typeface="Montserrat Thin"/>
              <a:sym typeface="Montserrat Thi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4"/>
          <p:cNvSpPr txBox="1"/>
          <p:nvPr/>
        </p:nvSpPr>
        <p:spPr>
          <a:xfrm>
            <a:off x="560250" y="398250"/>
            <a:ext cx="3827100" cy="81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434343"/>
                </a:solidFill>
                <a:latin typeface="Montserrat SemiBold"/>
                <a:ea typeface="Montserrat SemiBold"/>
                <a:cs typeface="Montserrat SemiBold"/>
                <a:sym typeface="Montserrat SemiBold"/>
              </a:rPr>
              <a:t>History</a:t>
            </a:r>
            <a:endParaRPr sz="3600">
              <a:solidFill>
                <a:srgbClr val="434343"/>
              </a:solidFill>
              <a:latin typeface="Montserrat SemiBold"/>
              <a:ea typeface="Montserrat SemiBold"/>
              <a:cs typeface="Montserrat SemiBold"/>
              <a:sym typeface="Montserrat SemiBold"/>
            </a:endParaRPr>
          </a:p>
        </p:txBody>
      </p:sp>
      <p:sp>
        <p:nvSpPr>
          <p:cNvPr id="60" name="Google Shape;60;p14"/>
          <p:cNvSpPr txBox="1"/>
          <p:nvPr/>
        </p:nvSpPr>
        <p:spPr>
          <a:xfrm>
            <a:off x="560250" y="1541250"/>
            <a:ext cx="7040400" cy="169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34343"/>
                </a:solidFill>
                <a:latin typeface="Montserrat ExtraLight"/>
                <a:ea typeface="Montserrat ExtraLight"/>
                <a:cs typeface="Montserrat ExtraLight"/>
                <a:sym typeface="Montserrat ExtraLight"/>
              </a:rPr>
              <a:t>What is convolutional neural network?</a:t>
            </a:r>
            <a:endParaRPr sz="2400">
              <a:solidFill>
                <a:srgbClr val="434343"/>
              </a:solidFill>
              <a:latin typeface="Montserrat ExtraLight"/>
              <a:ea typeface="Montserrat ExtraLight"/>
              <a:cs typeface="Montserrat ExtraLight"/>
              <a:sym typeface="Montserrat ExtraLight"/>
            </a:endParaRPr>
          </a:p>
          <a:p>
            <a:pPr indent="0" lvl="0" marL="0" rtl="0" algn="l">
              <a:spcBef>
                <a:spcPts val="0"/>
              </a:spcBef>
              <a:spcAft>
                <a:spcPts val="0"/>
              </a:spcAft>
              <a:buNone/>
            </a:pPr>
            <a:r>
              <a:t/>
            </a:r>
            <a:endParaRPr sz="2400">
              <a:solidFill>
                <a:srgbClr val="434343"/>
              </a:solidFill>
              <a:latin typeface="Montserrat ExtraLight"/>
              <a:ea typeface="Montserrat ExtraLight"/>
              <a:cs typeface="Montserrat ExtraLight"/>
              <a:sym typeface="Montserrat ExtraLight"/>
            </a:endParaRPr>
          </a:p>
          <a:p>
            <a:pPr indent="0" lvl="0" marL="0" rtl="0" algn="l">
              <a:spcBef>
                <a:spcPts val="0"/>
              </a:spcBef>
              <a:spcAft>
                <a:spcPts val="0"/>
              </a:spcAft>
              <a:buNone/>
            </a:pPr>
            <a:r>
              <a:rPr lang="en" sz="2400">
                <a:solidFill>
                  <a:srgbClr val="434343"/>
                </a:solidFill>
                <a:latin typeface="Montserrat ExtraLight"/>
                <a:ea typeface="Montserrat ExtraLight"/>
                <a:cs typeface="Montserrat ExtraLight"/>
                <a:sym typeface="Montserrat ExtraLight"/>
              </a:rPr>
              <a:t>Why is it so important?</a:t>
            </a:r>
            <a:endParaRPr sz="2400">
              <a:solidFill>
                <a:srgbClr val="434343"/>
              </a:solidFill>
              <a:latin typeface="Montserrat ExtraLight"/>
              <a:ea typeface="Montserrat ExtraLight"/>
              <a:cs typeface="Montserrat ExtraLight"/>
              <a:sym typeface="Montserrat Extra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32"/>
          <p:cNvSpPr txBox="1"/>
          <p:nvPr/>
        </p:nvSpPr>
        <p:spPr>
          <a:xfrm>
            <a:off x="560250" y="398250"/>
            <a:ext cx="6507000" cy="81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434343"/>
                </a:solidFill>
                <a:latin typeface="Montserrat SemiBold"/>
                <a:ea typeface="Montserrat SemiBold"/>
                <a:cs typeface="Montserrat SemiBold"/>
                <a:sym typeface="Montserrat SemiBold"/>
              </a:rPr>
              <a:t>ResNet </a:t>
            </a:r>
            <a:r>
              <a:rPr lang="en">
                <a:solidFill>
                  <a:srgbClr val="434343"/>
                </a:solidFill>
                <a:latin typeface="Montserrat Light"/>
                <a:ea typeface="Montserrat Light"/>
                <a:cs typeface="Montserrat Light"/>
                <a:sym typeface="Montserrat Light"/>
              </a:rPr>
              <a:t>(Identity Mapping)</a:t>
            </a:r>
            <a:endParaRPr>
              <a:solidFill>
                <a:srgbClr val="434343"/>
              </a:solidFill>
              <a:latin typeface="Montserrat Light"/>
              <a:ea typeface="Montserrat Light"/>
              <a:cs typeface="Montserrat Light"/>
              <a:sym typeface="Montserrat Light"/>
            </a:endParaRPr>
          </a:p>
        </p:txBody>
      </p:sp>
      <p:pic>
        <p:nvPicPr>
          <p:cNvPr id="196" name="Google Shape;196;p32"/>
          <p:cNvPicPr preferRelativeResize="0"/>
          <p:nvPr/>
        </p:nvPicPr>
        <p:blipFill rotWithShape="1">
          <a:blip r:embed="rId3">
            <a:alphaModFix/>
          </a:blip>
          <a:srcRect b="81216" l="2617" r="82262" t="12172"/>
          <a:stretch/>
        </p:blipFill>
        <p:spPr>
          <a:xfrm>
            <a:off x="647550" y="1003800"/>
            <a:ext cx="931950" cy="202499"/>
          </a:xfrm>
          <a:prstGeom prst="rect">
            <a:avLst/>
          </a:prstGeom>
          <a:noFill/>
          <a:ln>
            <a:noFill/>
          </a:ln>
        </p:spPr>
      </p:pic>
      <p:pic>
        <p:nvPicPr>
          <p:cNvPr id="197" name="Google Shape;197;p32"/>
          <p:cNvPicPr preferRelativeResize="0"/>
          <p:nvPr/>
        </p:nvPicPr>
        <p:blipFill rotWithShape="1">
          <a:blip r:embed="rId4">
            <a:alphaModFix/>
          </a:blip>
          <a:srcRect b="11581" l="3620" r="9551" t="18605"/>
          <a:stretch/>
        </p:blipFill>
        <p:spPr>
          <a:xfrm>
            <a:off x="651150" y="1718425"/>
            <a:ext cx="6754425" cy="2655575"/>
          </a:xfrm>
          <a:prstGeom prst="rect">
            <a:avLst/>
          </a:prstGeom>
          <a:noFill/>
          <a:ln>
            <a:noFill/>
          </a:ln>
        </p:spPr>
      </p:pic>
      <p:sp>
        <p:nvSpPr>
          <p:cNvPr id="198" name="Google Shape;198;p32"/>
          <p:cNvSpPr txBox="1"/>
          <p:nvPr/>
        </p:nvSpPr>
        <p:spPr>
          <a:xfrm>
            <a:off x="6629700" y="4887000"/>
            <a:ext cx="2463900" cy="175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600">
                <a:latin typeface="Montserrat Thin"/>
                <a:ea typeface="Montserrat Thin"/>
                <a:cs typeface="Montserrat Thin"/>
                <a:sym typeface="Montserrat Thin"/>
              </a:rPr>
              <a:t>Taken from slides of CS231n course at Stanford University</a:t>
            </a:r>
            <a:endParaRPr sz="600">
              <a:latin typeface="Montserrat Thin"/>
              <a:ea typeface="Montserrat Thin"/>
              <a:cs typeface="Montserrat Thin"/>
              <a:sym typeface="Montserrat Thi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33"/>
          <p:cNvSpPr txBox="1"/>
          <p:nvPr/>
        </p:nvSpPr>
        <p:spPr>
          <a:xfrm>
            <a:off x="560250" y="398250"/>
            <a:ext cx="6507000" cy="81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434343"/>
                </a:solidFill>
                <a:latin typeface="Montserrat SemiBold"/>
                <a:ea typeface="Montserrat SemiBold"/>
                <a:cs typeface="Montserrat SemiBold"/>
                <a:sym typeface="Montserrat SemiBold"/>
              </a:rPr>
              <a:t>Until Now ...</a:t>
            </a:r>
            <a:endParaRPr>
              <a:solidFill>
                <a:srgbClr val="434343"/>
              </a:solidFill>
              <a:latin typeface="Montserrat Light"/>
              <a:ea typeface="Montserrat Light"/>
              <a:cs typeface="Montserrat Light"/>
              <a:sym typeface="Montserrat Light"/>
            </a:endParaRPr>
          </a:p>
        </p:txBody>
      </p:sp>
      <p:pic>
        <p:nvPicPr>
          <p:cNvPr id="204" name="Google Shape;204;p33"/>
          <p:cNvPicPr preferRelativeResize="0"/>
          <p:nvPr/>
        </p:nvPicPr>
        <p:blipFill rotWithShape="1">
          <a:blip r:embed="rId3">
            <a:alphaModFix/>
          </a:blip>
          <a:srcRect b="16303" l="0" r="0" t="0"/>
          <a:stretch/>
        </p:blipFill>
        <p:spPr>
          <a:xfrm>
            <a:off x="503825" y="1235500"/>
            <a:ext cx="7831549" cy="3294425"/>
          </a:xfrm>
          <a:prstGeom prst="rect">
            <a:avLst/>
          </a:prstGeom>
          <a:noFill/>
          <a:ln>
            <a:noFill/>
          </a:ln>
        </p:spPr>
      </p:pic>
      <p:sp>
        <p:nvSpPr>
          <p:cNvPr id="205" name="Google Shape;205;p33"/>
          <p:cNvSpPr txBox="1"/>
          <p:nvPr/>
        </p:nvSpPr>
        <p:spPr>
          <a:xfrm>
            <a:off x="6629700" y="4887000"/>
            <a:ext cx="2463900" cy="175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600">
                <a:latin typeface="Montserrat Thin"/>
                <a:ea typeface="Montserrat Thin"/>
                <a:cs typeface="Montserrat Thin"/>
                <a:sym typeface="Montserrat Thin"/>
              </a:rPr>
              <a:t>Taken from slides of CS231n course at Stanford University</a:t>
            </a:r>
            <a:endParaRPr sz="600">
              <a:latin typeface="Montserrat Thin"/>
              <a:ea typeface="Montserrat Thin"/>
              <a:cs typeface="Montserrat Thin"/>
              <a:sym typeface="Montserrat Thi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34"/>
          <p:cNvSpPr txBox="1"/>
          <p:nvPr/>
        </p:nvSpPr>
        <p:spPr>
          <a:xfrm>
            <a:off x="255450" y="322050"/>
            <a:ext cx="8046000" cy="81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1"/>
                </a:solidFill>
                <a:latin typeface="Montserrat SemiBold"/>
                <a:ea typeface="Montserrat SemiBold"/>
                <a:cs typeface="Montserrat SemiBold"/>
                <a:sym typeface="Montserrat SemiBold"/>
              </a:rPr>
              <a:t>Inception-v4, Inception-ResNet </a:t>
            </a:r>
            <a:r>
              <a:rPr lang="en" sz="2400">
                <a:solidFill>
                  <a:schemeClr val="dk1"/>
                </a:solidFill>
                <a:latin typeface="Montserrat Light"/>
                <a:ea typeface="Montserrat Light"/>
                <a:cs typeface="Montserrat Light"/>
                <a:sym typeface="Montserrat Light"/>
              </a:rPr>
              <a:t>and  </a:t>
            </a:r>
            <a:endParaRPr sz="2400">
              <a:solidFill>
                <a:schemeClr val="dk1"/>
              </a:solidFill>
              <a:latin typeface="Montserrat Light"/>
              <a:ea typeface="Montserrat Light"/>
              <a:cs typeface="Montserrat Light"/>
              <a:sym typeface="Montserrat Light"/>
            </a:endParaRPr>
          </a:p>
          <a:p>
            <a:pPr indent="0" lvl="0" marL="0" rtl="0" algn="l">
              <a:spcBef>
                <a:spcPts val="0"/>
              </a:spcBef>
              <a:spcAft>
                <a:spcPts val="0"/>
              </a:spcAft>
              <a:buClr>
                <a:schemeClr val="dk1"/>
              </a:buClr>
              <a:buSzPts val="1100"/>
              <a:buFont typeface="Arial"/>
              <a:buNone/>
            </a:pPr>
            <a:r>
              <a:rPr lang="en" sz="2400">
                <a:solidFill>
                  <a:schemeClr val="dk1"/>
                </a:solidFill>
                <a:latin typeface="Montserrat Light"/>
                <a:ea typeface="Montserrat Light"/>
                <a:cs typeface="Montserrat Light"/>
                <a:sym typeface="Montserrat Light"/>
              </a:rPr>
              <a:t>the Impact of</a:t>
            </a:r>
            <a:r>
              <a:rPr lang="en" sz="2400">
                <a:solidFill>
                  <a:schemeClr val="dk1"/>
                </a:solidFill>
                <a:latin typeface="Montserrat SemiBold"/>
                <a:ea typeface="Montserrat SemiBold"/>
                <a:cs typeface="Montserrat SemiBold"/>
                <a:sym typeface="Montserrat SemiBold"/>
              </a:rPr>
              <a:t>  Residual Connections </a:t>
            </a:r>
            <a:r>
              <a:rPr lang="en" sz="2400">
                <a:solidFill>
                  <a:schemeClr val="dk1"/>
                </a:solidFill>
                <a:latin typeface="Montserrat Light"/>
                <a:ea typeface="Montserrat Light"/>
                <a:cs typeface="Montserrat Light"/>
                <a:sym typeface="Montserrat Light"/>
              </a:rPr>
              <a:t>on Learning</a:t>
            </a:r>
            <a:endParaRPr sz="2400">
              <a:solidFill>
                <a:schemeClr val="dk1"/>
              </a:solidFill>
              <a:latin typeface="Montserrat Light"/>
              <a:ea typeface="Montserrat Light"/>
              <a:cs typeface="Montserrat Light"/>
              <a:sym typeface="Montserrat Light"/>
            </a:endParaRPr>
          </a:p>
          <a:p>
            <a:pPr indent="0" lvl="0" marL="0" rtl="0" algn="l">
              <a:spcBef>
                <a:spcPts val="0"/>
              </a:spcBef>
              <a:spcAft>
                <a:spcPts val="0"/>
              </a:spcAft>
              <a:buNone/>
            </a:pPr>
            <a:r>
              <a:t/>
            </a:r>
            <a:endParaRPr sz="2400">
              <a:solidFill>
                <a:srgbClr val="434343"/>
              </a:solidFill>
              <a:latin typeface="Montserrat Light"/>
              <a:ea typeface="Montserrat Light"/>
              <a:cs typeface="Montserrat Light"/>
              <a:sym typeface="Montserrat Light"/>
            </a:endParaRPr>
          </a:p>
        </p:txBody>
      </p:sp>
      <p:pic>
        <p:nvPicPr>
          <p:cNvPr id="211" name="Google Shape;211;p34"/>
          <p:cNvPicPr preferRelativeResize="0"/>
          <p:nvPr/>
        </p:nvPicPr>
        <p:blipFill rotWithShape="1">
          <a:blip r:embed="rId3">
            <a:alphaModFix/>
          </a:blip>
          <a:srcRect b="0" l="58526" r="26276" t="0"/>
          <a:stretch/>
        </p:blipFill>
        <p:spPr>
          <a:xfrm>
            <a:off x="3022125" y="1711650"/>
            <a:ext cx="786025" cy="2597425"/>
          </a:xfrm>
          <a:prstGeom prst="rect">
            <a:avLst/>
          </a:prstGeom>
          <a:noFill/>
          <a:ln>
            <a:noFill/>
          </a:ln>
        </p:spPr>
      </p:pic>
      <p:pic>
        <p:nvPicPr>
          <p:cNvPr id="212" name="Google Shape;212;p34"/>
          <p:cNvPicPr preferRelativeResize="0"/>
          <p:nvPr/>
        </p:nvPicPr>
        <p:blipFill rotWithShape="1">
          <a:blip r:embed="rId4">
            <a:alphaModFix/>
          </a:blip>
          <a:srcRect b="28316" l="0" r="51718" t="28172"/>
          <a:stretch/>
        </p:blipFill>
        <p:spPr>
          <a:xfrm>
            <a:off x="375825" y="2428882"/>
            <a:ext cx="1318599" cy="590525"/>
          </a:xfrm>
          <a:prstGeom prst="rect">
            <a:avLst/>
          </a:prstGeom>
          <a:noFill/>
          <a:ln>
            <a:noFill/>
          </a:ln>
        </p:spPr>
      </p:pic>
      <p:sp>
        <p:nvSpPr>
          <p:cNvPr id="213" name="Google Shape;213;p34"/>
          <p:cNvSpPr txBox="1"/>
          <p:nvPr/>
        </p:nvSpPr>
        <p:spPr>
          <a:xfrm>
            <a:off x="2027475" y="2440650"/>
            <a:ext cx="596400" cy="42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34343"/>
                </a:solidFill>
                <a:latin typeface="Montserrat Light"/>
                <a:ea typeface="Montserrat Light"/>
                <a:cs typeface="Montserrat Light"/>
                <a:sym typeface="Montserrat Light"/>
              </a:rPr>
              <a:t>v/s</a:t>
            </a:r>
            <a:endParaRPr sz="2400">
              <a:solidFill>
                <a:srgbClr val="434343"/>
              </a:solidFill>
              <a:latin typeface="Montserrat Light"/>
              <a:ea typeface="Montserrat Light"/>
              <a:cs typeface="Montserrat Light"/>
              <a:sym typeface="Montserrat Light"/>
            </a:endParaRPr>
          </a:p>
        </p:txBody>
      </p:sp>
      <p:sp>
        <p:nvSpPr>
          <p:cNvPr id="214" name="Google Shape;214;p34"/>
          <p:cNvSpPr txBox="1"/>
          <p:nvPr/>
        </p:nvSpPr>
        <p:spPr>
          <a:xfrm>
            <a:off x="4237275" y="2440650"/>
            <a:ext cx="596400" cy="42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34343"/>
                </a:solidFill>
                <a:latin typeface="Montserrat Light"/>
                <a:ea typeface="Montserrat Light"/>
                <a:cs typeface="Montserrat Light"/>
                <a:sym typeface="Montserrat Light"/>
              </a:rPr>
              <a:t>v/s</a:t>
            </a:r>
            <a:endParaRPr sz="2400">
              <a:solidFill>
                <a:srgbClr val="434343"/>
              </a:solidFill>
              <a:latin typeface="Montserrat Light"/>
              <a:ea typeface="Montserrat Light"/>
              <a:cs typeface="Montserrat Light"/>
              <a:sym typeface="Montserrat Light"/>
            </a:endParaRPr>
          </a:p>
        </p:txBody>
      </p:sp>
      <p:pic>
        <p:nvPicPr>
          <p:cNvPr id="215" name="Google Shape;215;p34"/>
          <p:cNvPicPr preferRelativeResize="0"/>
          <p:nvPr/>
        </p:nvPicPr>
        <p:blipFill rotWithShape="1">
          <a:blip r:embed="rId3">
            <a:alphaModFix/>
          </a:blip>
          <a:srcRect b="0" l="58526" r="26276" t="0"/>
          <a:stretch/>
        </p:blipFill>
        <p:spPr>
          <a:xfrm>
            <a:off x="7441725" y="1711650"/>
            <a:ext cx="786025" cy="2597425"/>
          </a:xfrm>
          <a:prstGeom prst="rect">
            <a:avLst/>
          </a:prstGeom>
          <a:noFill/>
          <a:ln>
            <a:noFill/>
          </a:ln>
        </p:spPr>
      </p:pic>
      <p:pic>
        <p:nvPicPr>
          <p:cNvPr id="216" name="Google Shape;216;p34"/>
          <p:cNvPicPr preferRelativeResize="0"/>
          <p:nvPr/>
        </p:nvPicPr>
        <p:blipFill rotWithShape="1">
          <a:blip r:embed="rId4">
            <a:alphaModFix/>
          </a:blip>
          <a:srcRect b="28316" l="0" r="51718" t="28172"/>
          <a:stretch/>
        </p:blipFill>
        <p:spPr>
          <a:xfrm>
            <a:off x="5633625" y="2428882"/>
            <a:ext cx="1318599" cy="590525"/>
          </a:xfrm>
          <a:prstGeom prst="rect">
            <a:avLst/>
          </a:prstGeom>
          <a:noFill/>
          <a:ln>
            <a:noFill/>
          </a:ln>
        </p:spPr>
      </p:pic>
      <p:sp>
        <p:nvSpPr>
          <p:cNvPr id="217" name="Google Shape;217;p34"/>
          <p:cNvSpPr txBox="1"/>
          <p:nvPr/>
        </p:nvSpPr>
        <p:spPr>
          <a:xfrm>
            <a:off x="6980475" y="2440650"/>
            <a:ext cx="348000" cy="42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34343"/>
                </a:solidFill>
                <a:latin typeface="Montserrat Light"/>
                <a:ea typeface="Montserrat Light"/>
                <a:cs typeface="Montserrat Light"/>
                <a:sym typeface="Montserrat Light"/>
              </a:rPr>
              <a:t>+</a:t>
            </a:r>
            <a:endParaRPr sz="2400">
              <a:solidFill>
                <a:srgbClr val="434343"/>
              </a:solidFill>
              <a:latin typeface="Montserrat Light"/>
              <a:ea typeface="Montserrat Light"/>
              <a:cs typeface="Montserrat Light"/>
              <a:sym typeface="Montserrat Light"/>
            </a:endParaRPr>
          </a:p>
        </p:txBody>
      </p:sp>
      <p:sp>
        <p:nvSpPr>
          <p:cNvPr id="218" name="Google Shape;218;p34"/>
          <p:cNvSpPr txBox="1"/>
          <p:nvPr/>
        </p:nvSpPr>
        <p:spPr>
          <a:xfrm>
            <a:off x="5151675" y="2059650"/>
            <a:ext cx="348000" cy="42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200">
                <a:solidFill>
                  <a:srgbClr val="434343"/>
                </a:solidFill>
                <a:latin typeface="Montserrat Light"/>
                <a:ea typeface="Montserrat Light"/>
                <a:cs typeface="Montserrat Light"/>
                <a:sym typeface="Montserrat Light"/>
              </a:rPr>
              <a:t>(</a:t>
            </a:r>
            <a:endParaRPr sz="7200">
              <a:solidFill>
                <a:srgbClr val="434343"/>
              </a:solidFill>
              <a:latin typeface="Montserrat Light"/>
              <a:ea typeface="Montserrat Light"/>
              <a:cs typeface="Montserrat Light"/>
              <a:sym typeface="Montserrat Light"/>
            </a:endParaRPr>
          </a:p>
        </p:txBody>
      </p:sp>
      <p:sp>
        <p:nvSpPr>
          <p:cNvPr id="219" name="Google Shape;219;p34"/>
          <p:cNvSpPr txBox="1"/>
          <p:nvPr/>
        </p:nvSpPr>
        <p:spPr>
          <a:xfrm>
            <a:off x="8352075" y="2059650"/>
            <a:ext cx="348000" cy="42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200">
                <a:solidFill>
                  <a:srgbClr val="434343"/>
                </a:solidFill>
                <a:latin typeface="Montserrat Light"/>
                <a:ea typeface="Montserrat Light"/>
                <a:cs typeface="Montserrat Light"/>
                <a:sym typeface="Montserrat Light"/>
              </a:rPr>
              <a:t>)</a:t>
            </a:r>
            <a:endParaRPr sz="7200">
              <a:solidFill>
                <a:srgbClr val="434343"/>
              </a:solidFill>
              <a:latin typeface="Montserrat Light"/>
              <a:ea typeface="Montserrat Light"/>
              <a:cs typeface="Montserrat Light"/>
              <a:sym typeface="Montserrat Light"/>
            </a:endParaRPr>
          </a:p>
        </p:txBody>
      </p:sp>
      <p:sp>
        <p:nvSpPr>
          <p:cNvPr id="220" name="Google Shape;220;p34"/>
          <p:cNvSpPr txBox="1"/>
          <p:nvPr/>
        </p:nvSpPr>
        <p:spPr>
          <a:xfrm>
            <a:off x="375825" y="4431900"/>
            <a:ext cx="14784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434343"/>
                </a:solidFill>
                <a:latin typeface="Montserrat Light"/>
                <a:ea typeface="Montserrat Light"/>
                <a:cs typeface="Montserrat Light"/>
                <a:sym typeface="Montserrat Light"/>
              </a:rPr>
              <a:t>Inception v1, v2 ..</a:t>
            </a:r>
            <a:endParaRPr sz="1000"/>
          </a:p>
        </p:txBody>
      </p:sp>
      <p:sp>
        <p:nvSpPr>
          <p:cNvPr id="221" name="Google Shape;221;p34"/>
          <p:cNvSpPr txBox="1"/>
          <p:nvPr/>
        </p:nvSpPr>
        <p:spPr>
          <a:xfrm>
            <a:off x="2741550" y="4431900"/>
            <a:ext cx="11397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434343"/>
                </a:solidFill>
                <a:latin typeface="Montserrat Light"/>
                <a:ea typeface="Montserrat Light"/>
                <a:cs typeface="Montserrat Light"/>
                <a:sym typeface="Montserrat Light"/>
              </a:rPr>
              <a:t>ResNet</a:t>
            </a:r>
            <a:r>
              <a:rPr lang="en" sz="1000">
                <a:solidFill>
                  <a:srgbClr val="434343"/>
                </a:solidFill>
                <a:latin typeface="Montserrat Light"/>
                <a:ea typeface="Montserrat Light"/>
                <a:cs typeface="Montserrat Light"/>
                <a:sym typeface="Montserrat Light"/>
              </a:rPr>
              <a:t> v1, v2 ..</a:t>
            </a:r>
            <a:endParaRPr sz="1000"/>
          </a:p>
        </p:txBody>
      </p:sp>
      <p:sp>
        <p:nvSpPr>
          <p:cNvPr id="222" name="Google Shape;222;p34"/>
          <p:cNvSpPr txBox="1"/>
          <p:nvPr/>
        </p:nvSpPr>
        <p:spPr>
          <a:xfrm>
            <a:off x="6743250" y="4431900"/>
            <a:ext cx="17415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434343"/>
                </a:solidFill>
                <a:latin typeface="Montserrat Light"/>
                <a:ea typeface="Montserrat Light"/>
                <a:cs typeface="Montserrat Light"/>
                <a:sym typeface="Montserrat Light"/>
              </a:rPr>
              <a:t>Inception ResNet v1, v2 ...</a:t>
            </a:r>
            <a:endParaRPr sz="10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35"/>
          <p:cNvSpPr txBox="1"/>
          <p:nvPr/>
        </p:nvSpPr>
        <p:spPr>
          <a:xfrm>
            <a:off x="484050" y="398250"/>
            <a:ext cx="6507000" cy="81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34343"/>
                </a:solidFill>
                <a:latin typeface="Montserrat SemiBold"/>
                <a:ea typeface="Montserrat SemiBold"/>
                <a:cs typeface="Montserrat SemiBold"/>
                <a:sym typeface="Montserrat SemiBold"/>
              </a:rPr>
              <a:t>What is the problem being solved?</a:t>
            </a:r>
            <a:endParaRPr sz="2400">
              <a:solidFill>
                <a:srgbClr val="434343"/>
              </a:solidFill>
              <a:latin typeface="Montserrat Light"/>
              <a:ea typeface="Montserrat Light"/>
              <a:cs typeface="Montserrat Light"/>
              <a:sym typeface="Montserrat Light"/>
            </a:endParaRPr>
          </a:p>
        </p:txBody>
      </p:sp>
      <p:sp>
        <p:nvSpPr>
          <p:cNvPr id="228" name="Google Shape;228;p35"/>
          <p:cNvSpPr txBox="1"/>
          <p:nvPr/>
        </p:nvSpPr>
        <p:spPr>
          <a:xfrm>
            <a:off x="484050" y="1312650"/>
            <a:ext cx="7673100" cy="81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434343"/>
                </a:solidFill>
                <a:latin typeface="Montserrat Light"/>
                <a:ea typeface="Montserrat Light"/>
                <a:cs typeface="Montserrat Light"/>
                <a:sym typeface="Montserrat Light"/>
              </a:rPr>
              <a:t>To gain a </a:t>
            </a:r>
            <a:r>
              <a:rPr lang="en" sz="1800">
                <a:solidFill>
                  <a:srgbClr val="434343"/>
                </a:solidFill>
                <a:latin typeface="Montserrat Medium"/>
                <a:ea typeface="Montserrat Medium"/>
                <a:cs typeface="Montserrat Medium"/>
                <a:sym typeface="Montserrat Medium"/>
              </a:rPr>
              <a:t>better performance</a:t>
            </a:r>
            <a:r>
              <a:rPr lang="en" sz="1800">
                <a:solidFill>
                  <a:srgbClr val="434343"/>
                </a:solidFill>
                <a:latin typeface="Montserrat Light"/>
                <a:ea typeface="Montserrat Light"/>
                <a:cs typeface="Montserrat Light"/>
                <a:sym typeface="Montserrat Light"/>
              </a:rPr>
              <a:t> over the SOTA in ILSVRC 2015. </a:t>
            </a:r>
            <a:endParaRPr sz="1800">
              <a:solidFill>
                <a:srgbClr val="434343"/>
              </a:solidFill>
              <a:latin typeface="Montserrat Light"/>
              <a:ea typeface="Montserrat Light"/>
              <a:cs typeface="Montserrat Light"/>
              <a:sym typeface="Montserrat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36"/>
          <p:cNvSpPr txBox="1"/>
          <p:nvPr/>
        </p:nvSpPr>
        <p:spPr>
          <a:xfrm>
            <a:off x="484050" y="2379450"/>
            <a:ext cx="7956000" cy="8166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434343"/>
              </a:buClr>
              <a:buSzPts val="1400"/>
              <a:buFont typeface="Montserrat Light"/>
              <a:buChar char="●"/>
            </a:pPr>
            <a:r>
              <a:rPr i="1" lang="en">
                <a:solidFill>
                  <a:srgbClr val="434343"/>
                </a:solidFill>
                <a:latin typeface="Montserrat Light"/>
                <a:ea typeface="Montserrat Light"/>
                <a:cs typeface="Montserrat Light"/>
                <a:sym typeface="Montserrat Light"/>
              </a:rPr>
              <a:t>To show that training with </a:t>
            </a:r>
            <a:r>
              <a:rPr i="1" lang="en">
                <a:solidFill>
                  <a:srgbClr val="434343"/>
                </a:solidFill>
                <a:latin typeface="Montserrat Medium"/>
                <a:ea typeface="Montserrat Medium"/>
                <a:cs typeface="Montserrat Medium"/>
                <a:sym typeface="Montserrat Medium"/>
              </a:rPr>
              <a:t>residual connections accelerates</a:t>
            </a:r>
            <a:r>
              <a:rPr i="1" lang="en">
                <a:solidFill>
                  <a:srgbClr val="434343"/>
                </a:solidFill>
                <a:latin typeface="Montserrat Light"/>
                <a:ea typeface="Montserrat Light"/>
                <a:cs typeface="Montserrat Light"/>
                <a:sym typeface="Montserrat Light"/>
              </a:rPr>
              <a:t> the training of </a:t>
            </a:r>
            <a:r>
              <a:rPr i="1" lang="en">
                <a:solidFill>
                  <a:srgbClr val="434343"/>
                </a:solidFill>
                <a:latin typeface="Montserrat Medium"/>
                <a:ea typeface="Montserrat Medium"/>
                <a:cs typeface="Montserrat Medium"/>
                <a:sym typeface="Montserrat Medium"/>
              </a:rPr>
              <a:t>inception networks</a:t>
            </a:r>
            <a:r>
              <a:rPr i="1" lang="en">
                <a:solidFill>
                  <a:srgbClr val="434343"/>
                </a:solidFill>
                <a:latin typeface="Montserrat Light"/>
                <a:ea typeface="Montserrat Light"/>
                <a:cs typeface="Montserrat Light"/>
                <a:sym typeface="Montserrat Light"/>
              </a:rPr>
              <a:t> significantly. </a:t>
            </a:r>
            <a:endParaRPr i="1">
              <a:solidFill>
                <a:srgbClr val="434343"/>
              </a:solidFill>
              <a:latin typeface="Montserrat Light"/>
              <a:ea typeface="Montserrat Light"/>
              <a:cs typeface="Montserrat Light"/>
              <a:sym typeface="Montserrat Light"/>
            </a:endParaRPr>
          </a:p>
          <a:p>
            <a:pPr indent="0" lvl="0" marL="457200" rtl="0" algn="l">
              <a:spcBef>
                <a:spcPts val="0"/>
              </a:spcBef>
              <a:spcAft>
                <a:spcPts val="0"/>
              </a:spcAft>
              <a:buNone/>
            </a:pPr>
            <a:r>
              <a:t/>
            </a:r>
            <a:endParaRPr i="1">
              <a:solidFill>
                <a:srgbClr val="434343"/>
              </a:solidFill>
              <a:latin typeface="Montserrat Light"/>
              <a:ea typeface="Montserrat Light"/>
              <a:cs typeface="Montserrat Light"/>
              <a:sym typeface="Montserrat Light"/>
            </a:endParaRPr>
          </a:p>
          <a:p>
            <a:pPr indent="-317500" lvl="0" marL="457200" rtl="0" algn="l">
              <a:spcBef>
                <a:spcPts val="0"/>
              </a:spcBef>
              <a:spcAft>
                <a:spcPts val="0"/>
              </a:spcAft>
              <a:buClr>
                <a:srgbClr val="434343"/>
              </a:buClr>
              <a:buSzPts val="1400"/>
              <a:buFont typeface="Montserrat Light"/>
              <a:buChar char="●"/>
            </a:pPr>
            <a:r>
              <a:rPr i="1" lang="en">
                <a:solidFill>
                  <a:srgbClr val="434343"/>
                </a:solidFill>
                <a:latin typeface="Montserrat Light"/>
                <a:ea typeface="Montserrat Light"/>
                <a:cs typeface="Montserrat Light"/>
                <a:sym typeface="Montserrat Light"/>
              </a:rPr>
              <a:t>Compare residual and non-residual inception networks. </a:t>
            </a:r>
            <a:endParaRPr i="1">
              <a:solidFill>
                <a:srgbClr val="434343"/>
              </a:solidFill>
              <a:latin typeface="Montserrat Light"/>
              <a:ea typeface="Montserrat Light"/>
              <a:cs typeface="Montserrat Light"/>
              <a:sym typeface="Montserrat Light"/>
            </a:endParaRPr>
          </a:p>
          <a:p>
            <a:pPr indent="0" lvl="0" marL="457200" rtl="0" algn="l">
              <a:spcBef>
                <a:spcPts val="0"/>
              </a:spcBef>
              <a:spcAft>
                <a:spcPts val="0"/>
              </a:spcAft>
              <a:buNone/>
            </a:pPr>
            <a:r>
              <a:t/>
            </a:r>
            <a:endParaRPr i="1">
              <a:solidFill>
                <a:srgbClr val="434343"/>
              </a:solidFill>
              <a:latin typeface="Montserrat Light"/>
              <a:ea typeface="Montserrat Light"/>
              <a:cs typeface="Montserrat Light"/>
              <a:sym typeface="Montserrat Light"/>
            </a:endParaRPr>
          </a:p>
          <a:p>
            <a:pPr indent="-317500" lvl="0" marL="457200" rtl="0" algn="l">
              <a:spcBef>
                <a:spcPts val="0"/>
              </a:spcBef>
              <a:spcAft>
                <a:spcPts val="0"/>
              </a:spcAft>
              <a:buClr>
                <a:srgbClr val="434343"/>
              </a:buClr>
              <a:buSzPts val="1400"/>
              <a:buFont typeface="Montserrat Light"/>
              <a:buChar char="●"/>
            </a:pPr>
            <a:r>
              <a:rPr i="1" lang="en">
                <a:solidFill>
                  <a:srgbClr val="434343"/>
                </a:solidFill>
                <a:latin typeface="Montserrat Light"/>
                <a:ea typeface="Montserrat Light"/>
                <a:cs typeface="Montserrat Light"/>
                <a:sym typeface="Montserrat Light"/>
              </a:rPr>
              <a:t>Show that an </a:t>
            </a:r>
            <a:r>
              <a:rPr i="1" lang="en">
                <a:solidFill>
                  <a:srgbClr val="434343"/>
                </a:solidFill>
                <a:latin typeface="Montserrat Medium"/>
                <a:ea typeface="Montserrat Medium"/>
                <a:cs typeface="Montserrat Medium"/>
                <a:sym typeface="Montserrat Medium"/>
              </a:rPr>
              <a:t>ensemble</a:t>
            </a:r>
            <a:r>
              <a:rPr i="1" lang="en">
                <a:solidFill>
                  <a:srgbClr val="434343"/>
                </a:solidFill>
                <a:latin typeface="Montserrat Light"/>
                <a:ea typeface="Montserrat Light"/>
                <a:cs typeface="Montserrat Light"/>
                <a:sym typeface="Montserrat Light"/>
              </a:rPr>
              <a:t> of three residual and one Inception-v4 you can establish a new SOTA.</a:t>
            </a:r>
            <a:endParaRPr i="1">
              <a:solidFill>
                <a:srgbClr val="434343"/>
              </a:solidFill>
              <a:latin typeface="Montserrat Light"/>
              <a:ea typeface="Montserrat Light"/>
              <a:cs typeface="Montserrat Light"/>
              <a:sym typeface="Montserrat Light"/>
            </a:endParaRPr>
          </a:p>
        </p:txBody>
      </p:sp>
      <p:sp>
        <p:nvSpPr>
          <p:cNvPr id="234" name="Google Shape;234;p36"/>
          <p:cNvSpPr txBox="1"/>
          <p:nvPr/>
        </p:nvSpPr>
        <p:spPr>
          <a:xfrm>
            <a:off x="484050" y="398250"/>
            <a:ext cx="6507000" cy="81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34343"/>
                </a:solidFill>
                <a:latin typeface="Montserrat SemiBold"/>
                <a:ea typeface="Montserrat SemiBold"/>
                <a:cs typeface="Montserrat SemiBold"/>
                <a:sym typeface="Montserrat SemiBold"/>
              </a:rPr>
              <a:t>What is the problem being solved?</a:t>
            </a:r>
            <a:endParaRPr sz="2400">
              <a:solidFill>
                <a:srgbClr val="434343"/>
              </a:solidFill>
              <a:latin typeface="Montserrat Light"/>
              <a:ea typeface="Montserrat Light"/>
              <a:cs typeface="Montserrat Light"/>
              <a:sym typeface="Montserrat Light"/>
            </a:endParaRPr>
          </a:p>
        </p:txBody>
      </p:sp>
      <p:sp>
        <p:nvSpPr>
          <p:cNvPr id="235" name="Google Shape;235;p36"/>
          <p:cNvSpPr txBox="1"/>
          <p:nvPr/>
        </p:nvSpPr>
        <p:spPr>
          <a:xfrm>
            <a:off x="484050" y="1312650"/>
            <a:ext cx="7673100" cy="81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434343"/>
                </a:solidFill>
                <a:latin typeface="Montserrat Light"/>
                <a:ea typeface="Montserrat Light"/>
                <a:cs typeface="Montserrat Light"/>
                <a:sym typeface="Montserrat Light"/>
              </a:rPr>
              <a:t>To gain a </a:t>
            </a:r>
            <a:r>
              <a:rPr lang="en" sz="1800">
                <a:solidFill>
                  <a:srgbClr val="434343"/>
                </a:solidFill>
                <a:latin typeface="Montserrat Medium"/>
                <a:ea typeface="Montserrat Medium"/>
                <a:cs typeface="Montserrat Medium"/>
                <a:sym typeface="Montserrat Medium"/>
              </a:rPr>
              <a:t>better performance</a:t>
            </a:r>
            <a:r>
              <a:rPr lang="en" sz="1800">
                <a:solidFill>
                  <a:srgbClr val="434343"/>
                </a:solidFill>
                <a:latin typeface="Montserrat Light"/>
                <a:ea typeface="Montserrat Light"/>
                <a:cs typeface="Montserrat Light"/>
                <a:sym typeface="Montserrat Light"/>
              </a:rPr>
              <a:t> over the SOTA in ILSVRC 2015. </a:t>
            </a:r>
            <a:endParaRPr sz="1800">
              <a:solidFill>
                <a:srgbClr val="434343"/>
              </a:solidFill>
              <a:latin typeface="Montserrat Light"/>
              <a:ea typeface="Montserrat Light"/>
              <a:cs typeface="Montserrat Light"/>
              <a:sym typeface="Montserrat 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37"/>
          <p:cNvSpPr txBox="1"/>
          <p:nvPr/>
        </p:nvSpPr>
        <p:spPr>
          <a:xfrm>
            <a:off x="484050" y="398250"/>
            <a:ext cx="6507000" cy="81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34343"/>
                </a:solidFill>
                <a:latin typeface="Montserrat SemiBold"/>
                <a:ea typeface="Montserrat SemiBold"/>
                <a:cs typeface="Montserrat SemiBold"/>
                <a:sym typeface="Montserrat SemiBold"/>
              </a:rPr>
              <a:t>What are the metrics of success?</a:t>
            </a:r>
            <a:endParaRPr sz="2400">
              <a:solidFill>
                <a:srgbClr val="434343"/>
              </a:solidFill>
              <a:latin typeface="Montserrat Light"/>
              <a:ea typeface="Montserrat Light"/>
              <a:cs typeface="Montserrat Light"/>
              <a:sym typeface="Montserrat Light"/>
            </a:endParaRPr>
          </a:p>
        </p:txBody>
      </p:sp>
      <p:sp>
        <p:nvSpPr>
          <p:cNvPr id="241" name="Google Shape;241;p37"/>
          <p:cNvSpPr txBox="1"/>
          <p:nvPr/>
        </p:nvSpPr>
        <p:spPr>
          <a:xfrm>
            <a:off x="484050" y="1312650"/>
            <a:ext cx="7673100" cy="816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Font typeface="Montserrat Light"/>
              <a:buChar char="●"/>
            </a:pPr>
            <a:r>
              <a:rPr lang="en" sz="1800">
                <a:solidFill>
                  <a:srgbClr val="434343"/>
                </a:solidFill>
                <a:latin typeface="Montserrat Light"/>
                <a:ea typeface="Montserrat Light"/>
                <a:cs typeface="Montserrat Light"/>
                <a:sym typeface="Montserrat Light"/>
              </a:rPr>
              <a:t>Top-1 error</a:t>
            </a:r>
            <a:endParaRPr sz="1800">
              <a:solidFill>
                <a:srgbClr val="434343"/>
              </a:solidFill>
              <a:latin typeface="Montserrat Light"/>
              <a:ea typeface="Montserrat Light"/>
              <a:cs typeface="Montserrat Light"/>
              <a:sym typeface="Montserrat Light"/>
            </a:endParaRPr>
          </a:p>
          <a:p>
            <a:pPr indent="-342900" lvl="0" marL="457200" rtl="0" algn="l">
              <a:spcBef>
                <a:spcPts val="0"/>
              </a:spcBef>
              <a:spcAft>
                <a:spcPts val="0"/>
              </a:spcAft>
              <a:buClr>
                <a:srgbClr val="434343"/>
              </a:buClr>
              <a:buSzPts val="1800"/>
              <a:buFont typeface="Montserrat Light"/>
              <a:buChar char="●"/>
            </a:pPr>
            <a:r>
              <a:rPr lang="en" sz="1800">
                <a:solidFill>
                  <a:srgbClr val="434343"/>
                </a:solidFill>
                <a:latin typeface="Montserrat Light"/>
                <a:ea typeface="Montserrat Light"/>
                <a:cs typeface="Montserrat Light"/>
                <a:sym typeface="Montserrat Light"/>
              </a:rPr>
              <a:t>Top-3 error</a:t>
            </a:r>
            <a:endParaRPr sz="1800">
              <a:solidFill>
                <a:srgbClr val="434343"/>
              </a:solidFill>
              <a:latin typeface="Montserrat Light"/>
              <a:ea typeface="Montserrat Light"/>
              <a:cs typeface="Montserrat Light"/>
              <a:sym typeface="Montserrat Light"/>
            </a:endParaRPr>
          </a:p>
          <a:p>
            <a:pPr indent="-342900" lvl="0" marL="457200" rtl="0" algn="l">
              <a:spcBef>
                <a:spcPts val="0"/>
              </a:spcBef>
              <a:spcAft>
                <a:spcPts val="0"/>
              </a:spcAft>
              <a:buClr>
                <a:srgbClr val="434343"/>
              </a:buClr>
              <a:buSzPts val="1800"/>
              <a:buFont typeface="Montserrat Light"/>
              <a:buChar char="●"/>
            </a:pPr>
            <a:r>
              <a:rPr lang="en" sz="1800">
                <a:solidFill>
                  <a:srgbClr val="434343"/>
                </a:solidFill>
                <a:latin typeface="Montserrat Light"/>
                <a:ea typeface="Montserrat Light"/>
                <a:cs typeface="Montserrat Light"/>
                <a:sym typeface="Montserrat Light"/>
              </a:rPr>
              <a:t>Top-5 error </a:t>
            </a:r>
            <a:endParaRPr sz="1800">
              <a:solidFill>
                <a:srgbClr val="434343"/>
              </a:solidFill>
              <a:latin typeface="Montserrat Light"/>
              <a:ea typeface="Montserrat Light"/>
              <a:cs typeface="Montserrat Light"/>
              <a:sym typeface="Montserrat 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38"/>
          <p:cNvSpPr txBox="1"/>
          <p:nvPr/>
        </p:nvSpPr>
        <p:spPr>
          <a:xfrm>
            <a:off x="484050" y="398250"/>
            <a:ext cx="6507000" cy="81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34343"/>
                </a:solidFill>
                <a:latin typeface="Montserrat SemiBold"/>
                <a:ea typeface="Montserrat SemiBold"/>
                <a:cs typeface="Montserrat SemiBold"/>
                <a:sym typeface="Montserrat SemiBold"/>
              </a:rPr>
              <a:t>What are the metrics of success?</a:t>
            </a:r>
            <a:endParaRPr sz="2400">
              <a:solidFill>
                <a:srgbClr val="434343"/>
              </a:solidFill>
              <a:latin typeface="Montserrat Light"/>
              <a:ea typeface="Montserrat Light"/>
              <a:cs typeface="Montserrat Light"/>
              <a:sym typeface="Montserrat Light"/>
            </a:endParaRPr>
          </a:p>
        </p:txBody>
      </p:sp>
      <p:sp>
        <p:nvSpPr>
          <p:cNvPr id="247" name="Google Shape;247;p38"/>
          <p:cNvSpPr txBox="1"/>
          <p:nvPr/>
        </p:nvSpPr>
        <p:spPr>
          <a:xfrm>
            <a:off x="484050" y="1312650"/>
            <a:ext cx="7673100" cy="816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Font typeface="Montserrat Light"/>
              <a:buChar char="●"/>
            </a:pPr>
            <a:r>
              <a:rPr lang="en" sz="1800">
                <a:solidFill>
                  <a:srgbClr val="434343"/>
                </a:solidFill>
                <a:latin typeface="Montserrat Light"/>
                <a:ea typeface="Montserrat Light"/>
                <a:cs typeface="Montserrat Light"/>
                <a:sym typeface="Montserrat Light"/>
              </a:rPr>
              <a:t>Top-1 error</a:t>
            </a:r>
            <a:endParaRPr sz="1800">
              <a:solidFill>
                <a:srgbClr val="434343"/>
              </a:solidFill>
              <a:latin typeface="Montserrat Light"/>
              <a:ea typeface="Montserrat Light"/>
              <a:cs typeface="Montserrat Light"/>
              <a:sym typeface="Montserrat Light"/>
            </a:endParaRPr>
          </a:p>
          <a:p>
            <a:pPr indent="-342900" lvl="0" marL="457200" rtl="0" algn="l">
              <a:spcBef>
                <a:spcPts val="0"/>
              </a:spcBef>
              <a:spcAft>
                <a:spcPts val="0"/>
              </a:spcAft>
              <a:buClr>
                <a:srgbClr val="434343"/>
              </a:buClr>
              <a:buSzPts val="1800"/>
              <a:buFont typeface="Montserrat Light"/>
              <a:buChar char="●"/>
            </a:pPr>
            <a:r>
              <a:rPr lang="en" sz="1800">
                <a:solidFill>
                  <a:srgbClr val="434343"/>
                </a:solidFill>
                <a:latin typeface="Montserrat Light"/>
                <a:ea typeface="Montserrat Light"/>
                <a:cs typeface="Montserrat Light"/>
                <a:sym typeface="Montserrat Light"/>
              </a:rPr>
              <a:t>Top-3 error</a:t>
            </a:r>
            <a:endParaRPr sz="1800">
              <a:solidFill>
                <a:srgbClr val="434343"/>
              </a:solidFill>
              <a:latin typeface="Montserrat Light"/>
              <a:ea typeface="Montserrat Light"/>
              <a:cs typeface="Montserrat Light"/>
              <a:sym typeface="Montserrat Light"/>
            </a:endParaRPr>
          </a:p>
          <a:p>
            <a:pPr indent="-342900" lvl="0" marL="457200" rtl="0" algn="l">
              <a:spcBef>
                <a:spcPts val="0"/>
              </a:spcBef>
              <a:spcAft>
                <a:spcPts val="0"/>
              </a:spcAft>
              <a:buClr>
                <a:srgbClr val="434343"/>
              </a:buClr>
              <a:buSzPts val="1800"/>
              <a:buFont typeface="Montserrat Light"/>
              <a:buChar char="●"/>
            </a:pPr>
            <a:r>
              <a:rPr lang="en" sz="1800">
                <a:solidFill>
                  <a:srgbClr val="434343"/>
                </a:solidFill>
                <a:latin typeface="Montserrat Light"/>
                <a:ea typeface="Montserrat Light"/>
                <a:cs typeface="Montserrat Light"/>
                <a:sym typeface="Montserrat Light"/>
              </a:rPr>
              <a:t>Top-5 error </a:t>
            </a:r>
            <a:endParaRPr sz="1800">
              <a:solidFill>
                <a:srgbClr val="434343"/>
              </a:solidFill>
              <a:latin typeface="Montserrat Light"/>
              <a:ea typeface="Montserrat Light"/>
              <a:cs typeface="Montserrat Light"/>
              <a:sym typeface="Montserrat Light"/>
            </a:endParaRPr>
          </a:p>
        </p:txBody>
      </p:sp>
      <p:sp>
        <p:nvSpPr>
          <p:cNvPr id="248" name="Google Shape;248;p38"/>
          <p:cNvSpPr txBox="1"/>
          <p:nvPr/>
        </p:nvSpPr>
        <p:spPr>
          <a:xfrm>
            <a:off x="484050" y="2684250"/>
            <a:ext cx="7956000" cy="8166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i="1" lang="en" sz="1000">
                <a:solidFill>
                  <a:srgbClr val="434343"/>
                </a:solidFill>
                <a:latin typeface="Montserrat Medium"/>
                <a:ea typeface="Montserrat Medium"/>
                <a:cs typeface="Montserrat Medium"/>
                <a:sym typeface="Montserrat Medium"/>
              </a:rPr>
              <a:t>Top-1 error</a:t>
            </a:r>
            <a:endParaRPr i="1" sz="1000">
              <a:solidFill>
                <a:srgbClr val="434343"/>
              </a:solidFill>
              <a:latin typeface="Montserrat Medium"/>
              <a:ea typeface="Montserrat Medium"/>
              <a:cs typeface="Montserrat Medium"/>
              <a:sym typeface="Montserrat Medium"/>
            </a:endParaRPr>
          </a:p>
          <a:p>
            <a:pPr indent="0" lvl="0" marL="457200" rtl="0" algn="l">
              <a:spcBef>
                <a:spcPts val="0"/>
              </a:spcBef>
              <a:spcAft>
                <a:spcPts val="0"/>
              </a:spcAft>
              <a:buNone/>
            </a:pPr>
            <a:r>
              <a:rPr i="1" lang="en" sz="1000">
                <a:solidFill>
                  <a:srgbClr val="434343"/>
                </a:solidFill>
                <a:latin typeface="Montserrat Light"/>
                <a:ea typeface="Montserrat Light"/>
                <a:cs typeface="Montserrat Light"/>
                <a:sym typeface="Montserrat Light"/>
              </a:rPr>
              <a:t>If the correct answer is the same as top 1 predicted answer by the model. </a:t>
            </a:r>
            <a:endParaRPr i="1" sz="1000">
              <a:solidFill>
                <a:srgbClr val="434343"/>
              </a:solidFill>
              <a:latin typeface="Montserrat Light"/>
              <a:ea typeface="Montserrat Light"/>
              <a:cs typeface="Montserrat Light"/>
              <a:sym typeface="Montserrat Light"/>
            </a:endParaRPr>
          </a:p>
          <a:p>
            <a:pPr indent="0" lvl="0" marL="457200" rtl="0" algn="l">
              <a:spcBef>
                <a:spcPts val="0"/>
              </a:spcBef>
              <a:spcAft>
                <a:spcPts val="0"/>
              </a:spcAft>
              <a:buNone/>
            </a:pPr>
            <a:r>
              <a:t/>
            </a:r>
            <a:endParaRPr i="1" sz="1000">
              <a:solidFill>
                <a:srgbClr val="434343"/>
              </a:solidFill>
              <a:latin typeface="Montserrat Light"/>
              <a:ea typeface="Montserrat Light"/>
              <a:cs typeface="Montserrat Light"/>
              <a:sym typeface="Montserrat Light"/>
            </a:endParaRPr>
          </a:p>
          <a:p>
            <a:pPr indent="0" lvl="0" marL="457200" rtl="0" algn="l">
              <a:spcBef>
                <a:spcPts val="0"/>
              </a:spcBef>
              <a:spcAft>
                <a:spcPts val="0"/>
              </a:spcAft>
              <a:buNone/>
            </a:pPr>
            <a:r>
              <a:t/>
            </a:r>
            <a:endParaRPr i="1" sz="1000">
              <a:solidFill>
                <a:srgbClr val="434343"/>
              </a:solidFill>
              <a:latin typeface="Montserrat Light"/>
              <a:ea typeface="Montserrat Light"/>
              <a:cs typeface="Montserrat Light"/>
              <a:sym typeface="Montserrat Light"/>
            </a:endParaRPr>
          </a:p>
          <a:p>
            <a:pPr indent="0" lvl="0" marL="457200" rtl="0" algn="l">
              <a:spcBef>
                <a:spcPts val="0"/>
              </a:spcBef>
              <a:spcAft>
                <a:spcPts val="0"/>
              </a:spcAft>
              <a:buNone/>
            </a:pPr>
            <a:r>
              <a:rPr i="1" lang="en" sz="1000">
                <a:solidFill>
                  <a:srgbClr val="434343"/>
                </a:solidFill>
                <a:latin typeface="Montserrat Medium"/>
                <a:ea typeface="Montserrat Medium"/>
                <a:cs typeface="Montserrat Medium"/>
                <a:sym typeface="Montserrat Medium"/>
              </a:rPr>
              <a:t>Top-3 error</a:t>
            </a:r>
            <a:endParaRPr i="1" sz="1000">
              <a:solidFill>
                <a:srgbClr val="434343"/>
              </a:solidFill>
              <a:latin typeface="Montserrat Medium"/>
              <a:ea typeface="Montserrat Medium"/>
              <a:cs typeface="Montserrat Medium"/>
              <a:sym typeface="Montserrat Medium"/>
            </a:endParaRPr>
          </a:p>
          <a:p>
            <a:pPr indent="0" lvl="0" marL="457200" rtl="0" algn="l">
              <a:spcBef>
                <a:spcPts val="0"/>
              </a:spcBef>
              <a:spcAft>
                <a:spcPts val="0"/>
              </a:spcAft>
              <a:buNone/>
            </a:pPr>
            <a:r>
              <a:rPr i="1" lang="en" sz="1000">
                <a:solidFill>
                  <a:srgbClr val="434343"/>
                </a:solidFill>
                <a:latin typeface="Montserrat Light"/>
                <a:ea typeface="Montserrat Light"/>
                <a:cs typeface="Montserrat Light"/>
                <a:sym typeface="Montserrat Light"/>
              </a:rPr>
              <a:t>If the correct answer is within the top 3 predicted answers of the model. </a:t>
            </a:r>
            <a:endParaRPr i="1" sz="1000">
              <a:solidFill>
                <a:srgbClr val="434343"/>
              </a:solidFill>
              <a:latin typeface="Montserrat Light"/>
              <a:ea typeface="Montserrat Light"/>
              <a:cs typeface="Montserrat Light"/>
              <a:sym typeface="Montserrat Light"/>
            </a:endParaRPr>
          </a:p>
          <a:p>
            <a:pPr indent="0" lvl="0" marL="457200" rtl="0" algn="l">
              <a:spcBef>
                <a:spcPts val="0"/>
              </a:spcBef>
              <a:spcAft>
                <a:spcPts val="0"/>
              </a:spcAft>
              <a:buNone/>
            </a:pPr>
            <a:r>
              <a:t/>
            </a:r>
            <a:endParaRPr i="1" sz="1000">
              <a:solidFill>
                <a:srgbClr val="434343"/>
              </a:solidFill>
              <a:latin typeface="Montserrat Light"/>
              <a:ea typeface="Montserrat Light"/>
              <a:cs typeface="Montserrat Light"/>
              <a:sym typeface="Montserrat Light"/>
            </a:endParaRPr>
          </a:p>
          <a:p>
            <a:pPr indent="0" lvl="0" marL="457200" rtl="0" algn="l">
              <a:spcBef>
                <a:spcPts val="0"/>
              </a:spcBef>
              <a:spcAft>
                <a:spcPts val="0"/>
              </a:spcAft>
              <a:buNone/>
            </a:pPr>
            <a:r>
              <a:t/>
            </a:r>
            <a:endParaRPr i="1" sz="1000">
              <a:solidFill>
                <a:srgbClr val="434343"/>
              </a:solidFill>
              <a:latin typeface="Montserrat Light"/>
              <a:ea typeface="Montserrat Light"/>
              <a:cs typeface="Montserrat Light"/>
              <a:sym typeface="Montserrat Light"/>
            </a:endParaRPr>
          </a:p>
          <a:p>
            <a:pPr indent="0" lvl="0" marL="457200" rtl="0" algn="l">
              <a:spcBef>
                <a:spcPts val="0"/>
              </a:spcBef>
              <a:spcAft>
                <a:spcPts val="0"/>
              </a:spcAft>
              <a:buNone/>
            </a:pPr>
            <a:r>
              <a:rPr i="1" lang="en" sz="1000">
                <a:solidFill>
                  <a:srgbClr val="434343"/>
                </a:solidFill>
                <a:latin typeface="Montserrat Medium"/>
                <a:ea typeface="Montserrat Medium"/>
                <a:cs typeface="Montserrat Medium"/>
                <a:sym typeface="Montserrat Medium"/>
              </a:rPr>
              <a:t>Top-5 error</a:t>
            </a:r>
            <a:endParaRPr i="1" sz="1000">
              <a:solidFill>
                <a:srgbClr val="434343"/>
              </a:solidFill>
              <a:latin typeface="Montserrat Medium"/>
              <a:ea typeface="Montserrat Medium"/>
              <a:cs typeface="Montserrat Medium"/>
              <a:sym typeface="Montserrat Medium"/>
            </a:endParaRPr>
          </a:p>
          <a:p>
            <a:pPr indent="0" lvl="0" marL="457200" rtl="0" algn="l">
              <a:spcBef>
                <a:spcPts val="0"/>
              </a:spcBef>
              <a:spcAft>
                <a:spcPts val="0"/>
              </a:spcAft>
              <a:buNone/>
            </a:pPr>
            <a:r>
              <a:rPr i="1" lang="en" sz="1000">
                <a:solidFill>
                  <a:srgbClr val="434343"/>
                </a:solidFill>
                <a:latin typeface="Montserrat Light"/>
                <a:ea typeface="Montserrat Light"/>
                <a:cs typeface="Montserrat Light"/>
                <a:sym typeface="Montserrat Light"/>
              </a:rPr>
              <a:t>If the correct answer is within the top 5 predicted answers of the model.  </a:t>
            </a:r>
            <a:endParaRPr i="1" sz="1000">
              <a:solidFill>
                <a:srgbClr val="434343"/>
              </a:solidFill>
              <a:latin typeface="Montserrat Light"/>
              <a:ea typeface="Montserrat Light"/>
              <a:cs typeface="Montserrat Light"/>
              <a:sym typeface="Montserrat 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39"/>
          <p:cNvSpPr txBox="1"/>
          <p:nvPr/>
        </p:nvSpPr>
        <p:spPr>
          <a:xfrm>
            <a:off x="484050" y="398250"/>
            <a:ext cx="8892600" cy="81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34343"/>
                </a:solidFill>
                <a:latin typeface="Montserrat SemiBold"/>
                <a:ea typeface="Montserrat SemiBold"/>
                <a:cs typeface="Montserrat SemiBold"/>
                <a:sym typeface="Montserrat SemiBold"/>
              </a:rPr>
              <a:t>What is the proposed idea/method/</a:t>
            </a:r>
            <a:endParaRPr sz="2400">
              <a:solidFill>
                <a:srgbClr val="434343"/>
              </a:solidFill>
              <a:latin typeface="Montserrat SemiBold"/>
              <a:ea typeface="Montserrat SemiBold"/>
              <a:cs typeface="Montserrat SemiBold"/>
              <a:sym typeface="Montserrat SemiBold"/>
            </a:endParaRPr>
          </a:p>
          <a:p>
            <a:pPr indent="0" lvl="0" marL="0" rtl="0" algn="l">
              <a:spcBef>
                <a:spcPts val="0"/>
              </a:spcBef>
              <a:spcAft>
                <a:spcPts val="0"/>
              </a:spcAft>
              <a:buNone/>
            </a:pPr>
            <a:r>
              <a:rPr lang="en" sz="2400">
                <a:solidFill>
                  <a:srgbClr val="434343"/>
                </a:solidFill>
                <a:latin typeface="Montserrat SemiBold"/>
                <a:ea typeface="Montserrat SemiBold"/>
                <a:cs typeface="Montserrat SemiBold"/>
                <a:sym typeface="Montserrat SemiBold"/>
              </a:rPr>
              <a:t>technique/system?</a:t>
            </a:r>
            <a:endParaRPr sz="2400">
              <a:solidFill>
                <a:srgbClr val="434343"/>
              </a:solidFill>
              <a:latin typeface="Montserrat Light"/>
              <a:ea typeface="Montserrat Light"/>
              <a:cs typeface="Montserrat Light"/>
              <a:sym typeface="Montserrat Light"/>
            </a:endParaRPr>
          </a:p>
        </p:txBody>
      </p:sp>
      <p:sp>
        <p:nvSpPr>
          <p:cNvPr id="254" name="Google Shape;254;p39"/>
          <p:cNvSpPr txBox="1"/>
          <p:nvPr/>
        </p:nvSpPr>
        <p:spPr>
          <a:xfrm>
            <a:off x="484050" y="1312650"/>
            <a:ext cx="7673100" cy="816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Font typeface="Montserrat Light"/>
              <a:buChar char="●"/>
            </a:pPr>
            <a:r>
              <a:rPr lang="en" sz="1800">
                <a:solidFill>
                  <a:srgbClr val="434343"/>
                </a:solidFill>
                <a:latin typeface="Montserrat Light"/>
                <a:ea typeface="Montserrat Light"/>
                <a:cs typeface="Montserrat Light"/>
                <a:sym typeface="Montserrat Light"/>
              </a:rPr>
              <a:t>Training using TensorFlow without partitioning the replicas. </a:t>
            </a:r>
            <a:endParaRPr sz="1800">
              <a:solidFill>
                <a:srgbClr val="434343"/>
              </a:solidFill>
              <a:latin typeface="Montserrat Light"/>
              <a:ea typeface="Montserrat Light"/>
              <a:cs typeface="Montserrat Light"/>
              <a:sym typeface="Montserrat Light"/>
            </a:endParaRPr>
          </a:p>
        </p:txBody>
      </p:sp>
      <p:sp>
        <p:nvSpPr>
          <p:cNvPr id="255" name="Google Shape;255;p39"/>
          <p:cNvSpPr txBox="1"/>
          <p:nvPr/>
        </p:nvSpPr>
        <p:spPr>
          <a:xfrm>
            <a:off x="733525" y="1767525"/>
            <a:ext cx="7467900" cy="627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i="1" lang="en" sz="1000">
                <a:solidFill>
                  <a:srgbClr val="434343"/>
                </a:solidFill>
                <a:latin typeface="Montserrat Light"/>
                <a:ea typeface="Montserrat Light"/>
                <a:cs typeface="Montserrat Light"/>
                <a:sym typeface="Montserrat Light"/>
              </a:rPr>
              <a:t>This is enabled in part by recent optimizations of memory used by backpropagation, achieved by carefully considering what tensors are needed for gradient computation and structuring the computation to reduce the number of such tensors.</a:t>
            </a:r>
            <a:endParaRPr i="1" sz="1000">
              <a:solidFill>
                <a:srgbClr val="434343"/>
              </a:solidFill>
              <a:latin typeface="Montserrat Light"/>
              <a:ea typeface="Montserrat Light"/>
              <a:cs typeface="Montserrat Light"/>
              <a:sym typeface="Montserrat Light"/>
            </a:endParaRPr>
          </a:p>
        </p:txBody>
      </p:sp>
      <p:sp>
        <p:nvSpPr>
          <p:cNvPr id="256" name="Google Shape;256;p39"/>
          <p:cNvSpPr txBox="1"/>
          <p:nvPr/>
        </p:nvSpPr>
        <p:spPr>
          <a:xfrm>
            <a:off x="484050" y="2531850"/>
            <a:ext cx="7673100" cy="816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D9D9D9"/>
              </a:buClr>
              <a:buSzPts val="1800"/>
              <a:buFont typeface="Montserrat Light"/>
              <a:buChar char="●"/>
            </a:pPr>
            <a:r>
              <a:rPr lang="en" sz="1800">
                <a:solidFill>
                  <a:srgbClr val="D9D9D9"/>
                </a:solidFill>
                <a:latin typeface="Montserrat Light"/>
                <a:ea typeface="Montserrat Light"/>
                <a:cs typeface="Montserrat Light"/>
                <a:sym typeface="Montserrat Light"/>
              </a:rPr>
              <a:t>Simplifying Inception-v3 and make uniform choices for inception blocks for each grid size</a:t>
            </a:r>
            <a:endParaRPr sz="1800">
              <a:solidFill>
                <a:srgbClr val="D9D9D9"/>
              </a:solidFill>
              <a:latin typeface="Montserrat Light"/>
              <a:ea typeface="Montserrat Light"/>
              <a:cs typeface="Montserrat Light"/>
              <a:sym typeface="Montserrat Light"/>
            </a:endParaRPr>
          </a:p>
        </p:txBody>
      </p:sp>
      <p:sp>
        <p:nvSpPr>
          <p:cNvPr id="257" name="Google Shape;257;p39"/>
          <p:cNvSpPr txBox="1"/>
          <p:nvPr/>
        </p:nvSpPr>
        <p:spPr>
          <a:xfrm>
            <a:off x="733525" y="3215325"/>
            <a:ext cx="7467900" cy="627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i="1" lang="en" sz="1000">
                <a:solidFill>
                  <a:srgbClr val="D9D9D9"/>
                </a:solidFill>
                <a:latin typeface="Montserrat Light"/>
                <a:ea typeface="Montserrat Light"/>
                <a:cs typeface="Montserrat Light"/>
                <a:sym typeface="Montserrat Light"/>
              </a:rPr>
              <a:t>Not simplifying earlier choices in Inception-v3 resulted in networks that looked more complicated that they needed to be. In the newer experiments, for Inception-v4 they shed the unnecessary baggage and made uniform choices for the Inception blocks for each grid size.</a:t>
            </a:r>
            <a:endParaRPr i="1" sz="1000">
              <a:solidFill>
                <a:srgbClr val="D9D9D9"/>
              </a:solidFill>
              <a:latin typeface="Montserrat Light"/>
              <a:ea typeface="Montserrat Light"/>
              <a:cs typeface="Montserrat Light"/>
              <a:sym typeface="Montserrat 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40"/>
          <p:cNvSpPr txBox="1"/>
          <p:nvPr/>
        </p:nvSpPr>
        <p:spPr>
          <a:xfrm>
            <a:off x="484050" y="398250"/>
            <a:ext cx="8892600" cy="81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34343"/>
                </a:solidFill>
                <a:latin typeface="Montserrat SemiBold"/>
                <a:ea typeface="Montserrat SemiBold"/>
                <a:cs typeface="Montserrat SemiBold"/>
                <a:sym typeface="Montserrat SemiBold"/>
              </a:rPr>
              <a:t>What is the proposed idea/method/</a:t>
            </a:r>
            <a:endParaRPr sz="2400">
              <a:solidFill>
                <a:srgbClr val="434343"/>
              </a:solidFill>
              <a:latin typeface="Montserrat SemiBold"/>
              <a:ea typeface="Montserrat SemiBold"/>
              <a:cs typeface="Montserrat SemiBold"/>
              <a:sym typeface="Montserrat SemiBold"/>
            </a:endParaRPr>
          </a:p>
          <a:p>
            <a:pPr indent="0" lvl="0" marL="0" rtl="0" algn="l">
              <a:spcBef>
                <a:spcPts val="0"/>
              </a:spcBef>
              <a:spcAft>
                <a:spcPts val="0"/>
              </a:spcAft>
              <a:buNone/>
            </a:pPr>
            <a:r>
              <a:rPr lang="en" sz="2400">
                <a:solidFill>
                  <a:srgbClr val="434343"/>
                </a:solidFill>
                <a:latin typeface="Montserrat SemiBold"/>
                <a:ea typeface="Montserrat SemiBold"/>
                <a:cs typeface="Montserrat SemiBold"/>
                <a:sym typeface="Montserrat SemiBold"/>
              </a:rPr>
              <a:t>technique/system?</a:t>
            </a:r>
            <a:endParaRPr sz="2400">
              <a:solidFill>
                <a:srgbClr val="434343"/>
              </a:solidFill>
              <a:latin typeface="Montserrat Light"/>
              <a:ea typeface="Montserrat Light"/>
              <a:cs typeface="Montserrat Light"/>
              <a:sym typeface="Montserrat Light"/>
            </a:endParaRPr>
          </a:p>
        </p:txBody>
      </p:sp>
      <p:sp>
        <p:nvSpPr>
          <p:cNvPr id="263" name="Google Shape;263;p40"/>
          <p:cNvSpPr txBox="1"/>
          <p:nvPr/>
        </p:nvSpPr>
        <p:spPr>
          <a:xfrm>
            <a:off x="484050" y="1312650"/>
            <a:ext cx="7673100" cy="816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D9D9D9"/>
              </a:buClr>
              <a:buSzPts val="1800"/>
              <a:buFont typeface="Montserrat Light"/>
              <a:buChar char="●"/>
            </a:pPr>
            <a:r>
              <a:rPr lang="en" sz="1800">
                <a:solidFill>
                  <a:srgbClr val="D9D9D9"/>
                </a:solidFill>
                <a:latin typeface="Montserrat Light"/>
                <a:ea typeface="Montserrat Light"/>
                <a:cs typeface="Montserrat Light"/>
                <a:sym typeface="Montserrat Light"/>
              </a:rPr>
              <a:t>Training using TensorFlow without partitioning the replicas. </a:t>
            </a:r>
            <a:endParaRPr sz="1800">
              <a:solidFill>
                <a:srgbClr val="D9D9D9"/>
              </a:solidFill>
              <a:latin typeface="Montserrat Light"/>
              <a:ea typeface="Montserrat Light"/>
              <a:cs typeface="Montserrat Light"/>
              <a:sym typeface="Montserrat Light"/>
            </a:endParaRPr>
          </a:p>
        </p:txBody>
      </p:sp>
      <p:sp>
        <p:nvSpPr>
          <p:cNvPr id="264" name="Google Shape;264;p40"/>
          <p:cNvSpPr txBox="1"/>
          <p:nvPr/>
        </p:nvSpPr>
        <p:spPr>
          <a:xfrm>
            <a:off x="733525" y="1767525"/>
            <a:ext cx="7467900" cy="627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i="1" lang="en" sz="1000">
                <a:solidFill>
                  <a:srgbClr val="D9D9D9"/>
                </a:solidFill>
                <a:latin typeface="Montserrat Light"/>
                <a:ea typeface="Montserrat Light"/>
                <a:cs typeface="Montserrat Light"/>
                <a:sym typeface="Montserrat Light"/>
              </a:rPr>
              <a:t>This is enabled in part by recent optimizations of memory used by backpropagation, achieved by carefully considering what tensors are needed for gradient computation and structuring the computation to reduce the number of such tensors.</a:t>
            </a:r>
            <a:endParaRPr i="1" sz="1000">
              <a:solidFill>
                <a:srgbClr val="D9D9D9"/>
              </a:solidFill>
              <a:latin typeface="Montserrat Light"/>
              <a:ea typeface="Montserrat Light"/>
              <a:cs typeface="Montserrat Light"/>
              <a:sym typeface="Montserrat Light"/>
            </a:endParaRPr>
          </a:p>
        </p:txBody>
      </p:sp>
      <p:sp>
        <p:nvSpPr>
          <p:cNvPr id="265" name="Google Shape;265;p40"/>
          <p:cNvSpPr txBox="1"/>
          <p:nvPr/>
        </p:nvSpPr>
        <p:spPr>
          <a:xfrm>
            <a:off x="484050" y="2531850"/>
            <a:ext cx="7673100" cy="816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Font typeface="Montserrat Light"/>
              <a:buChar char="●"/>
            </a:pPr>
            <a:r>
              <a:rPr lang="en" sz="1800">
                <a:solidFill>
                  <a:srgbClr val="434343"/>
                </a:solidFill>
                <a:latin typeface="Montserrat Light"/>
                <a:ea typeface="Montserrat Light"/>
                <a:cs typeface="Montserrat Light"/>
                <a:sym typeface="Montserrat Light"/>
              </a:rPr>
              <a:t>Simplifying Inception-v3 and make uniform choices for inception blocks for each grid size</a:t>
            </a:r>
            <a:endParaRPr sz="1800">
              <a:solidFill>
                <a:srgbClr val="434343"/>
              </a:solidFill>
              <a:latin typeface="Montserrat Light"/>
              <a:ea typeface="Montserrat Light"/>
              <a:cs typeface="Montserrat Light"/>
              <a:sym typeface="Montserrat Light"/>
            </a:endParaRPr>
          </a:p>
        </p:txBody>
      </p:sp>
      <p:sp>
        <p:nvSpPr>
          <p:cNvPr id="266" name="Google Shape;266;p40"/>
          <p:cNvSpPr txBox="1"/>
          <p:nvPr/>
        </p:nvSpPr>
        <p:spPr>
          <a:xfrm>
            <a:off x="733525" y="3215325"/>
            <a:ext cx="7467900" cy="627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i="1" lang="en" sz="1000">
                <a:solidFill>
                  <a:srgbClr val="434343"/>
                </a:solidFill>
                <a:latin typeface="Montserrat Light"/>
                <a:ea typeface="Montserrat Light"/>
                <a:cs typeface="Montserrat Light"/>
                <a:sym typeface="Montserrat Light"/>
              </a:rPr>
              <a:t>Not simplifying earlier choices in Inception-v3 resulted in networks that looked more complicated that they needed to be. In the newer experiments, for Inception-v4 they shed the unnecessary baggage and made uniform choices for the Inception blocks for each grid size.</a:t>
            </a:r>
            <a:endParaRPr i="1" sz="1000">
              <a:solidFill>
                <a:srgbClr val="434343"/>
              </a:solidFill>
              <a:latin typeface="Montserrat Light"/>
              <a:ea typeface="Montserrat Light"/>
              <a:cs typeface="Montserrat Light"/>
              <a:sym typeface="Montserrat 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41"/>
          <p:cNvSpPr txBox="1"/>
          <p:nvPr/>
        </p:nvSpPr>
        <p:spPr>
          <a:xfrm>
            <a:off x="484050" y="398250"/>
            <a:ext cx="8892600" cy="81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34343"/>
                </a:solidFill>
                <a:latin typeface="Montserrat SemiBold"/>
                <a:ea typeface="Montserrat SemiBold"/>
                <a:cs typeface="Montserrat SemiBold"/>
                <a:sym typeface="Montserrat SemiBold"/>
              </a:rPr>
              <a:t>What is the key innovation over prior work?</a:t>
            </a:r>
            <a:endParaRPr sz="2400">
              <a:solidFill>
                <a:srgbClr val="434343"/>
              </a:solidFill>
              <a:latin typeface="Montserrat Light"/>
              <a:ea typeface="Montserrat Light"/>
              <a:cs typeface="Montserrat Light"/>
              <a:sym typeface="Montserrat Light"/>
            </a:endParaRPr>
          </a:p>
        </p:txBody>
      </p:sp>
      <p:sp>
        <p:nvSpPr>
          <p:cNvPr id="272" name="Google Shape;272;p41"/>
          <p:cNvSpPr txBox="1"/>
          <p:nvPr/>
        </p:nvSpPr>
        <p:spPr>
          <a:xfrm>
            <a:off x="484050" y="1760175"/>
            <a:ext cx="1484700" cy="42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434343"/>
                </a:solidFill>
                <a:latin typeface="Montserrat Light"/>
                <a:ea typeface="Montserrat Light"/>
                <a:cs typeface="Montserrat Light"/>
                <a:sym typeface="Montserrat Light"/>
              </a:rPr>
              <a:t>Inception-v3</a:t>
            </a:r>
            <a:endParaRPr sz="1600">
              <a:solidFill>
                <a:srgbClr val="434343"/>
              </a:solidFill>
              <a:latin typeface="Montserrat Light"/>
              <a:ea typeface="Montserrat Light"/>
              <a:cs typeface="Montserrat Light"/>
              <a:sym typeface="Montserrat Light"/>
            </a:endParaRPr>
          </a:p>
        </p:txBody>
      </p:sp>
      <p:sp>
        <p:nvSpPr>
          <p:cNvPr id="273" name="Google Shape;273;p41"/>
          <p:cNvSpPr txBox="1"/>
          <p:nvPr/>
        </p:nvSpPr>
        <p:spPr>
          <a:xfrm>
            <a:off x="3829650" y="1760175"/>
            <a:ext cx="1484700" cy="42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434343"/>
                </a:solidFill>
                <a:latin typeface="Montserrat Light"/>
                <a:ea typeface="Montserrat Light"/>
                <a:cs typeface="Montserrat Light"/>
                <a:sym typeface="Montserrat Light"/>
              </a:rPr>
              <a:t>Inception-v4</a:t>
            </a:r>
            <a:endParaRPr sz="1600">
              <a:solidFill>
                <a:srgbClr val="434343"/>
              </a:solidFill>
              <a:latin typeface="Montserrat Light"/>
              <a:ea typeface="Montserrat Light"/>
              <a:cs typeface="Montserrat Light"/>
              <a:sym typeface="Montserrat Light"/>
            </a:endParaRPr>
          </a:p>
        </p:txBody>
      </p:sp>
      <p:sp>
        <p:nvSpPr>
          <p:cNvPr id="274" name="Google Shape;274;p41"/>
          <p:cNvSpPr txBox="1"/>
          <p:nvPr/>
        </p:nvSpPr>
        <p:spPr>
          <a:xfrm>
            <a:off x="544200" y="3105675"/>
            <a:ext cx="958200" cy="42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434343"/>
                </a:solidFill>
                <a:latin typeface="Montserrat Light"/>
                <a:ea typeface="Montserrat Light"/>
                <a:cs typeface="Montserrat Light"/>
                <a:sym typeface="Montserrat Light"/>
              </a:rPr>
              <a:t>ResNet</a:t>
            </a:r>
            <a:endParaRPr sz="1600">
              <a:solidFill>
                <a:srgbClr val="434343"/>
              </a:solidFill>
              <a:latin typeface="Montserrat Light"/>
              <a:ea typeface="Montserrat Light"/>
              <a:cs typeface="Montserrat Light"/>
              <a:sym typeface="Montserrat Light"/>
            </a:endParaRPr>
          </a:p>
        </p:txBody>
      </p:sp>
      <p:cxnSp>
        <p:nvCxnSpPr>
          <p:cNvPr id="275" name="Google Shape;275;p41"/>
          <p:cNvCxnSpPr>
            <a:stCxn id="272" idx="3"/>
            <a:endCxn id="273" idx="1"/>
          </p:cNvCxnSpPr>
          <p:nvPr/>
        </p:nvCxnSpPr>
        <p:spPr>
          <a:xfrm>
            <a:off x="1968750" y="1972725"/>
            <a:ext cx="1860900" cy="0"/>
          </a:xfrm>
          <a:prstGeom prst="straightConnector1">
            <a:avLst/>
          </a:prstGeom>
          <a:noFill/>
          <a:ln cap="flat" cmpd="sng" w="9525">
            <a:solidFill>
              <a:schemeClr val="dk2"/>
            </a:solidFill>
            <a:prstDash val="solid"/>
            <a:round/>
            <a:headEnd len="med" w="med" type="none"/>
            <a:tailEnd len="med" w="med" type="triangle"/>
          </a:ln>
        </p:spPr>
      </p:cxnSp>
      <p:sp>
        <p:nvSpPr>
          <p:cNvPr id="276" name="Google Shape;276;p41"/>
          <p:cNvSpPr txBox="1"/>
          <p:nvPr/>
        </p:nvSpPr>
        <p:spPr>
          <a:xfrm>
            <a:off x="6239375" y="2522375"/>
            <a:ext cx="2757300" cy="42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434343"/>
                </a:solidFill>
                <a:latin typeface="Montserrat Light"/>
                <a:ea typeface="Montserrat Light"/>
                <a:cs typeface="Montserrat Light"/>
                <a:sym typeface="Montserrat Light"/>
              </a:rPr>
              <a:t>Inception ResNet v1, v2..</a:t>
            </a:r>
            <a:endParaRPr sz="1600">
              <a:solidFill>
                <a:srgbClr val="434343"/>
              </a:solidFill>
              <a:latin typeface="Montserrat Light"/>
              <a:ea typeface="Montserrat Light"/>
              <a:cs typeface="Montserrat Light"/>
              <a:sym typeface="Montserrat Light"/>
            </a:endParaRPr>
          </a:p>
        </p:txBody>
      </p:sp>
      <p:sp>
        <p:nvSpPr>
          <p:cNvPr id="277" name="Google Shape;277;p41"/>
          <p:cNvSpPr/>
          <p:nvPr/>
        </p:nvSpPr>
        <p:spPr>
          <a:xfrm>
            <a:off x="5558850" y="2571425"/>
            <a:ext cx="327000" cy="327000"/>
          </a:xfrm>
          <a:prstGeom prst="mathPlus">
            <a:avLst>
              <a:gd fmla="val 23520" name="adj1"/>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8" name="Google Shape;278;p41"/>
          <p:cNvCxnSpPr>
            <a:stCxn id="273" idx="3"/>
            <a:endCxn id="277" idx="3"/>
          </p:cNvCxnSpPr>
          <p:nvPr/>
        </p:nvCxnSpPr>
        <p:spPr>
          <a:xfrm>
            <a:off x="5314350" y="1972725"/>
            <a:ext cx="408000" cy="642000"/>
          </a:xfrm>
          <a:prstGeom prst="straightConnector1">
            <a:avLst/>
          </a:prstGeom>
          <a:noFill/>
          <a:ln cap="flat" cmpd="sng" w="9525">
            <a:solidFill>
              <a:schemeClr val="dk2"/>
            </a:solidFill>
            <a:prstDash val="solid"/>
            <a:round/>
            <a:headEnd len="med" w="med" type="none"/>
            <a:tailEnd len="med" w="med" type="triangle"/>
          </a:ln>
        </p:spPr>
      </p:cxnSp>
      <p:cxnSp>
        <p:nvCxnSpPr>
          <p:cNvPr id="279" name="Google Shape;279;p41"/>
          <p:cNvCxnSpPr>
            <a:stCxn id="274" idx="3"/>
            <a:endCxn id="277" idx="2"/>
          </p:cNvCxnSpPr>
          <p:nvPr/>
        </p:nvCxnSpPr>
        <p:spPr>
          <a:xfrm flipH="1" rot="10800000">
            <a:off x="1502400" y="2735025"/>
            <a:ext cx="4099800" cy="583200"/>
          </a:xfrm>
          <a:prstGeom prst="straightConnector1">
            <a:avLst/>
          </a:prstGeom>
          <a:noFill/>
          <a:ln cap="flat" cmpd="sng" w="9525">
            <a:solidFill>
              <a:schemeClr val="dk2"/>
            </a:solidFill>
            <a:prstDash val="solid"/>
            <a:round/>
            <a:headEnd len="med" w="med" type="none"/>
            <a:tailEnd len="med" w="med" type="triangle"/>
          </a:ln>
        </p:spPr>
      </p:cxnSp>
      <p:cxnSp>
        <p:nvCxnSpPr>
          <p:cNvPr id="280" name="Google Shape;280;p41"/>
          <p:cNvCxnSpPr>
            <a:stCxn id="277" idx="0"/>
            <a:endCxn id="276" idx="1"/>
          </p:cNvCxnSpPr>
          <p:nvPr/>
        </p:nvCxnSpPr>
        <p:spPr>
          <a:xfrm>
            <a:off x="5842506" y="2734925"/>
            <a:ext cx="396900" cy="0"/>
          </a:xfrm>
          <a:prstGeom prst="straightConnector1">
            <a:avLst/>
          </a:prstGeom>
          <a:noFill/>
          <a:ln cap="flat" cmpd="sng" w="9525">
            <a:solidFill>
              <a:schemeClr val="dk2"/>
            </a:solidFill>
            <a:prstDash val="solid"/>
            <a:round/>
            <a:headEnd len="med" w="med" type="none"/>
            <a:tailEnd len="med" w="med" type="triangle"/>
          </a:ln>
        </p:spPr>
      </p:cxnSp>
      <p:sp>
        <p:nvSpPr>
          <p:cNvPr id="281" name="Google Shape;281;p41"/>
          <p:cNvSpPr txBox="1"/>
          <p:nvPr/>
        </p:nvSpPr>
        <p:spPr>
          <a:xfrm>
            <a:off x="2349225" y="1690475"/>
            <a:ext cx="1212300" cy="23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38761D"/>
                </a:solidFill>
                <a:latin typeface="Montserrat Light"/>
                <a:ea typeface="Montserrat Light"/>
                <a:cs typeface="Montserrat Light"/>
                <a:sym typeface="Montserrat Light"/>
              </a:rPr>
              <a:t>improvement</a:t>
            </a:r>
            <a:endParaRPr sz="1000">
              <a:solidFill>
                <a:srgbClr val="38761D"/>
              </a:solidFill>
              <a:latin typeface="Montserrat Light"/>
              <a:ea typeface="Montserrat Light"/>
              <a:cs typeface="Montserrat Light"/>
              <a:sym typeface="Montserrat Light"/>
            </a:endParaRPr>
          </a:p>
        </p:txBody>
      </p:sp>
      <p:sp>
        <p:nvSpPr>
          <p:cNvPr id="282" name="Google Shape;282;p41"/>
          <p:cNvSpPr txBox="1"/>
          <p:nvPr/>
        </p:nvSpPr>
        <p:spPr>
          <a:xfrm>
            <a:off x="5358600" y="2871275"/>
            <a:ext cx="857700" cy="23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38761D"/>
                </a:solidFill>
                <a:latin typeface="Montserrat Light"/>
                <a:ea typeface="Montserrat Light"/>
                <a:cs typeface="Montserrat Light"/>
                <a:sym typeface="Montserrat Light"/>
              </a:rPr>
              <a:t>innovation</a:t>
            </a:r>
            <a:endParaRPr sz="1000">
              <a:solidFill>
                <a:srgbClr val="38761D"/>
              </a:solidFill>
              <a:latin typeface="Montserrat Light"/>
              <a:ea typeface="Montserrat Light"/>
              <a:cs typeface="Montserrat Light"/>
              <a:sym typeface="Montserrat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5"/>
          <p:cNvSpPr txBox="1"/>
          <p:nvPr/>
        </p:nvSpPr>
        <p:spPr>
          <a:xfrm>
            <a:off x="560250" y="398250"/>
            <a:ext cx="3827100" cy="81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434343"/>
                </a:solidFill>
                <a:latin typeface="Montserrat SemiBold"/>
                <a:ea typeface="Montserrat SemiBold"/>
                <a:cs typeface="Montserrat SemiBold"/>
                <a:sym typeface="Montserrat SemiBold"/>
              </a:rPr>
              <a:t>History</a:t>
            </a:r>
            <a:endParaRPr sz="3600">
              <a:solidFill>
                <a:srgbClr val="434343"/>
              </a:solidFill>
              <a:latin typeface="Montserrat SemiBold"/>
              <a:ea typeface="Montserrat SemiBold"/>
              <a:cs typeface="Montserrat SemiBold"/>
              <a:sym typeface="Montserrat SemiBold"/>
            </a:endParaRPr>
          </a:p>
        </p:txBody>
      </p:sp>
      <p:pic>
        <p:nvPicPr>
          <p:cNvPr id="66" name="Google Shape;66;p15"/>
          <p:cNvPicPr preferRelativeResize="0"/>
          <p:nvPr/>
        </p:nvPicPr>
        <p:blipFill rotWithShape="1">
          <a:blip r:embed="rId3">
            <a:alphaModFix/>
          </a:blip>
          <a:srcRect b="0" l="3474" r="0" t="13755"/>
          <a:stretch/>
        </p:blipFill>
        <p:spPr>
          <a:xfrm>
            <a:off x="598800" y="1259375"/>
            <a:ext cx="6932249" cy="3053950"/>
          </a:xfrm>
          <a:prstGeom prst="rect">
            <a:avLst/>
          </a:prstGeom>
          <a:noFill/>
          <a:ln>
            <a:noFill/>
          </a:ln>
        </p:spPr>
      </p:pic>
      <p:sp>
        <p:nvSpPr>
          <p:cNvPr id="67" name="Google Shape;67;p15"/>
          <p:cNvSpPr txBox="1"/>
          <p:nvPr/>
        </p:nvSpPr>
        <p:spPr>
          <a:xfrm>
            <a:off x="6629700" y="4887000"/>
            <a:ext cx="2463900" cy="175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600">
                <a:latin typeface="Montserrat Thin"/>
                <a:ea typeface="Montserrat Thin"/>
                <a:cs typeface="Montserrat Thin"/>
                <a:sym typeface="Montserrat Thin"/>
              </a:rPr>
              <a:t>Taken from slides of CS231n course at Stanford University</a:t>
            </a:r>
            <a:endParaRPr sz="600">
              <a:latin typeface="Montserrat Thin"/>
              <a:ea typeface="Montserrat Thin"/>
              <a:cs typeface="Montserrat Thin"/>
              <a:sym typeface="Montserrat Thin"/>
            </a:endParaRPr>
          </a:p>
        </p:txBody>
      </p:sp>
      <p:sp>
        <p:nvSpPr>
          <p:cNvPr id="68" name="Google Shape;68;p15"/>
          <p:cNvSpPr txBox="1"/>
          <p:nvPr/>
        </p:nvSpPr>
        <p:spPr>
          <a:xfrm>
            <a:off x="484050" y="4504050"/>
            <a:ext cx="5076000" cy="1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Montserrat"/>
                <a:ea typeface="Montserrat"/>
                <a:cs typeface="Montserrat"/>
                <a:sym typeface="Montserrat"/>
              </a:rPr>
              <a:t>Link:</a:t>
            </a:r>
            <a:r>
              <a:rPr lang="en" sz="1000">
                <a:latin typeface="Montserrat Thin"/>
                <a:ea typeface="Montserrat Thin"/>
                <a:cs typeface="Montserrat Thin"/>
                <a:sym typeface="Montserrat Thin"/>
              </a:rPr>
              <a:t>  2D Visualization (</a:t>
            </a:r>
            <a:r>
              <a:rPr lang="en" sz="1000" u="sng">
                <a:solidFill>
                  <a:schemeClr val="hlink"/>
                </a:solidFill>
                <a:latin typeface="Montserrat Thin"/>
                <a:ea typeface="Montserrat Thin"/>
                <a:cs typeface="Montserrat Thin"/>
                <a:sym typeface="Montserrat Thin"/>
                <a:hlinkClick r:id="rId4"/>
              </a:rPr>
              <a:t>http://scs.ryerson.ca/~aharley/vis/conv/flat.html</a:t>
            </a:r>
            <a:r>
              <a:rPr lang="en" sz="1000">
                <a:latin typeface="Montserrat Thin"/>
                <a:ea typeface="Montserrat Thin"/>
                <a:cs typeface="Montserrat Thin"/>
                <a:sym typeface="Montserrat Thin"/>
              </a:rPr>
              <a:t>)</a:t>
            </a:r>
            <a:endParaRPr sz="1000">
              <a:latin typeface="Montserrat Thin"/>
              <a:ea typeface="Montserrat Thin"/>
              <a:cs typeface="Montserrat Thin"/>
              <a:sym typeface="Montserrat Thin"/>
            </a:endParaRPr>
          </a:p>
          <a:p>
            <a:pPr indent="0" lvl="0" marL="0" rtl="0" algn="l">
              <a:spcBef>
                <a:spcPts val="0"/>
              </a:spcBef>
              <a:spcAft>
                <a:spcPts val="0"/>
              </a:spcAft>
              <a:buNone/>
            </a:pPr>
            <a:r>
              <a:rPr lang="en" sz="1000">
                <a:latin typeface="Montserrat Thin"/>
                <a:ea typeface="Montserrat Thin"/>
                <a:cs typeface="Montserrat Thin"/>
                <a:sym typeface="Montserrat Thin"/>
              </a:rPr>
              <a:t>          3D Visualization (</a:t>
            </a:r>
            <a:r>
              <a:rPr lang="en" sz="1000" u="sng">
                <a:solidFill>
                  <a:schemeClr val="hlink"/>
                </a:solidFill>
                <a:latin typeface="Montserrat Thin"/>
                <a:ea typeface="Montserrat Thin"/>
                <a:cs typeface="Montserrat Thin"/>
                <a:sym typeface="Montserrat Thin"/>
                <a:hlinkClick r:id="rId5"/>
              </a:rPr>
              <a:t>http://scs.ryerson.ca/~aharley/vis/conv/</a:t>
            </a:r>
            <a:r>
              <a:rPr lang="en" sz="1000">
                <a:latin typeface="Montserrat Thin"/>
                <a:ea typeface="Montserrat Thin"/>
                <a:cs typeface="Montserrat Thin"/>
                <a:sym typeface="Montserrat Thin"/>
              </a:rPr>
              <a:t>)</a:t>
            </a:r>
            <a:endParaRPr sz="1000">
              <a:latin typeface="Montserrat Thin"/>
              <a:ea typeface="Montserrat Thin"/>
              <a:cs typeface="Montserrat Thin"/>
              <a:sym typeface="Montserrat Thin"/>
            </a:endParaRPr>
          </a:p>
          <a:p>
            <a:pPr indent="0" lvl="0" marL="0" rtl="0" algn="l">
              <a:spcBef>
                <a:spcPts val="0"/>
              </a:spcBef>
              <a:spcAft>
                <a:spcPts val="0"/>
              </a:spcAft>
              <a:buNone/>
            </a:pPr>
            <a:r>
              <a:t/>
            </a:r>
            <a:endParaRPr sz="1000">
              <a:latin typeface="Montserrat Thin"/>
              <a:ea typeface="Montserrat Thin"/>
              <a:cs typeface="Montserrat Thin"/>
              <a:sym typeface="Montserrat Thin"/>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pic>
        <p:nvPicPr>
          <p:cNvPr id="287" name="Google Shape;287;p42"/>
          <p:cNvPicPr preferRelativeResize="0"/>
          <p:nvPr/>
        </p:nvPicPr>
        <p:blipFill>
          <a:blip r:embed="rId3">
            <a:alphaModFix/>
          </a:blip>
          <a:stretch>
            <a:fillRect/>
          </a:stretch>
        </p:blipFill>
        <p:spPr>
          <a:xfrm>
            <a:off x="2200575" y="945750"/>
            <a:ext cx="1744250" cy="3917476"/>
          </a:xfrm>
          <a:prstGeom prst="rect">
            <a:avLst/>
          </a:prstGeom>
          <a:noFill/>
          <a:ln>
            <a:noFill/>
          </a:ln>
        </p:spPr>
      </p:pic>
      <p:sp>
        <p:nvSpPr>
          <p:cNvPr id="288" name="Google Shape;288;p42"/>
          <p:cNvSpPr txBox="1"/>
          <p:nvPr/>
        </p:nvSpPr>
        <p:spPr>
          <a:xfrm>
            <a:off x="484050" y="398250"/>
            <a:ext cx="2335200" cy="54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34343"/>
                </a:solidFill>
                <a:latin typeface="Montserrat SemiBold"/>
                <a:ea typeface="Montserrat SemiBold"/>
                <a:cs typeface="Montserrat SemiBold"/>
                <a:sym typeface="Montserrat SemiBold"/>
              </a:rPr>
              <a:t>Inception-v4</a:t>
            </a:r>
            <a:endParaRPr sz="2400">
              <a:solidFill>
                <a:srgbClr val="434343"/>
              </a:solidFill>
              <a:latin typeface="Montserrat Light"/>
              <a:ea typeface="Montserrat Light"/>
              <a:cs typeface="Montserrat Light"/>
              <a:sym typeface="Montserrat Light"/>
            </a:endParaRPr>
          </a:p>
        </p:txBody>
      </p:sp>
      <p:pic>
        <p:nvPicPr>
          <p:cNvPr id="289" name="Google Shape;289;p42"/>
          <p:cNvPicPr preferRelativeResize="0"/>
          <p:nvPr/>
        </p:nvPicPr>
        <p:blipFill>
          <a:blip r:embed="rId4">
            <a:alphaModFix/>
          </a:blip>
          <a:stretch>
            <a:fillRect/>
          </a:stretch>
        </p:blipFill>
        <p:spPr>
          <a:xfrm>
            <a:off x="7052425" y="3030750"/>
            <a:ext cx="883775" cy="1983450"/>
          </a:xfrm>
          <a:prstGeom prst="rect">
            <a:avLst/>
          </a:prstGeom>
          <a:noFill/>
          <a:ln>
            <a:noFill/>
          </a:ln>
        </p:spPr>
      </p:pic>
      <p:cxnSp>
        <p:nvCxnSpPr>
          <p:cNvPr id="290" name="Google Shape;290;p42"/>
          <p:cNvCxnSpPr>
            <a:endCxn id="289" idx="1"/>
          </p:cNvCxnSpPr>
          <p:nvPr/>
        </p:nvCxnSpPr>
        <p:spPr>
          <a:xfrm flipH="1" rot="10800000">
            <a:off x="3543925" y="4022475"/>
            <a:ext cx="3508500" cy="1842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pic>
        <p:nvPicPr>
          <p:cNvPr id="295" name="Google Shape;295;p43"/>
          <p:cNvPicPr preferRelativeResize="0"/>
          <p:nvPr/>
        </p:nvPicPr>
        <p:blipFill>
          <a:blip r:embed="rId3">
            <a:alphaModFix/>
          </a:blip>
          <a:stretch>
            <a:fillRect/>
          </a:stretch>
        </p:blipFill>
        <p:spPr>
          <a:xfrm>
            <a:off x="2200575" y="945750"/>
            <a:ext cx="1744250" cy="3917476"/>
          </a:xfrm>
          <a:prstGeom prst="rect">
            <a:avLst/>
          </a:prstGeom>
          <a:noFill/>
          <a:ln>
            <a:noFill/>
          </a:ln>
        </p:spPr>
      </p:pic>
      <p:sp>
        <p:nvSpPr>
          <p:cNvPr id="296" name="Google Shape;296;p43"/>
          <p:cNvSpPr txBox="1"/>
          <p:nvPr/>
        </p:nvSpPr>
        <p:spPr>
          <a:xfrm>
            <a:off x="484050" y="398250"/>
            <a:ext cx="2335200" cy="54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34343"/>
                </a:solidFill>
                <a:latin typeface="Montserrat SemiBold"/>
                <a:ea typeface="Montserrat SemiBold"/>
                <a:cs typeface="Montserrat SemiBold"/>
                <a:sym typeface="Montserrat SemiBold"/>
              </a:rPr>
              <a:t>Inception-v4</a:t>
            </a:r>
            <a:endParaRPr sz="2400">
              <a:solidFill>
                <a:srgbClr val="434343"/>
              </a:solidFill>
              <a:latin typeface="Montserrat Light"/>
              <a:ea typeface="Montserrat Light"/>
              <a:cs typeface="Montserrat Light"/>
              <a:sym typeface="Montserrat Light"/>
            </a:endParaRPr>
          </a:p>
        </p:txBody>
      </p:sp>
      <p:pic>
        <p:nvPicPr>
          <p:cNvPr id="297" name="Google Shape;297;p43"/>
          <p:cNvPicPr preferRelativeResize="0"/>
          <p:nvPr/>
        </p:nvPicPr>
        <p:blipFill>
          <a:blip r:embed="rId4">
            <a:alphaModFix/>
          </a:blip>
          <a:stretch>
            <a:fillRect/>
          </a:stretch>
        </p:blipFill>
        <p:spPr>
          <a:xfrm>
            <a:off x="7052425" y="3030750"/>
            <a:ext cx="883775" cy="1983450"/>
          </a:xfrm>
          <a:prstGeom prst="rect">
            <a:avLst/>
          </a:prstGeom>
          <a:noFill/>
          <a:ln>
            <a:noFill/>
          </a:ln>
        </p:spPr>
      </p:pic>
      <p:cxnSp>
        <p:nvCxnSpPr>
          <p:cNvPr id="298" name="Google Shape;298;p43"/>
          <p:cNvCxnSpPr>
            <a:endCxn id="297" idx="1"/>
          </p:cNvCxnSpPr>
          <p:nvPr/>
        </p:nvCxnSpPr>
        <p:spPr>
          <a:xfrm flipH="1" rot="10800000">
            <a:off x="3543925" y="4022475"/>
            <a:ext cx="3508500" cy="184200"/>
          </a:xfrm>
          <a:prstGeom prst="straightConnector1">
            <a:avLst/>
          </a:prstGeom>
          <a:noFill/>
          <a:ln cap="flat" cmpd="sng" w="9525">
            <a:solidFill>
              <a:schemeClr val="dk2"/>
            </a:solidFill>
            <a:prstDash val="solid"/>
            <a:round/>
            <a:headEnd len="med" w="med" type="none"/>
            <a:tailEnd len="med" w="med" type="triangle"/>
          </a:ln>
        </p:spPr>
      </p:cxnSp>
      <p:pic>
        <p:nvPicPr>
          <p:cNvPr id="299" name="Google Shape;299;p43"/>
          <p:cNvPicPr preferRelativeResize="0"/>
          <p:nvPr/>
        </p:nvPicPr>
        <p:blipFill>
          <a:blip r:embed="rId5">
            <a:alphaModFix/>
          </a:blip>
          <a:stretch>
            <a:fillRect/>
          </a:stretch>
        </p:blipFill>
        <p:spPr>
          <a:xfrm>
            <a:off x="7482050" y="1960525"/>
            <a:ext cx="1452800" cy="868100"/>
          </a:xfrm>
          <a:prstGeom prst="rect">
            <a:avLst/>
          </a:prstGeom>
          <a:noFill/>
          <a:ln>
            <a:noFill/>
          </a:ln>
        </p:spPr>
      </p:pic>
      <p:cxnSp>
        <p:nvCxnSpPr>
          <p:cNvPr id="300" name="Google Shape;300;p43"/>
          <p:cNvCxnSpPr>
            <a:endCxn id="299" idx="1"/>
          </p:cNvCxnSpPr>
          <p:nvPr/>
        </p:nvCxnSpPr>
        <p:spPr>
          <a:xfrm flipH="1" rot="10800000">
            <a:off x="3915050" y="2394575"/>
            <a:ext cx="3567000" cy="15027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pic>
        <p:nvPicPr>
          <p:cNvPr id="305" name="Google Shape;305;p44"/>
          <p:cNvPicPr preferRelativeResize="0"/>
          <p:nvPr/>
        </p:nvPicPr>
        <p:blipFill>
          <a:blip r:embed="rId3">
            <a:alphaModFix/>
          </a:blip>
          <a:stretch>
            <a:fillRect/>
          </a:stretch>
        </p:blipFill>
        <p:spPr>
          <a:xfrm>
            <a:off x="2200575" y="945750"/>
            <a:ext cx="1744250" cy="3917476"/>
          </a:xfrm>
          <a:prstGeom prst="rect">
            <a:avLst/>
          </a:prstGeom>
          <a:noFill/>
          <a:ln>
            <a:noFill/>
          </a:ln>
        </p:spPr>
      </p:pic>
      <p:sp>
        <p:nvSpPr>
          <p:cNvPr id="306" name="Google Shape;306;p44"/>
          <p:cNvSpPr txBox="1"/>
          <p:nvPr/>
        </p:nvSpPr>
        <p:spPr>
          <a:xfrm>
            <a:off x="484050" y="398250"/>
            <a:ext cx="2335200" cy="54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34343"/>
                </a:solidFill>
                <a:latin typeface="Montserrat SemiBold"/>
                <a:ea typeface="Montserrat SemiBold"/>
                <a:cs typeface="Montserrat SemiBold"/>
                <a:sym typeface="Montserrat SemiBold"/>
              </a:rPr>
              <a:t>Inception-v4</a:t>
            </a:r>
            <a:endParaRPr sz="2400">
              <a:solidFill>
                <a:srgbClr val="434343"/>
              </a:solidFill>
              <a:latin typeface="Montserrat Light"/>
              <a:ea typeface="Montserrat Light"/>
              <a:cs typeface="Montserrat Light"/>
              <a:sym typeface="Montserrat Light"/>
            </a:endParaRPr>
          </a:p>
        </p:txBody>
      </p:sp>
      <p:pic>
        <p:nvPicPr>
          <p:cNvPr id="307" name="Google Shape;307;p44"/>
          <p:cNvPicPr preferRelativeResize="0"/>
          <p:nvPr/>
        </p:nvPicPr>
        <p:blipFill>
          <a:blip r:embed="rId4">
            <a:alphaModFix/>
          </a:blip>
          <a:stretch>
            <a:fillRect/>
          </a:stretch>
        </p:blipFill>
        <p:spPr>
          <a:xfrm>
            <a:off x="7052425" y="3030750"/>
            <a:ext cx="883775" cy="1983450"/>
          </a:xfrm>
          <a:prstGeom prst="rect">
            <a:avLst/>
          </a:prstGeom>
          <a:noFill/>
          <a:ln>
            <a:noFill/>
          </a:ln>
        </p:spPr>
      </p:pic>
      <p:cxnSp>
        <p:nvCxnSpPr>
          <p:cNvPr id="308" name="Google Shape;308;p44"/>
          <p:cNvCxnSpPr>
            <a:endCxn id="307" idx="1"/>
          </p:cNvCxnSpPr>
          <p:nvPr/>
        </p:nvCxnSpPr>
        <p:spPr>
          <a:xfrm flipH="1" rot="10800000">
            <a:off x="3543925" y="4022475"/>
            <a:ext cx="3508500" cy="184200"/>
          </a:xfrm>
          <a:prstGeom prst="straightConnector1">
            <a:avLst/>
          </a:prstGeom>
          <a:noFill/>
          <a:ln cap="flat" cmpd="sng" w="9525">
            <a:solidFill>
              <a:schemeClr val="dk2"/>
            </a:solidFill>
            <a:prstDash val="solid"/>
            <a:round/>
            <a:headEnd len="med" w="med" type="none"/>
            <a:tailEnd len="med" w="med" type="triangle"/>
          </a:ln>
        </p:spPr>
      </p:cxnSp>
      <p:pic>
        <p:nvPicPr>
          <p:cNvPr id="309" name="Google Shape;309;p44"/>
          <p:cNvPicPr preferRelativeResize="0"/>
          <p:nvPr/>
        </p:nvPicPr>
        <p:blipFill>
          <a:blip r:embed="rId5">
            <a:alphaModFix/>
          </a:blip>
          <a:stretch>
            <a:fillRect/>
          </a:stretch>
        </p:blipFill>
        <p:spPr>
          <a:xfrm>
            <a:off x="7482050" y="1960525"/>
            <a:ext cx="1452800" cy="868100"/>
          </a:xfrm>
          <a:prstGeom prst="rect">
            <a:avLst/>
          </a:prstGeom>
          <a:noFill/>
          <a:ln>
            <a:noFill/>
          </a:ln>
        </p:spPr>
      </p:pic>
      <p:cxnSp>
        <p:nvCxnSpPr>
          <p:cNvPr id="310" name="Google Shape;310;p44"/>
          <p:cNvCxnSpPr>
            <a:endCxn id="309" idx="1"/>
          </p:cNvCxnSpPr>
          <p:nvPr/>
        </p:nvCxnSpPr>
        <p:spPr>
          <a:xfrm flipH="1" rot="10800000">
            <a:off x="3915050" y="2394575"/>
            <a:ext cx="3567000" cy="1502700"/>
          </a:xfrm>
          <a:prstGeom prst="straightConnector1">
            <a:avLst/>
          </a:prstGeom>
          <a:noFill/>
          <a:ln cap="flat" cmpd="sng" w="9525">
            <a:solidFill>
              <a:schemeClr val="dk2"/>
            </a:solidFill>
            <a:prstDash val="solid"/>
            <a:round/>
            <a:headEnd len="med" w="med" type="none"/>
            <a:tailEnd len="med" w="med" type="triangle"/>
          </a:ln>
        </p:spPr>
      </p:cxnSp>
      <p:pic>
        <p:nvPicPr>
          <p:cNvPr id="311" name="Google Shape;311;p44"/>
          <p:cNvPicPr preferRelativeResize="0"/>
          <p:nvPr/>
        </p:nvPicPr>
        <p:blipFill>
          <a:blip r:embed="rId6">
            <a:alphaModFix/>
          </a:blip>
          <a:stretch>
            <a:fillRect/>
          </a:stretch>
        </p:blipFill>
        <p:spPr>
          <a:xfrm>
            <a:off x="5157750" y="1499589"/>
            <a:ext cx="1452800" cy="1168961"/>
          </a:xfrm>
          <a:prstGeom prst="rect">
            <a:avLst/>
          </a:prstGeom>
          <a:noFill/>
          <a:ln>
            <a:noFill/>
          </a:ln>
        </p:spPr>
      </p:pic>
      <p:cxnSp>
        <p:nvCxnSpPr>
          <p:cNvPr id="312" name="Google Shape;312;p44"/>
          <p:cNvCxnSpPr>
            <a:endCxn id="311" idx="1"/>
          </p:cNvCxnSpPr>
          <p:nvPr/>
        </p:nvCxnSpPr>
        <p:spPr>
          <a:xfrm flipH="1" rot="10800000">
            <a:off x="3694050" y="2084070"/>
            <a:ext cx="1463700" cy="10821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pic>
        <p:nvPicPr>
          <p:cNvPr id="317" name="Google Shape;317;p45"/>
          <p:cNvPicPr preferRelativeResize="0"/>
          <p:nvPr/>
        </p:nvPicPr>
        <p:blipFill>
          <a:blip r:embed="rId3">
            <a:alphaModFix/>
          </a:blip>
          <a:stretch>
            <a:fillRect/>
          </a:stretch>
        </p:blipFill>
        <p:spPr>
          <a:xfrm>
            <a:off x="2200575" y="945750"/>
            <a:ext cx="1744250" cy="3917476"/>
          </a:xfrm>
          <a:prstGeom prst="rect">
            <a:avLst/>
          </a:prstGeom>
          <a:noFill/>
          <a:ln>
            <a:noFill/>
          </a:ln>
        </p:spPr>
      </p:pic>
      <p:sp>
        <p:nvSpPr>
          <p:cNvPr id="318" name="Google Shape;318;p45"/>
          <p:cNvSpPr txBox="1"/>
          <p:nvPr/>
        </p:nvSpPr>
        <p:spPr>
          <a:xfrm>
            <a:off x="484050" y="398250"/>
            <a:ext cx="2335200" cy="54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34343"/>
                </a:solidFill>
                <a:latin typeface="Montserrat SemiBold"/>
                <a:ea typeface="Montserrat SemiBold"/>
                <a:cs typeface="Montserrat SemiBold"/>
                <a:sym typeface="Montserrat SemiBold"/>
              </a:rPr>
              <a:t>Inception-v4</a:t>
            </a:r>
            <a:endParaRPr sz="2400">
              <a:solidFill>
                <a:srgbClr val="434343"/>
              </a:solidFill>
              <a:latin typeface="Montserrat Light"/>
              <a:ea typeface="Montserrat Light"/>
              <a:cs typeface="Montserrat Light"/>
              <a:sym typeface="Montserrat Light"/>
            </a:endParaRPr>
          </a:p>
        </p:txBody>
      </p:sp>
      <p:pic>
        <p:nvPicPr>
          <p:cNvPr id="319" name="Google Shape;319;p45"/>
          <p:cNvPicPr preferRelativeResize="0"/>
          <p:nvPr/>
        </p:nvPicPr>
        <p:blipFill>
          <a:blip r:embed="rId4">
            <a:alphaModFix/>
          </a:blip>
          <a:stretch>
            <a:fillRect/>
          </a:stretch>
        </p:blipFill>
        <p:spPr>
          <a:xfrm>
            <a:off x="7052425" y="3030750"/>
            <a:ext cx="883775" cy="1983450"/>
          </a:xfrm>
          <a:prstGeom prst="rect">
            <a:avLst/>
          </a:prstGeom>
          <a:noFill/>
          <a:ln>
            <a:noFill/>
          </a:ln>
        </p:spPr>
      </p:pic>
      <p:cxnSp>
        <p:nvCxnSpPr>
          <p:cNvPr id="320" name="Google Shape;320;p45"/>
          <p:cNvCxnSpPr>
            <a:endCxn id="319" idx="1"/>
          </p:cNvCxnSpPr>
          <p:nvPr/>
        </p:nvCxnSpPr>
        <p:spPr>
          <a:xfrm flipH="1" rot="10800000">
            <a:off x="3543925" y="4022475"/>
            <a:ext cx="3508500" cy="184200"/>
          </a:xfrm>
          <a:prstGeom prst="straightConnector1">
            <a:avLst/>
          </a:prstGeom>
          <a:noFill/>
          <a:ln cap="flat" cmpd="sng" w="9525">
            <a:solidFill>
              <a:schemeClr val="dk2"/>
            </a:solidFill>
            <a:prstDash val="solid"/>
            <a:round/>
            <a:headEnd len="med" w="med" type="none"/>
            <a:tailEnd len="med" w="med" type="triangle"/>
          </a:ln>
        </p:spPr>
      </p:cxnSp>
      <p:pic>
        <p:nvPicPr>
          <p:cNvPr id="321" name="Google Shape;321;p45"/>
          <p:cNvPicPr preferRelativeResize="0"/>
          <p:nvPr/>
        </p:nvPicPr>
        <p:blipFill>
          <a:blip r:embed="rId5">
            <a:alphaModFix/>
          </a:blip>
          <a:stretch>
            <a:fillRect/>
          </a:stretch>
        </p:blipFill>
        <p:spPr>
          <a:xfrm>
            <a:off x="7482050" y="1960525"/>
            <a:ext cx="1452800" cy="868100"/>
          </a:xfrm>
          <a:prstGeom prst="rect">
            <a:avLst/>
          </a:prstGeom>
          <a:noFill/>
          <a:ln>
            <a:noFill/>
          </a:ln>
        </p:spPr>
      </p:pic>
      <p:cxnSp>
        <p:nvCxnSpPr>
          <p:cNvPr id="322" name="Google Shape;322;p45"/>
          <p:cNvCxnSpPr>
            <a:endCxn id="321" idx="1"/>
          </p:cNvCxnSpPr>
          <p:nvPr/>
        </p:nvCxnSpPr>
        <p:spPr>
          <a:xfrm flipH="1" rot="10800000">
            <a:off x="3915050" y="2394575"/>
            <a:ext cx="3567000" cy="1502700"/>
          </a:xfrm>
          <a:prstGeom prst="straightConnector1">
            <a:avLst/>
          </a:prstGeom>
          <a:noFill/>
          <a:ln cap="flat" cmpd="sng" w="9525">
            <a:solidFill>
              <a:schemeClr val="dk2"/>
            </a:solidFill>
            <a:prstDash val="solid"/>
            <a:round/>
            <a:headEnd len="med" w="med" type="none"/>
            <a:tailEnd len="med" w="med" type="triangle"/>
          </a:ln>
        </p:spPr>
      </p:cxnSp>
      <p:pic>
        <p:nvPicPr>
          <p:cNvPr id="323" name="Google Shape;323;p45"/>
          <p:cNvPicPr preferRelativeResize="0"/>
          <p:nvPr/>
        </p:nvPicPr>
        <p:blipFill>
          <a:blip r:embed="rId6">
            <a:alphaModFix/>
          </a:blip>
          <a:stretch>
            <a:fillRect/>
          </a:stretch>
        </p:blipFill>
        <p:spPr>
          <a:xfrm>
            <a:off x="5157750" y="1499589"/>
            <a:ext cx="1452800" cy="1168961"/>
          </a:xfrm>
          <a:prstGeom prst="rect">
            <a:avLst/>
          </a:prstGeom>
          <a:noFill/>
          <a:ln>
            <a:noFill/>
          </a:ln>
        </p:spPr>
      </p:pic>
      <p:cxnSp>
        <p:nvCxnSpPr>
          <p:cNvPr id="324" name="Google Shape;324;p45"/>
          <p:cNvCxnSpPr>
            <a:endCxn id="323" idx="1"/>
          </p:cNvCxnSpPr>
          <p:nvPr/>
        </p:nvCxnSpPr>
        <p:spPr>
          <a:xfrm flipH="1" rot="10800000">
            <a:off x="3694050" y="2084070"/>
            <a:ext cx="1463700" cy="1082100"/>
          </a:xfrm>
          <a:prstGeom prst="straightConnector1">
            <a:avLst/>
          </a:prstGeom>
          <a:noFill/>
          <a:ln cap="flat" cmpd="sng" w="9525">
            <a:solidFill>
              <a:schemeClr val="dk2"/>
            </a:solidFill>
            <a:prstDash val="solid"/>
            <a:round/>
            <a:headEnd len="med" w="med" type="none"/>
            <a:tailEnd len="med" w="med" type="triangle"/>
          </a:ln>
        </p:spPr>
      </p:cxnSp>
      <p:pic>
        <p:nvPicPr>
          <p:cNvPr id="325" name="Google Shape;325;p45"/>
          <p:cNvPicPr preferRelativeResize="0"/>
          <p:nvPr/>
        </p:nvPicPr>
        <p:blipFill>
          <a:blip r:embed="rId7">
            <a:alphaModFix/>
          </a:blip>
          <a:stretch>
            <a:fillRect/>
          </a:stretch>
        </p:blipFill>
        <p:spPr>
          <a:xfrm>
            <a:off x="6922025" y="169465"/>
            <a:ext cx="1463700" cy="1177735"/>
          </a:xfrm>
          <a:prstGeom prst="rect">
            <a:avLst/>
          </a:prstGeom>
          <a:noFill/>
          <a:ln>
            <a:noFill/>
          </a:ln>
        </p:spPr>
      </p:pic>
      <p:cxnSp>
        <p:nvCxnSpPr>
          <p:cNvPr id="326" name="Google Shape;326;p45"/>
          <p:cNvCxnSpPr>
            <a:endCxn id="325" idx="1"/>
          </p:cNvCxnSpPr>
          <p:nvPr/>
        </p:nvCxnSpPr>
        <p:spPr>
          <a:xfrm flipH="1" rot="10800000">
            <a:off x="3649925" y="758332"/>
            <a:ext cx="3272100" cy="14688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pic>
        <p:nvPicPr>
          <p:cNvPr id="331" name="Google Shape;331;p46"/>
          <p:cNvPicPr preferRelativeResize="0"/>
          <p:nvPr/>
        </p:nvPicPr>
        <p:blipFill>
          <a:blip r:embed="rId3">
            <a:alphaModFix/>
          </a:blip>
          <a:stretch>
            <a:fillRect/>
          </a:stretch>
        </p:blipFill>
        <p:spPr>
          <a:xfrm>
            <a:off x="2200575" y="945750"/>
            <a:ext cx="1744250" cy="3917476"/>
          </a:xfrm>
          <a:prstGeom prst="rect">
            <a:avLst/>
          </a:prstGeom>
          <a:noFill/>
          <a:ln>
            <a:noFill/>
          </a:ln>
        </p:spPr>
      </p:pic>
      <p:sp>
        <p:nvSpPr>
          <p:cNvPr id="332" name="Google Shape;332;p46"/>
          <p:cNvSpPr txBox="1"/>
          <p:nvPr/>
        </p:nvSpPr>
        <p:spPr>
          <a:xfrm>
            <a:off x="484050" y="398250"/>
            <a:ext cx="2335200" cy="54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34343"/>
                </a:solidFill>
                <a:latin typeface="Montserrat SemiBold"/>
                <a:ea typeface="Montserrat SemiBold"/>
                <a:cs typeface="Montserrat SemiBold"/>
                <a:sym typeface="Montserrat SemiBold"/>
              </a:rPr>
              <a:t>Inception-v4</a:t>
            </a:r>
            <a:endParaRPr sz="2400">
              <a:solidFill>
                <a:srgbClr val="434343"/>
              </a:solidFill>
              <a:latin typeface="Montserrat Light"/>
              <a:ea typeface="Montserrat Light"/>
              <a:cs typeface="Montserrat Light"/>
              <a:sym typeface="Montserrat Light"/>
            </a:endParaRPr>
          </a:p>
        </p:txBody>
      </p:sp>
      <p:pic>
        <p:nvPicPr>
          <p:cNvPr id="333" name="Google Shape;333;p46"/>
          <p:cNvPicPr preferRelativeResize="0"/>
          <p:nvPr/>
        </p:nvPicPr>
        <p:blipFill>
          <a:blip r:embed="rId4">
            <a:alphaModFix/>
          </a:blip>
          <a:stretch>
            <a:fillRect/>
          </a:stretch>
        </p:blipFill>
        <p:spPr>
          <a:xfrm>
            <a:off x="7052425" y="3030750"/>
            <a:ext cx="883775" cy="1983450"/>
          </a:xfrm>
          <a:prstGeom prst="rect">
            <a:avLst/>
          </a:prstGeom>
          <a:noFill/>
          <a:ln>
            <a:noFill/>
          </a:ln>
        </p:spPr>
      </p:pic>
      <p:cxnSp>
        <p:nvCxnSpPr>
          <p:cNvPr id="334" name="Google Shape;334;p46"/>
          <p:cNvCxnSpPr>
            <a:endCxn id="333" idx="1"/>
          </p:cNvCxnSpPr>
          <p:nvPr/>
        </p:nvCxnSpPr>
        <p:spPr>
          <a:xfrm flipH="1" rot="10800000">
            <a:off x="3543925" y="4022475"/>
            <a:ext cx="3508500" cy="184200"/>
          </a:xfrm>
          <a:prstGeom prst="straightConnector1">
            <a:avLst/>
          </a:prstGeom>
          <a:noFill/>
          <a:ln cap="flat" cmpd="sng" w="9525">
            <a:solidFill>
              <a:schemeClr val="dk2"/>
            </a:solidFill>
            <a:prstDash val="solid"/>
            <a:round/>
            <a:headEnd len="med" w="med" type="none"/>
            <a:tailEnd len="med" w="med" type="triangle"/>
          </a:ln>
        </p:spPr>
      </p:cxnSp>
      <p:pic>
        <p:nvPicPr>
          <p:cNvPr id="335" name="Google Shape;335;p46"/>
          <p:cNvPicPr preferRelativeResize="0"/>
          <p:nvPr/>
        </p:nvPicPr>
        <p:blipFill>
          <a:blip r:embed="rId5">
            <a:alphaModFix/>
          </a:blip>
          <a:stretch>
            <a:fillRect/>
          </a:stretch>
        </p:blipFill>
        <p:spPr>
          <a:xfrm>
            <a:off x="7482050" y="1960525"/>
            <a:ext cx="1452800" cy="868100"/>
          </a:xfrm>
          <a:prstGeom prst="rect">
            <a:avLst/>
          </a:prstGeom>
          <a:noFill/>
          <a:ln>
            <a:noFill/>
          </a:ln>
        </p:spPr>
      </p:pic>
      <p:cxnSp>
        <p:nvCxnSpPr>
          <p:cNvPr id="336" name="Google Shape;336;p46"/>
          <p:cNvCxnSpPr>
            <a:endCxn id="335" idx="1"/>
          </p:cNvCxnSpPr>
          <p:nvPr/>
        </p:nvCxnSpPr>
        <p:spPr>
          <a:xfrm flipH="1" rot="10800000">
            <a:off x="3915050" y="2394575"/>
            <a:ext cx="3567000" cy="1502700"/>
          </a:xfrm>
          <a:prstGeom prst="straightConnector1">
            <a:avLst/>
          </a:prstGeom>
          <a:noFill/>
          <a:ln cap="flat" cmpd="sng" w="9525">
            <a:solidFill>
              <a:schemeClr val="dk2"/>
            </a:solidFill>
            <a:prstDash val="solid"/>
            <a:round/>
            <a:headEnd len="med" w="med" type="none"/>
            <a:tailEnd len="med" w="med" type="triangle"/>
          </a:ln>
        </p:spPr>
      </p:cxnSp>
      <p:pic>
        <p:nvPicPr>
          <p:cNvPr id="337" name="Google Shape;337;p46"/>
          <p:cNvPicPr preferRelativeResize="0"/>
          <p:nvPr/>
        </p:nvPicPr>
        <p:blipFill>
          <a:blip r:embed="rId6">
            <a:alphaModFix/>
          </a:blip>
          <a:stretch>
            <a:fillRect/>
          </a:stretch>
        </p:blipFill>
        <p:spPr>
          <a:xfrm>
            <a:off x="5157750" y="1499589"/>
            <a:ext cx="1452800" cy="1168961"/>
          </a:xfrm>
          <a:prstGeom prst="rect">
            <a:avLst/>
          </a:prstGeom>
          <a:noFill/>
          <a:ln>
            <a:noFill/>
          </a:ln>
        </p:spPr>
      </p:pic>
      <p:cxnSp>
        <p:nvCxnSpPr>
          <p:cNvPr id="338" name="Google Shape;338;p46"/>
          <p:cNvCxnSpPr>
            <a:endCxn id="337" idx="1"/>
          </p:cNvCxnSpPr>
          <p:nvPr/>
        </p:nvCxnSpPr>
        <p:spPr>
          <a:xfrm flipH="1" rot="10800000">
            <a:off x="3694050" y="2084070"/>
            <a:ext cx="1463700" cy="1082100"/>
          </a:xfrm>
          <a:prstGeom prst="straightConnector1">
            <a:avLst/>
          </a:prstGeom>
          <a:noFill/>
          <a:ln cap="flat" cmpd="sng" w="9525">
            <a:solidFill>
              <a:schemeClr val="dk2"/>
            </a:solidFill>
            <a:prstDash val="solid"/>
            <a:round/>
            <a:headEnd len="med" w="med" type="none"/>
            <a:tailEnd len="med" w="med" type="triangle"/>
          </a:ln>
        </p:spPr>
      </p:cxnSp>
      <p:pic>
        <p:nvPicPr>
          <p:cNvPr id="339" name="Google Shape;339;p46"/>
          <p:cNvPicPr preferRelativeResize="0"/>
          <p:nvPr/>
        </p:nvPicPr>
        <p:blipFill>
          <a:blip r:embed="rId7">
            <a:alphaModFix/>
          </a:blip>
          <a:stretch>
            <a:fillRect/>
          </a:stretch>
        </p:blipFill>
        <p:spPr>
          <a:xfrm>
            <a:off x="6922025" y="169465"/>
            <a:ext cx="1463700" cy="1177735"/>
          </a:xfrm>
          <a:prstGeom prst="rect">
            <a:avLst/>
          </a:prstGeom>
          <a:noFill/>
          <a:ln>
            <a:noFill/>
          </a:ln>
        </p:spPr>
      </p:pic>
      <p:cxnSp>
        <p:nvCxnSpPr>
          <p:cNvPr id="340" name="Google Shape;340;p46"/>
          <p:cNvCxnSpPr>
            <a:endCxn id="339" idx="1"/>
          </p:cNvCxnSpPr>
          <p:nvPr/>
        </p:nvCxnSpPr>
        <p:spPr>
          <a:xfrm flipH="1" rot="10800000">
            <a:off x="3649925" y="758332"/>
            <a:ext cx="3272100" cy="1468800"/>
          </a:xfrm>
          <a:prstGeom prst="straightConnector1">
            <a:avLst/>
          </a:prstGeom>
          <a:noFill/>
          <a:ln cap="flat" cmpd="sng" w="9525">
            <a:solidFill>
              <a:schemeClr val="dk2"/>
            </a:solidFill>
            <a:prstDash val="solid"/>
            <a:round/>
            <a:headEnd len="med" w="med" type="none"/>
            <a:tailEnd len="med" w="med" type="triangle"/>
          </a:ln>
        </p:spPr>
      </p:cxnSp>
      <p:pic>
        <p:nvPicPr>
          <p:cNvPr id="341" name="Google Shape;341;p46"/>
          <p:cNvPicPr preferRelativeResize="0"/>
          <p:nvPr/>
        </p:nvPicPr>
        <p:blipFill>
          <a:blip r:embed="rId8">
            <a:alphaModFix/>
          </a:blip>
          <a:stretch>
            <a:fillRect/>
          </a:stretch>
        </p:blipFill>
        <p:spPr>
          <a:xfrm>
            <a:off x="151700" y="2164800"/>
            <a:ext cx="1942389" cy="1301350"/>
          </a:xfrm>
          <a:prstGeom prst="rect">
            <a:avLst/>
          </a:prstGeom>
          <a:noFill/>
          <a:ln>
            <a:noFill/>
          </a:ln>
        </p:spPr>
      </p:pic>
      <p:sp>
        <p:nvSpPr>
          <p:cNvPr id="342" name="Google Shape;342;p46"/>
          <p:cNvSpPr txBox="1"/>
          <p:nvPr/>
        </p:nvSpPr>
        <p:spPr>
          <a:xfrm>
            <a:off x="516750" y="3564050"/>
            <a:ext cx="1463700" cy="23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0000"/>
                </a:solidFill>
                <a:latin typeface="Montserrat Light"/>
                <a:ea typeface="Montserrat Light"/>
                <a:cs typeface="Montserrat Light"/>
                <a:sym typeface="Montserrat Light"/>
              </a:rPr>
              <a:t>Reduction Module</a:t>
            </a:r>
            <a:endParaRPr sz="1000">
              <a:solidFill>
                <a:srgbClr val="FF0000"/>
              </a:solidFill>
              <a:latin typeface="Montserrat Light"/>
              <a:ea typeface="Montserrat Light"/>
              <a:cs typeface="Montserrat Light"/>
              <a:sym typeface="Montserrat Light"/>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6" name="Shape 346"/>
        <p:cNvGrpSpPr/>
        <p:nvPr/>
      </p:nvGrpSpPr>
      <p:grpSpPr>
        <a:xfrm>
          <a:off x="0" y="0"/>
          <a:ext cx="0" cy="0"/>
          <a:chOff x="0" y="0"/>
          <a:chExt cx="0" cy="0"/>
        </a:xfrm>
      </p:grpSpPr>
      <p:sp>
        <p:nvSpPr>
          <p:cNvPr id="347" name="Google Shape;347;p47"/>
          <p:cNvSpPr txBox="1"/>
          <p:nvPr/>
        </p:nvSpPr>
        <p:spPr>
          <a:xfrm>
            <a:off x="484050" y="398250"/>
            <a:ext cx="4288200" cy="54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34343"/>
                </a:solidFill>
                <a:latin typeface="Montserrat SemiBold"/>
                <a:ea typeface="Montserrat SemiBold"/>
                <a:cs typeface="Montserrat SemiBold"/>
                <a:sym typeface="Montserrat SemiBold"/>
              </a:rPr>
              <a:t>Inception ResNet-v1</a:t>
            </a:r>
            <a:endParaRPr sz="2400">
              <a:solidFill>
                <a:srgbClr val="434343"/>
              </a:solidFill>
              <a:latin typeface="Montserrat Light"/>
              <a:ea typeface="Montserrat Light"/>
              <a:cs typeface="Montserrat Light"/>
              <a:sym typeface="Montserrat Light"/>
            </a:endParaRPr>
          </a:p>
        </p:txBody>
      </p:sp>
      <p:pic>
        <p:nvPicPr>
          <p:cNvPr id="348" name="Google Shape;348;p47"/>
          <p:cNvPicPr preferRelativeResize="0"/>
          <p:nvPr/>
        </p:nvPicPr>
        <p:blipFill>
          <a:blip r:embed="rId3">
            <a:alphaModFix/>
          </a:blip>
          <a:stretch>
            <a:fillRect/>
          </a:stretch>
        </p:blipFill>
        <p:spPr>
          <a:xfrm>
            <a:off x="3314100" y="1109100"/>
            <a:ext cx="1608475" cy="3728375"/>
          </a:xfrm>
          <a:prstGeom prst="rect">
            <a:avLst/>
          </a:prstGeom>
          <a:noFill/>
          <a:ln>
            <a:noFill/>
          </a:ln>
        </p:spPr>
      </p:pic>
      <p:pic>
        <p:nvPicPr>
          <p:cNvPr id="349" name="Google Shape;349;p47"/>
          <p:cNvPicPr preferRelativeResize="0"/>
          <p:nvPr/>
        </p:nvPicPr>
        <p:blipFill>
          <a:blip r:embed="rId4">
            <a:alphaModFix/>
          </a:blip>
          <a:stretch>
            <a:fillRect/>
          </a:stretch>
        </p:blipFill>
        <p:spPr>
          <a:xfrm>
            <a:off x="7805800" y="2099542"/>
            <a:ext cx="1080300" cy="2852420"/>
          </a:xfrm>
          <a:prstGeom prst="rect">
            <a:avLst/>
          </a:prstGeom>
          <a:noFill/>
          <a:ln>
            <a:noFill/>
          </a:ln>
        </p:spPr>
      </p:pic>
      <p:cxnSp>
        <p:nvCxnSpPr>
          <p:cNvPr id="350" name="Google Shape;350;p47"/>
          <p:cNvCxnSpPr>
            <a:endCxn id="349" idx="1"/>
          </p:cNvCxnSpPr>
          <p:nvPr/>
        </p:nvCxnSpPr>
        <p:spPr>
          <a:xfrm flipH="1" rot="10800000">
            <a:off x="4931500" y="3525752"/>
            <a:ext cx="2874300" cy="7341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Google Shape;355;p48"/>
          <p:cNvSpPr txBox="1"/>
          <p:nvPr/>
        </p:nvSpPr>
        <p:spPr>
          <a:xfrm>
            <a:off x="484050" y="398250"/>
            <a:ext cx="4288200" cy="54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34343"/>
                </a:solidFill>
                <a:latin typeface="Montserrat SemiBold"/>
                <a:ea typeface="Montserrat SemiBold"/>
                <a:cs typeface="Montserrat SemiBold"/>
                <a:sym typeface="Montserrat SemiBold"/>
              </a:rPr>
              <a:t>Inception ResNet-v1</a:t>
            </a:r>
            <a:endParaRPr sz="2400">
              <a:solidFill>
                <a:srgbClr val="434343"/>
              </a:solidFill>
              <a:latin typeface="Montserrat Light"/>
              <a:ea typeface="Montserrat Light"/>
              <a:cs typeface="Montserrat Light"/>
              <a:sym typeface="Montserrat Light"/>
            </a:endParaRPr>
          </a:p>
        </p:txBody>
      </p:sp>
      <p:pic>
        <p:nvPicPr>
          <p:cNvPr id="356" name="Google Shape;356;p48"/>
          <p:cNvPicPr preferRelativeResize="0"/>
          <p:nvPr/>
        </p:nvPicPr>
        <p:blipFill>
          <a:blip r:embed="rId3">
            <a:alphaModFix/>
          </a:blip>
          <a:stretch>
            <a:fillRect/>
          </a:stretch>
        </p:blipFill>
        <p:spPr>
          <a:xfrm>
            <a:off x="3314100" y="1109100"/>
            <a:ext cx="1608475" cy="3728375"/>
          </a:xfrm>
          <a:prstGeom prst="rect">
            <a:avLst/>
          </a:prstGeom>
          <a:noFill/>
          <a:ln>
            <a:noFill/>
          </a:ln>
        </p:spPr>
      </p:pic>
      <p:pic>
        <p:nvPicPr>
          <p:cNvPr id="357" name="Google Shape;357;p48"/>
          <p:cNvPicPr preferRelativeResize="0"/>
          <p:nvPr/>
        </p:nvPicPr>
        <p:blipFill>
          <a:blip r:embed="rId4">
            <a:alphaModFix/>
          </a:blip>
          <a:stretch>
            <a:fillRect/>
          </a:stretch>
        </p:blipFill>
        <p:spPr>
          <a:xfrm>
            <a:off x="7805800" y="2099542"/>
            <a:ext cx="1080300" cy="2852420"/>
          </a:xfrm>
          <a:prstGeom prst="rect">
            <a:avLst/>
          </a:prstGeom>
          <a:noFill/>
          <a:ln>
            <a:noFill/>
          </a:ln>
        </p:spPr>
      </p:pic>
      <p:cxnSp>
        <p:nvCxnSpPr>
          <p:cNvPr id="358" name="Google Shape;358;p48"/>
          <p:cNvCxnSpPr>
            <a:endCxn id="357" idx="1"/>
          </p:cNvCxnSpPr>
          <p:nvPr/>
        </p:nvCxnSpPr>
        <p:spPr>
          <a:xfrm flipH="1" rot="10800000">
            <a:off x="4931500" y="3525752"/>
            <a:ext cx="2874300" cy="734100"/>
          </a:xfrm>
          <a:prstGeom prst="straightConnector1">
            <a:avLst/>
          </a:prstGeom>
          <a:noFill/>
          <a:ln cap="flat" cmpd="sng" w="9525">
            <a:solidFill>
              <a:schemeClr val="dk2"/>
            </a:solidFill>
            <a:prstDash val="solid"/>
            <a:round/>
            <a:headEnd len="med" w="med" type="none"/>
            <a:tailEnd len="med" w="med" type="triangle"/>
          </a:ln>
        </p:spPr>
      </p:cxnSp>
      <p:pic>
        <p:nvPicPr>
          <p:cNvPr id="359" name="Google Shape;359;p48"/>
          <p:cNvPicPr preferRelativeResize="0"/>
          <p:nvPr/>
        </p:nvPicPr>
        <p:blipFill>
          <a:blip r:embed="rId5">
            <a:alphaModFix/>
          </a:blip>
          <a:stretch>
            <a:fillRect/>
          </a:stretch>
        </p:blipFill>
        <p:spPr>
          <a:xfrm>
            <a:off x="5864550" y="2045826"/>
            <a:ext cx="1488325" cy="1389613"/>
          </a:xfrm>
          <a:prstGeom prst="rect">
            <a:avLst/>
          </a:prstGeom>
          <a:noFill/>
          <a:ln>
            <a:noFill/>
          </a:ln>
        </p:spPr>
      </p:pic>
      <p:cxnSp>
        <p:nvCxnSpPr>
          <p:cNvPr id="360" name="Google Shape;360;p48"/>
          <p:cNvCxnSpPr>
            <a:endCxn id="359" idx="1"/>
          </p:cNvCxnSpPr>
          <p:nvPr/>
        </p:nvCxnSpPr>
        <p:spPr>
          <a:xfrm flipH="1" rot="10800000">
            <a:off x="4913850" y="2740632"/>
            <a:ext cx="950700" cy="10329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4" name="Shape 364"/>
        <p:cNvGrpSpPr/>
        <p:nvPr/>
      </p:nvGrpSpPr>
      <p:grpSpPr>
        <a:xfrm>
          <a:off x="0" y="0"/>
          <a:ext cx="0" cy="0"/>
          <a:chOff x="0" y="0"/>
          <a:chExt cx="0" cy="0"/>
        </a:xfrm>
      </p:grpSpPr>
      <p:sp>
        <p:nvSpPr>
          <p:cNvPr id="365" name="Google Shape;365;p49"/>
          <p:cNvSpPr txBox="1"/>
          <p:nvPr/>
        </p:nvSpPr>
        <p:spPr>
          <a:xfrm>
            <a:off x="484050" y="398250"/>
            <a:ext cx="4288200" cy="54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34343"/>
                </a:solidFill>
                <a:latin typeface="Montserrat SemiBold"/>
                <a:ea typeface="Montserrat SemiBold"/>
                <a:cs typeface="Montserrat SemiBold"/>
                <a:sym typeface="Montserrat SemiBold"/>
              </a:rPr>
              <a:t>Inception ResNet-v1</a:t>
            </a:r>
            <a:endParaRPr sz="2400">
              <a:solidFill>
                <a:srgbClr val="434343"/>
              </a:solidFill>
              <a:latin typeface="Montserrat Light"/>
              <a:ea typeface="Montserrat Light"/>
              <a:cs typeface="Montserrat Light"/>
              <a:sym typeface="Montserrat Light"/>
            </a:endParaRPr>
          </a:p>
        </p:txBody>
      </p:sp>
      <p:pic>
        <p:nvPicPr>
          <p:cNvPr id="366" name="Google Shape;366;p49"/>
          <p:cNvPicPr preferRelativeResize="0"/>
          <p:nvPr/>
        </p:nvPicPr>
        <p:blipFill>
          <a:blip r:embed="rId3">
            <a:alphaModFix/>
          </a:blip>
          <a:stretch>
            <a:fillRect/>
          </a:stretch>
        </p:blipFill>
        <p:spPr>
          <a:xfrm>
            <a:off x="3314100" y="1109100"/>
            <a:ext cx="1608475" cy="3728375"/>
          </a:xfrm>
          <a:prstGeom prst="rect">
            <a:avLst/>
          </a:prstGeom>
          <a:noFill/>
          <a:ln>
            <a:noFill/>
          </a:ln>
        </p:spPr>
      </p:pic>
      <p:pic>
        <p:nvPicPr>
          <p:cNvPr id="367" name="Google Shape;367;p49"/>
          <p:cNvPicPr preferRelativeResize="0"/>
          <p:nvPr/>
        </p:nvPicPr>
        <p:blipFill>
          <a:blip r:embed="rId4">
            <a:alphaModFix/>
          </a:blip>
          <a:stretch>
            <a:fillRect/>
          </a:stretch>
        </p:blipFill>
        <p:spPr>
          <a:xfrm>
            <a:off x="7805800" y="2099542"/>
            <a:ext cx="1080300" cy="2852420"/>
          </a:xfrm>
          <a:prstGeom prst="rect">
            <a:avLst/>
          </a:prstGeom>
          <a:noFill/>
          <a:ln>
            <a:noFill/>
          </a:ln>
        </p:spPr>
      </p:pic>
      <p:cxnSp>
        <p:nvCxnSpPr>
          <p:cNvPr id="368" name="Google Shape;368;p49"/>
          <p:cNvCxnSpPr>
            <a:endCxn id="367" idx="1"/>
          </p:cNvCxnSpPr>
          <p:nvPr/>
        </p:nvCxnSpPr>
        <p:spPr>
          <a:xfrm flipH="1" rot="10800000">
            <a:off x="4931500" y="3525752"/>
            <a:ext cx="2874300" cy="734100"/>
          </a:xfrm>
          <a:prstGeom prst="straightConnector1">
            <a:avLst/>
          </a:prstGeom>
          <a:noFill/>
          <a:ln cap="flat" cmpd="sng" w="9525">
            <a:solidFill>
              <a:schemeClr val="dk2"/>
            </a:solidFill>
            <a:prstDash val="solid"/>
            <a:round/>
            <a:headEnd len="med" w="med" type="none"/>
            <a:tailEnd len="med" w="med" type="triangle"/>
          </a:ln>
        </p:spPr>
      </p:cxnSp>
      <p:pic>
        <p:nvPicPr>
          <p:cNvPr id="369" name="Google Shape;369;p49"/>
          <p:cNvPicPr preferRelativeResize="0"/>
          <p:nvPr/>
        </p:nvPicPr>
        <p:blipFill>
          <a:blip r:embed="rId5">
            <a:alphaModFix/>
          </a:blip>
          <a:stretch>
            <a:fillRect/>
          </a:stretch>
        </p:blipFill>
        <p:spPr>
          <a:xfrm>
            <a:off x="5864550" y="2045826"/>
            <a:ext cx="1488325" cy="1389613"/>
          </a:xfrm>
          <a:prstGeom prst="rect">
            <a:avLst/>
          </a:prstGeom>
          <a:noFill/>
          <a:ln>
            <a:noFill/>
          </a:ln>
        </p:spPr>
      </p:pic>
      <p:cxnSp>
        <p:nvCxnSpPr>
          <p:cNvPr id="370" name="Google Shape;370;p49"/>
          <p:cNvCxnSpPr>
            <a:endCxn id="369" idx="1"/>
          </p:cNvCxnSpPr>
          <p:nvPr/>
        </p:nvCxnSpPr>
        <p:spPr>
          <a:xfrm flipH="1" rot="10800000">
            <a:off x="4913850" y="2740632"/>
            <a:ext cx="950700" cy="1032900"/>
          </a:xfrm>
          <a:prstGeom prst="straightConnector1">
            <a:avLst/>
          </a:prstGeom>
          <a:noFill/>
          <a:ln cap="flat" cmpd="sng" w="9525">
            <a:solidFill>
              <a:schemeClr val="dk2"/>
            </a:solidFill>
            <a:prstDash val="solid"/>
            <a:round/>
            <a:headEnd len="med" w="med" type="none"/>
            <a:tailEnd len="med" w="med" type="triangle"/>
          </a:ln>
        </p:spPr>
      </p:cxnSp>
      <p:pic>
        <p:nvPicPr>
          <p:cNvPr id="371" name="Google Shape;371;p49"/>
          <p:cNvPicPr preferRelativeResize="0"/>
          <p:nvPr/>
        </p:nvPicPr>
        <p:blipFill>
          <a:blip r:embed="rId6">
            <a:alphaModFix/>
          </a:blip>
          <a:stretch>
            <a:fillRect/>
          </a:stretch>
        </p:blipFill>
        <p:spPr>
          <a:xfrm>
            <a:off x="5864548" y="335825"/>
            <a:ext cx="1173000" cy="1464750"/>
          </a:xfrm>
          <a:prstGeom prst="rect">
            <a:avLst/>
          </a:prstGeom>
          <a:noFill/>
          <a:ln>
            <a:noFill/>
          </a:ln>
        </p:spPr>
      </p:pic>
      <p:cxnSp>
        <p:nvCxnSpPr>
          <p:cNvPr id="372" name="Google Shape;372;p49"/>
          <p:cNvCxnSpPr>
            <a:stCxn id="366" idx="3"/>
            <a:endCxn id="371" idx="1"/>
          </p:cNvCxnSpPr>
          <p:nvPr/>
        </p:nvCxnSpPr>
        <p:spPr>
          <a:xfrm flipH="1" rot="10800000">
            <a:off x="4922575" y="1068288"/>
            <a:ext cx="942000" cy="19050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6" name="Shape 376"/>
        <p:cNvGrpSpPr/>
        <p:nvPr/>
      </p:nvGrpSpPr>
      <p:grpSpPr>
        <a:xfrm>
          <a:off x="0" y="0"/>
          <a:ext cx="0" cy="0"/>
          <a:chOff x="0" y="0"/>
          <a:chExt cx="0" cy="0"/>
        </a:xfrm>
      </p:grpSpPr>
      <p:sp>
        <p:nvSpPr>
          <p:cNvPr id="377" name="Google Shape;377;p50"/>
          <p:cNvSpPr txBox="1"/>
          <p:nvPr/>
        </p:nvSpPr>
        <p:spPr>
          <a:xfrm>
            <a:off x="484050" y="398250"/>
            <a:ext cx="4288200" cy="54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34343"/>
                </a:solidFill>
                <a:latin typeface="Montserrat SemiBold"/>
                <a:ea typeface="Montserrat SemiBold"/>
                <a:cs typeface="Montserrat SemiBold"/>
                <a:sym typeface="Montserrat SemiBold"/>
              </a:rPr>
              <a:t>Inception ResNet-v1</a:t>
            </a:r>
            <a:endParaRPr sz="2400">
              <a:solidFill>
                <a:srgbClr val="434343"/>
              </a:solidFill>
              <a:latin typeface="Montserrat Light"/>
              <a:ea typeface="Montserrat Light"/>
              <a:cs typeface="Montserrat Light"/>
              <a:sym typeface="Montserrat Light"/>
            </a:endParaRPr>
          </a:p>
        </p:txBody>
      </p:sp>
      <p:pic>
        <p:nvPicPr>
          <p:cNvPr id="378" name="Google Shape;378;p50"/>
          <p:cNvPicPr preferRelativeResize="0"/>
          <p:nvPr/>
        </p:nvPicPr>
        <p:blipFill>
          <a:blip r:embed="rId3">
            <a:alphaModFix/>
          </a:blip>
          <a:stretch>
            <a:fillRect/>
          </a:stretch>
        </p:blipFill>
        <p:spPr>
          <a:xfrm>
            <a:off x="3314100" y="1109100"/>
            <a:ext cx="1608475" cy="3728375"/>
          </a:xfrm>
          <a:prstGeom prst="rect">
            <a:avLst/>
          </a:prstGeom>
          <a:noFill/>
          <a:ln>
            <a:noFill/>
          </a:ln>
        </p:spPr>
      </p:pic>
      <p:pic>
        <p:nvPicPr>
          <p:cNvPr id="379" name="Google Shape;379;p50"/>
          <p:cNvPicPr preferRelativeResize="0"/>
          <p:nvPr/>
        </p:nvPicPr>
        <p:blipFill>
          <a:blip r:embed="rId4">
            <a:alphaModFix/>
          </a:blip>
          <a:stretch>
            <a:fillRect/>
          </a:stretch>
        </p:blipFill>
        <p:spPr>
          <a:xfrm>
            <a:off x="7805800" y="2099542"/>
            <a:ext cx="1080300" cy="2852420"/>
          </a:xfrm>
          <a:prstGeom prst="rect">
            <a:avLst/>
          </a:prstGeom>
          <a:noFill/>
          <a:ln>
            <a:noFill/>
          </a:ln>
        </p:spPr>
      </p:pic>
      <p:cxnSp>
        <p:nvCxnSpPr>
          <p:cNvPr id="380" name="Google Shape;380;p50"/>
          <p:cNvCxnSpPr>
            <a:endCxn id="379" idx="1"/>
          </p:cNvCxnSpPr>
          <p:nvPr/>
        </p:nvCxnSpPr>
        <p:spPr>
          <a:xfrm flipH="1" rot="10800000">
            <a:off x="4931500" y="3525752"/>
            <a:ext cx="2874300" cy="734100"/>
          </a:xfrm>
          <a:prstGeom prst="straightConnector1">
            <a:avLst/>
          </a:prstGeom>
          <a:noFill/>
          <a:ln cap="flat" cmpd="sng" w="9525">
            <a:solidFill>
              <a:schemeClr val="dk2"/>
            </a:solidFill>
            <a:prstDash val="solid"/>
            <a:round/>
            <a:headEnd len="med" w="med" type="none"/>
            <a:tailEnd len="med" w="med" type="triangle"/>
          </a:ln>
        </p:spPr>
      </p:cxnSp>
      <p:pic>
        <p:nvPicPr>
          <p:cNvPr id="381" name="Google Shape;381;p50"/>
          <p:cNvPicPr preferRelativeResize="0"/>
          <p:nvPr/>
        </p:nvPicPr>
        <p:blipFill>
          <a:blip r:embed="rId5">
            <a:alphaModFix/>
          </a:blip>
          <a:stretch>
            <a:fillRect/>
          </a:stretch>
        </p:blipFill>
        <p:spPr>
          <a:xfrm>
            <a:off x="5864550" y="2045826"/>
            <a:ext cx="1488325" cy="1389613"/>
          </a:xfrm>
          <a:prstGeom prst="rect">
            <a:avLst/>
          </a:prstGeom>
          <a:noFill/>
          <a:ln>
            <a:noFill/>
          </a:ln>
        </p:spPr>
      </p:pic>
      <p:cxnSp>
        <p:nvCxnSpPr>
          <p:cNvPr id="382" name="Google Shape;382;p50"/>
          <p:cNvCxnSpPr>
            <a:endCxn id="381" idx="1"/>
          </p:cNvCxnSpPr>
          <p:nvPr/>
        </p:nvCxnSpPr>
        <p:spPr>
          <a:xfrm flipH="1" rot="10800000">
            <a:off x="4913850" y="2740632"/>
            <a:ext cx="950700" cy="1032900"/>
          </a:xfrm>
          <a:prstGeom prst="straightConnector1">
            <a:avLst/>
          </a:prstGeom>
          <a:noFill/>
          <a:ln cap="flat" cmpd="sng" w="9525">
            <a:solidFill>
              <a:schemeClr val="dk2"/>
            </a:solidFill>
            <a:prstDash val="solid"/>
            <a:round/>
            <a:headEnd len="med" w="med" type="none"/>
            <a:tailEnd len="med" w="med" type="triangle"/>
          </a:ln>
        </p:spPr>
      </p:cxnSp>
      <p:pic>
        <p:nvPicPr>
          <p:cNvPr id="383" name="Google Shape;383;p50"/>
          <p:cNvPicPr preferRelativeResize="0"/>
          <p:nvPr/>
        </p:nvPicPr>
        <p:blipFill>
          <a:blip r:embed="rId6">
            <a:alphaModFix/>
          </a:blip>
          <a:stretch>
            <a:fillRect/>
          </a:stretch>
        </p:blipFill>
        <p:spPr>
          <a:xfrm>
            <a:off x="5864548" y="335825"/>
            <a:ext cx="1173000" cy="1464750"/>
          </a:xfrm>
          <a:prstGeom prst="rect">
            <a:avLst/>
          </a:prstGeom>
          <a:noFill/>
          <a:ln>
            <a:noFill/>
          </a:ln>
        </p:spPr>
      </p:pic>
      <p:cxnSp>
        <p:nvCxnSpPr>
          <p:cNvPr id="384" name="Google Shape;384;p50"/>
          <p:cNvCxnSpPr>
            <a:stCxn id="378" idx="3"/>
            <a:endCxn id="383" idx="1"/>
          </p:cNvCxnSpPr>
          <p:nvPr/>
        </p:nvCxnSpPr>
        <p:spPr>
          <a:xfrm flipH="1" rot="10800000">
            <a:off x="4922575" y="1068288"/>
            <a:ext cx="942000" cy="1905000"/>
          </a:xfrm>
          <a:prstGeom prst="straightConnector1">
            <a:avLst/>
          </a:prstGeom>
          <a:noFill/>
          <a:ln cap="flat" cmpd="sng" w="9525">
            <a:solidFill>
              <a:schemeClr val="dk2"/>
            </a:solidFill>
            <a:prstDash val="solid"/>
            <a:round/>
            <a:headEnd len="med" w="med" type="none"/>
            <a:tailEnd len="med" w="med" type="triangle"/>
          </a:ln>
        </p:spPr>
      </p:cxnSp>
      <p:pic>
        <p:nvPicPr>
          <p:cNvPr id="385" name="Google Shape;385;p50"/>
          <p:cNvPicPr preferRelativeResize="0"/>
          <p:nvPr/>
        </p:nvPicPr>
        <p:blipFill>
          <a:blip r:embed="rId7">
            <a:alphaModFix/>
          </a:blip>
          <a:stretch>
            <a:fillRect/>
          </a:stretch>
        </p:blipFill>
        <p:spPr>
          <a:xfrm>
            <a:off x="320300" y="1138147"/>
            <a:ext cx="1488325" cy="1765311"/>
          </a:xfrm>
          <a:prstGeom prst="rect">
            <a:avLst/>
          </a:prstGeom>
          <a:noFill/>
          <a:ln>
            <a:noFill/>
          </a:ln>
        </p:spPr>
      </p:pic>
      <p:cxnSp>
        <p:nvCxnSpPr>
          <p:cNvPr id="386" name="Google Shape;386;p50"/>
          <p:cNvCxnSpPr>
            <a:endCxn id="385" idx="3"/>
          </p:cNvCxnSpPr>
          <p:nvPr/>
        </p:nvCxnSpPr>
        <p:spPr>
          <a:xfrm rot="10800000">
            <a:off x="1808625" y="2020803"/>
            <a:ext cx="1523100" cy="3831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0" name="Shape 390"/>
        <p:cNvGrpSpPr/>
        <p:nvPr/>
      </p:nvGrpSpPr>
      <p:grpSpPr>
        <a:xfrm>
          <a:off x="0" y="0"/>
          <a:ext cx="0" cy="0"/>
          <a:chOff x="0" y="0"/>
          <a:chExt cx="0" cy="0"/>
        </a:xfrm>
      </p:grpSpPr>
      <p:sp>
        <p:nvSpPr>
          <p:cNvPr id="391" name="Google Shape;391;p51"/>
          <p:cNvSpPr txBox="1"/>
          <p:nvPr/>
        </p:nvSpPr>
        <p:spPr>
          <a:xfrm>
            <a:off x="484050" y="398250"/>
            <a:ext cx="4288200" cy="54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34343"/>
                </a:solidFill>
                <a:latin typeface="Montserrat SemiBold"/>
                <a:ea typeface="Montserrat SemiBold"/>
                <a:cs typeface="Montserrat SemiBold"/>
                <a:sym typeface="Montserrat SemiBold"/>
              </a:rPr>
              <a:t>Inception ResNet-v1</a:t>
            </a:r>
            <a:endParaRPr sz="2400">
              <a:solidFill>
                <a:srgbClr val="434343"/>
              </a:solidFill>
              <a:latin typeface="Montserrat Light"/>
              <a:ea typeface="Montserrat Light"/>
              <a:cs typeface="Montserrat Light"/>
              <a:sym typeface="Montserrat Light"/>
            </a:endParaRPr>
          </a:p>
        </p:txBody>
      </p:sp>
      <p:pic>
        <p:nvPicPr>
          <p:cNvPr id="392" name="Google Shape;392;p51"/>
          <p:cNvPicPr preferRelativeResize="0"/>
          <p:nvPr/>
        </p:nvPicPr>
        <p:blipFill>
          <a:blip r:embed="rId3">
            <a:alphaModFix/>
          </a:blip>
          <a:stretch>
            <a:fillRect/>
          </a:stretch>
        </p:blipFill>
        <p:spPr>
          <a:xfrm>
            <a:off x="3314100" y="1109100"/>
            <a:ext cx="1608475" cy="3728375"/>
          </a:xfrm>
          <a:prstGeom prst="rect">
            <a:avLst/>
          </a:prstGeom>
          <a:noFill/>
          <a:ln>
            <a:noFill/>
          </a:ln>
        </p:spPr>
      </p:pic>
      <p:pic>
        <p:nvPicPr>
          <p:cNvPr id="393" name="Google Shape;393;p51"/>
          <p:cNvPicPr preferRelativeResize="0"/>
          <p:nvPr/>
        </p:nvPicPr>
        <p:blipFill>
          <a:blip r:embed="rId4">
            <a:alphaModFix/>
          </a:blip>
          <a:stretch>
            <a:fillRect/>
          </a:stretch>
        </p:blipFill>
        <p:spPr>
          <a:xfrm>
            <a:off x="7805800" y="2099542"/>
            <a:ext cx="1080300" cy="2852420"/>
          </a:xfrm>
          <a:prstGeom prst="rect">
            <a:avLst/>
          </a:prstGeom>
          <a:noFill/>
          <a:ln>
            <a:noFill/>
          </a:ln>
        </p:spPr>
      </p:pic>
      <p:cxnSp>
        <p:nvCxnSpPr>
          <p:cNvPr id="394" name="Google Shape;394;p51"/>
          <p:cNvCxnSpPr>
            <a:endCxn id="393" idx="1"/>
          </p:cNvCxnSpPr>
          <p:nvPr/>
        </p:nvCxnSpPr>
        <p:spPr>
          <a:xfrm flipH="1" rot="10800000">
            <a:off x="4931500" y="3525752"/>
            <a:ext cx="2874300" cy="734100"/>
          </a:xfrm>
          <a:prstGeom prst="straightConnector1">
            <a:avLst/>
          </a:prstGeom>
          <a:noFill/>
          <a:ln cap="flat" cmpd="sng" w="9525">
            <a:solidFill>
              <a:schemeClr val="dk2"/>
            </a:solidFill>
            <a:prstDash val="solid"/>
            <a:round/>
            <a:headEnd len="med" w="med" type="none"/>
            <a:tailEnd len="med" w="med" type="triangle"/>
          </a:ln>
        </p:spPr>
      </p:cxnSp>
      <p:pic>
        <p:nvPicPr>
          <p:cNvPr id="395" name="Google Shape;395;p51"/>
          <p:cNvPicPr preferRelativeResize="0"/>
          <p:nvPr/>
        </p:nvPicPr>
        <p:blipFill>
          <a:blip r:embed="rId5">
            <a:alphaModFix/>
          </a:blip>
          <a:stretch>
            <a:fillRect/>
          </a:stretch>
        </p:blipFill>
        <p:spPr>
          <a:xfrm>
            <a:off x="5864550" y="2045826"/>
            <a:ext cx="1488325" cy="1389613"/>
          </a:xfrm>
          <a:prstGeom prst="rect">
            <a:avLst/>
          </a:prstGeom>
          <a:noFill/>
          <a:ln>
            <a:noFill/>
          </a:ln>
        </p:spPr>
      </p:pic>
      <p:cxnSp>
        <p:nvCxnSpPr>
          <p:cNvPr id="396" name="Google Shape;396;p51"/>
          <p:cNvCxnSpPr>
            <a:endCxn id="395" idx="1"/>
          </p:cNvCxnSpPr>
          <p:nvPr/>
        </p:nvCxnSpPr>
        <p:spPr>
          <a:xfrm flipH="1" rot="10800000">
            <a:off x="4913850" y="2740632"/>
            <a:ext cx="950700" cy="1032900"/>
          </a:xfrm>
          <a:prstGeom prst="straightConnector1">
            <a:avLst/>
          </a:prstGeom>
          <a:noFill/>
          <a:ln cap="flat" cmpd="sng" w="9525">
            <a:solidFill>
              <a:schemeClr val="dk2"/>
            </a:solidFill>
            <a:prstDash val="solid"/>
            <a:round/>
            <a:headEnd len="med" w="med" type="none"/>
            <a:tailEnd len="med" w="med" type="triangle"/>
          </a:ln>
        </p:spPr>
      </p:cxnSp>
      <p:pic>
        <p:nvPicPr>
          <p:cNvPr id="397" name="Google Shape;397;p51"/>
          <p:cNvPicPr preferRelativeResize="0"/>
          <p:nvPr/>
        </p:nvPicPr>
        <p:blipFill>
          <a:blip r:embed="rId6">
            <a:alphaModFix/>
          </a:blip>
          <a:stretch>
            <a:fillRect/>
          </a:stretch>
        </p:blipFill>
        <p:spPr>
          <a:xfrm>
            <a:off x="5864548" y="335825"/>
            <a:ext cx="1173000" cy="1464750"/>
          </a:xfrm>
          <a:prstGeom prst="rect">
            <a:avLst/>
          </a:prstGeom>
          <a:noFill/>
          <a:ln>
            <a:noFill/>
          </a:ln>
        </p:spPr>
      </p:pic>
      <p:cxnSp>
        <p:nvCxnSpPr>
          <p:cNvPr id="398" name="Google Shape;398;p51"/>
          <p:cNvCxnSpPr>
            <a:stCxn id="392" idx="3"/>
            <a:endCxn id="397" idx="1"/>
          </p:cNvCxnSpPr>
          <p:nvPr/>
        </p:nvCxnSpPr>
        <p:spPr>
          <a:xfrm flipH="1" rot="10800000">
            <a:off x="4922575" y="1068288"/>
            <a:ext cx="942000" cy="1905000"/>
          </a:xfrm>
          <a:prstGeom prst="straightConnector1">
            <a:avLst/>
          </a:prstGeom>
          <a:noFill/>
          <a:ln cap="flat" cmpd="sng" w="9525">
            <a:solidFill>
              <a:schemeClr val="dk2"/>
            </a:solidFill>
            <a:prstDash val="solid"/>
            <a:round/>
            <a:headEnd len="med" w="med" type="none"/>
            <a:tailEnd len="med" w="med" type="triangle"/>
          </a:ln>
        </p:spPr>
      </p:cxnSp>
      <p:pic>
        <p:nvPicPr>
          <p:cNvPr id="399" name="Google Shape;399;p51"/>
          <p:cNvPicPr preferRelativeResize="0"/>
          <p:nvPr/>
        </p:nvPicPr>
        <p:blipFill>
          <a:blip r:embed="rId7">
            <a:alphaModFix/>
          </a:blip>
          <a:stretch>
            <a:fillRect/>
          </a:stretch>
        </p:blipFill>
        <p:spPr>
          <a:xfrm>
            <a:off x="320300" y="1138147"/>
            <a:ext cx="1488325" cy="1765311"/>
          </a:xfrm>
          <a:prstGeom prst="rect">
            <a:avLst/>
          </a:prstGeom>
          <a:noFill/>
          <a:ln>
            <a:noFill/>
          </a:ln>
        </p:spPr>
      </p:pic>
      <p:cxnSp>
        <p:nvCxnSpPr>
          <p:cNvPr id="400" name="Google Shape;400;p51"/>
          <p:cNvCxnSpPr>
            <a:endCxn id="399" idx="3"/>
          </p:cNvCxnSpPr>
          <p:nvPr/>
        </p:nvCxnSpPr>
        <p:spPr>
          <a:xfrm rot="10800000">
            <a:off x="1808625" y="2020803"/>
            <a:ext cx="1523100" cy="383100"/>
          </a:xfrm>
          <a:prstGeom prst="straightConnector1">
            <a:avLst/>
          </a:prstGeom>
          <a:noFill/>
          <a:ln cap="flat" cmpd="sng" w="9525">
            <a:solidFill>
              <a:schemeClr val="dk2"/>
            </a:solidFill>
            <a:prstDash val="solid"/>
            <a:round/>
            <a:headEnd len="med" w="med" type="none"/>
            <a:tailEnd len="med" w="med" type="triangle"/>
          </a:ln>
        </p:spPr>
      </p:cxnSp>
      <p:pic>
        <p:nvPicPr>
          <p:cNvPr id="401" name="Google Shape;401;p51"/>
          <p:cNvPicPr preferRelativeResize="0"/>
          <p:nvPr/>
        </p:nvPicPr>
        <p:blipFill rotWithShape="1">
          <a:blip r:embed="rId8">
            <a:alphaModFix/>
          </a:blip>
          <a:srcRect b="0" l="0" r="0" t="3530"/>
          <a:stretch/>
        </p:blipFill>
        <p:spPr>
          <a:xfrm>
            <a:off x="331650" y="3331200"/>
            <a:ext cx="1880475" cy="1276800"/>
          </a:xfrm>
          <a:prstGeom prst="rect">
            <a:avLst/>
          </a:prstGeom>
          <a:noFill/>
          <a:ln>
            <a:noFill/>
          </a:ln>
        </p:spPr>
      </p:pic>
      <p:sp>
        <p:nvSpPr>
          <p:cNvPr id="402" name="Google Shape;402;p51"/>
          <p:cNvSpPr txBox="1"/>
          <p:nvPr/>
        </p:nvSpPr>
        <p:spPr>
          <a:xfrm>
            <a:off x="669150" y="4554650"/>
            <a:ext cx="1463700" cy="23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0000"/>
                </a:solidFill>
                <a:latin typeface="Montserrat Light"/>
                <a:ea typeface="Montserrat Light"/>
                <a:cs typeface="Montserrat Light"/>
                <a:sym typeface="Montserrat Light"/>
              </a:rPr>
              <a:t>Reduction Module</a:t>
            </a:r>
            <a:endParaRPr sz="1000">
              <a:solidFill>
                <a:srgbClr val="FF0000"/>
              </a:solidFill>
              <a:latin typeface="Montserrat Light"/>
              <a:ea typeface="Montserrat Light"/>
              <a:cs typeface="Montserrat Light"/>
              <a:sym typeface="Montserrat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6"/>
          <p:cNvSpPr txBox="1"/>
          <p:nvPr/>
        </p:nvSpPr>
        <p:spPr>
          <a:xfrm>
            <a:off x="560250" y="398250"/>
            <a:ext cx="3827100" cy="81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434343"/>
                </a:solidFill>
                <a:latin typeface="Montserrat SemiBold"/>
                <a:ea typeface="Montserrat SemiBold"/>
                <a:cs typeface="Montserrat SemiBold"/>
                <a:sym typeface="Montserrat SemiBold"/>
              </a:rPr>
              <a:t>History</a:t>
            </a:r>
            <a:endParaRPr sz="3600">
              <a:solidFill>
                <a:srgbClr val="434343"/>
              </a:solidFill>
              <a:latin typeface="Montserrat SemiBold"/>
              <a:ea typeface="Montserrat SemiBold"/>
              <a:cs typeface="Montserrat SemiBold"/>
              <a:sym typeface="Montserrat SemiBold"/>
            </a:endParaRPr>
          </a:p>
        </p:txBody>
      </p:sp>
      <p:pic>
        <p:nvPicPr>
          <p:cNvPr id="74" name="Google Shape;74;p16"/>
          <p:cNvPicPr preferRelativeResize="0"/>
          <p:nvPr/>
        </p:nvPicPr>
        <p:blipFill rotWithShape="1">
          <a:blip r:embed="rId3">
            <a:alphaModFix/>
          </a:blip>
          <a:srcRect b="4616" l="0" r="0" t="0"/>
          <a:stretch/>
        </p:blipFill>
        <p:spPr>
          <a:xfrm>
            <a:off x="541400" y="1267050"/>
            <a:ext cx="6831101" cy="3235201"/>
          </a:xfrm>
          <a:prstGeom prst="rect">
            <a:avLst/>
          </a:prstGeom>
          <a:noFill/>
          <a:ln>
            <a:noFill/>
          </a:ln>
        </p:spPr>
      </p:pic>
      <p:sp>
        <p:nvSpPr>
          <p:cNvPr id="75" name="Google Shape;75;p16"/>
          <p:cNvSpPr txBox="1"/>
          <p:nvPr/>
        </p:nvSpPr>
        <p:spPr>
          <a:xfrm>
            <a:off x="6629700" y="4887000"/>
            <a:ext cx="2463900" cy="175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600">
                <a:latin typeface="Montserrat Thin"/>
                <a:ea typeface="Montserrat Thin"/>
                <a:cs typeface="Montserrat Thin"/>
                <a:sym typeface="Montserrat Thin"/>
              </a:rPr>
              <a:t>Taken from slides of CS231n course at Stanford University</a:t>
            </a:r>
            <a:endParaRPr sz="600">
              <a:latin typeface="Montserrat Thin"/>
              <a:ea typeface="Montserrat Thin"/>
              <a:cs typeface="Montserrat Thin"/>
              <a:sym typeface="Montserrat Thin"/>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6" name="Shape 406"/>
        <p:cNvGrpSpPr/>
        <p:nvPr/>
      </p:nvGrpSpPr>
      <p:grpSpPr>
        <a:xfrm>
          <a:off x="0" y="0"/>
          <a:ext cx="0" cy="0"/>
          <a:chOff x="0" y="0"/>
          <a:chExt cx="0" cy="0"/>
        </a:xfrm>
      </p:grpSpPr>
      <p:sp>
        <p:nvSpPr>
          <p:cNvPr id="407" name="Google Shape;407;p52"/>
          <p:cNvSpPr txBox="1"/>
          <p:nvPr/>
        </p:nvSpPr>
        <p:spPr>
          <a:xfrm>
            <a:off x="484050" y="398250"/>
            <a:ext cx="4288200" cy="54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34343"/>
                </a:solidFill>
                <a:latin typeface="Montserrat SemiBold"/>
                <a:ea typeface="Montserrat SemiBold"/>
                <a:cs typeface="Montserrat SemiBold"/>
                <a:sym typeface="Montserrat SemiBold"/>
              </a:rPr>
              <a:t>Key Results</a:t>
            </a:r>
            <a:endParaRPr sz="2400">
              <a:solidFill>
                <a:srgbClr val="434343"/>
              </a:solidFill>
              <a:latin typeface="Montserrat Light"/>
              <a:ea typeface="Montserrat Light"/>
              <a:cs typeface="Montserrat Light"/>
              <a:sym typeface="Montserrat Light"/>
            </a:endParaRPr>
          </a:p>
        </p:txBody>
      </p:sp>
      <p:pic>
        <p:nvPicPr>
          <p:cNvPr id="408" name="Google Shape;408;p52"/>
          <p:cNvPicPr preferRelativeResize="0"/>
          <p:nvPr/>
        </p:nvPicPr>
        <p:blipFill>
          <a:blip r:embed="rId3">
            <a:alphaModFix/>
          </a:blip>
          <a:stretch>
            <a:fillRect/>
          </a:stretch>
        </p:blipFill>
        <p:spPr>
          <a:xfrm>
            <a:off x="484050" y="1310250"/>
            <a:ext cx="3844125" cy="2436900"/>
          </a:xfrm>
          <a:prstGeom prst="rect">
            <a:avLst/>
          </a:prstGeom>
          <a:noFill/>
          <a:ln>
            <a:noFill/>
          </a:ln>
        </p:spPr>
      </p:pic>
      <p:pic>
        <p:nvPicPr>
          <p:cNvPr id="409" name="Google Shape;409;p52"/>
          <p:cNvPicPr preferRelativeResize="0"/>
          <p:nvPr/>
        </p:nvPicPr>
        <p:blipFill>
          <a:blip r:embed="rId4">
            <a:alphaModFix/>
          </a:blip>
          <a:stretch>
            <a:fillRect/>
          </a:stretch>
        </p:blipFill>
        <p:spPr>
          <a:xfrm>
            <a:off x="4862775" y="1310250"/>
            <a:ext cx="3844125" cy="2439976"/>
          </a:xfrm>
          <a:prstGeom prst="rect">
            <a:avLst/>
          </a:prstGeom>
          <a:noFill/>
          <a:ln>
            <a:noFill/>
          </a:ln>
        </p:spPr>
      </p:pic>
      <p:sp>
        <p:nvSpPr>
          <p:cNvPr id="410" name="Google Shape;410;p52"/>
          <p:cNvSpPr txBox="1"/>
          <p:nvPr/>
        </p:nvSpPr>
        <p:spPr>
          <a:xfrm>
            <a:off x="702350" y="3747150"/>
            <a:ext cx="3433500" cy="23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434343"/>
                </a:solidFill>
                <a:latin typeface="Montserrat Light"/>
                <a:ea typeface="Montserrat Light"/>
                <a:cs typeface="Montserrat Light"/>
                <a:sym typeface="Montserrat Light"/>
              </a:rPr>
              <a:t>Top 5 error evolution of all 4 models during training. </a:t>
            </a:r>
            <a:endParaRPr sz="1000">
              <a:solidFill>
                <a:srgbClr val="434343"/>
              </a:solidFill>
              <a:latin typeface="Montserrat Light"/>
              <a:ea typeface="Montserrat Light"/>
              <a:cs typeface="Montserrat Light"/>
              <a:sym typeface="Montserrat Light"/>
            </a:endParaRPr>
          </a:p>
        </p:txBody>
      </p:sp>
      <p:sp>
        <p:nvSpPr>
          <p:cNvPr id="411" name="Google Shape;411;p52"/>
          <p:cNvSpPr txBox="1"/>
          <p:nvPr/>
        </p:nvSpPr>
        <p:spPr>
          <a:xfrm>
            <a:off x="5198150" y="3747150"/>
            <a:ext cx="3433500" cy="23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434343"/>
                </a:solidFill>
                <a:latin typeface="Montserrat Light"/>
                <a:ea typeface="Montserrat Light"/>
                <a:cs typeface="Montserrat Light"/>
                <a:sym typeface="Montserrat Light"/>
              </a:rPr>
              <a:t>Top 1 error evolution of all 4 models during training. </a:t>
            </a:r>
            <a:endParaRPr sz="1000">
              <a:solidFill>
                <a:srgbClr val="434343"/>
              </a:solidFill>
              <a:latin typeface="Montserrat Light"/>
              <a:ea typeface="Montserrat Light"/>
              <a:cs typeface="Montserrat Light"/>
              <a:sym typeface="Montserrat Light"/>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5" name="Shape 415"/>
        <p:cNvGrpSpPr/>
        <p:nvPr/>
      </p:nvGrpSpPr>
      <p:grpSpPr>
        <a:xfrm>
          <a:off x="0" y="0"/>
          <a:ext cx="0" cy="0"/>
          <a:chOff x="0" y="0"/>
          <a:chExt cx="0" cy="0"/>
        </a:xfrm>
      </p:grpSpPr>
      <p:sp>
        <p:nvSpPr>
          <p:cNvPr id="416" name="Google Shape;416;p53"/>
          <p:cNvSpPr txBox="1"/>
          <p:nvPr/>
        </p:nvSpPr>
        <p:spPr>
          <a:xfrm>
            <a:off x="484050" y="398250"/>
            <a:ext cx="4288200" cy="54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34343"/>
                </a:solidFill>
                <a:latin typeface="Montserrat SemiBold"/>
                <a:ea typeface="Montserrat SemiBold"/>
                <a:cs typeface="Montserrat SemiBold"/>
                <a:sym typeface="Montserrat SemiBold"/>
              </a:rPr>
              <a:t>Key Results</a:t>
            </a:r>
            <a:endParaRPr sz="2400">
              <a:solidFill>
                <a:srgbClr val="434343"/>
              </a:solidFill>
              <a:latin typeface="Montserrat Light"/>
              <a:ea typeface="Montserrat Light"/>
              <a:cs typeface="Montserrat Light"/>
              <a:sym typeface="Montserrat Light"/>
            </a:endParaRPr>
          </a:p>
        </p:txBody>
      </p:sp>
      <p:sp>
        <p:nvSpPr>
          <p:cNvPr id="417" name="Google Shape;417;p53"/>
          <p:cNvSpPr txBox="1"/>
          <p:nvPr/>
        </p:nvSpPr>
        <p:spPr>
          <a:xfrm>
            <a:off x="484050" y="1388850"/>
            <a:ext cx="7956000" cy="18723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434343"/>
              </a:buClr>
              <a:buSzPts val="1400"/>
              <a:buFont typeface="Montserrat Light"/>
              <a:buChar char="●"/>
            </a:pPr>
            <a:r>
              <a:rPr lang="en">
                <a:solidFill>
                  <a:srgbClr val="434343"/>
                </a:solidFill>
                <a:latin typeface="Montserrat Medium"/>
                <a:ea typeface="Montserrat Medium"/>
                <a:cs typeface="Montserrat Medium"/>
                <a:sym typeface="Montserrat Medium"/>
              </a:rPr>
              <a:t>Inception-ResNet-v1:</a:t>
            </a:r>
            <a:r>
              <a:rPr lang="en">
                <a:solidFill>
                  <a:srgbClr val="434343"/>
                </a:solidFill>
                <a:latin typeface="Montserrat Light"/>
                <a:ea typeface="Montserrat Light"/>
                <a:cs typeface="Montserrat Light"/>
                <a:sym typeface="Montserrat Light"/>
              </a:rPr>
              <a:t> a hybrid Inception version that has a similar computational cost to Inception-v3</a:t>
            </a:r>
            <a:endParaRPr>
              <a:solidFill>
                <a:srgbClr val="434343"/>
              </a:solidFill>
              <a:latin typeface="Montserrat Light"/>
              <a:ea typeface="Montserrat Light"/>
              <a:cs typeface="Montserrat Light"/>
              <a:sym typeface="Montserrat Light"/>
            </a:endParaRPr>
          </a:p>
          <a:p>
            <a:pPr indent="0" lvl="0" marL="457200" rtl="0" algn="l">
              <a:spcBef>
                <a:spcPts val="0"/>
              </a:spcBef>
              <a:spcAft>
                <a:spcPts val="0"/>
              </a:spcAft>
              <a:buNone/>
            </a:pPr>
            <a:r>
              <a:t/>
            </a:r>
            <a:endParaRPr>
              <a:solidFill>
                <a:srgbClr val="434343"/>
              </a:solidFill>
              <a:latin typeface="Montserrat Light"/>
              <a:ea typeface="Montserrat Light"/>
              <a:cs typeface="Montserrat Light"/>
              <a:sym typeface="Montserrat Light"/>
            </a:endParaRPr>
          </a:p>
          <a:p>
            <a:pPr indent="-317500" lvl="0" marL="457200" rtl="0" algn="l">
              <a:spcBef>
                <a:spcPts val="0"/>
              </a:spcBef>
              <a:spcAft>
                <a:spcPts val="0"/>
              </a:spcAft>
              <a:buClr>
                <a:srgbClr val="434343"/>
              </a:buClr>
              <a:buSzPts val="1400"/>
              <a:buFont typeface="Montserrat Light"/>
              <a:buChar char="●"/>
            </a:pPr>
            <a:r>
              <a:rPr lang="en">
                <a:solidFill>
                  <a:srgbClr val="434343"/>
                </a:solidFill>
                <a:latin typeface="Montserrat Medium"/>
                <a:ea typeface="Montserrat Medium"/>
                <a:cs typeface="Montserrat Medium"/>
                <a:sym typeface="Montserrat Medium"/>
              </a:rPr>
              <a:t>Inception-ResNet-v2:</a:t>
            </a:r>
            <a:r>
              <a:rPr lang="en">
                <a:solidFill>
                  <a:srgbClr val="434343"/>
                </a:solidFill>
                <a:latin typeface="Montserrat Light"/>
                <a:ea typeface="Montserrat Light"/>
                <a:cs typeface="Montserrat Light"/>
                <a:sym typeface="Montserrat Light"/>
              </a:rPr>
              <a:t> a costlier hybrid Inception version with significantly improved recognition performance</a:t>
            </a:r>
            <a:endParaRPr>
              <a:solidFill>
                <a:srgbClr val="434343"/>
              </a:solidFill>
              <a:latin typeface="Montserrat Light"/>
              <a:ea typeface="Montserrat Light"/>
              <a:cs typeface="Montserrat Light"/>
              <a:sym typeface="Montserrat Light"/>
            </a:endParaRPr>
          </a:p>
          <a:p>
            <a:pPr indent="0" lvl="0" marL="457200" rtl="0" algn="l">
              <a:spcBef>
                <a:spcPts val="0"/>
              </a:spcBef>
              <a:spcAft>
                <a:spcPts val="0"/>
              </a:spcAft>
              <a:buNone/>
            </a:pPr>
            <a:r>
              <a:t/>
            </a:r>
            <a:endParaRPr>
              <a:solidFill>
                <a:srgbClr val="434343"/>
              </a:solidFill>
              <a:latin typeface="Montserrat Light"/>
              <a:ea typeface="Montserrat Light"/>
              <a:cs typeface="Montserrat Light"/>
              <a:sym typeface="Montserrat Light"/>
            </a:endParaRPr>
          </a:p>
          <a:p>
            <a:pPr indent="-317500" lvl="0" marL="457200" rtl="0" algn="l">
              <a:spcBef>
                <a:spcPts val="0"/>
              </a:spcBef>
              <a:spcAft>
                <a:spcPts val="0"/>
              </a:spcAft>
              <a:buClr>
                <a:srgbClr val="434343"/>
              </a:buClr>
              <a:buSzPts val="1400"/>
              <a:buFont typeface="Montserrat Light"/>
              <a:buChar char="●"/>
            </a:pPr>
            <a:r>
              <a:rPr lang="en">
                <a:solidFill>
                  <a:srgbClr val="434343"/>
                </a:solidFill>
                <a:latin typeface="Montserrat Medium"/>
                <a:ea typeface="Montserrat Medium"/>
                <a:cs typeface="Montserrat Medium"/>
                <a:sym typeface="Montserrat Medium"/>
              </a:rPr>
              <a:t>Inception-v4:</a:t>
            </a:r>
            <a:r>
              <a:rPr lang="en">
                <a:solidFill>
                  <a:srgbClr val="434343"/>
                </a:solidFill>
                <a:latin typeface="Montserrat Light"/>
                <a:ea typeface="Montserrat Light"/>
                <a:cs typeface="Montserrat Light"/>
                <a:sym typeface="Montserrat Light"/>
              </a:rPr>
              <a:t> a pure Inception variant without residual connections with roughly the same recognition performance as Inception-ResNet-v2.</a:t>
            </a:r>
            <a:endParaRPr>
              <a:solidFill>
                <a:srgbClr val="434343"/>
              </a:solidFill>
              <a:latin typeface="Montserrat Light"/>
              <a:ea typeface="Montserrat Light"/>
              <a:cs typeface="Montserrat Light"/>
              <a:sym typeface="Montserrat Light"/>
            </a:endParaRPr>
          </a:p>
          <a:p>
            <a:pPr indent="0" lvl="0" marL="457200" rtl="0" algn="l">
              <a:spcBef>
                <a:spcPts val="0"/>
              </a:spcBef>
              <a:spcAft>
                <a:spcPts val="0"/>
              </a:spcAft>
              <a:buNone/>
            </a:pPr>
            <a:r>
              <a:t/>
            </a:r>
            <a:endParaRPr>
              <a:solidFill>
                <a:srgbClr val="434343"/>
              </a:solidFill>
              <a:latin typeface="Montserrat Light"/>
              <a:ea typeface="Montserrat Light"/>
              <a:cs typeface="Montserrat Light"/>
              <a:sym typeface="Montserrat Light"/>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1" name="Shape 421"/>
        <p:cNvGrpSpPr/>
        <p:nvPr/>
      </p:nvGrpSpPr>
      <p:grpSpPr>
        <a:xfrm>
          <a:off x="0" y="0"/>
          <a:ext cx="0" cy="0"/>
          <a:chOff x="0" y="0"/>
          <a:chExt cx="0" cy="0"/>
        </a:xfrm>
      </p:grpSpPr>
      <p:sp>
        <p:nvSpPr>
          <p:cNvPr id="422" name="Google Shape;422;p54"/>
          <p:cNvSpPr txBox="1"/>
          <p:nvPr/>
        </p:nvSpPr>
        <p:spPr>
          <a:xfrm>
            <a:off x="484050" y="398250"/>
            <a:ext cx="4288200" cy="54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34343"/>
                </a:solidFill>
                <a:latin typeface="Montserrat SemiBold"/>
                <a:ea typeface="Montserrat SemiBold"/>
                <a:cs typeface="Montserrat SemiBold"/>
                <a:sym typeface="Montserrat SemiBold"/>
              </a:rPr>
              <a:t>Key Results</a:t>
            </a:r>
            <a:endParaRPr sz="2400">
              <a:solidFill>
                <a:srgbClr val="434343"/>
              </a:solidFill>
              <a:latin typeface="Montserrat Light"/>
              <a:ea typeface="Montserrat Light"/>
              <a:cs typeface="Montserrat Light"/>
              <a:sym typeface="Montserrat Light"/>
            </a:endParaRPr>
          </a:p>
        </p:txBody>
      </p:sp>
      <p:pic>
        <p:nvPicPr>
          <p:cNvPr id="423" name="Google Shape;423;p54"/>
          <p:cNvPicPr preferRelativeResize="0"/>
          <p:nvPr/>
        </p:nvPicPr>
        <p:blipFill>
          <a:blip r:embed="rId3">
            <a:alphaModFix/>
          </a:blip>
          <a:stretch>
            <a:fillRect/>
          </a:stretch>
        </p:blipFill>
        <p:spPr>
          <a:xfrm>
            <a:off x="527901" y="1690275"/>
            <a:ext cx="4791425" cy="1093575"/>
          </a:xfrm>
          <a:prstGeom prst="rect">
            <a:avLst/>
          </a:prstGeom>
          <a:noFill/>
          <a:ln>
            <a:noFill/>
          </a:ln>
        </p:spPr>
      </p:pic>
      <p:sp>
        <p:nvSpPr>
          <p:cNvPr id="424" name="Google Shape;424;p54"/>
          <p:cNvSpPr txBox="1"/>
          <p:nvPr/>
        </p:nvSpPr>
        <p:spPr>
          <a:xfrm>
            <a:off x="484050" y="1226775"/>
            <a:ext cx="2556000" cy="42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434343"/>
                </a:solidFill>
                <a:latin typeface="Montserrat Light"/>
                <a:ea typeface="Montserrat Light"/>
                <a:cs typeface="Montserrat Light"/>
                <a:sym typeface="Montserrat Light"/>
              </a:rPr>
              <a:t>Ensemble results</a:t>
            </a:r>
            <a:endParaRPr sz="1600">
              <a:solidFill>
                <a:srgbClr val="434343"/>
              </a:solidFill>
              <a:latin typeface="Montserrat Light"/>
              <a:ea typeface="Montserrat Light"/>
              <a:cs typeface="Montserrat Light"/>
              <a:sym typeface="Montserrat Light"/>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8" name="Shape 428"/>
        <p:cNvGrpSpPr/>
        <p:nvPr/>
      </p:nvGrpSpPr>
      <p:grpSpPr>
        <a:xfrm>
          <a:off x="0" y="0"/>
          <a:ext cx="0" cy="0"/>
          <a:chOff x="0" y="0"/>
          <a:chExt cx="0" cy="0"/>
        </a:xfrm>
      </p:grpSpPr>
      <p:sp>
        <p:nvSpPr>
          <p:cNvPr id="429" name="Google Shape;429;p55"/>
          <p:cNvSpPr txBox="1"/>
          <p:nvPr/>
        </p:nvSpPr>
        <p:spPr>
          <a:xfrm>
            <a:off x="484050" y="398250"/>
            <a:ext cx="4288200" cy="54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34343"/>
                </a:solidFill>
                <a:latin typeface="Montserrat SemiBold"/>
                <a:ea typeface="Montserrat SemiBold"/>
                <a:cs typeface="Montserrat SemiBold"/>
                <a:sym typeface="Montserrat SemiBold"/>
              </a:rPr>
              <a:t>Limitations</a:t>
            </a:r>
            <a:endParaRPr sz="2400">
              <a:solidFill>
                <a:srgbClr val="434343"/>
              </a:solidFill>
              <a:latin typeface="Montserrat Light"/>
              <a:ea typeface="Montserrat Light"/>
              <a:cs typeface="Montserrat Light"/>
              <a:sym typeface="Montserrat Light"/>
            </a:endParaRPr>
          </a:p>
        </p:txBody>
      </p:sp>
      <p:sp>
        <p:nvSpPr>
          <p:cNvPr id="430" name="Google Shape;430;p55"/>
          <p:cNvSpPr txBox="1"/>
          <p:nvPr/>
        </p:nvSpPr>
        <p:spPr>
          <a:xfrm>
            <a:off x="441875" y="1178725"/>
            <a:ext cx="7582800" cy="133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Light"/>
                <a:ea typeface="Montserrat Light"/>
                <a:cs typeface="Montserrat Light"/>
                <a:sym typeface="Montserrat Light"/>
              </a:rPr>
              <a:t> If the </a:t>
            </a:r>
            <a:r>
              <a:rPr lang="en">
                <a:latin typeface="Montserrat Medium"/>
                <a:ea typeface="Montserrat Medium"/>
                <a:cs typeface="Montserrat Medium"/>
                <a:sym typeface="Montserrat Medium"/>
              </a:rPr>
              <a:t>number of filters exceeded 1000</a:t>
            </a:r>
            <a:r>
              <a:rPr lang="en">
                <a:latin typeface="Montserrat Light"/>
                <a:ea typeface="Montserrat Light"/>
                <a:cs typeface="Montserrat Light"/>
                <a:sym typeface="Montserrat Light"/>
              </a:rPr>
              <a:t>, the residual variants started to exhibit </a:t>
            </a:r>
            <a:r>
              <a:rPr lang="en">
                <a:latin typeface="Montserrat Medium"/>
                <a:ea typeface="Montserrat Medium"/>
                <a:cs typeface="Montserrat Medium"/>
                <a:sym typeface="Montserrat Medium"/>
              </a:rPr>
              <a:t>instabilities</a:t>
            </a:r>
            <a:r>
              <a:rPr lang="en">
                <a:latin typeface="Montserrat Light"/>
                <a:ea typeface="Montserrat Light"/>
                <a:cs typeface="Montserrat Light"/>
                <a:sym typeface="Montserrat Light"/>
              </a:rPr>
              <a:t> and the network has just “</a:t>
            </a:r>
            <a:r>
              <a:rPr lang="en">
                <a:latin typeface="Montserrat Medium"/>
                <a:ea typeface="Montserrat Medium"/>
                <a:cs typeface="Montserrat Medium"/>
                <a:sym typeface="Montserrat Medium"/>
              </a:rPr>
              <a:t>died</a:t>
            </a:r>
            <a:r>
              <a:rPr lang="en">
                <a:latin typeface="Montserrat Light"/>
                <a:ea typeface="Montserrat Light"/>
                <a:cs typeface="Montserrat Light"/>
                <a:sym typeface="Montserrat Light"/>
              </a:rPr>
              <a:t>” early in the training, </a:t>
            </a:r>
            <a:endParaRPr>
              <a:latin typeface="Montserrat Light"/>
              <a:ea typeface="Montserrat Light"/>
              <a:cs typeface="Montserrat Light"/>
              <a:sym typeface="Montserrat Light"/>
            </a:endParaRPr>
          </a:p>
          <a:p>
            <a:pPr indent="0" lvl="0" marL="0" rtl="0" algn="l">
              <a:spcBef>
                <a:spcPts val="0"/>
              </a:spcBef>
              <a:spcAft>
                <a:spcPts val="0"/>
              </a:spcAft>
              <a:buNone/>
            </a:pPr>
            <a:r>
              <a:t/>
            </a:r>
            <a:endParaRPr>
              <a:latin typeface="Montserrat Light"/>
              <a:ea typeface="Montserrat Light"/>
              <a:cs typeface="Montserrat Light"/>
              <a:sym typeface="Montserrat Light"/>
            </a:endParaRPr>
          </a:p>
          <a:p>
            <a:pPr indent="0" lvl="0" marL="0" rtl="0" algn="l">
              <a:spcBef>
                <a:spcPts val="0"/>
              </a:spcBef>
              <a:spcAft>
                <a:spcPts val="0"/>
              </a:spcAft>
              <a:buNone/>
            </a:pPr>
            <a:r>
              <a:rPr lang="en">
                <a:latin typeface="Montserrat Light"/>
                <a:ea typeface="Montserrat Light"/>
                <a:cs typeface="Montserrat Light"/>
                <a:sym typeface="Montserrat Light"/>
              </a:rPr>
              <a:t>Meaning that the </a:t>
            </a:r>
            <a:r>
              <a:rPr lang="en">
                <a:latin typeface="Montserrat Medium"/>
                <a:ea typeface="Montserrat Medium"/>
                <a:cs typeface="Montserrat Medium"/>
                <a:sym typeface="Montserrat Medium"/>
              </a:rPr>
              <a:t>last layer</a:t>
            </a:r>
            <a:r>
              <a:rPr lang="en">
                <a:latin typeface="Montserrat Light"/>
                <a:ea typeface="Montserrat Light"/>
                <a:cs typeface="Montserrat Light"/>
                <a:sym typeface="Montserrat Light"/>
              </a:rPr>
              <a:t> before the average pooling started to </a:t>
            </a:r>
            <a:r>
              <a:rPr lang="en">
                <a:latin typeface="Montserrat Medium"/>
                <a:ea typeface="Montserrat Medium"/>
                <a:cs typeface="Montserrat Medium"/>
                <a:sym typeface="Montserrat Medium"/>
              </a:rPr>
              <a:t>produce only zeros</a:t>
            </a:r>
            <a:r>
              <a:rPr lang="en">
                <a:latin typeface="Montserrat Light"/>
                <a:ea typeface="Montserrat Light"/>
                <a:cs typeface="Montserrat Light"/>
                <a:sym typeface="Montserrat Light"/>
              </a:rPr>
              <a:t> after a few tens of thousands of iterations. </a:t>
            </a:r>
            <a:endParaRPr>
              <a:latin typeface="Montserrat Light"/>
              <a:ea typeface="Montserrat Light"/>
              <a:cs typeface="Montserrat Light"/>
              <a:sym typeface="Montserrat Light"/>
            </a:endParaRPr>
          </a:p>
          <a:p>
            <a:pPr indent="0" lvl="0" marL="0" rtl="0" algn="l">
              <a:spcBef>
                <a:spcPts val="0"/>
              </a:spcBef>
              <a:spcAft>
                <a:spcPts val="0"/>
              </a:spcAft>
              <a:buNone/>
            </a:pPr>
            <a:r>
              <a:t/>
            </a:r>
            <a:endParaRPr>
              <a:latin typeface="Montserrat Light"/>
              <a:ea typeface="Montserrat Light"/>
              <a:cs typeface="Montserrat Light"/>
              <a:sym typeface="Montserrat Light"/>
            </a:endParaRPr>
          </a:p>
          <a:p>
            <a:pPr indent="0" lvl="0" marL="0" rtl="0" algn="l">
              <a:spcBef>
                <a:spcPts val="0"/>
              </a:spcBef>
              <a:spcAft>
                <a:spcPts val="0"/>
              </a:spcAft>
              <a:buNone/>
            </a:pPr>
            <a:r>
              <a:rPr lang="en">
                <a:latin typeface="Montserrat Light"/>
                <a:ea typeface="Montserrat Light"/>
                <a:cs typeface="Montserrat Light"/>
                <a:sym typeface="Montserrat Light"/>
              </a:rPr>
              <a:t>This could </a:t>
            </a:r>
            <a:r>
              <a:rPr b="1" lang="en">
                <a:latin typeface="Montserrat"/>
                <a:ea typeface="Montserrat"/>
                <a:cs typeface="Montserrat"/>
                <a:sym typeface="Montserrat"/>
              </a:rPr>
              <a:t>NOT</a:t>
            </a:r>
            <a:r>
              <a:rPr lang="en">
                <a:latin typeface="Montserrat Light"/>
                <a:ea typeface="Montserrat Light"/>
                <a:cs typeface="Montserrat Light"/>
                <a:sym typeface="Montserrat Light"/>
              </a:rPr>
              <a:t> be prevented, neither by </a:t>
            </a:r>
            <a:r>
              <a:rPr lang="en">
                <a:latin typeface="Montserrat Medium"/>
                <a:ea typeface="Montserrat Medium"/>
                <a:cs typeface="Montserrat Medium"/>
                <a:sym typeface="Montserrat Medium"/>
              </a:rPr>
              <a:t>lowering the learning rate</a:t>
            </a:r>
            <a:r>
              <a:rPr lang="en">
                <a:latin typeface="Montserrat Light"/>
                <a:ea typeface="Montserrat Light"/>
                <a:cs typeface="Montserrat Light"/>
                <a:sym typeface="Montserrat Light"/>
              </a:rPr>
              <a:t>, nor by adding an extra batch-normalization to this layer.</a:t>
            </a:r>
            <a:endParaRPr>
              <a:latin typeface="Montserrat Light"/>
              <a:ea typeface="Montserrat Light"/>
              <a:cs typeface="Montserrat Light"/>
              <a:sym typeface="Montserrat Light"/>
            </a:endParaRPr>
          </a:p>
        </p:txBody>
      </p:sp>
      <p:pic>
        <p:nvPicPr>
          <p:cNvPr id="431" name="Google Shape;431;p55"/>
          <p:cNvPicPr preferRelativeResize="0"/>
          <p:nvPr/>
        </p:nvPicPr>
        <p:blipFill>
          <a:blip r:embed="rId3">
            <a:alphaModFix/>
          </a:blip>
          <a:stretch>
            <a:fillRect/>
          </a:stretch>
        </p:blipFill>
        <p:spPr>
          <a:xfrm>
            <a:off x="6835300" y="2938500"/>
            <a:ext cx="1549550" cy="20393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5" name="Shape 435"/>
        <p:cNvGrpSpPr/>
        <p:nvPr/>
      </p:nvGrpSpPr>
      <p:grpSpPr>
        <a:xfrm>
          <a:off x="0" y="0"/>
          <a:ext cx="0" cy="0"/>
          <a:chOff x="0" y="0"/>
          <a:chExt cx="0" cy="0"/>
        </a:xfrm>
      </p:grpSpPr>
      <p:sp>
        <p:nvSpPr>
          <p:cNvPr id="436" name="Google Shape;436;p56"/>
          <p:cNvSpPr txBox="1"/>
          <p:nvPr/>
        </p:nvSpPr>
        <p:spPr>
          <a:xfrm>
            <a:off x="484050" y="398250"/>
            <a:ext cx="4288200" cy="54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34343"/>
                </a:solidFill>
                <a:latin typeface="Montserrat SemiBold"/>
                <a:ea typeface="Montserrat SemiBold"/>
                <a:cs typeface="Montserrat SemiBold"/>
                <a:sym typeface="Montserrat SemiBold"/>
              </a:rPr>
              <a:t>Long Term Impact</a:t>
            </a:r>
            <a:endParaRPr sz="2400">
              <a:solidFill>
                <a:srgbClr val="434343"/>
              </a:solidFill>
              <a:latin typeface="Montserrat Light"/>
              <a:ea typeface="Montserrat Light"/>
              <a:cs typeface="Montserrat Light"/>
              <a:sym typeface="Montserrat Light"/>
            </a:endParaRPr>
          </a:p>
        </p:txBody>
      </p:sp>
      <p:sp>
        <p:nvSpPr>
          <p:cNvPr id="437" name="Google Shape;437;p56"/>
          <p:cNvSpPr txBox="1"/>
          <p:nvPr/>
        </p:nvSpPr>
        <p:spPr>
          <a:xfrm>
            <a:off x="441875" y="1178725"/>
            <a:ext cx="7582800" cy="133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Light"/>
                <a:ea typeface="Montserrat Light"/>
                <a:cs typeface="Montserrat Light"/>
                <a:sym typeface="Montserrat Light"/>
              </a:rPr>
              <a:t> Introduction of </a:t>
            </a:r>
            <a:r>
              <a:rPr b="1" lang="en">
                <a:latin typeface="Montserrat"/>
                <a:ea typeface="Montserrat"/>
                <a:cs typeface="Montserrat"/>
                <a:sym typeface="Montserrat"/>
              </a:rPr>
              <a:t>residual connections</a:t>
            </a:r>
            <a:r>
              <a:rPr lang="en">
                <a:latin typeface="Montserrat Light"/>
                <a:ea typeface="Montserrat Light"/>
                <a:cs typeface="Montserrat Light"/>
                <a:sym typeface="Montserrat Light"/>
              </a:rPr>
              <a:t> led to dramatically </a:t>
            </a:r>
            <a:r>
              <a:rPr b="1" lang="en">
                <a:latin typeface="Montserrat"/>
                <a:ea typeface="Montserrat"/>
                <a:cs typeface="Montserrat"/>
                <a:sym typeface="Montserrat"/>
              </a:rPr>
              <a:t>improved training</a:t>
            </a:r>
            <a:r>
              <a:rPr lang="en">
                <a:latin typeface="Montserrat Light"/>
                <a:ea typeface="Montserrat Light"/>
                <a:cs typeface="Montserrat Light"/>
                <a:sym typeface="Montserrat Light"/>
              </a:rPr>
              <a:t> speed for the </a:t>
            </a:r>
            <a:r>
              <a:rPr b="1" lang="en">
                <a:latin typeface="Montserrat"/>
                <a:ea typeface="Montserrat"/>
                <a:cs typeface="Montserrat"/>
                <a:sym typeface="Montserrat"/>
              </a:rPr>
              <a:t>Inception</a:t>
            </a:r>
            <a:r>
              <a:rPr lang="en">
                <a:latin typeface="Montserrat Light"/>
                <a:ea typeface="Montserrat Light"/>
                <a:cs typeface="Montserrat Light"/>
                <a:sym typeface="Montserrat Light"/>
              </a:rPr>
              <a:t> architecture. </a:t>
            </a:r>
            <a:endParaRPr>
              <a:latin typeface="Montserrat Light"/>
              <a:ea typeface="Montserrat Light"/>
              <a:cs typeface="Montserrat Light"/>
              <a:sym typeface="Montserrat Light"/>
            </a:endParaRPr>
          </a:p>
          <a:p>
            <a:pPr indent="0" lvl="0" marL="0" rtl="0" algn="l">
              <a:spcBef>
                <a:spcPts val="0"/>
              </a:spcBef>
              <a:spcAft>
                <a:spcPts val="0"/>
              </a:spcAft>
              <a:buNone/>
            </a:pPr>
            <a:r>
              <a:t/>
            </a:r>
            <a:endParaRPr>
              <a:latin typeface="Montserrat Light"/>
              <a:ea typeface="Montserrat Light"/>
              <a:cs typeface="Montserrat Light"/>
              <a:sym typeface="Montserrat Light"/>
            </a:endParaRPr>
          </a:p>
          <a:p>
            <a:pPr indent="0" lvl="0" marL="0" rtl="0" algn="l">
              <a:spcBef>
                <a:spcPts val="0"/>
              </a:spcBef>
              <a:spcAft>
                <a:spcPts val="0"/>
              </a:spcAft>
              <a:buNone/>
            </a:pPr>
            <a:r>
              <a:rPr lang="en">
                <a:latin typeface="Montserrat Light"/>
                <a:ea typeface="Montserrat Light"/>
                <a:cs typeface="Montserrat Light"/>
                <a:sym typeface="Montserrat Light"/>
              </a:rPr>
              <a:t>Also the latest models (with and without residual connections) </a:t>
            </a:r>
            <a:r>
              <a:rPr b="1" lang="en">
                <a:latin typeface="Montserrat"/>
                <a:ea typeface="Montserrat"/>
                <a:cs typeface="Montserrat"/>
                <a:sym typeface="Montserrat"/>
              </a:rPr>
              <a:t>outperform all the previous networks</a:t>
            </a:r>
            <a:r>
              <a:rPr lang="en">
                <a:latin typeface="Montserrat Light"/>
                <a:ea typeface="Montserrat Light"/>
                <a:cs typeface="Montserrat Light"/>
                <a:sym typeface="Montserrat Light"/>
              </a:rPr>
              <a:t>, just by virtue of the increased model size.</a:t>
            </a:r>
            <a:endParaRPr>
              <a:latin typeface="Montserrat Light"/>
              <a:ea typeface="Montserrat Light"/>
              <a:cs typeface="Montserrat Light"/>
              <a:sym typeface="Montserrat Light"/>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1" name="Shape 441"/>
        <p:cNvGrpSpPr/>
        <p:nvPr/>
      </p:nvGrpSpPr>
      <p:grpSpPr>
        <a:xfrm>
          <a:off x="0" y="0"/>
          <a:ext cx="0" cy="0"/>
          <a:chOff x="0" y="0"/>
          <a:chExt cx="0" cy="0"/>
        </a:xfrm>
      </p:grpSpPr>
      <p:sp>
        <p:nvSpPr>
          <p:cNvPr id="442" name="Google Shape;442;p57"/>
          <p:cNvSpPr txBox="1"/>
          <p:nvPr/>
        </p:nvSpPr>
        <p:spPr>
          <a:xfrm>
            <a:off x="3658200" y="2351550"/>
            <a:ext cx="1827600" cy="44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34343"/>
                </a:solidFill>
                <a:latin typeface="Montserrat Light"/>
                <a:ea typeface="Montserrat Light"/>
                <a:cs typeface="Montserrat Light"/>
                <a:sym typeface="Montserrat Light"/>
              </a:rPr>
              <a:t>Thank You</a:t>
            </a:r>
            <a:endParaRPr sz="2400">
              <a:solidFill>
                <a:srgbClr val="434343"/>
              </a:solidFill>
              <a:latin typeface="Montserrat Light"/>
              <a:ea typeface="Montserrat Light"/>
              <a:cs typeface="Montserrat Light"/>
              <a:sym typeface="Montserrat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pic>
        <p:nvPicPr>
          <p:cNvPr id="80" name="Google Shape;80;p17"/>
          <p:cNvPicPr preferRelativeResize="0"/>
          <p:nvPr/>
        </p:nvPicPr>
        <p:blipFill>
          <a:blip r:embed="rId3">
            <a:alphaModFix/>
          </a:blip>
          <a:stretch>
            <a:fillRect/>
          </a:stretch>
        </p:blipFill>
        <p:spPr>
          <a:xfrm>
            <a:off x="522600" y="1214850"/>
            <a:ext cx="7216351" cy="3601950"/>
          </a:xfrm>
          <a:prstGeom prst="rect">
            <a:avLst/>
          </a:prstGeom>
          <a:noFill/>
          <a:ln>
            <a:noFill/>
          </a:ln>
        </p:spPr>
      </p:pic>
      <p:sp>
        <p:nvSpPr>
          <p:cNvPr id="81" name="Google Shape;81;p17"/>
          <p:cNvSpPr txBox="1"/>
          <p:nvPr/>
        </p:nvSpPr>
        <p:spPr>
          <a:xfrm>
            <a:off x="560250" y="398250"/>
            <a:ext cx="3827100" cy="81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434343"/>
                </a:solidFill>
                <a:latin typeface="Montserrat SemiBold"/>
                <a:ea typeface="Montserrat SemiBold"/>
                <a:cs typeface="Montserrat SemiBold"/>
                <a:sym typeface="Montserrat SemiBold"/>
              </a:rPr>
              <a:t>History</a:t>
            </a:r>
            <a:endParaRPr sz="3600">
              <a:solidFill>
                <a:srgbClr val="434343"/>
              </a:solidFill>
              <a:latin typeface="Montserrat SemiBold"/>
              <a:ea typeface="Montserrat SemiBold"/>
              <a:cs typeface="Montserrat SemiBold"/>
              <a:sym typeface="Montserrat SemiBold"/>
            </a:endParaRPr>
          </a:p>
        </p:txBody>
      </p:sp>
      <p:sp>
        <p:nvSpPr>
          <p:cNvPr id="82" name="Google Shape;82;p17"/>
          <p:cNvSpPr txBox="1"/>
          <p:nvPr/>
        </p:nvSpPr>
        <p:spPr>
          <a:xfrm>
            <a:off x="6629700" y="4887000"/>
            <a:ext cx="2463900" cy="175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600">
                <a:latin typeface="Montserrat Thin"/>
                <a:ea typeface="Montserrat Thin"/>
                <a:cs typeface="Montserrat Thin"/>
                <a:sym typeface="Montserrat Thin"/>
              </a:rPr>
              <a:t>Taken from slides of CS231n course at Stanford University</a:t>
            </a:r>
            <a:endParaRPr sz="600">
              <a:latin typeface="Montserrat Thin"/>
              <a:ea typeface="Montserrat Thin"/>
              <a:cs typeface="Montserrat Thin"/>
              <a:sym typeface="Montserrat Thi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pic>
        <p:nvPicPr>
          <p:cNvPr id="87" name="Google Shape;87;p18"/>
          <p:cNvPicPr preferRelativeResize="0"/>
          <p:nvPr/>
        </p:nvPicPr>
        <p:blipFill rotWithShape="1">
          <a:blip r:embed="rId3">
            <a:alphaModFix/>
          </a:blip>
          <a:srcRect b="4997" l="0" r="0" t="0"/>
          <a:stretch/>
        </p:blipFill>
        <p:spPr>
          <a:xfrm>
            <a:off x="544800" y="1206600"/>
            <a:ext cx="6865350" cy="3275400"/>
          </a:xfrm>
          <a:prstGeom prst="rect">
            <a:avLst/>
          </a:prstGeom>
          <a:noFill/>
          <a:ln>
            <a:noFill/>
          </a:ln>
        </p:spPr>
      </p:pic>
      <p:sp>
        <p:nvSpPr>
          <p:cNvPr id="88" name="Google Shape;88;p18"/>
          <p:cNvSpPr txBox="1"/>
          <p:nvPr/>
        </p:nvSpPr>
        <p:spPr>
          <a:xfrm>
            <a:off x="560250" y="398250"/>
            <a:ext cx="3827100" cy="81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434343"/>
                </a:solidFill>
                <a:latin typeface="Montserrat SemiBold"/>
                <a:ea typeface="Montserrat SemiBold"/>
                <a:cs typeface="Montserrat SemiBold"/>
                <a:sym typeface="Montserrat SemiBold"/>
              </a:rPr>
              <a:t>History</a:t>
            </a:r>
            <a:endParaRPr sz="3600">
              <a:solidFill>
                <a:srgbClr val="434343"/>
              </a:solidFill>
              <a:latin typeface="Montserrat SemiBold"/>
              <a:ea typeface="Montserrat SemiBold"/>
              <a:cs typeface="Montserrat SemiBold"/>
              <a:sym typeface="Montserrat SemiBold"/>
            </a:endParaRPr>
          </a:p>
        </p:txBody>
      </p:sp>
      <p:sp>
        <p:nvSpPr>
          <p:cNvPr id="89" name="Google Shape;89;p18"/>
          <p:cNvSpPr txBox="1"/>
          <p:nvPr/>
        </p:nvSpPr>
        <p:spPr>
          <a:xfrm>
            <a:off x="6629700" y="4887000"/>
            <a:ext cx="2463900" cy="175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600">
                <a:latin typeface="Montserrat Thin"/>
                <a:ea typeface="Montserrat Thin"/>
                <a:cs typeface="Montserrat Thin"/>
                <a:sym typeface="Montserrat Thin"/>
              </a:rPr>
              <a:t>Taken from slides of CS231n course at Stanford University</a:t>
            </a:r>
            <a:endParaRPr sz="600">
              <a:latin typeface="Montserrat Thin"/>
              <a:ea typeface="Montserrat Thin"/>
              <a:cs typeface="Montserrat Thin"/>
              <a:sym typeface="Montserrat Thi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9"/>
          <p:cNvSpPr txBox="1"/>
          <p:nvPr/>
        </p:nvSpPr>
        <p:spPr>
          <a:xfrm>
            <a:off x="560250" y="398250"/>
            <a:ext cx="3827100" cy="81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434343"/>
                </a:solidFill>
                <a:latin typeface="Montserrat SemiBold"/>
                <a:ea typeface="Montserrat SemiBold"/>
                <a:cs typeface="Montserrat SemiBold"/>
                <a:sym typeface="Montserrat SemiBold"/>
              </a:rPr>
              <a:t>History</a:t>
            </a:r>
            <a:endParaRPr sz="3600">
              <a:solidFill>
                <a:srgbClr val="434343"/>
              </a:solidFill>
              <a:latin typeface="Montserrat SemiBold"/>
              <a:ea typeface="Montserrat SemiBold"/>
              <a:cs typeface="Montserrat SemiBold"/>
              <a:sym typeface="Montserrat SemiBold"/>
            </a:endParaRPr>
          </a:p>
        </p:txBody>
      </p:sp>
      <p:pic>
        <p:nvPicPr>
          <p:cNvPr id="95" name="Google Shape;95;p19"/>
          <p:cNvPicPr preferRelativeResize="0"/>
          <p:nvPr/>
        </p:nvPicPr>
        <p:blipFill rotWithShape="1">
          <a:blip r:embed="rId3">
            <a:alphaModFix/>
          </a:blip>
          <a:srcRect b="4067" l="0" r="0" t="0"/>
          <a:stretch/>
        </p:blipFill>
        <p:spPr>
          <a:xfrm>
            <a:off x="560250" y="1255100"/>
            <a:ext cx="7094850" cy="3382150"/>
          </a:xfrm>
          <a:prstGeom prst="rect">
            <a:avLst/>
          </a:prstGeom>
          <a:noFill/>
          <a:ln>
            <a:noFill/>
          </a:ln>
        </p:spPr>
      </p:pic>
      <p:sp>
        <p:nvSpPr>
          <p:cNvPr id="96" name="Google Shape;96;p19"/>
          <p:cNvSpPr txBox="1"/>
          <p:nvPr/>
        </p:nvSpPr>
        <p:spPr>
          <a:xfrm>
            <a:off x="6629700" y="4887000"/>
            <a:ext cx="2463900" cy="175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600">
                <a:latin typeface="Montserrat Thin"/>
                <a:ea typeface="Montserrat Thin"/>
                <a:cs typeface="Montserrat Thin"/>
                <a:sym typeface="Montserrat Thin"/>
              </a:rPr>
              <a:t>Taken from slides of CS231n course at Stanford University</a:t>
            </a:r>
            <a:endParaRPr sz="600">
              <a:latin typeface="Montserrat Thin"/>
              <a:ea typeface="Montserrat Thin"/>
              <a:cs typeface="Montserrat Thin"/>
              <a:sym typeface="Montserrat Thi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pic>
        <p:nvPicPr>
          <p:cNvPr id="101" name="Google Shape;101;p20"/>
          <p:cNvPicPr preferRelativeResize="0"/>
          <p:nvPr/>
        </p:nvPicPr>
        <p:blipFill>
          <a:blip r:embed="rId3">
            <a:alphaModFix/>
          </a:blip>
          <a:stretch>
            <a:fillRect/>
          </a:stretch>
        </p:blipFill>
        <p:spPr>
          <a:xfrm>
            <a:off x="560250" y="1211575"/>
            <a:ext cx="7148850" cy="3539975"/>
          </a:xfrm>
          <a:prstGeom prst="rect">
            <a:avLst/>
          </a:prstGeom>
          <a:noFill/>
          <a:ln>
            <a:noFill/>
          </a:ln>
        </p:spPr>
      </p:pic>
      <p:sp>
        <p:nvSpPr>
          <p:cNvPr id="102" name="Google Shape;102;p20"/>
          <p:cNvSpPr txBox="1"/>
          <p:nvPr/>
        </p:nvSpPr>
        <p:spPr>
          <a:xfrm>
            <a:off x="560250" y="398250"/>
            <a:ext cx="3827100" cy="81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434343"/>
                </a:solidFill>
                <a:latin typeface="Montserrat SemiBold"/>
                <a:ea typeface="Montserrat SemiBold"/>
                <a:cs typeface="Montserrat SemiBold"/>
                <a:sym typeface="Montserrat SemiBold"/>
              </a:rPr>
              <a:t>History</a:t>
            </a:r>
            <a:endParaRPr sz="3600">
              <a:solidFill>
                <a:srgbClr val="434343"/>
              </a:solidFill>
              <a:latin typeface="Montserrat SemiBold"/>
              <a:ea typeface="Montserrat SemiBold"/>
              <a:cs typeface="Montserrat SemiBold"/>
              <a:sym typeface="Montserrat SemiBold"/>
            </a:endParaRPr>
          </a:p>
        </p:txBody>
      </p:sp>
      <p:sp>
        <p:nvSpPr>
          <p:cNvPr id="103" name="Google Shape;103;p20"/>
          <p:cNvSpPr txBox="1"/>
          <p:nvPr/>
        </p:nvSpPr>
        <p:spPr>
          <a:xfrm>
            <a:off x="6629700" y="4887000"/>
            <a:ext cx="2463900" cy="175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600">
                <a:latin typeface="Montserrat Thin"/>
                <a:ea typeface="Montserrat Thin"/>
                <a:cs typeface="Montserrat Thin"/>
                <a:sym typeface="Montserrat Thin"/>
              </a:rPr>
              <a:t>Taken from slides of CS231n course at Stanford University</a:t>
            </a:r>
            <a:endParaRPr sz="600">
              <a:latin typeface="Montserrat Thin"/>
              <a:ea typeface="Montserrat Thin"/>
              <a:cs typeface="Montserrat Thin"/>
              <a:sym typeface="Montserrat Thi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1"/>
          <p:cNvSpPr txBox="1"/>
          <p:nvPr/>
        </p:nvSpPr>
        <p:spPr>
          <a:xfrm>
            <a:off x="560250" y="398250"/>
            <a:ext cx="6507000" cy="81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434343"/>
                </a:solidFill>
                <a:latin typeface="Montserrat SemiBold"/>
                <a:ea typeface="Montserrat SemiBold"/>
                <a:cs typeface="Montserrat SemiBold"/>
                <a:sym typeface="Montserrat SemiBold"/>
              </a:rPr>
              <a:t>GoogLeNet </a:t>
            </a:r>
            <a:r>
              <a:rPr lang="en">
                <a:solidFill>
                  <a:srgbClr val="434343"/>
                </a:solidFill>
                <a:latin typeface="Montserrat Light"/>
                <a:ea typeface="Montserrat Light"/>
                <a:cs typeface="Montserrat Light"/>
                <a:sym typeface="Montserrat Light"/>
              </a:rPr>
              <a:t>(Inception Modules)</a:t>
            </a:r>
            <a:endParaRPr>
              <a:solidFill>
                <a:srgbClr val="434343"/>
              </a:solidFill>
              <a:latin typeface="Montserrat Light"/>
              <a:ea typeface="Montserrat Light"/>
              <a:cs typeface="Montserrat Light"/>
              <a:sym typeface="Montserrat Light"/>
            </a:endParaRPr>
          </a:p>
        </p:txBody>
      </p:sp>
      <p:pic>
        <p:nvPicPr>
          <p:cNvPr id="109" name="Google Shape;109;p21"/>
          <p:cNvPicPr preferRelativeResize="0"/>
          <p:nvPr/>
        </p:nvPicPr>
        <p:blipFill rotWithShape="1">
          <a:blip r:embed="rId3">
            <a:alphaModFix/>
          </a:blip>
          <a:srcRect b="0" l="0" r="46435" t="36720"/>
          <a:stretch/>
        </p:blipFill>
        <p:spPr>
          <a:xfrm>
            <a:off x="560250" y="1809147"/>
            <a:ext cx="3192750" cy="1843275"/>
          </a:xfrm>
          <a:prstGeom prst="rect">
            <a:avLst/>
          </a:prstGeom>
          <a:noFill/>
          <a:ln>
            <a:noFill/>
          </a:ln>
        </p:spPr>
      </p:pic>
      <p:sp>
        <p:nvSpPr>
          <p:cNvPr id="110" name="Google Shape;110;p21"/>
          <p:cNvSpPr txBox="1"/>
          <p:nvPr/>
        </p:nvSpPr>
        <p:spPr>
          <a:xfrm>
            <a:off x="6629700" y="4887000"/>
            <a:ext cx="2463900" cy="175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600">
                <a:latin typeface="Montserrat Thin"/>
                <a:ea typeface="Montserrat Thin"/>
                <a:cs typeface="Montserrat Thin"/>
                <a:sym typeface="Montserrat Thin"/>
              </a:rPr>
              <a:t>Taken from slides of CS231n course at Stanford University</a:t>
            </a:r>
            <a:endParaRPr sz="600">
              <a:latin typeface="Montserrat Thin"/>
              <a:ea typeface="Montserrat Thin"/>
              <a:cs typeface="Montserrat Thin"/>
              <a:sym typeface="Montserrat Thi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