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89" r:id="rId2"/>
    <p:sldMasterId id="2147483702" r:id="rId3"/>
  </p:sldMasterIdLst>
  <p:notesMasterIdLst>
    <p:notesMasterId r:id="rId44"/>
  </p:notesMasterIdLst>
  <p:sldIdLst>
    <p:sldId id="1786" r:id="rId4"/>
    <p:sldId id="3046" r:id="rId5"/>
    <p:sldId id="3048" r:id="rId6"/>
    <p:sldId id="3045" r:id="rId7"/>
    <p:sldId id="3050" r:id="rId8"/>
    <p:sldId id="3049" r:id="rId9"/>
    <p:sldId id="3051" r:id="rId10"/>
    <p:sldId id="2998" r:id="rId11"/>
    <p:sldId id="2758" r:id="rId12"/>
    <p:sldId id="3055" r:id="rId13"/>
    <p:sldId id="3003" r:id="rId14"/>
    <p:sldId id="3056" r:id="rId15"/>
    <p:sldId id="3004" r:id="rId16"/>
    <p:sldId id="3005" r:id="rId17"/>
    <p:sldId id="2993" r:id="rId18"/>
    <p:sldId id="2764" r:id="rId19"/>
    <p:sldId id="2781" r:id="rId20"/>
    <p:sldId id="3052" r:id="rId21"/>
    <p:sldId id="3011" r:id="rId22"/>
    <p:sldId id="3053" r:id="rId23"/>
    <p:sldId id="3054" r:id="rId24"/>
    <p:sldId id="3024" r:id="rId25"/>
    <p:sldId id="3025" r:id="rId26"/>
    <p:sldId id="3027" r:id="rId27"/>
    <p:sldId id="3028" r:id="rId28"/>
    <p:sldId id="3013" r:id="rId29"/>
    <p:sldId id="3033" r:id="rId30"/>
    <p:sldId id="3014" r:id="rId31"/>
    <p:sldId id="3016" r:id="rId32"/>
    <p:sldId id="3035" r:id="rId33"/>
    <p:sldId id="3034" r:id="rId34"/>
    <p:sldId id="3018" r:id="rId35"/>
    <p:sldId id="3036" r:id="rId36"/>
    <p:sldId id="3037" r:id="rId37"/>
    <p:sldId id="3038" r:id="rId38"/>
    <p:sldId id="3039" r:id="rId39"/>
    <p:sldId id="3040" r:id="rId40"/>
    <p:sldId id="3042" r:id="rId41"/>
    <p:sldId id="3043" r:id="rId42"/>
    <p:sldId id="3044" r:id="rId43"/>
  </p:sldIdLst>
  <p:sldSz cx="12192000" cy="6858000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C000"/>
    <a:srgbClr val="00C961"/>
    <a:srgbClr val="00F444"/>
    <a:srgbClr val="00795D"/>
    <a:srgbClr val="33CCCC"/>
    <a:srgbClr val="FB05D8"/>
    <a:srgbClr val="00664D"/>
    <a:srgbClr val="E61AC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7" autoAdjust="0"/>
    <p:restoredTop sz="85136"/>
  </p:normalViewPr>
  <p:slideViewPr>
    <p:cSldViewPr>
      <p:cViewPr>
        <p:scale>
          <a:sx n="131" d="100"/>
          <a:sy n="131" d="100"/>
        </p:scale>
        <p:origin x="984" y="864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06" y="-90"/>
      </p:cViewPr>
      <p:guideLst>
        <p:guide orient="horz" pos="2880"/>
        <p:guide pos="2160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b="0" dirty="0">
              <a:latin typeface="Times New Roman" pitchFamily="18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b="0" dirty="0">
              <a:latin typeface="Times New Roman" pitchFamily="18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b="0" dirty="0">
              <a:latin typeface="Times New Roman" pitchFamily="18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b="0" dirty="0">
              <a:latin typeface="Times New Roman" pitchFamily="18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b="0" dirty="0">
              <a:latin typeface="Times New Roman" pitchFamily="18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b="0" dirty="0">
              <a:latin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b="0" dirty="0">
              <a:latin typeface="Times New Roman" pitchFamily="18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886200" y="8880475"/>
            <a:ext cx="2971800" cy="2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>
            <a:spAutoFit/>
          </a:bodyPr>
          <a:lstStyle/>
          <a:p>
            <a:pPr algn="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zh-TW" sz="1200" b="0" dirty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61971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236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54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2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Path planning image courtesy of http://www.smart2zero.com/news/</a:t>
            </a:r>
            <a:r>
              <a:rPr lang="en-US" dirty="0" err="1"/>
              <a:t>elektrobit</a:t>
            </a:r>
            <a:r>
              <a:rPr lang="en-US" dirty="0"/>
              <a:t>-rolls-four-more-software-modules-autonomous-driving</a:t>
            </a:r>
          </a:p>
          <a:p>
            <a:r>
              <a:rPr lang="en-US" dirty="0"/>
              <a:t>Control image courtesy of https://</a:t>
            </a:r>
            <a:r>
              <a:rPr lang="en-US" dirty="0" err="1"/>
              <a:t>www.egypt-business.com</a:t>
            </a:r>
            <a:r>
              <a:rPr lang="en-US" dirty="0"/>
              <a:t>/Ticker/details/1738-Worldwide-Electronic-Stability-Control-ESC-Market-Growth-Projection-to-2021/159246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319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Path planning image courtesy of http://www.smart2zero.com/news/</a:t>
            </a:r>
            <a:r>
              <a:rPr lang="en-US" dirty="0" err="1"/>
              <a:t>elektrobit</a:t>
            </a:r>
            <a:r>
              <a:rPr lang="en-US" dirty="0"/>
              <a:t>-rolls-four-more-software-modules-autonomous-driving</a:t>
            </a:r>
          </a:p>
          <a:p>
            <a:r>
              <a:rPr lang="en-US" dirty="0"/>
              <a:t>Control image courtesy of https://</a:t>
            </a:r>
            <a:r>
              <a:rPr lang="en-US" dirty="0" err="1"/>
              <a:t>www.egypt-business.com</a:t>
            </a:r>
            <a:r>
              <a:rPr lang="en-US" dirty="0"/>
              <a:t>/Ticker/details/1738-Worldwide-Electronic-Stability-Control-ESC-Market-Growth-Projection-to-2021/159246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51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03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vehicle stability control systems often use even more elaborate models that capture the frame and tire stiffness and cornering characteristics of the vehicle.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534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Pspace</a:t>
            </a:r>
            <a:r>
              <a:rPr lang="en-US" dirty="0"/>
              <a:t>-Hard means it is at least as hard as an NP-complete problems.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34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0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Path planning image courtesy of http://www.smart2zero.com/news/</a:t>
            </a:r>
            <a:r>
              <a:rPr lang="en-US" dirty="0" err="1"/>
              <a:t>elektrobit</a:t>
            </a:r>
            <a:r>
              <a:rPr lang="en-US" dirty="0"/>
              <a:t>-rolls-four-more-software-modules-autonomous-driving</a:t>
            </a:r>
          </a:p>
          <a:p>
            <a:r>
              <a:rPr lang="en-US" dirty="0"/>
              <a:t>Control image courtesy of https://</a:t>
            </a:r>
            <a:r>
              <a:rPr lang="en-US" dirty="0" err="1"/>
              <a:t>www.egypt-business.com</a:t>
            </a:r>
            <a:r>
              <a:rPr lang="en-US" dirty="0"/>
              <a:t>/Ticker/details/1738-Worldwide-Electronic-Stability-Control-ESC-Market-Growth-Projection-to-2021/159246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40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Path planning image courtesy of http://www.smart2zero.com/news/</a:t>
            </a:r>
            <a:r>
              <a:rPr lang="en-US" dirty="0" err="1"/>
              <a:t>elektrobit</a:t>
            </a:r>
            <a:r>
              <a:rPr lang="en-US" dirty="0"/>
              <a:t>-rolls-four-more-software-modules-autonomous-driving</a:t>
            </a:r>
          </a:p>
          <a:p>
            <a:r>
              <a:rPr lang="en-US" dirty="0"/>
              <a:t>Control image courtesy of https://</a:t>
            </a:r>
            <a:r>
              <a:rPr lang="en-US" dirty="0" err="1"/>
              <a:t>www.egypt-business.com</a:t>
            </a:r>
            <a:r>
              <a:rPr lang="en-US" dirty="0"/>
              <a:t>/Ticker/details/1738-Worldwide-Electronic-Stability-Control-ESC-Market-Growth-Projection-to-2021/159246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4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05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Path planning image courtesy of http://www.smart2zero.com/news/</a:t>
            </a:r>
            <a:r>
              <a:rPr lang="en-US" dirty="0" err="1"/>
              <a:t>elektrobit</a:t>
            </a:r>
            <a:r>
              <a:rPr lang="en-US" dirty="0"/>
              <a:t>-rolls-four-more-software-modules-autonomous-driving</a:t>
            </a:r>
          </a:p>
          <a:p>
            <a:r>
              <a:rPr lang="en-US" dirty="0"/>
              <a:t>Control image courtesy of https://</a:t>
            </a:r>
            <a:r>
              <a:rPr lang="en-US" dirty="0" err="1"/>
              <a:t>www.egypt-business.com</a:t>
            </a:r>
            <a:r>
              <a:rPr lang="en-US" dirty="0"/>
              <a:t>/Ticker/details/1738-Worldwide-Electronic-Stability-Control-ESC-Market-Growth-Projection-to-2021/159246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81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Path planning image courtesy of http://www.smart2zero.com/news/</a:t>
            </a:r>
            <a:r>
              <a:rPr lang="en-US" dirty="0" err="1"/>
              <a:t>elektrobit</a:t>
            </a:r>
            <a:r>
              <a:rPr lang="en-US" dirty="0"/>
              <a:t>-rolls-four-more-software-modules-autonomous-driving</a:t>
            </a:r>
          </a:p>
          <a:p>
            <a:r>
              <a:rPr lang="en-US" dirty="0"/>
              <a:t>Control image courtesy of https://</a:t>
            </a:r>
            <a:r>
              <a:rPr lang="en-US" dirty="0" err="1"/>
              <a:t>www.egypt-business.com</a:t>
            </a:r>
            <a:r>
              <a:rPr lang="en-US" dirty="0"/>
              <a:t>/Ticker/details/1738-Worldwide-Electronic-Stability-Control-ESC-Market-Growth-Projection-to-2021/159246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96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791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25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=qhUvQiKec2U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022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70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8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87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/>
              <a:t>Learning-Defined Sensor Fusion</a:t>
            </a:r>
          </a:p>
          <a:p>
            <a:pPr marL="664546" lvl="1" indent="-181240">
              <a:buFontTx/>
              <a:buChar char="-"/>
            </a:pPr>
            <a:r>
              <a:rPr lang="en-US" dirty="0"/>
              <a:t>We're using DL rather than</a:t>
            </a:r>
            <a:r>
              <a:rPr lang="en-US" baseline="0" dirty="0"/>
              <a:t> straight SW</a:t>
            </a:r>
            <a:endParaRPr lang="en-US" dirty="0"/>
          </a:p>
          <a:p>
            <a:pPr marL="181240" indent="-181240">
              <a:buFontTx/>
              <a:buChar char="-"/>
            </a:pPr>
            <a:r>
              <a:rPr lang="en-US" dirty="0"/>
              <a:t>Sensor</a:t>
            </a:r>
            <a:r>
              <a:rPr lang="en-US" baseline="0" dirty="0"/>
              <a:t> Virtualization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1B42F-0E28-734E-A943-256CE75EF0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9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6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Path planning image courtesy of http://www.smart2zero.com/news/</a:t>
            </a:r>
            <a:r>
              <a:rPr lang="en-US" dirty="0" err="1"/>
              <a:t>elektrobit</a:t>
            </a:r>
            <a:r>
              <a:rPr lang="en-US" dirty="0"/>
              <a:t>-rolls-four-more-software-modules-autonomous-driving</a:t>
            </a:r>
          </a:p>
          <a:p>
            <a:r>
              <a:rPr lang="en-US" dirty="0"/>
              <a:t>Control image courtesy of https://</a:t>
            </a:r>
            <a:r>
              <a:rPr lang="en-US" dirty="0" err="1"/>
              <a:t>www.egypt-business.com</a:t>
            </a:r>
            <a:r>
              <a:rPr lang="en-US" dirty="0"/>
              <a:t>/Ticker/details/1738-Worldwide-Electronic-Stability-Control-ESC-Market-Growth-Projection-to-2021/159246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C8996-0E41-CA40-BE21-F53B2D560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09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04830-DB66-4360-A190-CE0653FBA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1A06-99C0-44B0-8BC3-C665E0BAF4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767" y="284164"/>
            <a:ext cx="2692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4"/>
            <a:ext cx="7878233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4164"/>
            <a:ext cx="10689167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600200"/>
            <a:ext cx="5268384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785" y="1600200"/>
            <a:ext cx="5268383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77334" y="284164"/>
            <a:ext cx="10773833" cy="602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4164"/>
            <a:ext cx="10689167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600200"/>
            <a:ext cx="5268384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785" y="1600201"/>
            <a:ext cx="5268383" cy="2276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785" y="4029076"/>
            <a:ext cx="5268383" cy="2278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4164"/>
            <a:ext cx="10689167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600200"/>
            <a:ext cx="5268384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82785" y="1600200"/>
            <a:ext cx="5268383" cy="470693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4164"/>
            <a:ext cx="10689167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00200"/>
            <a:ext cx="5268384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785" y="1600201"/>
            <a:ext cx="5268383" cy="2276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785" y="4029076"/>
            <a:ext cx="5268383" cy="2278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7463405" cy="7469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097" y="250392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84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34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101" y="44783"/>
            <a:ext cx="8460509" cy="7855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3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9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573D5-A20B-4ECF-A69E-C3E9995C0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1A06-99C0-44B0-8BC3-C665E0BAF4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66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81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4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9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1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02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97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02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0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1D117-06CF-4FDA-9738-AB288B347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1A06-99C0-44B0-8BC3-C665E0BAF4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tabLst/>
              <a:defRPr/>
            </a:lvl1pPr>
            <a:lvl2pPr marL="914400" indent="-457200">
              <a:tabLst/>
              <a:defRPr/>
            </a:lvl2pPr>
            <a:lvl3pPr marL="1373188" indent="-311150">
              <a:tabLst/>
              <a:defRPr/>
            </a:lvl3pPr>
            <a:lvl4pPr marL="1830388" indent="-236538">
              <a:tabLst/>
              <a:defRPr/>
            </a:lvl4pPr>
            <a:lvl5pPr marL="2287588" indent="-2349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66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8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5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85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6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25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7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55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01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6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00200"/>
            <a:ext cx="5268384" cy="4706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785" y="1600200"/>
            <a:ext cx="5268383" cy="4706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6EA81-B3C7-48B6-89DE-4FDE62216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1A06-99C0-44B0-8BC3-C665E0BAF4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4ED07-9281-49F3-BDD9-3D45AA885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1A06-99C0-44B0-8BC3-C665E0BAF4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/>
        </p:nvSpPr>
        <p:spPr bwMode="auto">
          <a:xfrm>
            <a:off x="11154833" y="6262688"/>
            <a:ext cx="482600" cy="304800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zh-TW" sz="2400" b="0" dirty="0">
              <a:latin typeface="Times New Roman" pitchFamily="18" charset="0"/>
              <a:ea typeface="新細明體" charset="-12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06967" y="1143001"/>
            <a:ext cx="10600267" cy="1587"/>
          </a:xfrm>
          <a:prstGeom prst="line">
            <a:avLst/>
          </a:prstGeom>
          <a:noFill/>
          <a:ln w="50760">
            <a:solidFill>
              <a:srgbClr val="EF91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400" b="0" dirty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77334" y="284164"/>
            <a:ext cx="10689167" cy="767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dirty="0"/>
              <a:t>Click to edit the title text format</a:t>
            </a:r>
          </a:p>
        </p:txBody>
      </p:sp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1" y="1280160"/>
            <a:ext cx="10739967" cy="50269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dirty="0"/>
              <a:t>Click to edit the outline text format</a:t>
            </a:r>
          </a:p>
          <a:p>
            <a:pPr lvl="1"/>
            <a:r>
              <a:rPr lang="en-GB" altLang="zh-TW" dirty="0"/>
              <a:t>Second Outline Level</a:t>
            </a:r>
          </a:p>
          <a:p>
            <a:pPr lvl="2"/>
            <a:r>
              <a:rPr lang="en-GB" altLang="zh-TW" dirty="0"/>
              <a:t>Third Outline Level</a:t>
            </a:r>
          </a:p>
          <a:p>
            <a:pPr lvl="3"/>
            <a:r>
              <a:rPr lang="en-GB" altLang="zh-TW" dirty="0"/>
              <a:t>Fourth Outline Level</a:t>
            </a:r>
          </a:p>
          <a:p>
            <a:pPr lvl="4"/>
            <a:r>
              <a:rPr lang="en-GB" altLang="zh-TW" dirty="0"/>
              <a:t>Fifth Outline Level</a:t>
            </a:r>
          </a:p>
          <a:p>
            <a:pPr lvl="4"/>
            <a:r>
              <a:rPr lang="en-GB" altLang="zh-TW" dirty="0"/>
              <a:t>Sixth Outline Level</a:t>
            </a:r>
          </a:p>
          <a:p>
            <a:pPr lvl="4"/>
            <a:r>
              <a:rPr lang="en-GB" altLang="zh-TW" dirty="0"/>
              <a:t>Seventh Outline Level</a:t>
            </a:r>
          </a:p>
          <a:p>
            <a:pPr lvl="4"/>
            <a:r>
              <a:rPr lang="en-GB" altLang="zh-TW" dirty="0"/>
              <a:t>Eighth Outline Level</a:t>
            </a:r>
          </a:p>
          <a:p>
            <a:pPr lvl="4"/>
            <a:r>
              <a:rPr lang="en-GB" altLang="zh-TW" dirty="0"/>
              <a:t>Ninth Outline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DA799-C278-4A6C-A315-9EBAE45801B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349" y="6080760"/>
            <a:ext cx="2930651" cy="7772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D08F8A-14B3-46A0-80B4-ABE9A1DC1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6967" y="6383337"/>
            <a:ext cx="482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1A06-99C0-44B0-8BC3-C665E0BAF4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200" b="1">
          <a:solidFill>
            <a:srgbClr val="000099"/>
          </a:solidFill>
          <a:latin typeface="Tahoma" pitchFamily="34" charset="0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200" b="1">
          <a:solidFill>
            <a:srgbClr val="000099"/>
          </a:solidFill>
          <a:latin typeface="Tahoma" pitchFamily="34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200" b="1">
          <a:solidFill>
            <a:srgbClr val="000099"/>
          </a:solidFill>
          <a:latin typeface="Tahoma" pitchFamily="34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200" b="1">
          <a:solidFill>
            <a:srgbClr val="000099"/>
          </a:solidFill>
          <a:latin typeface="Tahoma" pitchFamily="34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200" b="1">
          <a:solidFill>
            <a:srgbClr val="000099"/>
          </a:solidFill>
          <a:latin typeface="Tahoma" pitchFamily="34" charset="0"/>
        </a:defRPr>
      </a:lvl5pPr>
      <a:lvl6pPr marL="4572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600" b="1">
          <a:solidFill>
            <a:srgbClr val="3333CC"/>
          </a:solidFill>
          <a:latin typeface="Arial" charset="0"/>
        </a:defRPr>
      </a:lvl6pPr>
      <a:lvl7pPr marL="9144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600" b="1">
          <a:solidFill>
            <a:srgbClr val="3333CC"/>
          </a:solidFill>
          <a:latin typeface="Arial" charset="0"/>
        </a:defRPr>
      </a:lvl7pPr>
      <a:lvl8pPr marL="1371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600" b="1">
          <a:solidFill>
            <a:srgbClr val="3333CC"/>
          </a:solidFill>
          <a:latin typeface="Arial" charset="0"/>
        </a:defRPr>
      </a:lvl8pPr>
      <a:lvl9pPr marL="18288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defRPr sz="3600" b="1">
          <a:solidFill>
            <a:srgbClr val="3333CC"/>
          </a:solidFill>
          <a:latin typeface="Arial" charset="0"/>
        </a:defRPr>
      </a:lvl9pPr>
    </p:titleStyle>
    <p:bodyStyle>
      <a:lvl1pPr marL="333375" indent="-333375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 b="0">
          <a:solidFill>
            <a:srgbClr val="000000"/>
          </a:solidFill>
          <a:latin typeface="Tahoma" pitchFamily="34" charset="0"/>
          <a:ea typeface="+mn-ea"/>
          <a:cs typeface="+mn-cs"/>
        </a:defRPr>
      </a:lvl1pPr>
      <a:lvl2pPr marL="733425" indent="-276225" algn="l" defTabSz="457200" rtl="0" eaLnBrk="0" fontAlgn="base" hangingPunct="0">
        <a:lnSpc>
          <a:spcPct val="93000"/>
        </a:lnSpc>
        <a:spcBef>
          <a:spcPts val="588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buChar char="–"/>
        <a:defRPr sz="2000" b="0">
          <a:solidFill>
            <a:schemeClr val="tx1"/>
          </a:solidFill>
          <a:latin typeface="Tahoma" pitchFamily="34" charset="0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 b="0">
          <a:solidFill>
            <a:schemeClr val="tx1"/>
          </a:solidFill>
          <a:latin typeface="Tahoma" pitchFamily="34" charset="0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488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buChar char="–"/>
        <a:defRPr sz="2000" b="0">
          <a:solidFill>
            <a:schemeClr val="tx1"/>
          </a:solidFill>
          <a:latin typeface="Tahoma" pitchFamily="34" charset="0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438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buChar char="»"/>
        <a:defRPr sz="2000" b="0">
          <a:solidFill>
            <a:schemeClr val="tx1"/>
          </a:solidFill>
          <a:latin typeface="Tahoma" pitchFamily="34" charset="0"/>
        </a:defRPr>
      </a:lvl5pPr>
      <a:lvl6pPr marL="2514600" indent="-228600" algn="l" defTabSz="457200" rtl="0" eaLnBrk="0" fontAlgn="base" hangingPunct="0">
        <a:lnSpc>
          <a:spcPct val="93000"/>
        </a:lnSpc>
        <a:spcBef>
          <a:spcPts val="438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lnSpc>
          <a:spcPct val="93000"/>
        </a:lnSpc>
        <a:spcBef>
          <a:spcPts val="438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lnSpc>
          <a:spcPct val="93000"/>
        </a:lnSpc>
        <a:spcBef>
          <a:spcPts val="438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lnSpc>
          <a:spcPct val="93000"/>
        </a:lnSpc>
        <a:spcBef>
          <a:spcPts val="438"/>
        </a:spcBef>
        <a:spcAft>
          <a:spcPct val="0"/>
        </a:spcAft>
        <a:buClr>
          <a:srgbClr val="3333CC"/>
        </a:buClr>
        <a:buSzPct val="100000"/>
        <a:buFont typeface="Times New Roman" pitchFamily="18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7624"/>
            <a:ext cx="12195497" cy="975434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3776" y="41276"/>
            <a:ext cx="8604123" cy="785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2960"/>
            <a:ext cx="10972800" cy="4943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160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12F75-E67D-3F4E-9BFB-3CCB81420A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455E50EB-E557-4EC0-8ACF-CA71CBC10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4" y="203640"/>
            <a:ext cx="2008803" cy="3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3D263-6494-4E89-8BA8-40C0FA3950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371" y="153472"/>
            <a:ext cx="1080655" cy="6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3/3/19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4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Wingdings" charset="2"/>
        <a:buNone/>
        <a:defRPr sz="2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egonzal@cs.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4.05140.pdf" TargetMode="External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tiff"/><Relationship Id="rId4" Type="http://schemas.openxmlformats.org/officeDocument/2006/relationships/image" Target="../media/image4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hyperlink" Target="https://arxiv.org/abs/1604.0744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tiff"/><Relationship Id="rId4" Type="http://schemas.openxmlformats.org/officeDocument/2006/relationships/image" Target="../media/image4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arxiv.org/abs/1604.07446" TargetMode="External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arxiv.org/abs/1604.07446" TargetMode="External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qhUvQiKec2U?feature=oembed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0307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S9RF2riF-1k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4381" y="1057879"/>
            <a:ext cx="12005247" cy="2642836"/>
          </a:xfrm>
        </p:spPr>
        <p:txBody>
          <a:bodyPr>
            <a:normAutofit/>
          </a:bodyPr>
          <a:lstStyle/>
          <a:p>
            <a:pPr algn="l"/>
            <a:r>
              <a:rPr lang="en-US" sz="7200" i="1" dirty="0">
                <a:latin typeface="Century Gothic" panose="020B0502020202020204" pitchFamily="34" charset="0"/>
              </a:rPr>
              <a:t>Overview</a:t>
            </a:r>
            <a:br>
              <a:rPr lang="en-US" sz="7200" b="1" dirty="0">
                <a:latin typeface="Century Gothic" panose="020B0502020202020204" pitchFamily="34" charset="0"/>
              </a:rPr>
            </a:br>
            <a:r>
              <a:rPr lang="en-US" sz="7200" b="1" dirty="0">
                <a:latin typeface="Century Gothic" panose="020B0502020202020204" pitchFamily="34" charset="0"/>
              </a:rPr>
              <a:t>Autonomous Vehicles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F8E272C-280C-3F45-AF26-2B12D58E0431}"/>
              </a:ext>
            </a:extLst>
          </p:cNvPr>
          <p:cNvSpPr txBox="1">
            <a:spLocks/>
          </p:cNvSpPr>
          <p:nvPr/>
        </p:nvSpPr>
        <p:spPr bwMode="auto">
          <a:xfrm>
            <a:off x="4699312" y="4160520"/>
            <a:ext cx="7001435" cy="12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342900" lvl="0" indent="-34290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Tahoma"/>
                <a:ea typeface="Helvetica Neue Light" charset="0"/>
                <a:cs typeface="Tahoma"/>
              </a:defRPr>
            </a:lvl1pPr>
            <a:lvl2pPr marL="628650" lvl="1" indent="-17145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089025" lvl="2" indent="-174625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541463" lvl="3" indent="-169863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01838" lvl="4" indent="-173038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lvl="5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Calibri" panose="020F0502020204030204" pitchFamily="34" charset="0"/>
              </a:rPr>
              <a:t>Joseph E. Gonzalez</a:t>
            </a:r>
          </a:p>
          <a:p>
            <a:pPr marL="342900" marR="0" lvl="0" indent="-34290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Calibri" panose="020F0502020204030204" pitchFamily="34" charset="0"/>
                <a:hlinkClick r:id="rId3"/>
              </a:rPr>
              <a:t>jegonzal@cs.berkeley.edu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0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A0F201-81EF-654B-9957-39BE2CCC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3" r="463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FFCBE-627E-8A4C-8C83-96683A75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Tesla Sensor Package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4C1D3-F07A-6D43-9037-E5CF6220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712F75-E67D-3F4E-9BFB-3CCB81420A8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1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– Top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710" y="2371695"/>
            <a:ext cx="5251980" cy="36639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854700" y="2609850"/>
            <a:ext cx="3200400" cy="6032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67800" y="2308195"/>
            <a:ext cx="177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 array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00" y="1480858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360° LiDAR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11400" y="1683434"/>
            <a:ext cx="3256095" cy="8073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1986" y="4377202"/>
            <a:ext cx="276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Stereo camera pairs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020986" y="3263900"/>
            <a:ext cx="4140200" cy="1097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20986" y="2908300"/>
            <a:ext cx="3424014" cy="14689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96314" y="4902259"/>
            <a:ext cx="118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LiDAR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&amp; Radar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950200" y="5105400"/>
            <a:ext cx="2387600" cy="275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47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E7D0-BDF0-8546-B048-754AC2B7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776" y="41276"/>
            <a:ext cx="8604123" cy="78553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494A7-347B-9943-9A5A-9BA71646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16065"/>
            <a:ext cx="2844800" cy="365125"/>
          </a:xfrm>
        </p:spPr>
        <p:txBody>
          <a:bodyPr/>
          <a:lstStyle/>
          <a:p>
            <a:fld id="{28712F75-E67D-3F4E-9BFB-3CCB81420A82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D33C-41EE-354D-9B93-2D8323FF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921" y="-77921"/>
            <a:ext cx="10037079" cy="6935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47E62-5051-3847-9CDD-3B6940D0C290}"/>
              </a:ext>
            </a:extLst>
          </p:cNvPr>
          <p:cNvSpPr txBox="1"/>
          <p:nvPr/>
        </p:nvSpPr>
        <p:spPr>
          <a:xfrm rot="16200000">
            <a:off x="-328317" y="3132477"/>
            <a:ext cx="2799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Waymo</a:t>
            </a:r>
          </a:p>
        </p:txBody>
      </p:sp>
    </p:spTree>
    <p:extLst>
      <p:ext uri="{BB962C8B-B14F-4D97-AF65-F5344CB8AC3E}">
        <p14:creationId xmlns:p14="http://schemas.microsoft.com/office/powerpoint/2010/main" val="2647724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and Their Uses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8" y="975635"/>
            <a:ext cx="9620611" cy="584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84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Comparison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203247"/>
              </p:ext>
            </p:extLst>
          </p:nvPr>
        </p:nvGraphicFramePr>
        <p:xfrm>
          <a:off x="609600" y="1135167"/>
          <a:ext cx="10972800" cy="5536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81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Relative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Weaknesses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2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LiDAR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Highest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Mid-range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Depth data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360°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Susceptible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</a:rPr>
                        <a:t> to weather (fog, rain, snow etc.) 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3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 Least expensive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Highest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Traffic lights,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</a:rPr>
                        <a:t> pedestrians, signage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Darkness, glare, fog,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2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RADAR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Cheap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Robust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</a:rPr>
                        <a:t> in bad weather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Low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28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SONAR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Cheap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Robust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</a:rPr>
                        <a:t> in weather, darkness, brightness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Very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Short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10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462" y="2505253"/>
            <a:ext cx="1569335" cy="156933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58262" y="108861"/>
            <a:ext cx="7864326" cy="914400"/>
          </a:xfrm>
        </p:spPr>
        <p:txBody>
          <a:bodyPr>
            <a:normAutofit/>
          </a:bodyPr>
          <a:lstStyle/>
          <a:p>
            <a:r>
              <a:rPr lang="en-US" sz="3600" dirty="0"/>
              <a:t>Applying DNN to Integrated Sensor Data</a:t>
            </a:r>
          </a:p>
        </p:txBody>
      </p:sp>
      <p:cxnSp>
        <p:nvCxnSpPr>
          <p:cNvPr id="74" name="Straight Arrow Connector 73"/>
          <p:cNvCxnSpPr>
            <a:endCxn id="64" idx="1"/>
          </p:cNvCxnSpPr>
          <p:nvPr/>
        </p:nvCxnSpPr>
        <p:spPr>
          <a:xfrm flipV="1">
            <a:off x="7331160" y="1977255"/>
            <a:ext cx="1636454" cy="424093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146738" y="1352465"/>
            <a:ext cx="2087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Integrating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Multiple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5104584" y="1294631"/>
            <a:ext cx="2139496" cy="474040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8" charset="-128"/>
              <a:cs typeface="Calibri"/>
            </a:endParaRPr>
          </a:p>
        </p:txBody>
      </p:sp>
      <p:pic>
        <p:nvPicPr>
          <p:cNvPr id="51" name="Picture 50" descr="UserData_PointCloud2_Lar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46" y="2551849"/>
            <a:ext cx="1831314" cy="1308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0361" y="2216550"/>
            <a:ext cx="124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Point cloud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36091" y="4041387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RGB-D image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274354" y="1868806"/>
            <a:ext cx="830231" cy="330995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274354" y="3658877"/>
            <a:ext cx="830230" cy="865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274354" y="4471801"/>
            <a:ext cx="830230" cy="604554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Screen Shot 2016-10-04 at 3.13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86" y="4369093"/>
            <a:ext cx="1750055" cy="1463160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V="1">
            <a:off x="7254240" y="3281680"/>
            <a:ext cx="1737360" cy="1524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14" y="1469617"/>
            <a:ext cx="1348492" cy="101527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800561" y="1137096"/>
            <a:ext cx="1597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 Detection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00548" y="2413254"/>
            <a:ext cx="14976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Occupancy Grid</a:t>
            </a:r>
          </a:p>
        </p:txBody>
      </p:sp>
      <p:cxnSp>
        <p:nvCxnSpPr>
          <p:cNvPr id="38" name="Straight Arrow Connector 37"/>
          <p:cNvCxnSpPr>
            <a:endCxn id="82" idx="1"/>
          </p:cNvCxnSpPr>
          <p:nvPr/>
        </p:nvCxnSpPr>
        <p:spPr>
          <a:xfrm>
            <a:off x="7254240" y="5486401"/>
            <a:ext cx="1792050" cy="728151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43" y="4721998"/>
            <a:ext cx="886705" cy="6399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05" y="4611199"/>
            <a:ext cx="1013791" cy="7138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36" y="1814804"/>
            <a:ext cx="913067" cy="6071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045199"/>
            <a:ext cx="1199771" cy="8426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1507" y="3251508"/>
            <a:ext cx="1015838" cy="7285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238" y="2935302"/>
            <a:ext cx="711190" cy="6240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0" y="3615758"/>
            <a:ext cx="760637" cy="4851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268843" y="1782416"/>
            <a:ext cx="843559" cy="6911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807782" y="1868674"/>
            <a:ext cx="964663" cy="64310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634954" y="2861853"/>
            <a:ext cx="76780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LIDAR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75351" y="1469617"/>
            <a:ext cx="111412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CAMERAS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14885" y="4382263"/>
            <a:ext cx="90246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RADAR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1788213" y="2814753"/>
            <a:ext cx="2486141" cy="1366897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8" charset="-128"/>
              <a:cs typeface="Calibri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69255" y="1436827"/>
            <a:ext cx="2486143" cy="113151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8" charset="-128"/>
              <a:cs typeface="Calibri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1791984" y="4333588"/>
            <a:ext cx="2482370" cy="110637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8" charset="-128"/>
              <a:cs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335550" y="5616758"/>
            <a:ext cx="1425282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ULTRASONIC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(short-range)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1792734" y="5547444"/>
            <a:ext cx="2482370" cy="110637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8" charset="-128"/>
              <a:cs typeface="Calibri"/>
            </a:endParaRPr>
          </a:p>
        </p:txBody>
      </p:sp>
      <p:pic>
        <p:nvPicPr>
          <p:cNvPr id="70" name="Picture 69" descr="2015-New-arrival-Parking-Sensor-Car-Reverse-Back-Up-Ultrasonic-Radar-detecting-obstacle-by-ultrasonic-sensor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27" y="6248409"/>
            <a:ext cx="435993" cy="277886"/>
          </a:xfrm>
          <a:prstGeom prst="rect">
            <a:avLst/>
          </a:prstGeom>
        </p:spPr>
      </p:pic>
      <p:pic>
        <p:nvPicPr>
          <p:cNvPr id="71" name="Picture 70" descr="$_1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6" y="6273964"/>
            <a:ext cx="328151" cy="328151"/>
          </a:xfrm>
          <a:prstGeom prst="rect">
            <a:avLst/>
          </a:prstGeom>
        </p:spPr>
      </p:pic>
      <p:pic>
        <p:nvPicPr>
          <p:cNvPr id="72" name="Picture 71" descr="rear_parking_sensor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02" y="6212788"/>
            <a:ext cx="755153" cy="434785"/>
          </a:xfrm>
          <a:prstGeom prst="rect">
            <a:avLst/>
          </a:prstGeom>
        </p:spPr>
      </p:pic>
      <p:cxnSp>
        <p:nvCxnSpPr>
          <p:cNvPr id="73" name="Straight Arrow Connector 72"/>
          <p:cNvCxnSpPr/>
          <p:nvPr/>
        </p:nvCxnSpPr>
        <p:spPr>
          <a:xfrm flipV="1">
            <a:off x="4284514" y="5323841"/>
            <a:ext cx="836126" cy="788835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proim4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17" y="4409440"/>
            <a:ext cx="1234544" cy="945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6" name="TextBox 75"/>
          <p:cNvSpPr txBox="1"/>
          <p:nvPr/>
        </p:nvSpPr>
        <p:spPr>
          <a:xfrm>
            <a:off x="8760478" y="4109974"/>
            <a:ext cx="17895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Lane Segmentation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7244080" y="4632960"/>
            <a:ext cx="1808480" cy="13208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mini_cooper_for_tracking_cropped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90" y="5944955"/>
            <a:ext cx="1315016" cy="539193"/>
          </a:xfrm>
          <a:prstGeom prst="rect">
            <a:avLst/>
          </a:prstGeom>
          <a:effectLst>
            <a:glow rad="50800">
              <a:schemeClr val="tx1">
                <a:alpha val="75000"/>
              </a:schemeClr>
            </a:glow>
          </a:effectLst>
        </p:spPr>
      </p:pic>
      <p:sp>
        <p:nvSpPr>
          <p:cNvPr id="83" name="Rectangle 82"/>
          <p:cNvSpPr/>
          <p:nvPr/>
        </p:nvSpPr>
        <p:spPr bwMode="auto">
          <a:xfrm>
            <a:off x="9131340" y="5964547"/>
            <a:ext cx="863421" cy="427733"/>
          </a:xfrm>
          <a:prstGeom prst="rect">
            <a:avLst/>
          </a:prstGeom>
          <a:noFill/>
          <a:ln>
            <a:solidFill>
              <a:srgbClr val="39E73B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39E73B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8" charset="-128"/>
              <a:cs typeface="Calibri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967614" y="5565271"/>
            <a:ext cx="14826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 Tracking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9994760" y="6193071"/>
            <a:ext cx="292608" cy="0"/>
          </a:xfrm>
          <a:prstGeom prst="straightConnector1">
            <a:avLst/>
          </a:prstGeom>
          <a:ln w="19050">
            <a:solidFill>
              <a:srgbClr val="39E73B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312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B719-76C9-A94A-BBC3-D61CBADC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Approach to State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2F049-6AA5-EF48-9F7F-F5281F637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1A06-99C0-44B0-8BC3-C665E0BAF4F6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C4217-D679-BF44-AD19-4DFCEAA457A9}"/>
              </a:ext>
            </a:extLst>
          </p:cNvPr>
          <p:cNvSpPr/>
          <p:nvPr/>
        </p:nvSpPr>
        <p:spPr>
          <a:xfrm>
            <a:off x="289560" y="1508761"/>
            <a:ext cx="7552105" cy="471074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chemeClr val="tx1"/>
                </a:solidFill>
                <a:latin typeface="Century Gothic" panose="020F0302020204030204"/>
              </a:rPr>
              <a:t>Current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84B8A-4B46-2F48-88C6-723610CD2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51" y="1508760"/>
            <a:ext cx="7552104" cy="42593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FD26A2-6F7C-104D-BFBE-4F4286AC18B4}"/>
              </a:ext>
            </a:extLst>
          </p:cNvPr>
          <p:cNvSpPr txBox="1"/>
          <p:nvPr/>
        </p:nvSpPr>
        <p:spPr>
          <a:xfrm>
            <a:off x="7887799" y="1645920"/>
            <a:ext cx="41281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Accurate 3D Models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Individual object detection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localization, and 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pose estimation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High-resolution maps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Object trajectories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3B78737-5D84-5F4F-B52C-69F047ED4660}"/>
              </a:ext>
            </a:extLst>
          </p:cNvPr>
          <p:cNvGrpSpPr/>
          <p:nvPr/>
        </p:nvGrpSpPr>
        <p:grpSpPr>
          <a:xfrm>
            <a:off x="800977" y="1645920"/>
            <a:ext cx="5287946" cy="1691640"/>
            <a:chOff x="800977" y="1645920"/>
            <a:chExt cx="5287946" cy="169164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9261DDD-9939-F440-A4BB-F6892CA47B9C}"/>
                </a:ext>
              </a:extLst>
            </p:cNvPr>
            <p:cNvCxnSpPr/>
            <p:nvPr/>
          </p:nvCxnSpPr>
          <p:spPr bwMode="auto">
            <a:xfrm>
              <a:off x="5951763" y="2788920"/>
              <a:ext cx="137160" cy="27432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315BE1C-52A4-F545-BB45-9F97C99B49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87027" y="2057400"/>
              <a:ext cx="259956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0535CBC-5351-3843-8D8E-7B90AA0AD0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2871" y="1920240"/>
              <a:ext cx="259956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68DE45EA-7A09-0A4B-857C-2BB97DADDE6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43605" y="2240280"/>
              <a:ext cx="281502" cy="9144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E3F9316-B06A-7B43-AE60-9FB106C1DB1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70260" y="1645920"/>
              <a:ext cx="388620" cy="752427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09FA7FD-1A4A-314C-834F-AFF605053C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21470" y="3063241"/>
              <a:ext cx="777206" cy="274319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C3BEB3D6-9574-6B4F-841F-C1F990DE766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08312" y="1737360"/>
              <a:ext cx="252366" cy="32004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3BAAAADB-F2B2-5244-8565-2DF89DE8001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0977" y="2240280"/>
              <a:ext cx="126183" cy="158067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F4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B2C58A-103B-954C-8C44-1748189A1B09}"/>
              </a:ext>
            </a:extLst>
          </p:cNvPr>
          <p:cNvGrpSpPr/>
          <p:nvPr/>
        </p:nvGrpSpPr>
        <p:grpSpPr>
          <a:xfrm>
            <a:off x="359349" y="1658806"/>
            <a:ext cx="5912373" cy="2638122"/>
            <a:chOff x="359349" y="1658806"/>
            <a:chExt cx="5912373" cy="2638122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F58BB8D-41D4-C646-A14C-B56D10BDFC9F}"/>
                </a:ext>
              </a:extLst>
            </p:cNvPr>
            <p:cNvSpPr txBox="1"/>
            <p:nvPr/>
          </p:nvSpPr>
          <p:spPr>
            <a:xfrm>
              <a:off x="2218996" y="2926080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8.2m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7C14F65-7D0B-774C-A3A3-6B094BAA7055}"/>
                </a:ext>
              </a:extLst>
            </p:cNvPr>
            <p:cNvSpPr txBox="1"/>
            <p:nvPr/>
          </p:nvSpPr>
          <p:spPr>
            <a:xfrm>
              <a:off x="677334" y="3927596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6.5m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5C0E2AD-1BD0-3A41-A938-1B739B1BFD74}"/>
                </a:ext>
              </a:extLst>
            </p:cNvPr>
            <p:cNvSpPr txBox="1"/>
            <p:nvPr/>
          </p:nvSpPr>
          <p:spPr>
            <a:xfrm>
              <a:off x="359349" y="2366030"/>
              <a:ext cx="753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12.1m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F9ABDDE-DE88-8946-915E-B174C18C7198}"/>
                </a:ext>
              </a:extLst>
            </p:cNvPr>
            <p:cNvSpPr txBox="1"/>
            <p:nvPr/>
          </p:nvSpPr>
          <p:spPr>
            <a:xfrm>
              <a:off x="5631803" y="3330676"/>
              <a:ext cx="639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4.3m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47AA532-BDCF-A144-B86F-4824A49D98D0}"/>
                </a:ext>
              </a:extLst>
            </p:cNvPr>
            <p:cNvSpPr txBox="1"/>
            <p:nvPr/>
          </p:nvSpPr>
          <p:spPr>
            <a:xfrm>
              <a:off x="3521452" y="2481143"/>
              <a:ext cx="806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10.6 m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EA1CE1F-F034-2846-BB57-727897928258}"/>
                </a:ext>
              </a:extLst>
            </p:cNvPr>
            <p:cNvSpPr txBox="1"/>
            <p:nvPr/>
          </p:nvSpPr>
          <p:spPr>
            <a:xfrm>
              <a:off x="4328083" y="1658806"/>
              <a:ext cx="6751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11.3 m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1909039-D43A-1048-9096-F6B7D8AB18FA}"/>
              </a:ext>
            </a:extLst>
          </p:cNvPr>
          <p:cNvGrpSpPr/>
          <p:nvPr/>
        </p:nvGrpSpPr>
        <p:grpSpPr>
          <a:xfrm>
            <a:off x="297051" y="1501332"/>
            <a:ext cx="7544614" cy="4306299"/>
            <a:chOff x="297051" y="1501332"/>
            <a:chExt cx="7544614" cy="4306299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E4C5CA2-117D-5941-A7B8-BC0E153ACF8F}"/>
                </a:ext>
              </a:extLst>
            </p:cNvPr>
            <p:cNvGrpSpPr/>
            <p:nvPr/>
          </p:nvGrpSpPr>
          <p:grpSpPr>
            <a:xfrm>
              <a:off x="297051" y="1501332"/>
              <a:ext cx="6291059" cy="4298871"/>
              <a:chOff x="297051" y="1501332"/>
              <a:chExt cx="6291059" cy="4298871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22CF88F-3A4C-E745-A593-E79A6231FC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58880" y="1568143"/>
                <a:ext cx="413960" cy="4232060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CCAE562-131C-8947-9E93-A37667A6D4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31731" y="1568143"/>
                <a:ext cx="2608105" cy="4200004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D696EB6-F33B-6441-9DB9-CC4818D123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63880" y="1554480"/>
                <a:ext cx="2528875" cy="4186341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72D9FFE-9E54-C54E-BE8F-F6325E1B53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175760" y="1501332"/>
                <a:ext cx="2412350" cy="4298871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4377DAE-3694-1D4F-A9F7-4AEB23B91A40}"/>
                  </a:ext>
                </a:extLst>
              </p:cNvPr>
              <p:cNvCxnSpPr>
                <a:cxnSpLocks/>
                <a:stCxn id="3" idx="1"/>
              </p:cNvCxnSpPr>
              <p:nvPr/>
            </p:nvCxnSpPr>
            <p:spPr bwMode="auto">
              <a:xfrm flipV="1">
                <a:off x="297051" y="1581806"/>
                <a:ext cx="1844583" cy="2056648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4AA2846-CF54-E248-A718-13793C2E12E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305605" y="1508759"/>
              <a:ext cx="2521915" cy="429887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92477C1-FD6D-9F46-8EA5-D5B9834A71E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55846" y="1554480"/>
              <a:ext cx="3085819" cy="364471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95368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A95A0D-8E7B-9841-A48D-C4B31DDF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273552-AF0D-684A-B015-5E8FF39802DD}"/>
              </a:ext>
            </a:extLst>
          </p:cNvPr>
          <p:cNvSpPr txBox="1"/>
          <p:nvPr/>
        </p:nvSpPr>
        <p:spPr>
          <a:xfrm>
            <a:off x="426720" y="6217920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Waymo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125EEC-C13C-0845-9A45-FEAE750A2237}"/>
              </a:ext>
            </a:extLst>
          </p:cNvPr>
          <p:cNvSpPr/>
          <p:nvPr/>
        </p:nvSpPr>
        <p:spPr bwMode="auto">
          <a:xfrm>
            <a:off x="8061960" y="3291840"/>
            <a:ext cx="45720" cy="4572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9DF45D-22FA-7A46-B0E8-92F3F1707B00}"/>
              </a:ext>
            </a:extLst>
          </p:cNvPr>
          <p:cNvSpPr/>
          <p:nvPr/>
        </p:nvSpPr>
        <p:spPr bwMode="auto">
          <a:xfrm>
            <a:off x="10210800" y="3291840"/>
            <a:ext cx="45720" cy="4572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9259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E7A3-8DBF-E949-9B6F-EB1CBF1C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Autonomous Vehicles Pipeline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09403-4E0F-8648-8069-7979CDD15A0A}"/>
              </a:ext>
            </a:extLst>
          </p:cNvPr>
          <p:cNvSpPr/>
          <p:nvPr/>
        </p:nvSpPr>
        <p:spPr>
          <a:xfrm>
            <a:off x="5135880" y="1761514"/>
            <a:ext cx="1701479" cy="9968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rgbClr val="FFFFFF"/>
                </a:solidFill>
                <a:latin typeface="Century Gothic" panose="020F0302020204030204"/>
              </a:rPr>
              <a:t>Current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FAD64C1-6D11-E34D-A6FF-2A5C75E3A91E}"/>
              </a:ext>
            </a:extLst>
          </p:cNvPr>
          <p:cNvSpPr/>
          <p:nvPr/>
        </p:nvSpPr>
        <p:spPr>
          <a:xfrm>
            <a:off x="381818" y="1750762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Cameras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1473D90-E070-5946-B565-42ED9B0F2A1A}"/>
              </a:ext>
            </a:extLst>
          </p:cNvPr>
          <p:cNvSpPr/>
          <p:nvPr/>
        </p:nvSpPr>
        <p:spPr>
          <a:xfrm>
            <a:off x="381817" y="2346858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LiDAR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C69F3A3-767F-1B48-B70D-84DDAE9A22D7}"/>
              </a:ext>
            </a:extLst>
          </p:cNvPr>
          <p:cNvSpPr/>
          <p:nvPr/>
        </p:nvSpPr>
        <p:spPr>
          <a:xfrm>
            <a:off x="381817" y="2942955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Radar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1D9B20-C7FE-2343-8C31-886A587EB5F4}"/>
              </a:ext>
            </a:extLst>
          </p:cNvPr>
          <p:cNvSpPr/>
          <p:nvPr/>
        </p:nvSpPr>
        <p:spPr>
          <a:xfrm>
            <a:off x="2502589" y="1750762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Object Det.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89A6132-0162-E440-806A-AFF388CB354C}"/>
              </a:ext>
            </a:extLst>
          </p:cNvPr>
          <p:cNvSpPr/>
          <p:nvPr/>
        </p:nvSpPr>
        <p:spPr>
          <a:xfrm>
            <a:off x="2502589" y="2479965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Lane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Detection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7D5AC10-FF7C-DC43-8F63-6705DC4B60A3}"/>
              </a:ext>
            </a:extLst>
          </p:cNvPr>
          <p:cNvSpPr/>
          <p:nvPr/>
        </p:nvSpPr>
        <p:spPr>
          <a:xfrm>
            <a:off x="381817" y="3492750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IMU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A0CFD9A-AEAC-9C4E-ABD1-76E898943BA5}"/>
              </a:ext>
            </a:extLst>
          </p:cNvPr>
          <p:cNvSpPr/>
          <p:nvPr/>
        </p:nvSpPr>
        <p:spPr>
          <a:xfrm>
            <a:off x="381817" y="4042545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GPS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29CEB3C-DF21-AB45-AED3-8EF7A7646DBA}"/>
              </a:ext>
            </a:extLst>
          </p:cNvPr>
          <p:cNvSpPr/>
          <p:nvPr/>
        </p:nvSpPr>
        <p:spPr>
          <a:xfrm>
            <a:off x="2502589" y="3209168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Localization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16380C-BEB2-E540-BEA3-2A61E6969E23}"/>
              </a:ext>
            </a:extLst>
          </p:cNvPr>
          <p:cNvSpPr/>
          <p:nvPr/>
        </p:nvSpPr>
        <p:spPr>
          <a:xfrm>
            <a:off x="2502589" y="3941263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Pose Est.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313473E5-86C2-B04B-967E-A5EEE1F4D394}"/>
              </a:ext>
            </a:extLst>
          </p:cNvPr>
          <p:cNvSpPr/>
          <p:nvPr/>
        </p:nvSpPr>
        <p:spPr>
          <a:xfrm>
            <a:off x="1889662" y="2861931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CE9B37F-A0F0-2242-A100-E4565A368BB4}"/>
              </a:ext>
            </a:extLst>
          </p:cNvPr>
          <p:cNvSpPr/>
          <p:nvPr/>
        </p:nvSpPr>
        <p:spPr>
          <a:xfrm rot="20182937">
            <a:off x="4494982" y="2443830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1D9E4A-429B-614D-83C5-51E3E483B6E1}"/>
              </a:ext>
            </a:extLst>
          </p:cNvPr>
          <p:cNvSpPr txBox="1"/>
          <p:nvPr/>
        </p:nvSpPr>
        <p:spPr>
          <a:xfrm>
            <a:off x="521696" y="1280160"/>
            <a:ext cx="103746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Sensing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E262CE-5FAF-7546-8D60-1EB65E0537FC}"/>
              </a:ext>
            </a:extLst>
          </p:cNvPr>
          <p:cNvSpPr txBox="1"/>
          <p:nvPr/>
        </p:nvSpPr>
        <p:spPr>
          <a:xfrm>
            <a:off x="2502588" y="1280160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59349A-CFA5-F84B-9D7B-224F376673B9}"/>
              </a:ext>
            </a:extLst>
          </p:cNvPr>
          <p:cNvSpPr txBox="1"/>
          <p:nvPr/>
        </p:nvSpPr>
        <p:spPr>
          <a:xfrm>
            <a:off x="7787640" y="2345121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Planning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ADDCDC7-7F70-4B43-81BD-DDBEE6AC80F1}"/>
              </a:ext>
            </a:extLst>
          </p:cNvPr>
          <p:cNvSpPr/>
          <p:nvPr/>
        </p:nvSpPr>
        <p:spPr>
          <a:xfrm>
            <a:off x="7787640" y="2843748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Path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Planning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96867994-D100-4A4B-881B-C74B17331534}"/>
              </a:ext>
            </a:extLst>
          </p:cNvPr>
          <p:cNvSpPr/>
          <p:nvPr/>
        </p:nvSpPr>
        <p:spPr>
          <a:xfrm rot="2289858">
            <a:off x="7009554" y="2753954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2A0E4B7-B247-4A41-BFCC-F7B0E7E7C77F}"/>
              </a:ext>
            </a:extLst>
          </p:cNvPr>
          <p:cNvSpPr/>
          <p:nvPr/>
        </p:nvSpPr>
        <p:spPr>
          <a:xfrm>
            <a:off x="10227866" y="2843748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Steering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945C770F-8947-3944-87B9-8DC8A19D47A6}"/>
              </a:ext>
            </a:extLst>
          </p:cNvPr>
          <p:cNvSpPr/>
          <p:nvPr/>
        </p:nvSpPr>
        <p:spPr>
          <a:xfrm>
            <a:off x="9589009" y="3309630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ACC9ED-5350-294B-8937-FAF7A90641B6}"/>
              </a:ext>
            </a:extLst>
          </p:cNvPr>
          <p:cNvSpPr txBox="1"/>
          <p:nvPr/>
        </p:nvSpPr>
        <p:spPr>
          <a:xfrm>
            <a:off x="10243010" y="2389053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Control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565EE56-7B68-9140-9BCD-2186EB6C95AC}"/>
              </a:ext>
            </a:extLst>
          </p:cNvPr>
          <p:cNvSpPr/>
          <p:nvPr/>
        </p:nvSpPr>
        <p:spPr>
          <a:xfrm>
            <a:off x="10227865" y="3573359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Accel &amp; Breaking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DB7BA97-F8C6-E741-860A-A39299FC4468}"/>
              </a:ext>
            </a:extLst>
          </p:cNvPr>
          <p:cNvSpPr/>
          <p:nvPr/>
        </p:nvSpPr>
        <p:spPr>
          <a:xfrm>
            <a:off x="7793171" y="3587423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Specialized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Scenarios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D7EE8A-71E4-FB4B-A1AF-59A370EE4FCF}"/>
              </a:ext>
            </a:extLst>
          </p:cNvPr>
          <p:cNvSpPr/>
          <p:nvPr/>
        </p:nvSpPr>
        <p:spPr>
          <a:xfrm>
            <a:off x="5135880" y="4412924"/>
            <a:ext cx="1701479" cy="9968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rgbClr val="FFFFFF"/>
                </a:solidFill>
                <a:latin typeface="Century Gothic" panose="020F0302020204030204"/>
              </a:rPr>
              <a:t>Future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States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9FA17213-CD93-B248-835C-3A688045D726}"/>
              </a:ext>
            </a:extLst>
          </p:cNvPr>
          <p:cNvSpPr/>
          <p:nvPr/>
        </p:nvSpPr>
        <p:spPr>
          <a:xfrm>
            <a:off x="5166455" y="3233475"/>
            <a:ext cx="1640327" cy="6308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Prediction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DD3BC960-5942-654D-9A82-53B7CCA04DCD}"/>
              </a:ext>
            </a:extLst>
          </p:cNvPr>
          <p:cNvSpPr/>
          <p:nvPr/>
        </p:nvSpPr>
        <p:spPr>
          <a:xfrm rot="5400000">
            <a:off x="5803886" y="2801131"/>
            <a:ext cx="370997" cy="383285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3345F956-D268-4647-AA4B-F5F47D4538AE}"/>
              </a:ext>
            </a:extLst>
          </p:cNvPr>
          <p:cNvSpPr/>
          <p:nvPr/>
        </p:nvSpPr>
        <p:spPr>
          <a:xfrm rot="5400000">
            <a:off x="5803886" y="3940293"/>
            <a:ext cx="370997" cy="383285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627BECE1-5DF4-BA4C-A72A-93DDA8AE84C5}"/>
              </a:ext>
            </a:extLst>
          </p:cNvPr>
          <p:cNvSpPr/>
          <p:nvPr/>
        </p:nvSpPr>
        <p:spPr>
          <a:xfrm rot="1622414">
            <a:off x="4499340" y="3106470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33DBCE6C-E343-D84D-BF7D-055AEE3EF493}"/>
              </a:ext>
            </a:extLst>
          </p:cNvPr>
          <p:cNvSpPr/>
          <p:nvPr/>
        </p:nvSpPr>
        <p:spPr>
          <a:xfrm rot="18900000">
            <a:off x="7047078" y="3806584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1B28273-5B2E-F241-930A-EFE72A0A5471}"/>
              </a:ext>
            </a:extLst>
          </p:cNvPr>
          <p:cNvSpPr txBox="1"/>
          <p:nvPr/>
        </p:nvSpPr>
        <p:spPr>
          <a:xfrm>
            <a:off x="5131869" y="1263538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400227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7C11-430D-464C-B79C-2FA88964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Hierarchical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2D6-0DDC-5B4A-B62F-A6D2C4F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5589"/>
            <a:ext cx="10972800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Decompose motion planning and control into stages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D29D7-3A01-6640-9B97-414BC9E6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7" r="7996"/>
          <a:stretch/>
        </p:blipFill>
        <p:spPr>
          <a:xfrm>
            <a:off x="326572" y="2355150"/>
            <a:ext cx="2610204" cy="1967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4691D-7A37-604B-B746-DB3F8C3C9FC2}"/>
              </a:ext>
            </a:extLst>
          </p:cNvPr>
          <p:cNvSpPr txBox="1"/>
          <p:nvPr/>
        </p:nvSpPr>
        <p:spPr>
          <a:xfrm>
            <a:off x="590368" y="1893485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 Planning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9F2255-48FC-E440-A4B3-15B829F52874}"/>
              </a:ext>
            </a:extLst>
          </p:cNvPr>
          <p:cNvGrpSpPr/>
          <p:nvPr/>
        </p:nvGrpSpPr>
        <p:grpSpPr>
          <a:xfrm>
            <a:off x="3439415" y="2457775"/>
            <a:ext cx="2715855" cy="1873623"/>
            <a:chOff x="5618155" y="2699347"/>
            <a:chExt cx="3368172" cy="23236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C982A7F-51B1-9D4B-B09C-DD78A0CBAF1D}"/>
                </a:ext>
              </a:extLst>
            </p:cNvPr>
            <p:cNvSpPr/>
            <p:nvPr/>
          </p:nvSpPr>
          <p:spPr>
            <a:xfrm>
              <a:off x="5618155" y="3507105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 Left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B37AF9-790E-4645-BEF8-3423A0919A32}"/>
                </a:ext>
              </a:extLst>
            </p:cNvPr>
            <p:cNvSpPr/>
            <p:nvPr/>
          </p:nvSpPr>
          <p:spPr>
            <a:xfrm>
              <a:off x="7769478" y="455106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Yield to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Ped.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53AE36F-AA96-F548-8713-44FA96AFDEB9}"/>
                </a:ext>
              </a:extLst>
            </p:cNvPr>
            <p:cNvSpPr/>
            <p:nvPr/>
          </p:nvSpPr>
          <p:spPr>
            <a:xfrm>
              <a:off x="6281057" y="4541614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Park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0CFA424-531D-3F4F-8B6E-8C930C5B22C9}"/>
                </a:ext>
              </a:extLst>
            </p:cNvPr>
            <p:cNvSpPr/>
            <p:nvPr/>
          </p:nvSpPr>
          <p:spPr>
            <a:xfrm>
              <a:off x="6744870" y="3665310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Follow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08E80F4-477B-CF40-9421-539A362A596F}"/>
                </a:ext>
              </a:extLst>
            </p:cNvPr>
            <p:cNvSpPr/>
            <p:nvPr/>
          </p:nvSpPr>
          <p:spPr>
            <a:xfrm>
              <a:off x="6477000" y="2699347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Exit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Ramp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C16F063-B173-B141-9508-E0DF5E0B6E73}"/>
                </a:ext>
              </a:extLst>
            </p:cNvPr>
            <p:cNvSpPr/>
            <p:nvPr/>
          </p:nvSpPr>
          <p:spPr>
            <a:xfrm>
              <a:off x="7763125" y="276133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68B407C-CB9C-C74B-9798-F3E774130C23}"/>
                </a:ext>
              </a:extLst>
            </p:cNvPr>
            <p:cNvSpPr/>
            <p:nvPr/>
          </p:nvSpPr>
          <p:spPr>
            <a:xfrm>
              <a:off x="8041598" y="3647282"/>
              <a:ext cx="944729" cy="4719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Overtake</a:t>
              </a:r>
            </a:p>
          </p:txBody>
        </p: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53035213-4DB8-E945-89F1-63E5FE2EE3AB}"/>
                </a:ext>
              </a:extLst>
            </p:cNvPr>
            <p:cNvCxnSpPr>
              <a:stCxn id="10" idx="0"/>
              <a:endCxn id="14" idx="1"/>
            </p:cNvCxnSpPr>
            <p:nvPr/>
          </p:nvCxnSpPr>
          <p:spPr>
            <a:xfrm rot="5400000" flipH="1" flipV="1">
              <a:off x="5976394" y="3006499"/>
              <a:ext cx="571791" cy="42942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7D4AA064-0C68-3446-8DA4-527C87C8CA23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rot="16200000" flipH="1">
              <a:off x="6793344" y="3284360"/>
              <a:ext cx="494029" cy="267870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ED58EA3D-D776-854D-B502-AF1D9826C31A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7335845" y="2935314"/>
              <a:ext cx="427280" cy="61984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4F2372EE-2326-244D-A1DD-BC10ADCF2C95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rot="16200000" flipH="1">
              <a:off x="8146247" y="3279566"/>
              <a:ext cx="414017" cy="32141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E6DAD901-C5B0-B847-BB72-8997697E30D3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rot="16200000" flipH="1">
              <a:off x="6097742" y="3928875"/>
              <a:ext cx="562575" cy="66290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E1BD374A-019A-D542-B6A9-882C6F932BF3}"/>
                </a:ext>
              </a:extLst>
            </p:cNvPr>
            <p:cNvCxnSpPr>
              <a:cxnSpLocks/>
              <a:stCxn id="13" idx="3"/>
              <a:endCxn id="15" idx="2"/>
            </p:cNvCxnSpPr>
            <p:nvPr/>
          </p:nvCxnSpPr>
          <p:spPr>
            <a:xfrm flipV="1">
              <a:off x="7603715" y="3233265"/>
              <a:ext cx="588833" cy="66801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C8E0B0BB-9C5F-1F4E-B473-457DA87FFB77}"/>
                </a:ext>
              </a:extLst>
            </p:cNvPr>
            <p:cNvCxnSpPr>
              <a:cxnSpLocks/>
              <a:stCxn id="13" idx="2"/>
              <a:endCxn id="11" idx="1"/>
            </p:cNvCxnSpPr>
            <p:nvPr/>
          </p:nvCxnSpPr>
          <p:spPr>
            <a:xfrm rot="16200000" flipH="1">
              <a:off x="7146993" y="4164543"/>
              <a:ext cx="649784" cy="595185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276B3037-845F-3940-9847-4E6D04C9D2EE}"/>
                </a:ext>
              </a:extLst>
            </p:cNvPr>
            <p:cNvCxnSpPr>
              <a:cxnSpLocks/>
              <a:stCxn id="11" idx="0"/>
              <a:endCxn id="13" idx="3"/>
            </p:cNvCxnSpPr>
            <p:nvPr/>
          </p:nvCxnSpPr>
          <p:spPr>
            <a:xfrm rot="16200000" flipV="1">
              <a:off x="7576416" y="3928576"/>
              <a:ext cx="649784" cy="595186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E572B25E-BEBD-CD42-B129-1CE2783F7CCC}"/>
                </a:ext>
              </a:extLst>
            </p:cNvPr>
            <p:cNvCxnSpPr>
              <a:cxnSpLocks/>
              <a:stCxn id="12" idx="0"/>
              <a:endCxn id="13" idx="2"/>
            </p:cNvCxnSpPr>
            <p:nvPr/>
          </p:nvCxnSpPr>
          <p:spPr>
            <a:xfrm rot="5400000" flipH="1" flipV="1">
              <a:off x="6740202" y="4107524"/>
              <a:ext cx="404370" cy="46381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3719A0E5-6EC1-A041-AD43-D9053321C69E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>
            <a:xfrm>
              <a:off x="6477000" y="3743072"/>
              <a:ext cx="267870" cy="15820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FFC49428-610A-654F-934E-8BB9CA64E1FE}"/>
                </a:ext>
              </a:extLst>
            </p:cNvPr>
            <p:cNvCxnSpPr>
              <a:cxnSpLocks/>
              <a:stCxn id="16" idx="2"/>
              <a:endCxn id="13" idx="2"/>
            </p:cNvCxnSpPr>
            <p:nvPr/>
          </p:nvCxnSpPr>
          <p:spPr>
            <a:xfrm rot="5400000">
              <a:off x="7835115" y="3458396"/>
              <a:ext cx="18027" cy="1339670"/>
            </a:xfrm>
            <a:prstGeom prst="curvedConnector3">
              <a:avLst>
                <a:gd name="adj1" fmla="val 1672647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449D287-8F65-004B-AD9A-5EE6AC400648}"/>
              </a:ext>
            </a:extLst>
          </p:cNvPr>
          <p:cNvSpPr txBox="1"/>
          <p:nvPr/>
        </p:nvSpPr>
        <p:spPr>
          <a:xfrm>
            <a:off x="3506416" y="1893485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 Planning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A863590-9B59-024B-B953-ECEA5D530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88" r="12367"/>
          <a:stretch/>
        </p:blipFill>
        <p:spPr>
          <a:xfrm>
            <a:off x="6615505" y="2449280"/>
            <a:ext cx="2272997" cy="18985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F5BFC06-B82F-7942-8A29-31C44970FD15}"/>
              </a:ext>
            </a:extLst>
          </p:cNvPr>
          <p:cNvSpPr txBox="1"/>
          <p:nvPr/>
        </p:nvSpPr>
        <p:spPr>
          <a:xfrm>
            <a:off x="6835754" y="1893484"/>
            <a:ext cx="189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Planning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636CC-C463-214F-847E-52401B005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63" r="12122"/>
          <a:stretch/>
        </p:blipFill>
        <p:spPr>
          <a:xfrm>
            <a:off x="9360092" y="2446998"/>
            <a:ext cx="2484021" cy="1895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F3FC2F-88F0-814E-AD85-775C9850709A}"/>
              </a:ext>
            </a:extLst>
          </p:cNvPr>
          <p:cNvSpPr txBox="1"/>
          <p:nvPr/>
        </p:nvSpPr>
        <p:spPr>
          <a:xfrm>
            <a:off x="9651488" y="189165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06CC906A-BDA7-E248-885D-C9D61A3E3C78}"/>
              </a:ext>
            </a:extLst>
          </p:cNvPr>
          <p:cNvSpPr/>
          <p:nvPr/>
        </p:nvSpPr>
        <p:spPr>
          <a:xfrm>
            <a:off x="3163850" y="4114792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7657193B-5058-D042-9931-9983D69F0596}"/>
              </a:ext>
            </a:extLst>
          </p:cNvPr>
          <p:cNvSpPr/>
          <p:nvPr/>
        </p:nvSpPr>
        <p:spPr>
          <a:xfrm>
            <a:off x="6292393" y="4190950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9A1A223-BEAE-7444-BF91-2DE0DB8DD807}"/>
              </a:ext>
            </a:extLst>
          </p:cNvPr>
          <p:cNvSpPr/>
          <p:nvPr/>
        </p:nvSpPr>
        <p:spPr>
          <a:xfrm>
            <a:off x="9017351" y="4221756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FB932C-7EBA-3F4A-A4F9-5B853297555A}"/>
              </a:ext>
            </a:extLst>
          </p:cNvPr>
          <p:cNvSpPr txBox="1"/>
          <p:nvPr/>
        </p:nvSpPr>
        <p:spPr>
          <a:xfrm>
            <a:off x="2382773" y="4476988"/>
            <a:ext cx="175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of roads and intersections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A1F3BE-1DB4-6A43-A48D-83E26E549671}"/>
              </a:ext>
            </a:extLst>
          </p:cNvPr>
          <p:cNvSpPr txBox="1"/>
          <p:nvPr/>
        </p:nvSpPr>
        <p:spPr>
          <a:xfrm>
            <a:off x="5510194" y="456511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State Configurations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8B1202-FAD2-F941-9156-326977D3BD95}"/>
              </a:ext>
            </a:extLst>
          </p:cNvPr>
          <p:cNvSpPr txBox="1"/>
          <p:nvPr/>
        </p:nvSpPr>
        <p:spPr>
          <a:xfrm>
            <a:off x="8235152" y="456511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 Path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Follow</a:t>
            </a:r>
          </a:p>
        </p:txBody>
      </p:sp>
      <p:sp>
        <p:nvSpPr>
          <p:cNvPr id="70" name="Up Arrow 69">
            <a:extLst>
              <a:ext uri="{FF2B5EF4-FFF2-40B4-BE49-F238E27FC236}">
                <a16:creationId xmlns:a16="http://schemas.microsoft.com/office/drawing/2014/main" id="{DB846993-5700-D145-BE0E-0DDC0D3C9FF5}"/>
              </a:ext>
            </a:extLst>
          </p:cNvPr>
          <p:cNvSpPr/>
          <p:nvPr/>
        </p:nvSpPr>
        <p:spPr>
          <a:xfrm>
            <a:off x="1307348" y="4417301"/>
            <a:ext cx="394379" cy="7941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3577BC-B1A6-2340-8C18-8AA42E2FEC98}"/>
              </a:ext>
            </a:extLst>
          </p:cNvPr>
          <p:cNvSpPr txBox="1"/>
          <p:nvPr/>
        </p:nvSpPr>
        <p:spPr>
          <a:xfrm>
            <a:off x="551024" y="5312745"/>
            <a:ext cx="1921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Networks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Obstacles 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208668-755B-734C-B363-D3A0729CF16B}"/>
              </a:ext>
            </a:extLst>
          </p:cNvPr>
          <p:cNvSpPr txBox="1"/>
          <p:nvPr/>
        </p:nvSpPr>
        <p:spPr>
          <a:xfrm>
            <a:off x="4278918" y="5624277"/>
            <a:ext cx="69326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world around the car including predicted future states.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vehicle’s dynamics.</a:t>
            </a:r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id="{31ABA0D8-F20A-6943-BBB4-1912F2282052}"/>
              </a:ext>
            </a:extLst>
          </p:cNvPr>
          <p:cNvSpPr/>
          <p:nvPr/>
        </p:nvSpPr>
        <p:spPr>
          <a:xfrm>
            <a:off x="4909010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Up Arrow 74">
            <a:extLst>
              <a:ext uri="{FF2B5EF4-FFF2-40B4-BE49-F238E27FC236}">
                <a16:creationId xmlns:a16="http://schemas.microsoft.com/office/drawing/2014/main" id="{A72A80D5-7391-C747-B4E6-78CF47021696}"/>
              </a:ext>
            </a:extLst>
          </p:cNvPr>
          <p:cNvSpPr/>
          <p:nvPr/>
        </p:nvSpPr>
        <p:spPr>
          <a:xfrm>
            <a:off x="7646900" y="4565117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Up Arrow 75">
            <a:extLst>
              <a:ext uri="{FF2B5EF4-FFF2-40B4-BE49-F238E27FC236}">
                <a16:creationId xmlns:a16="http://schemas.microsoft.com/office/drawing/2014/main" id="{7233C6A4-DD13-EA49-905E-E31C37A7F12F}"/>
              </a:ext>
            </a:extLst>
          </p:cNvPr>
          <p:cNvSpPr/>
          <p:nvPr/>
        </p:nvSpPr>
        <p:spPr>
          <a:xfrm>
            <a:off x="10477457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FE2A6456-B3E0-5047-B05B-5D5624596719}"/>
              </a:ext>
            </a:extLst>
          </p:cNvPr>
          <p:cNvSpPr/>
          <p:nvPr/>
        </p:nvSpPr>
        <p:spPr>
          <a:xfrm rot="10800000">
            <a:off x="11312359" y="3617191"/>
            <a:ext cx="761013" cy="2471598"/>
          </a:xfrm>
          <a:prstGeom prst="bentArrow">
            <a:avLst>
              <a:gd name="adj1" fmla="val 19556"/>
              <a:gd name="adj2" fmla="val 18361"/>
              <a:gd name="adj3" fmla="val 15449"/>
              <a:gd name="adj4" fmla="val 38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/>
      <p:bldP spid="57" grpId="0"/>
      <p:bldP spid="60" grpId="0"/>
      <p:bldP spid="63" grpId="0" animBg="1"/>
      <p:bldP spid="64" grpId="0" animBg="1"/>
      <p:bldP spid="65" grpId="0" animBg="1"/>
      <p:bldP spid="67" grpId="0"/>
      <p:bldP spid="68" grpId="0"/>
      <p:bldP spid="68" grpId="1"/>
      <p:bldP spid="69" grpId="0"/>
      <p:bldP spid="69" grpId="1"/>
      <p:bldP spid="70" grpId="0" animBg="1"/>
      <p:bldP spid="71" grpId="0"/>
      <p:bldP spid="73" grpId="0" animBg="1"/>
      <p:bldP spid="74" grpId="0" animBg="1"/>
      <p:bldP spid="75" grpId="0" animBg="1"/>
      <p:bldP spid="76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2B1C-0BE8-0648-A2E4-C97A2FB1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173830"/>
            <a:ext cx="10515600" cy="1325563"/>
          </a:xfrm>
        </p:spPr>
        <p:txBody>
          <a:bodyPr/>
          <a:lstStyle/>
          <a:p>
            <a:r>
              <a:rPr lang="en-US" dirty="0"/>
              <a:t>What is the problem?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15F01-7507-D045-9D5F-75CFAB2A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9" y="1245586"/>
            <a:ext cx="6502400" cy="433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960AA-BAA1-354A-B78D-117EB16B56CD}"/>
              </a:ext>
            </a:extLst>
          </p:cNvPr>
          <p:cNvSpPr txBox="1"/>
          <p:nvPr/>
        </p:nvSpPr>
        <p:spPr>
          <a:xfrm>
            <a:off x="7010400" y="1228271"/>
            <a:ext cx="4709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Driving is hard and wasteful.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F072E-3C12-9248-A519-DCE7EDA584D3}"/>
              </a:ext>
            </a:extLst>
          </p:cNvPr>
          <p:cNvSpPr txBox="1"/>
          <p:nvPr/>
        </p:nvSpPr>
        <p:spPr>
          <a:xfrm>
            <a:off x="7010400" y="1860703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Transportation is expensive.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243883-DC17-AC45-8F17-1F83200E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44" y="4221175"/>
            <a:ext cx="4998720" cy="2636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4E2836-0FED-4F48-A072-52F77202B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524" y="2930919"/>
            <a:ext cx="5890622" cy="39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01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7609403-4E0F-8648-8069-7979CDD15A0A}"/>
              </a:ext>
            </a:extLst>
          </p:cNvPr>
          <p:cNvSpPr/>
          <p:nvPr/>
        </p:nvSpPr>
        <p:spPr>
          <a:xfrm>
            <a:off x="5117411" y="2072211"/>
            <a:ext cx="1701479" cy="9968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rgbClr val="FFFFFF"/>
                </a:solidFill>
                <a:latin typeface="Century Gothic" panose="020F0302020204030204"/>
              </a:rPr>
              <a:t>Current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FAD64C1-6D11-E34D-A6FF-2A5C75E3A91E}"/>
              </a:ext>
            </a:extLst>
          </p:cNvPr>
          <p:cNvSpPr/>
          <p:nvPr/>
        </p:nvSpPr>
        <p:spPr>
          <a:xfrm>
            <a:off x="363349" y="2061459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Cameras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1473D90-E070-5946-B565-42ED9B0F2A1A}"/>
              </a:ext>
            </a:extLst>
          </p:cNvPr>
          <p:cNvSpPr/>
          <p:nvPr/>
        </p:nvSpPr>
        <p:spPr>
          <a:xfrm>
            <a:off x="363348" y="2657555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LiDAR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C69F3A3-767F-1B48-B70D-84DDAE9A22D7}"/>
              </a:ext>
            </a:extLst>
          </p:cNvPr>
          <p:cNvSpPr/>
          <p:nvPr/>
        </p:nvSpPr>
        <p:spPr>
          <a:xfrm>
            <a:off x="363348" y="3253652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Radar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1D9B20-C7FE-2343-8C31-886A587EB5F4}"/>
              </a:ext>
            </a:extLst>
          </p:cNvPr>
          <p:cNvSpPr/>
          <p:nvPr/>
        </p:nvSpPr>
        <p:spPr>
          <a:xfrm>
            <a:off x="2484120" y="2061459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Object Det.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89A6132-0162-E440-806A-AFF388CB354C}"/>
              </a:ext>
            </a:extLst>
          </p:cNvPr>
          <p:cNvSpPr/>
          <p:nvPr/>
        </p:nvSpPr>
        <p:spPr>
          <a:xfrm>
            <a:off x="2484120" y="2790662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Lane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Detection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7D5AC10-FF7C-DC43-8F63-6705DC4B60A3}"/>
              </a:ext>
            </a:extLst>
          </p:cNvPr>
          <p:cNvSpPr/>
          <p:nvPr/>
        </p:nvSpPr>
        <p:spPr>
          <a:xfrm>
            <a:off x="363348" y="3803447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IMU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A0CFD9A-AEAC-9C4E-ABD1-76E898943BA5}"/>
              </a:ext>
            </a:extLst>
          </p:cNvPr>
          <p:cNvSpPr/>
          <p:nvPr/>
        </p:nvSpPr>
        <p:spPr>
          <a:xfrm>
            <a:off x="363348" y="4353242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GPS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29CEB3C-DF21-AB45-AED3-8EF7A7646DBA}"/>
              </a:ext>
            </a:extLst>
          </p:cNvPr>
          <p:cNvSpPr/>
          <p:nvPr/>
        </p:nvSpPr>
        <p:spPr>
          <a:xfrm>
            <a:off x="2484120" y="3519865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Localization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16380C-BEB2-E540-BEA3-2A61E6969E23}"/>
              </a:ext>
            </a:extLst>
          </p:cNvPr>
          <p:cNvSpPr/>
          <p:nvPr/>
        </p:nvSpPr>
        <p:spPr>
          <a:xfrm>
            <a:off x="2484120" y="4251960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Pose Est.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313473E5-86C2-B04B-967E-A5EEE1F4D394}"/>
              </a:ext>
            </a:extLst>
          </p:cNvPr>
          <p:cNvSpPr/>
          <p:nvPr/>
        </p:nvSpPr>
        <p:spPr>
          <a:xfrm>
            <a:off x="1871193" y="3172628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CE9B37F-A0F0-2242-A100-E4565A368BB4}"/>
              </a:ext>
            </a:extLst>
          </p:cNvPr>
          <p:cNvSpPr/>
          <p:nvPr/>
        </p:nvSpPr>
        <p:spPr>
          <a:xfrm rot="20182937">
            <a:off x="4476513" y="2754527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1D9E4A-429B-614D-83C5-51E3E483B6E1}"/>
              </a:ext>
            </a:extLst>
          </p:cNvPr>
          <p:cNvSpPr txBox="1"/>
          <p:nvPr/>
        </p:nvSpPr>
        <p:spPr>
          <a:xfrm>
            <a:off x="503227" y="1590857"/>
            <a:ext cx="103746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Sensing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E262CE-5FAF-7546-8D60-1EB65E0537FC}"/>
              </a:ext>
            </a:extLst>
          </p:cNvPr>
          <p:cNvSpPr txBox="1"/>
          <p:nvPr/>
        </p:nvSpPr>
        <p:spPr>
          <a:xfrm>
            <a:off x="2484119" y="1590857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59349A-CFA5-F84B-9D7B-224F376673B9}"/>
              </a:ext>
            </a:extLst>
          </p:cNvPr>
          <p:cNvSpPr txBox="1"/>
          <p:nvPr/>
        </p:nvSpPr>
        <p:spPr>
          <a:xfrm>
            <a:off x="7769171" y="2655818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Planning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ADDCDC7-7F70-4B43-81BD-DDBEE6AC80F1}"/>
              </a:ext>
            </a:extLst>
          </p:cNvPr>
          <p:cNvSpPr/>
          <p:nvPr/>
        </p:nvSpPr>
        <p:spPr>
          <a:xfrm>
            <a:off x="7769171" y="3154445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Path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Planning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96867994-D100-4A4B-881B-C74B17331534}"/>
              </a:ext>
            </a:extLst>
          </p:cNvPr>
          <p:cNvSpPr/>
          <p:nvPr/>
        </p:nvSpPr>
        <p:spPr>
          <a:xfrm rot="2289858">
            <a:off x="6991085" y="3064651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2A0E4B7-B247-4A41-BFCC-F7B0E7E7C77F}"/>
              </a:ext>
            </a:extLst>
          </p:cNvPr>
          <p:cNvSpPr/>
          <p:nvPr/>
        </p:nvSpPr>
        <p:spPr>
          <a:xfrm>
            <a:off x="10209397" y="3154445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Steering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945C770F-8947-3944-87B9-8DC8A19D47A6}"/>
              </a:ext>
            </a:extLst>
          </p:cNvPr>
          <p:cNvSpPr/>
          <p:nvPr/>
        </p:nvSpPr>
        <p:spPr>
          <a:xfrm>
            <a:off x="9570540" y="3620327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ACC9ED-5350-294B-8937-FAF7A90641B6}"/>
              </a:ext>
            </a:extLst>
          </p:cNvPr>
          <p:cNvSpPr txBox="1"/>
          <p:nvPr/>
        </p:nvSpPr>
        <p:spPr>
          <a:xfrm>
            <a:off x="10224541" y="2699750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Control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565EE56-7B68-9140-9BCD-2186EB6C95AC}"/>
              </a:ext>
            </a:extLst>
          </p:cNvPr>
          <p:cNvSpPr/>
          <p:nvPr/>
        </p:nvSpPr>
        <p:spPr>
          <a:xfrm>
            <a:off x="10209396" y="3884056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Accel &amp; Breaking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DB7BA97-F8C6-E741-860A-A39299FC4468}"/>
              </a:ext>
            </a:extLst>
          </p:cNvPr>
          <p:cNvSpPr/>
          <p:nvPr/>
        </p:nvSpPr>
        <p:spPr>
          <a:xfrm>
            <a:off x="7774702" y="3898120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Specialized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Scenarios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D7EE8A-71E4-FB4B-A1AF-59A370EE4FCF}"/>
              </a:ext>
            </a:extLst>
          </p:cNvPr>
          <p:cNvSpPr/>
          <p:nvPr/>
        </p:nvSpPr>
        <p:spPr>
          <a:xfrm>
            <a:off x="5117411" y="4723621"/>
            <a:ext cx="1701479" cy="9968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rgbClr val="FFFFFF"/>
                </a:solidFill>
                <a:latin typeface="Century Gothic" panose="020F0302020204030204"/>
              </a:rPr>
              <a:t>Future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States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9FA17213-CD93-B248-835C-3A688045D726}"/>
              </a:ext>
            </a:extLst>
          </p:cNvPr>
          <p:cNvSpPr/>
          <p:nvPr/>
        </p:nvSpPr>
        <p:spPr>
          <a:xfrm>
            <a:off x="5147986" y="3544172"/>
            <a:ext cx="1640327" cy="6308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Prediction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DD3BC960-5942-654D-9A82-53B7CCA04DCD}"/>
              </a:ext>
            </a:extLst>
          </p:cNvPr>
          <p:cNvSpPr/>
          <p:nvPr/>
        </p:nvSpPr>
        <p:spPr>
          <a:xfrm rot="5400000">
            <a:off x="5785417" y="3111828"/>
            <a:ext cx="370997" cy="383285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3345F956-D268-4647-AA4B-F5F47D4538AE}"/>
              </a:ext>
            </a:extLst>
          </p:cNvPr>
          <p:cNvSpPr/>
          <p:nvPr/>
        </p:nvSpPr>
        <p:spPr>
          <a:xfrm rot="5400000">
            <a:off x="5785417" y="4250990"/>
            <a:ext cx="370997" cy="383285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627BECE1-5DF4-BA4C-A72A-93DDA8AE84C5}"/>
              </a:ext>
            </a:extLst>
          </p:cNvPr>
          <p:cNvSpPr/>
          <p:nvPr/>
        </p:nvSpPr>
        <p:spPr>
          <a:xfrm rot="1622414">
            <a:off x="4480871" y="3417167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33DBCE6C-E343-D84D-BF7D-055AEE3EF493}"/>
              </a:ext>
            </a:extLst>
          </p:cNvPr>
          <p:cNvSpPr/>
          <p:nvPr/>
        </p:nvSpPr>
        <p:spPr>
          <a:xfrm rot="18900000">
            <a:off x="7028609" y="4117281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1B28273-5B2E-F241-930A-EFE72A0A5471}"/>
              </a:ext>
            </a:extLst>
          </p:cNvPr>
          <p:cNvSpPr txBox="1"/>
          <p:nvPr/>
        </p:nvSpPr>
        <p:spPr>
          <a:xfrm>
            <a:off x="5113400" y="1574235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Prediction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8937C3-405B-8745-AF15-AC5FC780C2AD}"/>
              </a:ext>
            </a:extLst>
          </p:cNvPr>
          <p:cNvSpPr/>
          <p:nvPr/>
        </p:nvSpPr>
        <p:spPr>
          <a:xfrm>
            <a:off x="467231" y="221075"/>
            <a:ext cx="1159764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Architectural Implications of Autonomous Driving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/>
              <a:buChar char="–"/>
            </a:pPr>
            <a:r>
              <a:rPr lang="en-US" sz="2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</a:t>
            </a:r>
            <a:r>
              <a:rPr lang="en-US" sz="28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Sukrit</a:t>
            </a:r>
            <a:endParaRPr lang="en-US" sz="2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F4BAE7-AC28-414C-948C-479649F93BA8}"/>
              </a:ext>
            </a:extLst>
          </p:cNvPr>
          <p:cNvSpPr/>
          <p:nvPr/>
        </p:nvSpPr>
        <p:spPr>
          <a:xfrm>
            <a:off x="7107987" y="4710880"/>
            <a:ext cx="5199785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ChauffeurNet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Learning to Drive by Imitating the Best and Synthesizing the Worst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/>
              <a:buChar char="–"/>
            </a:pPr>
            <a:r>
              <a:rPr lang="en-US" sz="2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Dequan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D65C0-947E-3E47-B425-9C7AC6B93CB1}"/>
              </a:ext>
            </a:extLst>
          </p:cNvPr>
          <p:cNvSpPr txBox="1"/>
          <p:nvPr/>
        </p:nvSpPr>
        <p:spPr>
          <a:xfrm>
            <a:off x="342012" y="5157407"/>
            <a:ext cx="4097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Previous</a:t>
            </a:r>
          </a:p>
          <a:p>
            <a:r>
              <a:rPr lang="en-US" dirty="0">
                <a:solidFill>
                  <a:schemeClr val="tx1"/>
                </a:solidFill>
              </a:rPr>
              <a:t>Computer Vision Reading</a:t>
            </a:r>
          </a:p>
        </p:txBody>
      </p:sp>
    </p:spTree>
    <p:extLst>
      <p:ext uri="{BB962C8B-B14F-4D97-AF65-F5344CB8AC3E}">
        <p14:creationId xmlns:p14="http://schemas.microsoft.com/office/powerpoint/2010/main" val="2918157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72D1-456B-A249-862C-ED5EFF30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19989-9D51-BF41-B5A8-4398EF831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The Architectural Implications of Autonomous Driving</a:t>
            </a:r>
          </a:p>
          <a:p>
            <a:pPr lvl="1"/>
            <a:r>
              <a:rPr lang="en-US" sz="3200" dirty="0"/>
              <a:t>Presented by </a:t>
            </a:r>
            <a:r>
              <a:rPr lang="en-US" sz="3200" dirty="0" err="1"/>
              <a:t>Sukrit</a:t>
            </a:r>
            <a:endParaRPr lang="en-US" sz="3200" dirty="0"/>
          </a:p>
          <a:p>
            <a:endParaRPr lang="en-US" sz="3200" dirty="0"/>
          </a:p>
          <a:p>
            <a:r>
              <a:rPr lang="en-US" sz="3200" b="1" i="1" dirty="0" err="1"/>
              <a:t>ChauffeurNet</a:t>
            </a:r>
            <a:r>
              <a:rPr lang="en-US" sz="3200" b="1" i="1" dirty="0"/>
              <a:t>: Learning to Drive by Imitating the Best and Synthesizing the Worst</a:t>
            </a:r>
          </a:p>
          <a:p>
            <a:pPr lvl="1"/>
            <a:r>
              <a:rPr lang="en-US" sz="3200" dirty="0"/>
              <a:t>Presented by Dequan </a:t>
            </a:r>
          </a:p>
          <a:p>
            <a:endParaRPr lang="en-US" sz="3200" dirty="0"/>
          </a:p>
          <a:p>
            <a:r>
              <a:rPr lang="en-US" sz="3200" dirty="0"/>
              <a:t>Discussion about research opportunities and challenges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15C86-D588-B44A-B774-AABE5694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28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617C-3C10-0149-9C00-18F92617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F36CF-B1B1-A941-B3A8-FE816D3A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70" y="1204732"/>
            <a:ext cx="7141029" cy="5392011"/>
          </a:xfrm>
        </p:spPr>
        <p:txBody>
          <a:bodyPr>
            <a:normAutofit/>
          </a:bodyPr>
          <a:lstStyle/>
          <a:p>
            <a:r>
              <a:rPr lang="en-US" dirty="0"/>
              <a:t>Determine best route between origin and destination</a:t>
            </a:r>
          </a:p>
          <a:p>
            <a:pPr lvl="1"/>
            <a:r>
              <a:rPr lang="en-US" dirty="0"/>
              <a:t>survey </a:t>
            </a:r>
            <a:r>
              <a:rPr lang="en-US" dirty="0">
                <a:hlinkClick r:id="rId3"/>
              </a:rPr>
              <a:t>“Route Planning in Transportation Networks”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Input:</a:t>
            </a:r>
            <a:r>
              <a:rPr lang="en-US" dirty="0"/>
              <a:t> source and destination as well as the road network, traffic information, obstacles</a:t>
            </a:r>
          </a:p>
          <a:p>
            <a:r>
              <a:rPr lang="en-US" b="1" dirty="0"/>
              <a:t>Output: </a:t>
            </a:r>
            <a:r>
              <a:rPr lang="en-US" dirty="0"/>
              <a:t>Sequence of roads (paths) including GPS coordinates.</a:t>
            </a:r>
          </a:p>
          <a:p>
            <a:r>
              <a:rPr lang="en-US" dirty="0"/>
              <a:t>Relies on </a:t>
            </a:r>
            <a:r>
              <a:rPr lang="en-US" b="1" dirty="0"/>
              <a:t>optimizations</a:t>
            </a:r>
            <a:r>
              <a:rPr lang="en-US" dirty="0"/>
              <a:t> of classic graph algorithms to plan in seconds across entire contents.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93A4F-8DCB-E24F-A65B-444D7560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6B0908-94E7-4D47-98FB-3AA4E5B50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7" r="7996"/>
          <a:stretch/>
        </p:blipFill>
        <p:spPr>
          <a:xfrm>
            <a:off x="609601" y="1995926"/>
            <a:ext cx="2610204" cy="1967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4223EC-5478-794D-8EC0-CEE14DE3DA0C}"/>
              </a:ext>
            </a:extLst>
          </p:cNvPr>
          <p:cNvSpPr txBox="1"/>
          <p:nvPr/>
        </p:nvSpPr>
        <p:spPr>
          <a:xfrm>
            <a:off x="873397" y="1534261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 Planning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F533470-7CF7-AA41-9BCC-ACC9A489810F}"/>
              </a:ext>
            </a:extLst>
          </p:cNvPr>
          <p:cNvSpPr/>
          <p:nvPr/>
        </p:nvSpPr>
        <p:spPr>
          <a:xfrm>
            <a:off x="3446879" y="3755568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8514A-FC3C-154F-82EE-DF8D3BEB3118}"/>
              </a:ext>
            </a:extLst>
          </p:cNvPr>
          <p:cNvSpPr txBox="1"/>
          <p:nvPr/>
        </p:nvSpPr>
        <p:spPr>
          <a:xfrm>
            <a:off x="2665802" y="4117764"/>
            <a:ext cx="175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of roads and intersections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F9F593F5-C4A1-9C47-B917-D65E51AAA701}"/>
              </a:ext>
            </a:extLst>
          </p:cNvPr>
          <p:cNvSpPr/>
          <p:nvPr/>
        </p:nvSpPr>
        <p:spPr>
          <a:xfrm>
            <a:off x="1590377" y="4058077"/>
            <a:ext cx="394379" cy="7941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5A7721-7251-7E46-A4FE-8479ADDB6E30}"/>
              </a:ext>
            </a:extLst>
          </p:cNvPr>
          <p:cNvSpPr txBox="1"/>
          <p:nvPr/>
        </p:nvSpPr>
        <p:spPr>
          <a:xfrm>
            <a:off x="834053" y="4953521"/>
            <a:ext cx="1921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Networks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Obstacles …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223D36-BC49-E345-93D5-2DD318E0A6C4}"/>
              </a:ext>
            </a:extLst>
          </p:cNvPr>
          <p:cNvGrpSpPr/>
          <p:nvPr/>
        </p:nvGrpSpPr>
        <p:grpSpPr>
          <a:xfrm>
            <a:off x="5384683" y="2209715"/>
            <a:ext cx="1422633" cy="1867250"/>
            <a:chOff x="5384683" y="2209715"/>
            <a:chExt cx="1422633" cy="18672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2D90723-E304-A441-9E83-33962580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0303" y="2209715"/>
              <a:ext cx="1411393" cy="143095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47BB62-DD6E-4B45-9585-CACC4F8A1856}"/>
                </a:ext>
              </a:extLst>
            </p:cNvPr>
            <p:cNvSpPr txBox="1"/>
            <p:nvPr/>
          </p:nvSpPr>
          <p:spPr>
            <a:xfrm>
              <a:off x="5384683" y="3707633"/>
              <a:ext cx="1422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Google Maps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175E1D-9CDC-FA4B-8D2F-0D4A6E196572}"/>
              </a:ext>
            </a:extLst>
          </p:cNvPr>
          <p:cNvGrpSpPr/>
          <p:nvPr/>
        </p:nvGrpSpPr>
        <p:grpSpPr>
          <a:xfrm>
            <a:off x="7451782" y="2379086"/>
            <a:ext cx="1300805" cy="1697879"/>
            <a:chOff x="7451782" y="2379086"/>
            <a:chExt cx="1300805" cy="16978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FD1618-140F-9C42-906C-62E830405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1391" y="2379086"/>
              <a:ext cx="1261586" cy="126158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E10701-8ED2-1043-BF0E-78EE33834D19}"/>
                </a:ext>
              </a:extLst>
            </p:cNvPr>
            <p:cNvSpPr txBox="1"/>
            <p:nvPr/>
          </p:nvSpPr>
          <p:spPr>
            <a:xfrm>
              <a:off x="7451782" y="3707633"/>
              <a:ext cx="1300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Apple Maps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4E092A-A14D-0348-B638-253B05AFC60F}"/>
              </a:ext>
            </a:extLst>
          </p:cNvPr>
          <p:cNvGrpSpPr/>
          <p:nvPr/>
        </p:nvGrpSpPr>
        <p:grpSpPr>
          <a:xfrm>
            <a:off x="9538515" y="2379674"/>
            <a:ext cx="1264297" cy="1697291"/>
            <a:chOff x="9538515" y="2379674"/>
            <a:chExt cx="1264297" cy="16972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D0B89EE-DD50-E946-BF07-5DB9187DF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068" t="20598" r="32040" b="17534"/>
            <a:stretch/>
          </p:blipFill>
          <p:spPr>
            <a:xfrm>
              <a:off x="9538515" y="2379674"/>
              <a:ext cx="1264297" cy="12609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C53CAF-BE49-3649-A73F-9897795B9B68}"/>
                </a:ext>
              </a:extLst>
            </p:cNvPr>
            <p:cNvSpPr txBox="1"/>
            <p:nvPr/>
          </p:nvSpPr>
          <p:spPr>
            <a:xfrm>
              <a:off x="9649303" y="3707633"/>
              <a:ext cx="1042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Big Maps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361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7C11-430D-464C-B79C-2FA88964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Hierarchical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2D6-0DDC-5B4A-B62F-A6D2C4F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2960"/>
            <a:ext cx="10972800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Decompose motion planning and control into stages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D29D7-3A01-6640-9B97-414BC9E6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7" r="7996"/>
          <a:stretch/>
        </p:blipFill>
        <p:spPr>
          <a:xfrm>
            <a:off x="326572" y="2518440"/>
            <a:ext cx="2610204" cy="1967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4691D-7A37-604B-B746-DB3F8C3C9FC2}"/>
              </a:ext>
            </a:extLst>
          </p:cNvPr>
          <p:cNvSpPr txBox="1"/>
          <p:nvPr/>
        </p:nvSpPr>
        <p:spPr>
          <a:xfrm>
            <a:off x="590368" y="2056775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 Planning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A863590-9B59-024B-B953-ECEA5D530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88" r="12367"/>
          <a:stretch/>
        </p:blipFill>
        <p:spPr>
          <a:xfrm>
            <a:off x="6615505" y="2612570"/>
            <a:ext cx="2272997" cy="18985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F5BFC06-B82F-7942-8A29-31C44970FD15}"/>
              </a:ext>
            </a:extLst>
          </p:cNvPr>
          <p:cNvSpPr txBox="1"/>
          <p:nvPr/>
        </p:nvSpPr>
        <p:spPr>
          <a:xfrm>
            <a:off x="6835754" y="2056774"/>
            <a:ext cx="189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Planning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636CC-C463-214F-847E-52401B005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63" r="12122"/>
          <a:stretch/>
        </p:blipFill>
        <p:spPr>
          <a:xfrm>
            <a:off x="9360092" y="2610288"/>
            <a:ext cx="2484021" cy="1895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F3FC2F-88F0-814E-AD85-775C9850709A}"/>
              </a:ext>
            </a:extLst>
          </p:cNvPr>
          <p:cNvSpPr txBox="1"/>
          <p:nvPr/>
        </p:nvSpPr>
        <p:spPr>
          <a:xfrm>
            <a:off x="9651488" y="205494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9A1A223-BEAE-7444-BF91-2DE0DB8DD807}"/>
              </a:ext>
            </a:extLst>
          </p:cNvPr>
          <p:cNvSpPr/>
          <p:nvPr/>
        </p:nvSpPr>
        <p:spPr>
          <a:xfrm>
            <a:off x="9017351" y="4385046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8B1202-FAD2-F941-9156-326977D3BD95}"/>
              </a:ext>
            </a:extLst>
          </p:cNvPr>
          <p:cNvSpPr txBox="1"/>
          <p:nvPr/>
        </p:nvSpPr>
        <p:spPr>
          <a:xfrm>
            <a:off x="8235152" y="472840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 Path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Follow</a:t>
            </a:r>
          </a:p>
        </p:txBody>
      </p:sp>
      <p:sp>
        <p:nvSpPr>
          <p:cNvPr id="70" name="Up Arrow 69">
            <a:extLst>
              <a:ext uri="{FF2B5EF4-FFF2-40B4-BE49-F238E27FC236}">
                <a16:creationId xmlns:a16="http://schemas.microsoft.com/office/drawing/2014/main" id="{DB846993-5700-D145-BE0E-0DDC0D3C9FF5}"/>
              </a:ext>
            </a:extLst>
          </p:cNvPr>
          <p:cNvSpPr/>
          <p:nvPr/>
        </p:nvSpPr>
        <p:spPr>
          <a:xfrm>
            <a:off x="1307348" y="4580591"/>
            <a:ext cx="394379" cy="7941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3577BC-B1A6-2340-8C18-8AA42E2FEC98}"/>
              </a:ext>
            </a:extLst>
          </p:cNvPr>
          <p:cNvSpPr txBox="1"/>
          <p:nvPr/>
        </p:nvSpPr>
        <p:spPr>
          <a:xfrm>
            <a:off x="551024" y="5476035"/>
            <a:ext cx="1921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Networks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Obstacles 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208668-755B-734C-B363-D3A0729CF16B}"/>
              </a:ext>
            </a:extLst>
          </p:cNvPr>
          <p:cNvSpPr txBox="1"/>
          <p:nvPr/>
        </p:nvSpPr>
        <p:spPr>
          <a:xfrm>
            <a:off x="4278918" y="5787567"/>
            <a:ext cx="69326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world around the car including predicted future states.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vehicle’s dynamics.</a:t>
            </a:r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id="{31ABA0D8-F20A-6943-BBB4-1912F2282052}"/>
              </a:ext>
            </a:extLst>
          </p:cNvPr>
          <p:cNvSpPr/>
          <p:nvPr/>
        </p:nvSpPr>
        <p:spPr>
          <a:xfrm>
            <a:off x="4909010" y="471725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Up Arrow 74">
            <a:extLst>
              <a:ext uri="{FF2B5EF4-FFF2-40B4-BE49-F238E27FC236}">
                <a16:creationId xmlns:a16="http://schemas.microsoft.com/office/drawing/2014/main" id="{A72A80D5-7391-C747-B4E6-78CF47021696}"/>
              </a:ext>
            </a:extLst>
          </p:cNvPr>
          <p:cNvSpPr/>
          <p:nvPr/>
        </p:nvSpPr>
        <p:spPr>
          <a:xfrm>
            <a:off x="7646900" y="4728407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Up Arrow 75">
            <a:extLst>
              <a:ext uri="{FF2B5EF4-FFF2-40B4-BE49-F238E27FC236}">
                <a16:creationId xmlns:a16="http://schemas.microsoft.com/office/drawing/2014/main" id="{7233C6A4-DD13-EA49-905E-E31C37A7F12F}"/>
              </a:ext>
            </a:extLst>
          </p:cNvPr>
          <p:cNvSpPr/>
          <p:nvPr/>
        </p:nvSpPr>
        <p:spPr>
          <a:xfrm>
            <a:off x="10477457" y="471725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1C1DF8-EC89-8D4F-9AAC-46A8E5E18E58}"/>
              </a:ext>
            </a:extLst>
          </p:cNvPr>
          <p:cNvSpPr/>
          <p:nvPr/>
        </p:nvSpPr>
        <p:spPr>
          <a:xfrm>
            <a:off x="-185057" y="-522514"/>
            <a:ext cx="12747171" cy="7620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9F2255-48FC-E440-A4B3-15B829F52874}"/>
              </a:ext>
            </a:extLst>
          </p:cNvPr>
          <p:cNvGrpSpPr/>
          <p:nvPr/>
        </p:nvGrpSpPr>
        <p:grpSpPr>
          <a:xfrm>
            <a:off x="3439415" y="2621065"/>
            <a:ext cx="2715855" cy="1873623"/>
            <a:chOff x="5618155" y="2699347"/>
            <a:chExt cx="3368172" cy="23236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C982A7F-51B1-9D4B-B09C-DD78A0CBAF1D}"/>
                </a:ext>
              </a:extLst>
            </p:cNvPr>
            <p:cNvSpPr/>
            <p:nvPr/>
          </p:nvSpPr>
          <p:spPr>
            <a:xfrm>
              <a:off x="5618155" y="3507105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 Left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B37AF9-790E-4645-BEF8-3423A0919A32}"/>
                </a:ext>
              </a:extLst>
            </p:cNvPr>
            <p:cNvSpPr/>
            <p:nvPr/>
          </p:nvSpPr>
          <p:spPr>
            <a:xfrm>
              <a:off x="7769478" y="455106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Yield to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Ped.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53AE36F-AA96-F548-8713-44FA96AFDEB9}"/>
                </a:ext>
              </a:extLst>
            </p:cNvPr>
            <p:cNvSpPr/>
            <p:nvPr/>
          </p:nvSpPr>
          <p:spPr>
            <a:xfrm>
              <a:off x="6281057" y="4541614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Park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0CFA424-531D-3F4F-8B6E-8C930C5B22C9}"/>
                </a:ext>
              </a:extLst>
            </p:cNvPr>
            <p:cNvSpPr/>
            <p:nvPr/>
          </p:nvSpPr>
          <p:spPr>
            <a:xfrm>
              <a:off x="6744870" y="3665310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Follow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08E80F4-477B-CF40-9421-539A362A596F}"/>
                </a:ext>
              </a:extLst>
            </p:cNvPr>
            <p:cNvSpPr/>
            <p:nvPr/>
          </p:nvSpPr>
          <p:spPr>
            <a:xfrm>
              <a:off x="6477000" y="2699347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Exit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Ramp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C16F063-B173-B141-9508-E0DF5E0B6E73}"/>
                </a:ext>
              </a:extLst>
            </p:cNvPr>
            <p:cNvSpPr/>
            <p:nvPr/>
          </p:nvSpPr>
          <p:spPr>
            <a:xfrm>
              <a:off x="7763125" y="276133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68B407C-CB9C-C74B-9798-F3E774130C23}"/>
                </a:ext>
              </a:extLst>
            </p:cNvPr>
            <p:cNvSpPr/>
            <p:nvPr/>
          </p:nvSpPr>
          <p:spPr>
            <a:xfrm>
              <a:off x="8041598" y="3647282"/>
              <a:ext cx="944729" cy="4719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Overtake</a:t>
              </a:r>
            </a:p>
          </p:txBody>
        </p: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53035213-4DB8-E945-89F1-63E5FE2EE3AB}"/>
                </a:ext>
              </a:extLst>
            </p:cNvPr>
            <p:cNvCxnSpPr>
              <a:stCxn id="10" idx="0"/>
              <a:endCxn id="14" idx="1"/>
            </p:cNvCxnSpPr>
            <p:nvPr/>
          </p:nvCxnSpPr>
          <p:spPr>
            <a:xfrm rot="5400000" flipH="1" flipV="1">
              <a:off x="5976394" y="3006499"/>
              <a:ext cx="571791" cy="42942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7D4AA064-0C68-3446-8DA4-527C87C8CA23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rot="16200000" flipH="1">
              <a:off x="6793344" y="3284360"/>
              <a:ext cx="494029" cy="267870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ED58EA3D-D776-854D-B502-AF1D9826C31A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7335845" y="2935314"/>
              <a:ext cx="427280" cy="61984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4F2372EE-2326-244D-A1DD-BC10ADCF2C95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rot="16200000" flipH="1">
              <a:off x="8146247" y="3279566"/>
              <a:ext cx="414017" cy="32141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E6DAD901-C5B0-B847-BB72-8997697E30D3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rot="16200000" flipH="1">
              <a:off x="6097742" y="3928875"/>
              <a:ext cx="562575" cy="66290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E1BD374A-019A-D542-B6A9-882C6F932BF3}"/>
                </a:ext>
              </a:extLst>
            </p:cNvPr>
            <p:cNvCxnSpPr>
              <a:cxnSpLocks/>
              <a:stCxn id="13" idx="3"/>
              <a:endCxn id="15" idx="2"/>
            </p:cNvCxnSpPr>
            <p:nvPr/>
          </p:nvCxnSpPr>
          <p:spPr>
            <a:xfrm flipV="1">
              <a:off x="7603715" y="3233265"/>
              <a:ext cx="588833" cy="66801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C8E0B0BB-9C5F-1F4E-B473-457DA87FFB77}"/>
                </a:ext>
              </a:extLst>
            </p:cNvPr>
            <p:cNvCxnSpPr>
              <a:cxnSpLocks/>
              <a:stCxn id="13" idx="2"/>
              <a:endCxn id="11" idx="1"/>
            </p:cNvCxnSpPr>
            <p:nvPr/>
          </p:nvCxnSpPr>
          <p:spPr>
            <a:xfrm rot="16200000" flipH="1">
              <a:off x="7146993" y="4164543"/>
              <a:ext cx="649784" cy="595185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276B3037-845F-3940-9847-4E6D04C9D2EE}"/>
                </a:ext>
              </a:extLst>
            </p:cNvPr>
            <p:cNvCxnSpPr>
              <a:cxnSpLocks/>
              <a:stCxn id="11" idx="0"/>
              <a:endCxn id="13" idx="3"/>
            </p:cNvCxnSpPr>
            <p:nvPr/>
          </p:nvCxnSpPr>
          <p:spPr>
            <a:xfrm rot="16200000" flipV="1">
              <a:off x="7576416" y="3928576"/>
              <a:ext cx="649784" cy="595186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E572B25E-BEBD-CD42-B129-1CE2783F7CCC}"/>
                </a:ext>
              </a:extLst>
            </p:cNvPr>
            <p:cNvCxnSpPr>
              <a:cxnSpLocks/>
              <a:stCxn id="12" idx="0"/>
              <a:endCxn id="13" idx="2"/>
            </p:cNvCxnSpPr>
            <p:nvPr/>
          </p:nvCxnSpPr>
          <p:spPr>
            <a:xfrm rot="5400000" flipH="1" flipV="1">
              <a:off x="6740202" y="4107524"/>
              <a:ext cx="404370" cy="46381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3719A0E5-6EC1-A041-AD43-D9053321C69E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>
            <a:xfrm>
              <a:off x="6477000" y="3743072"/>
              <a:ext cx="267870" cy="15820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FFC49428-610A-654F-934E-8BB9CA64E1FE}"/>
                </a:ext>
              </a:extLst>
            </p:cNvPr>
            <p:cNvCxnSpPr>
              <a:cxnSpLocks/>
              <a:stCxn id="16" idx="2"/>
              <a:endCxn id="13" idx="2"/>
            </p:cNvCxnSpPr>
            <p:nvPr/>
          </p:nvCxnSpPr>
          <p:spPr>
            <a:xfrm rot="5400000">
              <a:off x="7835115" y="3458396"/>
              <a:ext cx="18027" cy="1339670"/>
            </a:xfrm>
            <a:prstGeom prst="curvedConnector3">
              <a:avLst>
                <a:gd name="adj1" fmla="val 1672647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449D287-8F65-004B-AD9A-5EE6AC400648}"/>
              </a:ext>
            </a:extLst>
          </p:cNvPr>
          <p:cNvSpPr txBox="1"/>
          <p:nvPr/>
        </p:nvSpPr>
        <p:spPr>
          <a:xfrm>
            <a:off x="3506416" y="2056775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 Planning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06CC906A-BDA7-E248-885D-C9D61A3E3C78}"/>
              </a:ext>
            </a:extLst>
          </p:cNvPr>
          <p:cNvSpPr/>
          <p:nvPr/>
        </p:nvSpPr>
        <p:spPr>
          <a:xfrm>
            <a:off x="3163850" y="4278082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FB932C-7EBA-3F4A-A4F9-5B853297555A}"/>
              </a:ext>
            </a:extLst>
          </p:cNvPr>
          <p:cNvSpPr txBox="1"/>
          <p:nvPr/>
        </p:nvSpPr>
        <p:spPr>
          <a:xfrm>
            <a:off x="2382773" y="4640278"/>
            <a:ext cx="175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of roads and intersections</a:t>
            </a: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7657193B-5058-D042-9931-9983D69F0596}"/>
              </a:ext>
            </a:extLst>
          </p:cNvPr>
          <p:cNvSpPr/>
          <p:nvPr/>
        </p:nvSpPr>
        <p:spPr>
          <a:xfrm>
            <a:off x="6292393" y="4354240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A1F3BE-1DB4-6A43-A48D-83E26E549671}"/>
              </a:ext>
            </a:extLst>
          </p:cNvPr>
          <p:cNvSpPr txBox="1"/>
          <p:nvPr/>
        </p:nvSpPr>
        <p:spPr>
          <a:xfrm>
            <a:off x="5510194" y="472840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4008805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09AD-57FA-D841-A352-624FB3E7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87927-3F43-1645-BE97-DEFCDDD32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196" y="1182960"/>
            <a:ext cx="7684118" cy="5301274"/>
          </a:xfrm>
        </p:spPr>
        <p:txBody>
          <a:bodyPr>
            <a:normAutofit/>
          </a:bodyPr>
          <a:lstStyle/>
          <a:p>
            <a:r>
              <a:rPr lang="en-US" dirty="0"/>
              <a:t>Determines the </a:t>
            </a:r>
            <a:r>
              <a:rPr lang="en-US" b="1" dirty="0"/>
              <a:t>high-level actions</a:t>
            </a:r>
            <a:r>
              <a:rPr lang="en-US" dirty="0"/>
              <a:t> need to move through the input road network in response to observations and future state predictions.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i="1" dirty="0"/>
              <a:t>Exit right from parking lot.</a:t>
            </a:r>
          </a:p>
          <a:p>
            <a:pPr lvl="2"/>
            <a:r>
              <a:rPr lang="en-US" i="1" dirty="0"/>
              <a:t>Merge into left lane</a:t>
            </a:r>
          </a:p>
          <a:p>
            <a:pPr lvl="2"/>
            <a:r>
              <a:rPr lang="en-US" i="1" dirty="0"/>
              <a:t>Turn left at intersection</a:t>
            </a:r>
          </a:p>
          <a:p>
            <a:pPr lvl="2"/>
            <a:r>
              <a:rPr lang="en-US" i="1" dirty="0"/>
              <a:t>Avoid [observed] construction worker ...</a:t>
            </a:r>
          </a:p>
          <a:p>
            <a:r>
              <a:rPr lang="en-US" b="1" dirty="0"/>
              <a:t>Inputs:</a:t>
            </a:r>
            <a:r>
              <a:rPr lang="en-US" dirty="0"/>
              <a:t> Road sequence as well as observations and predictions from perception systems.</a:t>
            </a:r>
          </a:p>
          <a:p>
            <a:r>
              <a:rPr lang="en-US" b="1" dirty="0"/>
              <a:t>Outputs: </a:t>
            </a:r>
            <a:r>
              <a:rPr lang="en-US" dirty="0"/>
              <a:t>Actions which can be mapped to state configurations (e.g., GPS waypoints, orientation, speed…)</a:t>
            </a:r>
          </a:p>
          <a:p>
            <a:r>
              <a:rPr lang="en-US" b="1" dirty="0"/>
              <a:t>Solutions: </a:t>
            </a:r>
            <a:r>
              <a:rPr lang="en-US" dirty="0"/>
              <a:t>Finite state machines as well as probabilistic generalizations (MDPs).</a:t>
            </a:r>
          </a:p>
          <a:p>
            <a:pPr lvl="1"/>
            <a:r>
              <a:rPr lang="en-US" b="1" dirty="0"/>
              <a:t>Area of potential future innovation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Learned behaviors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844ED-B155-BB44-B1E4-3FE87F1D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F43482-6AF3-C149-AC53-730612796372}"/>
              </a:ext>
            </a:extLst>
          </p:cNvPr>
          <p:cNvGrpSpPr/>
          <p:nvPr/>
        </p:nvGrpSpPr>
        <p:grpSpPr>
          <a:xfrm>
            <a:off x="828040" y="2000580"/>
            <a:ext cx="2715855" cy="1873623"/>
            <a:chOff x="5618155" y="2699347"/>
            <a:chExt cx="3368172" cy="232364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CEDC892-795F-0B45-B946-059A339673D5}"/>
                </a:ext>
              </a:extLst>
            </p:cNvPr>
            <p:cNvSpPr/>
            <p:nvPr/>
          </p:nvSpPr>
          <p:spPr>
            <a:xfrm>
              <a:off x="5618155" y="3507105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 Left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4A8BB5C-6BBD-B549-A329-84673E57E683}"/>
                </a:ext>
              </a:extLst>
            </p:cNvPr>
            <p:cNvSpPr/>
            <p:nvPr/>
          </p:nvSpPr>
          <p:spPr>
            <a:xfrm>
              <a:off x="7769478" y="455106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Yield to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Ped.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CC4A956-880B-3B49-B101-0B2321FE5EC1}"/>
                </a:ext>
              </a:extLst>
            </p:cNvPr>
            <p:cNvSpPr/>
            <p:nvPr/>
          </p:nvSpPr>
          <p:spPr>
            <a:xfrm>
              <a:off x="6281057" y="4541614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Park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1B5800D-0F30-144F-9AF7-123DEB819756}"/>
                </a:ext>
              </a:extLst>
            </p:cNvPr>
            <p:cNvSpPr/>
            <p:nvPr/>
          </p:nvSpPr>
          <p:spPr>
            <a:xfrm>
              <a:off x="6744870" y="3665310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Follow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846A904-AA55-A04C-A56E-5125F6198C77}"/>
                </a:ext>
              </a:extLst>
            </p:cNvPr>
            <p:cNvSpPr/>
            <p:nvPr/>
          </p:nvSpPr>
          <p:spPr>
            <a:xfrm>
              <a:off x="6477000" y="2699347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Exit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Ramp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4DC92A2-DBC1-5B46-9C61-8FFD85698CA6}"/>
                </a:ext>
              </a:extLst>
            </p:cNvPr>
            <p:cNvSpPr/>
            <p:nvPr/>
          </p:nvSpPr>
          <p:spPr>
            <a:xfrm>
              <a:off x="7763125" y="276133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9ED59A-9763-A148-A653-30605517EB63}"/>
                </a:ext>
              </a:extLst>
            </p:cNvPr>
            <p:cNvSpPr/>
            <p:nvPr/>
          </p:nvSpPr>
          <p:spPr>
            <a:xfrm>
              <a:off x="8041598" y="3647282"/>
              <a:ext cx="944729" cy="4719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Overtake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5647113B-1406-5C4D-BC6B-C033C8F40EBA}"/>
                </a:ext>
              </a:extLst>
            </p:cNvPr>
            <p:cNvCxnSpPr>
              <a:stCxn id="9" idx="0"/>
              <a:endCxn id="13" idx="1"/>
            </p:cNvCxnSpPr>
            <p:nvPr/>
          </p:nvCxnSpPr>
          <p:spPr>
            <a:xfrm rot="5400000" flipH="1" flipV="1">
              <a:off x="5976394" y="3006499"/>
              <a:ext cx="571791" cy="42942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D7A8E0EE-EDCA-5842-B18A-FE24363C6ADA}"/>
                </a:ext>
              </a:extLst>
            </p:cNvPr>
            <p:cNvCxnSpPr>
              <a:cxnSpLocks/>
              <a:stCxn id="13" idx="2"/>
              <a:endCxn id="12" idx="0"/>
            </p:cNvCxnSpPr>
            <p:nvPr/>
          </p:nvCxnSpPr>
          <p:spPr>
            <a:xfrm rot="16200000" flipH="1">
              <a:off x="6793344" y="3284360"/>
              <a:ext cx="494029" cy="267870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1EED27FC-EBE7-9F43-B49B-373AED84DB43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7335845" y="2935314"/>
              <a:ext cx="427280" cy="61984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E6051788-76A3-EE41-B123-ADB6D08A0174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 rot="16200000" flipH="1">
              <a:off x="8146247" y="3279566"/>
              <a:ext cx="414017" cy="32141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131220C8-305F-C742-93D0-4C0912FCA56E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rot="16200000" flipH="1">
              <a:off x="6097742" y="3928875"/>
              <a:ext cx="562575" cy="66290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F03CA726-2561-A545-A50F-C47DCCEEE290}"/>
                </a:ext>
              </a:extLst>
            </p:cNvPr>
            <p:cNvCxnSpPr>
              <a:cxnSpLocks/>
              <a:stCxn id="12" idx="3"/>
              <a:endCxn id="14" idx="2"/>
            </p:cNvCxnSpPr>
            <p:nvPr/>
          </p:nvCxnSpPr>
          <p:spPr>
            <a:xfrm flipV="1">
              <a:off x="7603715" y="3233265"/>
              <a:ext cx="588833" cy="66801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7FBA877C-BBD7-CD42-AC2A-47B1F793ED3F}"/>
                </a:ext>
              </a:extLst>
            </p:cNvPr>
            <p:cNvCxnSpPr>
              <a:cxnSpLocks/>
              <a:stCxn id="12" idx="2"/>
              <a:endCxn id="10" idx="1"/>
            </p:cNvCxnSpPr>
            <p:nvPr/>
          </p:nvCxnSpPr>
          <p:spPr>
            <a:xfrm rot="16200000" flipH="1">
              <a:off x="7146993" y="4164543"/>
              <a:ext cx="649784" cy="595185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73E5EDDD-ADF2-084B-85E8-ECA6278D8697}"/>
                </a:ext>
              </a:extLst>
            </p:cNvPr>
            <p:cNvCxnSpPr>
              <a:cxnSpLocks/>
              <a:stCxn id="10" idx="0"/>
              <a:endCxn id="12" idx="3"/>
            </p:cNvCxnSpPr>
            <p:nvPr/>
          </p:nvCxnSpPr>
          <p:spPr>
            <a:xfrm rot="16200000" flipV="1">
              <a:off x="7576416" y="3928576"/>
              <a:ext cx="649784" cy="595186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A54F66F7-1BA5-5A4B-BA0F-B29B9CE776D4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rot="5400000" flipH="1" flipV="1">
              <a:off x="6740202" y="4107524"/>
              <a:ext cx="404370" cy="46381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C6F6B913-32EA-F84A-8064-33FA32E75F97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>
              <a:off x="6477000" y="3743072"/>
              <a:ext cx="267870" cy="15820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A5D05EF8-2880-5947-826F-2D19C9DF56A4}"/>
                </a:ext>
              </a:extLst>
            </p:cNvPr>
            <p:cNvCxnSpPr>
              <a:cxnSpLocks/>
              <a:stCxn id="15" idx="2"/>
              <a:endCxn id="12" idx="2"/>
            </p:cNvCxnSpPr>
            <p:nvPr/>
          </p:nvCxnSpPr>
          <p:spPr>
            <a:xfrm rot="5400000">
              <a:off x="7835115" y="3458396"/>
              <a:ext cx="18027" cy="1339670"/>
            </a:xfrm>
            <a:prstGeom prst="curvedConnector3">
              <a:avLst>
                <a:gd name="adj1" fmla="val 1672647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0DA244A-5E98-DF4E-8716-4DD505FF53DD}"/>
              </a:ext>
            </a:extLst>
          </p:cNvPr>
          <p:cNvSpPr txBox="1"/>
          <p:nvPr/>
        </p:nvSpPr>
        <p:spPr>
          <a:xfrm>
            <a:off x="895041" y="1436290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 Planning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0AF726A6-968E-B545-A1BE-61791DFDED74}"/>
              </a:ext>
            </a:extLst>
          </p:cNvPr>
          <p:cNvSpPr/>
          <p:nvPr/>
        </p:nvSpPr>
        <p:spPr>
          <a:xfrm>
            <a:off x="922590" y="3657597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97EB14-9B9E-DF49-A3E9-44C3B3431EDB}"/>
              </a:ext>
            </a:extLst>
          </p:cNvPr>
          <p:cNvSpPr txBox="1"/>
          <p:nvPr/>
        </p:nvSpPr>
        <p:spPr>
          <a:xfrm>
            <a:off x="141513" y="4019793"/>
            <a:ext cx="175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of roads and intersections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9C8C2295-6E44-704B-9D76-49B7E63EFE69}"/>
              </a:ext>
            </a:extLst>
          </p:cNvPr>
          <p:cNvSpPr/>
          <p:nvPr/>
        </p:nvSpPr>
        <p:spPr>
          <a:xfrm>
            <a:off x="3408875" y="3733755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8272E0-EB60-5D41-A536-CC4E49E57DA0}"/>
              </a:ext>
            </a:extLst>
          </p:cNvPr>
          <p:cNvSpPr txBox="1"/>
          <p:nvPr/>
        </p:nvSpPr>
        <p:spPr>
          <a:xfrm>
            <a:off x="2626676" y="4107922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734613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Up Arrow 74">
            <a:extLst>
              <a:ext uri="{FF2B5EF4-FFF2-40B4-BE49-F238E27FC236}">
                <a16:creationId xmlns:a16="http://schemas.microsoft.com/office/drawing/2014/main" id="{A72A80D5-7391-C747-B4E6-78CF47021696}"/>
              </a:ext>
            </a:extLst>
          </p:cNvPr>
          <p:cNvSpPr/>
          <p:nvPr/>
        </p:nvSpPr>
        <p:spPr>
          <a:xfrm>
            <a:off x="7646900" y="4728407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id="{31ABA0D8-F20A-6943-BBB4-1912F2282052}"/>
              </a:ext>
            </a:extLst>
          </p:cNvPr>
          <p:cNvSpPr/>
          <p:nvPr/>
        </p:nvSpPr>
        <p:spPr>
          <a:xfrm>
            <a:off x="4909010" y="471725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9F2255-48FC-E440-A4B3-15B829F52874}"/>
              </a:ext>
            </a:extLst>
          </p:cNvPr>
          <p:cNvGrpSpPr/>
          <p:nvPr/>
        </p:nvGrpSpPr>
        <p:grpSpPr>
          <a:xfrm>
            <a:off x="3439415" y="2621065"/>
            <a:ext cx="2715855" cy="1873623"/>
            <a:chOff x="5618155" y="2699347"/>
            <a:chExt cx="3368172" cy="23236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C982A7F-51B1-9D4B-B09C-DD78A0CBAF1D}"/>
                </a:ext>
              </a:extLst>
            </p:cNvPr>
            <p:cNvSpPr/>
            <p:nvPr/>
          </p:nvSpPr>
          <p:spPr>
            <a:xfrm>
              <a:off x="5618155" y="3507105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 Left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B37AF9-790E-4645-BEF8-3423A0919A32}"/>
                </a:ext>
              </a:extLst>
            </p:cNvPr>
            <p:cNvSpPr/>
            <p:nvPr/>
          </p:nvSpPr>
          <p:spPr>
            <a:xfrm>
              <a:off x="7769478" y="455106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Yield to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Ped.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53AE36F-AA96-F548-8713-44FA96AFDEB9}"/>
                </a:ext>
              </a:extLst>
            </p:cNvPr>
            <p:cNvSpPr/>
            <p:nvPr/>
          </p:nvSpPr>
          <p:spPr>
            <a:xfrm>
              <a:off x="6281057" y="4541614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Park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0CFA424-531D-3F4F-8B6E-8C930C5B22C9}"/>
                </a:ext>
              </a:extLst>
            </p:cNvPr>
            <p:cNvSpPr/>
            <p:nvPr/>
          </p:nvSpPr>
          <p:spPr>
            <a:xfrm>
              <a:off x="6744870" y="3665310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Follow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08E80F4-477B-CF40-9421-539A362A596F}"/>
                </a:ext>
              </a:extLst>
            </p:cNvPr>
            <p:cNvSpPr/>
            <p:nvPr/>
          </p:nvSpPr>
          <p:spPr>
            <a:xfrm>
              <a:off x="6477000" y="2699347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Exit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Ramp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C16F063-B173-B141-9508-E0DF5E0B6E73}"/>
                </a:ext>
              </a:extLst>
            </p:cNvPr>
            <p:cNvSpPr/>
            <p:nvPr/>
          </p:nvSpPr>
          <p:spPr>
            <a:xfrm>
              <a:off x="7763125" y="276133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68B407C-CB9C-C74B-9798-F3E774130C23}"/>
                </a:ext>
              </a:extLst>
            </p:cNvPr>
            <p:cNvSpPr/>
            <p:nvPr/>
          </p:nvSpPr>
          <p:spPr>
            <a:xfrm>
              <a:off x="8041598" y="3647282"/>
              <a:ext cx="944729" cy="4719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Overtake</a:t>
              </a:r>
            </a:p>
          </p:txBody>
        </p: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53035213-4DB8-E945-89F1-63E5FE2EE3AB}"/>
                </a:ext>
              </a:extLst>
            </p:cNvPr>
            <p:cNvCxnSpPr>
              <a:stCxn id="10" idx="0"/>
              <a:endCxn id="14" idx="1"/>
            </p:cNvCxnSpPr>
            <p:nvPr/>
          </p:nvCxnSpPr>
          <p:spPr>
            <a:xfrm rot="5400000" flipH="1" flipV="1">
              <a:off x="5976394" y="3006499"/>
              <a:ext cx="571791" cy="42942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7D4AA064-0C68-3446-8DA4-527C87C8CA23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rot="16200000" flipH="1">
              <a:off x="6793344" y="3284360"/>
              <a:ext cx="494029" cy="267870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ED58EA3D-D776-854D-B502-AF1D9826C31A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7335845" y="2935314"/>
              <a:ext cx="427280" cy="61984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4F2372EE-2326-244D-A1DD-BC10ADCF2C95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rot="16200000" flipH="1">
              <a:off x="8146247" y="3279566"/>
              <a:ext cx="414017" cy="32141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E6DAD901-C5B0-B847-BB72-8997697E30D3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rot="16200000" flipH="1">
              <a:off x="6097742" y="3928875"/>
              <a:ext cx="562575" cy="66290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E1BD374A-019A-D542-B6A9-882C6F932BF3}"/>
                </a:ext>
              </a:extLst>
            </p:cNvPr>
            <p:cNvCxnSpPr>
              <a:cxnSpLocks/>
              <a:stCxn id="13" idx="3"/>
              <a:endCxn id="15" idx="2"/>
            </p:cNvCxnSpPr>
            <p:nvPr/>
          </p:nvCxnSpPr>
          <p:spPr>
            <a:xfrm flipV="1">
              <a:off x="7603715" y="3233265"/>
              <a:ext cx="588833" cy="66801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C8E0B0BB-9C5F-1F4E-B473-457DA87FFB77}"/>
                </a:ext>
              </a:extLst>
            </p:cNvPr>
            <p:cNvCxnSpPr>
              <a:cxnSpLocks/>
              <a:stCxn id="13" idx="2"/>
              <a:endCxn id="11" idx="1"/>
            </p:cNvCxnSpPr>
            <p:nvPr/>
          </p:nvCxnSpPr>
          <p:spPr>
            <a:xfrm rot="16200000" flipH="1">
              <a:off x="7146993" y="4164543"/>
              <a:ext cx="649784" cy="595185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276B3037-845F-3940-9847-4E6D04C9D2EE}"/>
                </a:ext>
              </a:extLst>
            </p:cNvPr>
            <p:cNvCxnSpPr>
              <a:cxnSpLocks/>
              <a:stCxn id="11" idx="0"/>
              <a:endCxn id="13" idx="3"/>
            </p:cNvCxnSpPr>
            <p:nvPr/>
          </p:nvCxnSpPr>
          <p:spPr>
            <a:xfrm rot="16200000" flipV="1">
              <a:off x="7576416" y="3928576"/>
              <a:ext cx="649784" cy="595186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E572B25E-BEBD-CD42-B129-1CE2783F7CCC}"/>
                </a:ext>
              </a:extLst>
            </p:cNvPr>
            <p:cNvCxnSpPr>
              <a:cxnSpLocks/>
              <a:stCxn id="12" idx="0"/>
              <a:endCxn id="13" idx="2"/>
            </p:cNvCxnSpPr>
            <p:nvPr/>
          </p:nvCxnSpPr>
          <p:spPr>
            <a:xfrm rot="5400000" flipH="1" flipV="1">
              <a:off x="6740202" y="4107524"/>
              <a:ext cx="404370" cy="46381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3719A0E5-6EC1-A041-AD43-D9053321C69E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>
            <a:xfrm>
              <a:off x="6477000" y="3743072"/>
              <a:ext cx="267870" cy="15820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FFC49428-610A-654F-934E-8BB9CA64E1FE}"/>
                </a:ext>
              </a:extLst>
            </p:cNvPr>
            <p:cNvCxnSpPr>
              <a:cxnSpLocks/>
              <a:stCxn id="16" idx="2"/>
              <a:endCxn id="13" idx="2"/>
            </p:cNvCxnSpPr>
            <p:nvPr/>
          </p:nvCxnSpPr>
          <p:spPr>
            <a:xfrm rot="5400000">
              <a:off x="7835115" y="3458396"/>
              <a:ext cx="18027" cy="1339670"/>
            </a:xfrm>
            <a:prstGeom prst="curvedConnector3">
              <a:avLst>
                <a:gd name="adj1" fmla="val 1672647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449D287-8F65-004B-AD9A-5EE6AC400648}"/>
              </a:ext>
            </a:extLst>
          </p:cNvPr>
          <p:cNvSpPr txBox="1"/>
          <p:nvPr/>
        </p:nvSpPr>
        <p:spPr>
          <a:xfrm>
            <a:off x="3506416" y="2056775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 Planning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06CC906A-BDA7-E248-885D-C9D61A3E3C78}"/>
              </a:ext>
            </a:extLst>
          </p:cNvPr>
          <p:cNvSpPr/>
          <p:nvPr/>
        </p:nvSpPr>
        <p:spPr>
          <a:xfrm>
            <a:off x="3163850" y="4278082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FB932C-7EBA-3F4A-A4F9-5B853297555A}"/>
              </a:ext>
            </a:extLst>
          </p:cNvPr>
          <p:cNvSpPr txBox="1"/>
          <p:nvPr/>
        </p:nvSpPr>
        <p:spPr>
          <a:xfrm>
            <a:off x="2382773" y="4640278"/>
            <a:ext cx="175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of roads and intersections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F7C11-430D-464C-B79C-2FA88964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Hierarchical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2D6-0DDC-5B4A-B62F-A6D2C4F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2960"/>
            <a:ext cx="10972800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Decompose motion planning and control into stages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D29D7-3A01-6640-9B97-414BC9E6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7" r="7996"/>
          <a:stretch/>
        </p:blipFill>
        <p:spPr>
          <a:xfrm>
            <a:off x="326572" y="2518440"/>
            <a:ext cx="2610204" cy="1967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4691D-7A37-604B-B746-DB3F8C3C9FC2}"/>
              </a:ext>
            </a:extLst>
          </p:cNvPr>
          <p:cNvSpPr txBox="1"/>
          <p:nvPr/>
        </p:nvSpPr>
        <p:spPr>
          <a:xfrm>
            <a:off x="590368" y="2056775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 Planning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636CC-C463-214F-847E-52401B005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3" r="12122"/>
          <a:stretch/>
        </p:blipFill>
        <p:spPr>
          <a:xfrm>
            <a:off x="9360092" y="2610288"/>
            <a:ext cx="2484021" cy="1895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F3FC2F-88F0-814E-AD85-775C9850709A}"/>
              </a:ext>
            </a:extLst>
          </p:cNvPr>
          <p:cNvSpPr txBox="1"/>
          <p:nvPr/>
        </p:nvSpPr>
        <p:spPr>
          <a:xfrm>
            <a:off x="9651488" y="205494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sp>
        <p:nvSpPr>
          <p:cNvPr id="70" name="Up Arrow 69">
            <a:extLst>
              <a:ext uri="{FF2B5EF4-FFF2-40B4-BE49-F238E27FC236}">
                <a16:creationId xmlns:a16="http://schemas.microsoft.com/office/drawing/2014/main" id="{DB846993-5700-D145-BE0E-0DDC0D3C9FF5}"/>
              </a:ext>
            </a:extLst>
          </p:cNvPr>
          <p:cNvSpPr/>
          <p:nvPr/>
        </p:nvSpPr>
        <p:spPr>
          <a:xfrm>
            <a:off x="1307348" y="4580591"/>
            <a:ext cx="394379" cy="7941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3577BC-B1A6-2340-8C18-8AA42E2FEC98}"/>
              </a:ext>
            </a:extLst>
          </p:cNvPr>
          <p:cNvSpPr txBox="1"/>
          <p:nvPr/>
        </p:nvSpPr>
        <p:spPr>
          <a:xfrm>
            <a:off x="551024" y="5476035"/>
            <a:ext cx="1921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Networks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Obstacles 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208668-755B-734C-B363-D3A0729CF16B}"/>
              </a:ext>
            </a:extLst>
          </p:cNvPr>
          <p:cNvSpPr txBox="1"/>
          <p:nvPr/>
        </p:nvSpPr>
        <p:spPr>
          <a:xfrm>
            <a:off x="4278918" y="5787567"/>
            <a:ext cx="69326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world around the car including predicted future states.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vehicle’s dynamics.</a:t>
            </a:r>
          </a:p>
        </p:txBody>
      </p:sp>
      <p:sp>
        <p:nvSpPr>
          <p:cNvPr id="76" name="Up Arrow 75">
            <a:extLst>
              <a:ext uri="{FF2B5EF4-FFF2-40B4-BE49-F238E27FC236}">
                <a16:creationId xmlns:a16="http://schemas.microsoft.com/office/drawing/2014/main" id="{7233C6A4-DD13-EA49-905E-E31C37A7F12F}"/>
              </a:ext>
            </a:extLst>
          </p:cNvPr>
          <p:cNvSpPr/>
          <p:nvPr/>
        </p:nvSpPr>
        <p:spPr>
          <a:xfrm>
            <a:off x="10477457" y="471725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1C1DF8-EC89-8D4F-9AAC-46A8E5E18E58}"/>
              </a:ext>
            </a:extLst>
          </p:cNvPr>
          <p:cNvSpPr/>
          <p:nvPr/>
        </p:nvSpPr>
        <p:spPr>
          <a:xfrm>
            <a:off x="-218316" y="-424588"/>
            <a:ext cx="12747171" cy="7620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7657193B-5058-D042-9931-9983D69F0596}"/>
              </a:ext>
            </a:extLst>
          </p:cNvPr>
          <p:cNvSpPr/>
          <p:nvPr/>
        </p:nvSpPr>
        <p:spPr>
          <a:xfrm>
            <a:off x="6292393" y="4354240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A1F3BE-1DB4-6A43-A48D-83E26E549671}"/>
              </a:ext>
            </a:extLst>
          </p:cNvPr>
          <p:cNvSpPr txBox="1"/>
          <p:nvPr/>
        </p:nvSpPr>
        <p:spPr>
          <a:xfrm>
            <a:off x="5510194" y="472840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State Configurations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A863590-9B59-024B-B953-ECEA5D530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8" r="12367"/>
          <a:stretch/>
        </p:blipFill>
        <p:spPr>
          <a:xfrm>
            <a:off x="6615505" y="2612570"/>
            <a:ext cx="2272997" cy="18985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F5BFC06-B82F-7942-8A29-31C44970FD15}"/>
              </a:ext>
            </a:extLst>
          </p:cNvPr>
          <p:cNvSpPr txBox="1"/>
          <p:nvPr/>
        </p:nvSpPr>
        <p:spPr>
          <a:xfrm>
            <a:off x="6835754" y="2056774"/>
            <a:ext cx="189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Planning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9A1A223-BEAE-7444-BF91-2DE0DB8DD807}"/>
              </a:ext>
            </a:extLst>
          </p:cNvPr>
          <p:cNvSpPr/>
          <p:nvPr/>
        </p:nvSpPr>
        <p:spPr>
          <a:xfrm>
            <a:off x="9017351" y="4385046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8B1202-FAD2-F941-9156-326977D3BD95}"/>
              </a:ext>
            </a:extLst>
          </p:cNvPr>
          <p:cNvSpPr txBox="1"/>
          <p:nvPr/>
        </p:nvSpPr>
        <p:spPr>
          <a:xfrm>
            <a:off x="8235152" y="472840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 Path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Follow</a:t>
            </a:r>
          </a:p>
        </p:txBody>
      </p:sp>
    </p:spTree>
    <p:extLst>
      <p:ext uri="{BB962C8B-B14F-4D97-AF65-F5344CB8AC3E}">
        <p14:creationId xmlns:p14="http://schemas.microsoft.com/office/powerpoint/2010/main" val="2600413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CDCA5D0-7306-3D42-96C9-1A8223297A45}"/>
              </a:ext>
            </a:extLst>
          </p:cNvPr>
          <p:cNvSpPr/>
          <p:nvPr/>
        </p:nvSpPr>
        <p:spPr>
          <a:xfrm>
            <a:off x="4561114" y="5551714"/>
            <a:ext cx="2884715" cy="3374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5549B-EDC0-0146-859D-CD6672D5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B181A-456C-7748-A31C-A0808C86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552" y="1182960"/>
            <a:ext cx="7813847" cy="5381126"/>
          </a:xfrm>
        </p:spPr>
        <p:txBody>
          <a:bodyPr>
            <a:normAutofit/>
          </a:bodyPr>
          <a:lstStyle/>
          <a:p>
            <a:r>
              <a:rPr lang="en-US" dirty="0"/>
              <a:t>Compute an “optimal” sequence of state configurations (e.g., locations and velocities) that terminates in the desired end state.</a:t>
            </a:r>
          </a:p>
          <a:p>
            <a:r>
              <a:rPr lang="en-US" b="1" dirty="0"/>
              <a:t>Path</a:t>
            </a:r>
            <a:r>
              <a:rPr lang="en-US" dirty="0"/>
              <a:t>: sequence of state configurations including</a:t>
            </a:r>
          </a:p>
          <a:p>
            <a:pPr lvl="1"/>
            <a:r>
              <a:rPr lang="en-US" dirty="0"/>
              <a:t>Position, orientation, velocity</a:t>
            </a:r>
          </a:p>
          <a:p>
            <a:r>
              <a:rPr lang="en-US" b="1" dirty="0"/>
              <a:t>Optimal</a:t>
            </a:r>
            <a:endParaRPr lang="en-US" dirty="0"/>
          </a:p>
          <a:p>
            <a:pPr lvl="1"/>
            <a:r>
              <a:rPr lang="en-US" dirty="0"/>
              <a:t>Feasible with respect to vehicle dynamics</a:t>
            </a:r>
          </a:p>
          <a:p>
            <a:pPr lvl="1"/>
            <a:r>
              <a:rPr lang="en-US" dirty="0"/>
              <a:t>Avoid collisions or violating road laws</a:t>
            </a:r>
          </a:p>
          <a:p>
            <a:pPr lvl="1"/>
            <a:r>
              <a:rPr lang="en-US" dirty="0"/>
              <a:t>Comfortable (limited acceleration, jerk, …)</a:t>
            </a:r>
          </a:p>
          <a:p>
            <a:pPr lvl="1"/>
            <a:r>
              <a:rPr lang="en-US" dirty="0"/>
              <a:t>Efficient (reduce wasted energy and time)</a:t>
            </a:r>
          </a:p>
          <a:p>
            <a:r>
              <a:rPr lang="en-US" b="1" dirty="0"/>
              <a:t>Dependencies</a:t>
            </a:r>
          </a:p>
          <a:p>
            <a:pPr lvl="1"/>
            <a:r>
              <a:rPr lang="en-US" dirty="0"/>
              <a:t>Road network </a:t>
            </a:r>
          </a:p>
          <a:p>
            <a:pPr lvl="1"/>
            <a:r>
              <a:rPr lang="en-US" dirty="0"/>
              <a:t>Behavior of other vehicles and pedestrians</a:t>
            </a:r>
          </a:p>
          <a:p>
            <a:pPr lvl="1"/>
            <a:r>
              <a:rPr lang="en-US" dirty="0"/>
              <a:t>Vehicle dynamics model</a:t>
            </a:r>
          </a:p>
          <a:p>
            <a:r>
              <a:rPr lang="en-US" b="1" dirty="0"/>
              <a:t>Hard problem but well studied!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D2F39-2B24-8E49-880D-E639E2A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FD066E4-7B9C-D44E-9255-46FBEC7C6517}"/>
              </a:ext>
            </a:extLst>
          </p:cNvPr>
          <p:cNvSpPr/>
          <p:nvPr/>
        </p:nvSpPr>
        <p:spPr>
          <a:xfrm>
            <a:off x="782199" y="4283857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E5B98-5466-3747-8E97-C3D5F5FE8D15}"/>
              </a:ext>
            </a:extLst>
          </p:cNvPr>
          <p:cNvSpPr txBox="1"/>
          <p:nvPr/>
        </p:nvSpPr>
        <p:spPr>
          <a:xfrm>
            <a:off x="0" y="4658024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State Configurations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B1332-3F58-5846-89A9-9202B4A32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8" r="12367"/>
          <a:stretch/>
        </p:blipFill>
        <p:spPr>
          <a:xfrm>
            <a:off x="791648" y="2174185"/>
            <a:ext cx="2272997" cy="1898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9ECA8E-C77C-8D40-955B-E92E3DCE1B0F}"/>
              </a:ext>
            </a:extLst>
          </p:cNvPr>
          <p:cNvSpPr txBox="1"/>
          <p:nvPr/>
        </p:nvSpPr>
        <p:spPr>
          <a:xfrm>
            <a:off x="1011897" y="1618389"/>
            <a:ext cx="189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Planning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F822002-7AE5-9E4B-8C76-CC5674C5295C}"/>
              </a:ext>
            </a:extLst>
          </p:cNvPr>
          <p:cNvSpPr/>
          <p:nvPr/>
        </p:nvSpPr>
        <p:spPr>
          <a:xfrm>
            <a:off x="2666475" y="4304757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BED7C-E9B7-FF48-B8C6-876537B5FA64}"/>
              </a:ext>
            </a:extLst>
          </p:cNvPr>
          <p:cNvSpPr txBox="1"/>
          <p:nvPr/>
        </p:nvSpPr>
        <p:spPr>
          <a:xfrm>
            <a:off x="1884276" y="4648118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 Path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Follow</a:t>
            </a:r>
          </a:p>
        </p:txBody>
      </p:sp>
    </p:spTree>
    <p:extLst>
      <p:ext uri="{BB962C8B-B14F-4D97-AF65-F5344CB8AC3E}">
        <p14:creationId xmlns:p14="http://schemas.microsoft.com/office/powerpoint/2010/main" val="1120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1394-046D-0B41-B859-0FC1F3EF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Dynamics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4F61-38E8-7F46-ADCE-D248C016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2960"/>
            <a:ext cx="10972800" cy="917983"/>
          </a:xfrm>
        </p:spPr>
        <p:txBody>
          <a:bodyPr/>
          <a:lstStyle/>
          <a:p>
            <a:r>
              <a:rPr lang="en-US" dirty="0"/>
              <a:t>Typically adopt simplified physical model of vehicle dynamics that capture constraints on the </a:t>
            </a:r>
            <a:r>
              <a:rPr lang="en-US" b="1" dirty="0"/>
              <a:t>velocity</a:t>
            </a:r>
            <a:r>
              <a:rPr lang="en-US" dirty="0"/>
              <a:t> and </a:t>
            </a:r>
            <a:r>
              <a:rPr lang="en-US" b="1" dirty="0"/>
              <a:t>acceleration</a:t>
            </a:r>
            <a:r>
              <a:rPr lang="en-US" dirty="0"/>
              <a:t> of the vehicle to determine feasible paths.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C7FBA-9437-5E4C-9A81-DF32FD69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DB7F7-2A20-DD42-A540-0190F87F8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79" y="3500918"/>
            <a:ext cx="3149600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642BF-ACB6-9A4E-BF75-B089F96555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6248">
            <a:off x="874958" y="4570940"/>
            <a:ext cx="1544111" cy="63994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3E6A00E-0E92-D945-AEB6-0710C1E808A5}"/>
              </a:ext>
            </a:extLst>
          </p:cNvPr>
          <p:cNvGrpSpPr/>
          <p:nvPr/>
        </p:nvGrpSpPr>
        <p:grpSpPr>
          <a:xfrm>
            <a:off x="1958895" y="2491804"/>
            <a:ext cx="1592513" cy="2119375"/>
            <a:chOff x="1958895" y="2491804"/>
            <a:chExt cx="1592513" cy="211937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C778C3-69BB-4A43-834F-96B52390F3E3}"/>
                </a:ext>
              </a:extLst>
            </p:cNvPr>
            <p:cNvCxnSpPr>
              <a:stCxn id="8" idx="3"/>
            </p:cNvCxnSpPr>
            <p:nvPr/>
          </p:nvCxnSpPr>
          <p:spPr>
            <a:xfrm rot="1946248" flipH="1" flipV="1">
              <a:off x="2494936" y="2729564"/>
              <a:ext cx="5351" cy="16359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A469F91-F652-AC4B-94BB-764C44F08E6C}"/>
                </a:ext>
              </a:extLst>
            </p:cNvPr>
            <p:cNvSpPr/>
            <p:nvPr/>
          </p:nvSpPr>
          <p:spPr>
            <a:xfrm rot="1946248">
              <a:off x="2383690" y="3049507"/>
              <a:ext cx="482886" cy="1561672"/>
            </a:xfrm>
            <a:custGeom>
              <a:avLst/>
              <a:gdLst>
                <a:gd name="connsiteX0" fmla="*/ 0 w 482886"/>
                <a:gd name="connsiteY0" fmla="*/ 1561672 h 1561672"/>
                <a:gd name="connsiteX1" fmla="*/ 174661 w 482886"/>
                <a:gd name="connsiteY1" fmla="*/ 780836 h 1561672"/>
                <a:gd name="connsiteX2" fmla="*/ 482886 w 482886"/>
                <a:gd name="connsiteY2" fmla="*/ 0 h 15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86" h="1561672">
                  <a:moveTo>
                    <a:pt x="0" y="1561672"/>
                  </a:moveTo>
                  <a:cubicBezTo>
                    <a:pt x="47090" y="1301393"/>
                    <a:pt x="94180" y="1041115"/>
                    <a:pt x="174661" y="780836"/>
                  </a:cubicBezTo>
                  <a:cubicBezTo>
                    <a:pt x="255142" y="520557"/>
                    <a:pt x="369014" y="260278"/>
                    <a:pt x="482886" y="0"/>
                  </a:cubicBezTo>
                </a:path>
              </a:pathLst>
            </a:cu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D3F6197-9316-2644-8583-17735F4A9CA6}"/>
                </a:ext>
              </a:extLst>
            </p:cNvPr>
            <p:cNvSpPr/>
            <p:nvPr/>
          </p:nvSpPr>
          <p:spPr>
            <a:xfrm rot="1946248" flipH="1">
              <a:off x="1958895" y="2770146"/>
              <a:ext cx="482886" cy="1561672"/>
            </a:xfrm>
            <a:custGeom>
              <a:avLst/>
              <a:gdLst>
                <a:gd name="connsiteX0" fmla="*/ 0 w 482886"/>
                <a:gd name="connsiteY0" fmla="*/ 1561672 h 1561672"/>
                <a:gd name="connsiteX1" fmla="*/ 174661 w 482886"/>
                <a:gd name="connsiteY1" fmla="*/ 780836 h 1561672"/>
                <a:gd name="connsiteX2" fmla="*/ 482886 w 482886"/>
                <a:gd name="connsiteY2" fmla="*/ 0 h 15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86" h="1561672">
                  <a:moveTo>
                    <a:pt x="0" y="1561672"/>
                  </a:moveTo>
                  <a:cubicBezTo>
                    <a:pt x="47090" y="1301393"/>
                    <a:pt x="94180" y="1041115"/>
                    <a:pt x="174661" y="780836"/>
                  </a:cubicBezTo>
                  <a:cubicBezTo>
                    <a:pt x="255142" y="520557"/>
                    <a:pt x="369014" y="260278"/>
                    <a:pt x="482886" y="0"/>
                  </a:cubicBezTo>
                </a:path>
              </a:pathLst>
            </a:cu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F89AD5-7ACC-1248-97C4-0E6D0CDF63A1}"/>
                </a:ext>
              </a:extLst>
            </p:cNvPr>
            <p:cNvSpPr txBox="1"/>
            <p:nvPr/>
          </p:nvSpPr>
          <p:spPr>
            <a:xfrm>
              <a:off x="2501697" y="2491804"/>
              <a:ext cx="1049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Feasible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3D527B3-89A3-F54C-AAC2-52B86ABD5F35}"/>
              </a:ext>
            </a:extLst>
          </p:cNvPr>
          <p:cNvGrpSpPr/>
          <p:nvPr/>
        </p:nvGrpSpPr>
        <p:grpSpPr>
          <a:xfrm>
            <a:off x="555601" y="2623430"/>
            <a:ext cx="3032701" cy="2208982"/>
            <a:chOff x="555601" y="2623430"/>
            <a:chExt cx="3032701" cy="2208982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053FC72-A668-B641-95D4-3280E61BFB17}"/>
                </a:ext>
              </a:extLst>
            </p:cNvPr>
            <p:cNvSpPr/>
            <p:nvPr/>
          </p:nvSpPr>
          <p:spPr>
            <a:xfrm rot="1946248">
              <a:off x="2298607" y="3265588"/>
              <a:ext cx="1179818" cy="1561673"/>
            </a:xfrm>
            <a:custGeom>
              <a:avLst/>
              <a:gdLst>
                <a:gd name="connsiteX0" fmla="*/ 0 w 482886"/>
                <a:gd name="connsiteY0" fmla="*/ 1561672 h 1561672"/>
                <a:gd name="connsiteX1" fmla="*/ 174661 w 482886"/>
                <a:gd name="connsiteY1" fmla="*/ 78083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86" h="1561672">
                  <a:moveTo>
                    <a:pt x="0" y="1561672"/>
                  </a:moveTo>
                  <a:cubicBezTo>
                    <a:pt x="47090" y="1301393"/>
                    <a:pt x="81789" y="952845"/>
                    <a:pt x="162270" y="692566"/>
                  </a:cubicBezTo>
                  <a:cubicBezTo>
                    <a:pt x="242751" y="432287"/>
                    <a:pt x="331842" y="191624"/>
                    <a:pt x="482886" y="0"/>
                  </a:cubicBezTo>
                </a:path>
              </a:pathLst>
            </a:cu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49C8031-544C-5C47-9F89-93A28E5D9DF0}"/>
                </a:ext>
              </a:extLst>
            </p:cNvPr>
            <p:cNvSpPr/>
            <p:nvPr/>
          </p:nvSpPr>
          <p:spPr>
            <a:xfrm rot="1946248">
              <a:off x="2162622" y="3733078"/>
              <a:ext cx="1333514" cy="1099334"/>
            </a:xfrm>
            <a:custGeom>
              <a:avLst/>
              <a:gdLst>
                <a:gd name="connsiteX0" fmla="*/ 0 w 482886"/>
                <a:gd name="connsiteY0" fmla="*/ 1561672 h 1561672"/>
                <a:gd name="connsiteX1" fmla="*/ 174661 w 482886"/>
                <a:gd name="connsiteY1" fmla="*/ 78083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86" h="1561672">
                  <a:moveTo>
                    <a:pt x="0" y="1561672"/>
                  </a:moveTo>
                  <a:cubicBezTo>
                    <a:pt x="47090" y="1301393"/>
                    <a:pt x="81789" y="952845"/>
                    <a:pt x="162270" y="692566"/>
                  </a:cubicBezTo>
                  <a:cubicBezTo>
                    <a:pt x="242751" y="432287"/>
                    <a:pt x="331842" y="191624"/>
                    <a:pt x="482886" y="0"/>
                  </a:cubicBezTo>
                </a:path>
              </a:pathLst>
            </a:cu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D491166-ADD2-4E45-B2F0-91AABEB34B34}"/>
                </a:ext>
              </a:extLst>
            </p:cNvPr>
            <p:cNvSpPr/>
            <p:nvPr/>
          </p:nvSpPr>
          <p:spPr>
            <a:xfrm rot="1946248" flipH="1">
              <a:off x="1302961" y="2623430"/>
              <a:ext cx="1179818" cy="1561673"/>
            </a:xfrm>
            <a:custGeom>
              <a:avLst/>
              <a:gdLst>
                <a:gd name="connsiteX0" fmla="*/ 0 w 482886"/>
                <a:gd name="connsiteY0" fmla="*/ 1561672 h 1561672"/>
                <a:gd name="connsiteX1" fmla="*/ 174661 w 482886"/>
                <a:gd name="connsiteY1" fmla="*/ 78083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86" h="1561672">
                  <a:moveTo>
                    <a:pt x="0" y="1561672"/>
                  </a:moveTo>
                  <a:cubicBezTo>
                    <a:pt x="47090" y="1301393"/>
                    <a:pt x="81789" y="952845"/>
                    <a:pt x="162270" y="692566"/>
                  </a:cubicBezTo>
                  <a:cubicBezTo>
                    <a:pt x="242751" y="432287"/>
                    <a:pt x="331842" y="191624"/>
                    <a:pt x="482886" y="0"/>
                  </a:cubicBezTo>
                </a:path>
              </a:pathLst>
            </a:cu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76098C2-67C6-C343-95CB-628AFB08E181}"/>
                </a:ext>
              </a:extLst>
            </p:cNvPr>
            <p:cNvSpPr/>
            <p:nvPr/>
          </p:nvSpPr>
          <p:spPr>
            <a:xfrm rot="1946248" flipH="1">
              <a:off x="1037262" y="3008482"/>
              <a:ext cx="1333514" cy="1099334"/>
            </a:xfrm>
            <a:custGeom>
              <a:avLst/>
              <a:gdLst>
                <a:gd name="connsiteX0" fmla="*/ 0 w 482886"/>
                <a:gd name="connsiteY0" fmla="*/ 1561672 h 1561672"/>
                <a:gd name="connsiteX1" fmla="*/ 174661 w 482886"/>
                <a:gd name="connsiteY1" fmla="*/ 78083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  <a:gd name="connsiteX0" fmla="*/ 0 w 482886"/>
                <a:gd name="connsiteY0" fmla="*/ 1561672 h 1561672"/>
                <a:gd name="connsiteX1" fmla="*/ 162270 w 482886"/>
                <a:gd name="connsiteY1" fmla="*/ 692566 h 1561672"/>
                <a:gd name="connsiteX2" fmla="*/ 482886 w 482886"/>
                <a:gd name="connsiteY2" fmla="*/ 0 h 15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86" h="1561672">
                  <a:moveTo>
                    <a:pt x="0" y="1561672"/>
                  </a:moveTo>
                  <a:cubicBezTo>
                    <a:pt x="47090" y="1301393"/>
                    <a:pt x="81789" y="952845"/>
                    <a:pt x="162270" y="692566"/>
                  </a:cubicBezTo>
                  <a:cubicBezTo>
                    <a:pt x="242751" y="432287"/>
                    <a:pt x="331842" y="191624"/>
                    <a:pt x="482886" y="0"/>
                  </a:cubicBezTo>
                </a:path>
              </a:pathLst>
            </a:cu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AE3F34-D2E2-F34F-BF11-1480EAFF1F0D}"/>
                </a:ext>
              </a:extLst>
            </p:cNvPr>
            <p:cNvSpPr txBox="1"/>
            <p:nvPr/>
          </p:nvSpPr>
          <p:spPr>
            <a:xfrm>
              <a:off x="555601" y="3378706"/>
              <a:ext cx="1219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Infeasible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6C09EB8-A0DF-E347-AAF5-555F2BE570A9}"/>
                </a:ext>
              </a:extLst>
            </p:cNvPr>
            <p:cNvSpPr txBox="1"/>
            <p:nvPr/>
          </p:nvSpPr>
          <p:spPr>
            <a:xfrm>
              <a:off x="2369122" y="4356855"/>
              <a:ext cx="1219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Infeasible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7FC67A6-3762-8740-82E4-7D39B3C9E64F}"/>
              </a:ext>
            </a:extLst>
          </p:cNvPr>
          <p:cNvSpPr txBox="1"/>
          <p:nvPr/>
        </p:nvSpPr>
        <p:spPr>
          <a:xfrm>
            <a:off x="4362504" y="2260972"/>
            <a:ext cx="3597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Dynamics Models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36E598-1DBC-7240-8D99-402FB76DEAFD}"/>
              </a:ext>
            </a:extLst>
          </p:cNvPr>
          <p:cNvSpPr txBox="1"/>
          <p:nvPr/>
        </p:nvSpPr>
        <p:spPr>
          <a:xfrm>
            <a:off x="5227683" y="2975000"/>
            <a:ext cx="219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Track No Slip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D082F1-FC30-2C4B-B00F-7C5B3FF75BFB}"/>
              </a:ext>
            </a:extLst>
          </p:cNvPr>
          <p:cNvGrpSpPr/>
          <p:nvPr/>
        </p:nvGrpSpPr>
        <p:grpSpPr>
          <a:xfrm>
            <a:off x="8462759" y="3533807"/>
            <a:ext cx="3263900" cy="2014525"/>
            <a:chOff x="8462759" y="3081457"/>
            <a:chExt cx="3263900" cy="201452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A7B4EC-C08F-4B47-81F1-D2088984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2759" y="3081457"/>
              <a:ext cx="3263900" cy="1905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7EE312-133D-0149-B100-BD35E16AF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84733" y="3985679"/>
              <a:ext cx="1368331" cy="1110303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1BA792D-4F41-A740-BF0D-4283799D4837}"/>
              </a:ext>
            </a:extLst>
          </p:cNvPr>
          <p:cNvSpPr txBox="1"/>
          <p:nvPr/>
        </p:nvSpPr>
        <p:spPr>
          <a:xfrm>
            <a:off x="8954656" y="2938668"/>
            <a:ext cx="1984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Track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Frictional Forces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6F0562-BC8C-B44C-B86B-943EEA19351E}"/>
              </a:ext>
            </a:extLst>
          </p:cNvPr>
          <p:cNvCxnSpPr/>
          <p:nvPr/>
        </p:nvCxnSpPr>
        <p:spPr>
          <a:xfrm>
            <a:off x="4232037" y="2609446"/>
            <a:ext cx="0" cy="34112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FE5FC8-1EF7-1047-B142-1C6E0E2F1ACE}"/>
              </a:ext>
            </a:extLst>
          </p:cNvPr>
          <p:cNvCxnSpPr/>
          <p:nvPr/>
        </p:nvCxnSpPr>
        <p:spPr>
          <a:xfrm>
            <a:off x="8216697" y="3229755"/>
            <a:ext cx="0" cy="2329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5B86370-6FC5-3C4F-831E-8DC37DC0CD0C}"/>
              </a:ext>
            </a:extLst>
          </p:cNvPr>
          <p:cNvSpPr txBox="1"/>
          <p:nvPr/>
        </p:nvSpPr>
        <p:spPr>
          <a:xfrm>
            <a:off x="4796405" y="5628090"/>
            <a:ext cx="272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speed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settings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(e.g., Parking)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F84033-D08B-A24A-B0F7-40510A75D127}"/>
              </a:ext>
            </a:extLst>
          </p:cNvPr>
          <p:cNvSpPr txBox="1"/>
          <p:nvPr/>
        </p:nvSpPr>
        <p:spPr>
          <a:xfrm>
            <a:off x="8296278" y="5628089"/>
            <a:ext cx="3596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Needed for driving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speeds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(e.g., highway driving)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240C6-77F0-5740-990F-AC29827217AE}"/>
              </a:ext>
            </a:extLst>
          </p:cNvPr>
          <p:cNvSpPr txBox="1"/>
          <p:nvPr/>
        </p:nvSpPr>
        <p:spPr>
          <a:xfrm>
            <a:off x="4377497" y="6584335"/>
            <a:ext cx="7870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Illustrations of dynamics models from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Survey of Motion Planning and Control Techniques for Self-driving Urban Vehicles”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5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3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57480-1150-7442-BDC4-986CFE92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Path Planning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B224B-4CDB-9F45-841E-467B459A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D2F33-DC92-3B49-A9A7-77DF068FD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194"/>
          <a:stretch/>
        </p:blipFill>
        <p:spPr>
          <a:xfrm>
            <a:off x="2226101" y="2183259"/>
            <a:ext cx="7203414" cy="70378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823224B-49BB-C44C-AA5E-AAA5F9496BC9}"/>
              </a:ext>
            </a:extLst>
          </p:cNvPr>
          <p:cNvSpPr/>
          <p:nvPr/>
        </p:nvSpPr>
        <p:spPr>
          <a:xfrm>
            <a:off x="4479532" y="1320229"/>
            <a:ext cx="2948684" cy="863029"/>
          </a:xfrm>
          <a:prstGeom prst="wedgeRoundRectCallout">
            <a:avLst>
              <a:gd name="adj1" fmla="val -51843"/>
              <a:gd name="adj2" fmla="val 7083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Objective Function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Comfort + Safety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42E2891-4B3D-B94E-91D3-E9DBCDBB3BBF}"/>
              </a:ext>
            </a:extLst>
          </p:cNvPr>
          <p:cNvSpPr/>
          <p:nvPr/>
        </p:nvSpPr>
        <p:spPr>
          <a:xfrm>
            <a:off x="883577" y="2313309"/>
            <a:ext cx="994881" cy="439220"/>
          </a:xfrm>
          <a:prstGeom prst="wedgeRoundRectCallout">
            <a:avLst>
              <a:gd name="adj1" fmla="val 104422"/>
              <a:gd name="adj2" fmla="val 5283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FA4D78-1ED7-2A4F-9850-1EBDD57F4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64"/>
          <a:stretch/>
        </p:blipFill>
        <p:spPr>
          <a:xfrm>
            <a:off x="2341893" y="3572203"/>
            <a:ext cx="7203414" cy="1315038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0FE9D430-6DF9-2644-B69B-799EBA77CC3D}"/>
              </a:ext>
            </a:extLst>
          </p:cNvPr>
          <p:cNvSpPr/>
          <p:nvPr/>
        </p:nvSpPr>
        <p:spPr>
          <a:xfrm>
            <a:off x="4298346" y="2658121"/>
            <a:ext cx="3595307" cy="439220"/>
          </a:xfrm>
          <a:prstGeom prst="wedgeRoundRectCallout">
            <a:avLst>
              <a:gd name="adj1" fmla="val -72105"/>
              <a:gd name="adj2" fmla="val -2436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of all continuous paths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53BBCF6-6731-6242-A668-D4DAE9EE5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2960"/>
            <a:ext cx="10972800" cy="49432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Optimization Problem: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7B5C2A1-BFB0-F74E-8D9A-B1BAE29ED269}"/>
              </a:ext>
            </a:extLst>
          </p:cNvPr>
          <p:cNvSpPr/>
          <p:nvPr/>
        </p:nvSpPr>
        <p:spPr>
          <a:xfrm>
            <a:off x="8102535" y="2641510"/>
            <a:ext cx="3595307" cy="828982"/>
          </a:xfrm>
          <a:prstGeom prst="wedgeRoundRectCallout">
            <a:avLst>
              <a:gd name="adj1" fmla="val -55816"/>
              <a:gd name="adj2" fmla="val 8393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terminates in a goal state (e.g., car is parked)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7D6ADC-EBDC-4348-B2F0-1EAFD8F6B79A}"/>
              </a:ext>
            </a:extLst>
          </p:cNvPr>
          <p:cNvGrpSpPr/>
          <p:nvPr/>
        </p:nvGrpSpPr>
        <p:grpSpPr>
          <a:xfrm>
            <a:off x="494158" y="3473061"/>
            <a:ext cx="1731943" cy="1414180"/>
            <a:chOff x="494158" y="3473061"/>
            <a:chExt cx="1731943" cy="14141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F385DA-3F78-794B-87C2-8C1512EFFA78}"/>
                </a:ext>
              </a:extLst>
            </p:cNvPr>
            <p:cNvSpPr txBox="1"/>
            <p:nvPr/>
          </p:nvSpPr>
          <p:spPr>
            <a:xfrm>
              <a:off x="494158" y="3473061"/>
              <a:ext cx="16740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Constraints: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16EEDF-C1D0-4F48-AECF-1DE1A7ECD880}"/>
                </a:ext>
              </a:extLst>
            </p:cNvPr>
            <p:cNvCxnSpPr>
              <a:cxnSpLocks/>
            </p:cNvCxnSpPr>
            <p:nvPr/>
          </p:nvCxnSpPr>
          <p:spPr>
            <a:xfrm>
              <a:off x="2226101" y="3477252"/>
              <a:ext cx="0" cy="1409989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81D7C0BC-013A-7947-8DF2-3415889D6753}"/>
              </a:ext>
            </a:extLst>
          </p:cNvPr>
          <p:cNvSpPr/>
          <p:nvPr/>
        </p:nvSpPr>
        <p:spPr>
          <a:xfrm>
            <a:off x="609601" y="4984875"/>
            <a:ext cx="3017178" cy="1696315"/>
          </a:xfrm>
          <a:prstGeom prst="wedgeRoundRectCallout">
            <a:avLst>
              <a:gd name="adj1" fmla="val 55470"/>
              <a:gd name="adj2" fmla="val -9476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path remains in the drivable space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(obeys laws and doesn’t hit obstacles)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4F603C79-8A57-7B4C-AB00-6626ED2AD401}"/>
              </a:ext>
            </a:extLst>
          </p:cNvPr>
          <p:cNvSpPr/>
          <p:nvPr/>
        </p:nvSpPr>
        <p:spPr>
          <a:xfrm>
            <a:off x="4388938" y="4984875"/>
            <a:ext cx="3414121" cy="1696315"/>
          </a:xfrm>
          <a:prstGeom prst="wedgeRoundRectCallout">
            <a:avLst>
              <a:gd name="adj1" fmla="val -44303"/>
              <a:gd name="adj2" fmla="val -626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Differential Constraints on path curvature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(given by vehicle dynamics)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53CE5-1B5C-6E48-A6DC-413732B12EFE}"/>
              </a:ext>
            </a:extLst>
          </p:cNvPr>
          <p:cNvSpPr txBox="1"/>
          <p:nvPr/>
        </p:nvSpPr>
        <p:spPr>
          <a:xfrm>
            <a:off x="8467998" y="4846319"/>
            <a:ext cx="3384003" cy="1384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Solving the general problem is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PSPACE-hard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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CB5BF-ACA4-C540-B437-F946DBEB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Solutions to Optimal Path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41F00-8831-1245-ADD7-D93E760D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891B4-51B1-314D-9AA0-B066AC72A95E}"/>
              </a:ext>
            </a:extLst>
          </p:cNvPr>
          <p:cNvSpPr txBox="1"/>
          <p:nvPr/>
        </p:nvSpPr>
        <p:spPr>
          <a:xfrm>
            <a:off x="696845" y="1467505"/>
            <a:ext cx="3142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Variational Methods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5955D-2380-B745-9E64-D754050C8F37}"/>
              </a:ext>
            </a:extLst>
          </p:cNvPr>
          <p:cNvGrpSpPr/>
          <p:nvPr/>
        </p:nvGrpSpPr>
        <p:grpSpPr>
          <a:xfrm>
            <a:off x="381424" y="2219184"/>
            <a:ext cx="3773434" cy="1643865"/>
            <a:chOff x="150991" y="3783870"/>
            <a:chExt cx="3773434" cy="16438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44D2EBD-5C6C-DA4B-A497-8D2C0EAA164C}"/>
                </a:ext>
              </a:extLst>
            </p:cNvPr>
            <p:cNvGrpSpPr/>
            <p:nvPr/>
          </p:nvGrpSpPr>
          <p:grpSpPr>
            <a:xfrm rot="5400000">
              <a:off x="1215776" y="2719086"/>
              <a:ext cx="1643865" cy="3773433"/>
              <a:chOff x="4287748" y="2162340"/>
              <a:chExt cx="1808252" cy="428090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C9152BC-E779-BF42-B90E-87CF36AAD688}"/>
                  </a:ext>
                </a:extLst>
              </p:cNvPr>
              <p:cNvSpPr/>
              <p:nvPr/>
            </p:nvSpPr>
            <p:spPr>
              <a:xfrm>
                <a:off x="4287748" y="2162340"/>
                <a:ext cx="1808252" cy="428090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32224F3-E574-3C48-82DC-0206F662B9A4}"/>
                  </a:ext>
                </a:extLst>
              </p:cNvPr>
              <p:cNvCxnSpPr>
                <a:stCxn id="9" idx="0"/>
                <a:endCxn id="9" idx="2"/>
              </p:cNvCxnSpPr>
              <p:nvPr/>
            </p:nvCxnSpPr>
            <p:spPr>
              <a:xfrm>
                <a:off x="5191874" y="2162340"/>
                <a:ext cx="0" cy="4280901"/>
              </a:xfrm>
              <a:prstGeom prst="line">
                <a:avLst/>
              </a:prstGeom>
              <a:ln w="762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E63329-5EB9-6445-9DED-838E86142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991" y="4772338"/>
              <a:ext cx="1403737" cy="581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56AFCA-D443-EB43-AF7C-C8F9C933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3660" y="4653394"/>
              <a:ext cx="1403737" cy="581772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7A211A1-C1D6-C940-81B8-992382F59DC8}"/>
                </a:ext>
              </a:extLst>
            </p:cNvPr>
            <p:cNvSpPr/>
            <p:nvPr/>
          </p:nvSpPr>
          <p:spPr>
            <a:xfrm>
              <a:off x="1335501" y="4148320"/>
              <a:ext cx="2393878" cy="914904"/>
            </a:xfrm>
            <a:custGeom>
              <a:avLst/>
              <a:gdLst>
                <a:gd name="connsiteX0" fmla="*/ 0 w 2393878"/>
                <a:gd name="connsiteY0" fmla="*/ 915864 h 947127"/>
                <a:gd name="connsiteX1" fmla="*/ 421240 w 2393878"/>
                <a:gd name="connsiteY1" fmla="*/ 854219 h 947127"/>
                <a:gd name="connsiteX2" fmla="*/ 1130157 w 2393878"/>
                <a:gd name="connsiteY2" fmla="*/ 135028 h 947127"/>
                <a:gd name="connsiteX3" fmla="*/ 2393878 w 2393878"/>
                <a:gd name="connsiteY3" fmla="*/ 1464 h 947127"/>
                <a:gd name="connsiteX0" fmla="*/ 0 w 2393878"/>
                <a:gd name="connsiteY0" fmla="*/ 915864 h 915864"/>
                <a:gd name="connsiteX1" fmla="*/ 1130157 w 2393878"/>
                <a:gd name="connsiteY1" fmla="*/ 135028 h 915864"/>
                <a:gd name="connsiteX2" fmla="*/ 2393878 w 2393878"/>
                <a:gd name="connsiteY2" fmla="*/ 1464 h 915864"/>
                <a:gd name="connsiteX0" fmla="*/ 0 w 2393878"/>
                <a:gd name="connsiteY0" fmla="*/ 915864 h 915864"/>
                <a:gd name="connsiteX1" fmla="*/ 1130157 w 2393878"/>
                <a:gd name="connsiteY1" fmla="*/ 135028 h 915864"/>
                <a:gd name="connsiteX2" fmla="*/ 2393878 w 2393878"/>
                <a:gd name="connsiteY2" fmla="*/ 1464 h 915864"/>
                <a:gd name="connsiteX0" fmla="*/ 0 w 2393878"/>
                <a:gd name="connsiteY0" fmla="*/ 914904 h 914904"/>
                <a:gd name="connsiteX1" fmla="*/ 1179808 w 2393878"/>
                <a:gd name="connsiteY1" fmla="*/ 158894 h 914904"/>
                <a:gd name="connsiteX2" fmla="*/ 2393878 w 2393878"/>
                <a:gd name="connsiteY2" fmla="*/ 504 h 914904"/>
                <a:gd name="connsiteX0" fmla="*/ 0 w 2393878"/>
                <a:gd name="connsiteY0" fmla="*/ 914904 h 914904"/>
                <a:gd name="connsiteX1" fmla="*/ 1179808 w 2393878"/>
                <a:gd name="connsiteY1" fmla="*/ 158894 h 914904"/>
                <a:gd name="connsiteX2" fmla="*/ 2393878 w 2393878"/>
                <a:gd name="connsiteY2" fmla="*/ 504 h 91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3878" h="914904">
                  <a:moveTo>
                    <a:pt x="0" y="914904"/>
                  </a:moveTo>
                  <a:cubicBezTo>
                    <a:pt x="570591" y="901182"/>
                    <a:pt x="780828" y="311294"/>
                    <a:pt x="1179808" y="158894"/>
                  </a:cubicBezTo>
                  <a:cubicBezTo>
                    <a:pt x="1508581" y="16768"/>
                    <a:pt x="1926404" y="-3777"/>
                    <a:pt x="2393878" y="504"/>
                  </a:cubicBezTo>
                </a:path>
              </a:pathLst>
            </a:cu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EFB17F-BC1A-104F-A5FF-F47C34EC86FF}"/>
                </a:ext>
              </a:extLst>
            </p:cNvPr>
            <p:cNvSpPr/>
            <p:nvPr/>
          </p:nvSpPr>
          <p:spPr>
            <a:xfrm>
              <a:off x="1590390" y="4907959"/>
              <a:ext cx="140677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5EB3750-1ECD-C54C-9888-C6911353D47C}"/>
                </a:ext>
              </a:extLst>
            </p:cNvPr>
            <p:cNvSpPr/>
            <p:nvPr/>
          </p:nvSpPr>
          <p:spPr>
            <a:xfrm>
              <a:off x="2057937" y="4535433"/>
              <a:ext cx="140677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7EE2796-3941-A44D-8FAF-10407DA4DFAE}"/>
                </a:ext>
              </a:extLst>
            </p:cNvPr>
            <p:cNvSpPr/>
            <p:nvPr/>
          </p:nvSpPr>
          <p:spPr>
            <a:xfrm>
              <a:off x="2624092" y="4180224"/>
              <a:ext cx="140677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E20B676-9139-414E-8AD3-C6B408CF8ADC}"/>
                </a:ext>
              </a:extLst>
            </p:cNvPr>
            <p:cNvSpPr/>
            <p:nvPr/>
          </p:nvSpPr>
          <p:spPr>
            <a:xfrm>
              <a:off x="3140597" y="4082119"/>
              <a:ext cx="140677" cy="140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431FB66-6641-8D4A-8F6C-9B816B569ACF}"/>
                </a:ext>
              </a:extLst>
            </p:cNvPr>
            <p:cNvSpPr/>
            <p:nvPr/>
          </p:nvSpPr>
          <p:spPr>
            <a:xfrm>
              <a:off x="3694413" y="4048919"/>
              <a:ext cx="205966" cy="205966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3D5711D-6A19-B649-B5BF-90F7B0259BE8}"/>
              </a:ext>
            </a:extLst>
          </p:cNvPr>
          <p:cNvSpPr txBox="1"/>
          <p:nvPr/>
        </p:nvSpPr>
        <p:spPr>
          <a:xfrm>
            <a:off x="5021999" y="1467505"/>
            <a:ext cx="618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 Search Methods (commonly used)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EEE465-CA9F-B844-8827-822EA0C84EAF}"/>
              </a:ext>
            </a:extLst>
          </p:cNvPr>
          <p:cNvSpPr txBox="1"/>
          <p:nvPr/>
        </p:nvSpPr>
        <p:spPr>
          <a:xfrm>
            <a:off x="516781" y="4272071"/>
            <a:ext cx="35931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Approximate smooth paths with parametric functions (e.g., splines) and optimize control points.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 stuck in local minima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E3617EC-85DC-7145-944F-C9F06E80874D}"/>
              </a:ext>
            </a:extLst>
          </p:cNvPr>
          <p:cNvGrpSpPr/>
          <p:nvPr/>
        </p:nvGrpSpPr>
        <p:grpSpPr>
          <a:xfrm>
            <a:off x="7723230" y="2557661"/>
            <a:ext cx="3773434" cy="1643865"/>
            <a:chOff x="5012213" y="2215275"/>
            <a:chExt cx="3773434" cy="164386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60A2EE4-7817-7949-B342-ED30EEB7E7D3}"/>
                </a:ext>
              </a:extLst>
            </p:cNvPr>
            <p:cNvGrpSpPr/>
            <p:nvPr/>
          </p:nvGrpSpPr>
          <p:grpSpPr>
            <a:xfrm>
              <a:off x="5012213" y="2215275"/>
              <a:ext cx="3773434" cy="1643865"/>
              <a:chOff x="5012213" y="2215275"/>
              <a:chExt cx="3773434" cy="164386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BAC3CD2-CDC0-3842-A06A-F95803889F7B}"/>
                  </a:ext>
                </a:extLst>
              </p:cNvPr>
              <p:cNvGrpSpPr/>
              <p:nvPr/>
            </p:nvGrpSpPr>
            <p:grpSpPr>
              <a:xfrm rot="5400000">
                <a:off x="6076998" y="1150491"/>
                <a:ext cx="1643865" cy="3773433"/>
                <a:chOff x="4287748" y="2162340"/>
                <a:chExt cx="1808252" cy="4280901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6B5E5C1-ADC3-9740-8421-E798D5D989BE}"/>
                    </a:ext>
                  </a:extLst>
                </p:cNvPr>
                <p:cNvSpPr/>
                <p:nvPr/>
              </p:nvSpPr>
              <p:spPr>
                <a:xfrm>
                  <a:off x="4287748" y="2162340"/>
                  <a:ext cx="1808252" cy="428090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6C20776-C29D-ED42-A92E-8459AD9ABB48}"/>
                    </a:ext>
                  </a:extLst>
                </p:cNvPr>
                <p:cNvCxnSpPr>
                  <a:stCxn id="33" idx="0"/>
                  <a:endCxn id="33" idx="2"/>
                </p:cNvCxnSpPr>
                <p:nvPr/>
              </p:nvCxnSpPr>
              <p:spPr>
                <a:xfrm>
                  <a:off x="5191874" y="2162340"/>
                  <a:ext cx="0" cy="4280901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574A9C9-E1B8-1248-BFDB-39D8123D6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2213" y="3203743"/>
                <a:ext cx="1403737" cy="58177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473A395-EBAA-7D47-AC01-7F4BABAA8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4882" y="3084799"/>
                <a:ext cx="1403737" cy="581772"/>
              </a:xfrm>
              <a:prstGeom prst="rect">
                <a:avLst/>
              </a:prstGeom>
            </p:spPr>
          </p:pic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31C82F-1124-774B-87C8-06B9784EE5DE}"/>
                </a:ext>
              </a:extLst>
            </p:cNvPr>
            <p:cNvCxnSpPr>
              <a:cxnSpLocks/>
            </p:cNvCxnSpPr>
            <p:nvPr/>
          </p:nvCxnSpPr>
          <p:spPr>
            <a:xfrm>
              <a:off x="6240544" y="3483950"/>
              <a:ext cx="333426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D23D24-8BCF-694D-B4A6-2C736ADEC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7226" y="3193827"/>
              <a:ext cx="290433" cy="28570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A40F05-2520-2847-A215-39A7C169D939}"/>
                </a:ext>
              </a:extLst>
            </p:cNvPr>
            <p:cNvCxnSpPr>
              <a:cxnSpLocks/>
            </p:cNvCxnSpPr>
            <p:nvPr/>
          </p:nvCxnSpPr>
          <p:spPr>
            <a:xfrm>
              <a:off x="6567226" y="3489099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92F0612-76A5-3C42-9F3C-5E1AF8144434}"/>
                </a:ext>
              </a:extLst>
            </p:cNvPr>
            <p:cNvCxnSpPr>
              <a:cxnSpLocks/>
            </p:cNvCxnSpPr>
            <p:nvPr/>
          </p:nvCxnSpPr>
          <p:spPr>
            <a:xfrm>
              <a:off x="6874804" y="3489099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76F29C-ED5E-2F42-B4AB-F0C478081245}"/>
                </a:ext>
              </a:extLst>
            </p:cNvPr>
            <p:cNvCxnSpPr>
              <a:cxnSpLocks/>
            </p:cNvCxnSpPr>
            <p:nvPr/>
          </p:nvCxnSpPr>
          <p:spPr>
            <a:xfrm>
              <a:off x="6857659" y="3203743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E8A2F2C-6CCA-334F-AD3A-89BA2B64A964}"/>
                </a:ext>
              </a:extLst>
            </p:cNvPr>
            <p:cNvCxnSpPr>
              <a:cxnSpLocks/>
            </p:cNvCxnSpPr>
            <p:nvPr/>
          </p:nvCxnSpPr>
          <p:spPr>
            <a:xfrm>
              <a:off x="7111856" y="2924636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69119D-3175-A142-8EF3-97F4E87543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7459" y="2915127"/>
              <a:ext cx="290433" cy="28570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664D73B-3AC4-E54C-AF05-64FEE366B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7692" y="2630584"/>
              <a:ext cx="290433" cy="28570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4DBAACD-FAE5-E140-ADDB-9B0E67A81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8125" y="2340265"/>
              <a:ext cx="290433" cy="28570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82D8C2-F424-3946-A03B-B3E831BB65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2616" y="2641302"/>
              <a:ext cx="333426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475A694-35EF-FF4F-B82E-C177CAA2B8A0}"/>
                </a:ext>
              </a:extLst>
            </p:cNvPr>
            <p:cNvCxnSpPr>
              <a:cxnSpLocks/>
            </p:cNvCxnSpPr>
            <p:nvPr/>
          </p:nvCxnSpPr>
          <p:spPr>
            <a:xfrm>
              <a:off x="7708558" y="2349670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44DAD5-8CB9-0343-A3CD-3AE368C2F717}"/>
                </a:ext>
              </a:extLst>
            </p:cNvPr>
            <p:cNvCxnSpPr>
              <a:cxnSpLocks/>
            </p:cNvCxnSpPr>
            <p:nvPr/>
          </p:nvCxnSpPr>
          <p:spPr>
            <a:xfrm>
              <a:off x="8053839" y="2349670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46497D6-789C-764F-8028-5FA06CDEC581}"/>
                </a:ext>
              </a:extLst>
            </p:cNvPr>
            <p:cNvCxnSpPr>
              <a:cxnSpLocks/>
            </p:cNvCxnSpPr>
            <p:nvPr/>
          </p:nvCxnSpPr>
          <p:spPr>
            <a:xfrm>
              <a:off x="7736042" y="2641302"/>
              <a:ext cx="333426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BF5A72F-E1AA-9A4A-AD15-A760C6930BCB}"/>
                </a:ext>
              </a:extLst>
            </p:cNvPr>
            <p:cNvCxnSpPr>
              <a:cxnSpLocks/>
            </p:cNvCxnSpPr>
            <p:nvPr/>
          </p:nvCxnSpPr>
          <p:spPr>
            <a:xfrm>
              <a:off x="7440959" y="2924636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8EF76E8-3E42-8E45-8E81-87D6E2107B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1867" y="2634182"/>
              <a:ext cx="290433" cy="28570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CC33757-D980-4A41-9386-C0DCD988E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0451" y="2339701"/>
              <a:ext cx="290433" cy="28570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47E180-9F29-BE40-A18F-19960D556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6832" y="2343890"/>
              <a:ext cx="290433" cy="28570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F637F50-24C5-E542-8643-C8F3CFF5AA96}"/>
                </a:ext>
              </a:extLst>
            </p:cNvPr>
            <p:cNvCxnSpPr>
              <a:cxnSpLocks/>
            </p:cNvCxnSpPr>
            <p:nvPr/>
          </p:nvCxnSpPr>
          <p:spPr>
            <a:xfrm>
              <a:off x="8075335" y="2657555"/>
              <a:ext cx="333426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06DD538-3800-C34D-A40F-2A92214B52AB}"/>
                </a:ext>
              </a:extLst>
            </p:cNvPr>
            <p:cNvSpPr/>
            <p:nvPr/>
          </p:nvSpPr>
          <p:spPr>
            <a:xfrm>
              <a:off x="8380490" y="2550403"/>
              <a:ext cx="205966" cy="205966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10FED53-730E-064E-87AD-4BC49EDC58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5570" y="2646405"/>
              <a:ext cx="290433" cy="28570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26FD7F6-5D8E-5D4B-8401-C70A9AFB990F}"/>
                </a:ext>
              </a:extLst>
            </p:cNvPr>
            <p:cNvCxnSpPr>
              <a:cxnSpLocks/>
            </p:cNvCxnSpPr>
            <p:nvPr/>
          </p:nvCxnSpPr>
          <p:spPr>
            <a:xfrm>
              <a:off x="7754073" y="2942305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01F2A76-6401-EC4F-B9BE-9C9B45A3194F}"/>
                </a:ext>
              </a:extLst>
            </p:cNvPr>
            <p:cNvCxnSpPr>
              <a:cxnSpLocks/>
            </p:cNvCxnSpPr>
            <p:nvPr/>
          </p:nvCxnSpPr>
          <p:spPr>
            <a:xfrm>
              <a:off x="8096832" y="2939426"/>
              <a:ext cx="333426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1565519-0FB7-E04D-AC3F-631BAE8209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6832" y="2632454"/>
              <a:ext cx="290433" cy="28570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B204607-141E-0D42-8288-02875A83C494}"/>
              </a:ext>
            </a:extLst>
          </p:cNvPr>
          <p:cNvCxnSpPr/>
          <p:nvPr/>
        </p:nvCxnSpPr>
        <p:spPr>
          <a:xfrm>
            <a:off x="4709568" y="1283313"/>
            <a:ext cx="0" cy="4994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0C1E0B3-B185-954A-9FDE-9E4499A75680}"/>
              </a:ext>
            </a:extLst>
          </p:cNvPr>
          <p:cNvSpPr txBox="1"/>
          <p:nvPr/>
        </p:nvSpPr>
        <p:spPr>
          <a:xfrm>
            <a:off x="5114312" y="1913835"/>
            <a:ext cx="655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Discretize space of possible paths and optimize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900C59B-576F-7343-8F6C-2E35A653F99F}"/>
              </a:ext>
            </a:extLst>
          </p:cNvPr>
          <p:cNvSpPr txBox="1"/>
          <p:nvPr/>
        </p:nvSpPr>
        <p:spPr>
          <a:xfrm>
            <a:off x="5184768" y="2953262"/>
            <a:ext cx="2457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Regular Lane or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Geometric Graphs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E04FAD3-2BA9-8247-80F6-3CB620C4E3CE}"/>
              </a:ext>
            </a:extLst>
          </p:cNvPr>
          <p:cNvSpPr txBox="1"/>
          <p:nvPr/>
        </p:nvSpPr>
        <p:spPr>
          <a:xfrm>
            <a:off x="5010730" y="4778932"/>
            <a:ext cx="2641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Random or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Incremental Graphs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9268754-DF30-DC46-87BE-05A8B0786E2D}"/>
              </a:ext>
            </a:extLst>
          </p:cNvPr>
          <p:cNvGrpSpPr/>
          <p:nvPr/>
        </p:nvGrpSpPr>
        <p:grpSpPr>
          <a:xfrm>
            <a:off x="7723230" y="4379278"/>
            <a:ext cx="3773434" cy="1648900"/>
            <a:chOff x="7723230" y="4379278"/>
            <a:chExt cx="3773434" cy="16489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2DF4B15-2729-AA4F-9284-279587C416EA}"/>
                </a:ext>
              </a:extLst>
            </p:cNvPr>
            <p:cNvGrpSpPr/>
            <p:nvPr/>
          </p:nvGrpSpPr>
          <p:grpSpPr>
            <a:xfrm>
              <a:off x="7723230" y="4384313"/>
              <a:ext cx="3773434" cy="1643865"/>
              <a:chOff x="5012213" y="2215275"/>
              <a:chExt cx="3773434" cy="1643865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6DA3C72-9EAE-F149-A758-5443D573BED4}"/>
                  </a:ext>
                </a:extLst>
              </p:cNvPr>
              <p:cNvGrpSpPr/>
              <p:nvPr/>
            </p:nvGrpSpPr>
            <p:grpSpPr>
              <a:xfrm rot="5400000">
                <a:off x="6076998" y="1150491"/>
                <a:ext cx="1643865" cy="3773433"/>
                <a:chOff x="4287748" y="2162340"/>
                <a:chExt cx="1808252" cy="4280901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22CB10AC-4255-D745-A831-A1C60B927E12}"/>
                    </a:ext>
                  </a:extLst>
                </p:cNvPr>
                <p:cNvSpPr/>
                <p:nvPr/>
              </p:nvSpPr>
              <p:spPr>
                <a:xfrm>
                  <a:off x="4287748" y="2162340"/>
                  <a:ext cx="1808252" cy="428090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FE525D74-CE3D-A743-AC69-1A258C2EBA93}"/>
                    </a:ext>
                  </a:extLst>
                </p:cNvPr>
                <p:cNvCxnSpPr>
                  <a:stCxn id="102" idx="0"/>
                  <a:endCxn id="102" idx="2"/>
                </p:cNvCxnSpPr>
                <p:nvPr/>
              </p:nvCxnSpPr>
              <p:spPr>
                <a:xfrm>
                  <a:off x="5191874" y="2162340"/>
                  <a:ext cx="0" cy="4280901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4390391A-5C6E-514B-BCF8-28F3E94A9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2213" y="3203743"/>
                <a:ext cx="1403737" cy="58177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DC4BE588-E13F-7049-8EBC-2945D401F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4882" y="3084799"/>
                <a:ext cx="1403737" cy="581772"/>
              </a:xfrm>
              <a:prstGeom prst="rect">
                <a:avLst/>
              </a:prstGeom>
            </p:spPr>
          </p:pic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9CEB51C-BE25-684A-B36F-BD6A7D9E4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1561" y="5609929"/>
              <a:ext cx="333426" cy="43059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23A432B-30DF-2943-B8EE-4F6DF77BD5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4701" y="5331512"/>
              <a:ext cx="290433" cy="28570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D6003E2-7A04-0747-946F-49B52A822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8243" y="5544723"/>
              <a:ext cx="331704" cy="6582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946873D-9020-214A-ACF7-DE2629AC2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9995" y="5413286"/>
              <a:ext cx="222878" cy="124769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C4C8D3-D20E-D545-A4CA-E03683A0D565}"/>
                </a:ext>
              </a:extLst>
            </p:cNvPr>
            <p:cNvCxnSpPr>
              <a:cxnSpLocks/>
            </p:cNvCxnSpPr>
            <p:nvPr/>
          </p:nvCxnSpPr>
          <p:spPr>
            <a:xfrm>
              <a:off x="9585821" y="5544723"/>
              <a:ext cx="316281" cy="118944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7AA3AD3-2818-4443-AEBA-C995A1B783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6708" y="5053081"/>
              <a:ext cx="324537" cy="48062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721AB44-B89B-6749-9399-B4CCD2AAB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8090" y="5084402"/>
              <a:ext cx="208618" cy="259761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A4012E4-2965-5843-9258-6DC05D032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6885" y="4843379"/>
              <a:ext cx="179053" cy="246448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0328FA9-1B30-BB48-8222-02425D969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3720" y="4600871"/>
              <a:ext cx="58179" cy="25218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9792A93-17F6-034F-8D34-264466EBFF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8976" y="4746764"/>
              <a:ext cx="203895" cy="112912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4B9D7C2-22EF-A64E-8E86-11AB4C3EC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5090" y="4593643"/>
              <a:ext cx="287911" cy="103925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80793D1-616D-DF41-A813-36F45FCE8B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9597" y="4379278"/>
              <a:ext cx="373404" cy="141251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896A8D9-F3CC-6B44-8D7C-0A2EF23B62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2884" y="4706276"/>
              <a:ext cx="328584" cy="40488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BC4D8A7-9318-DF4C-A7B9-7E3F895E1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7645" y="5108464"/>
              <a:ext cx="311930" cy="69751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B9E7076-E179-6C4E-A608-0614DC689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6149" y="4953705"/>
              <a:ext cx="266576" cy="220583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E42E3A6-C622-0F41-8DE5-E886276731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7013" y="4812472"/>
              <a:ext cx="359716" cy="68093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F17C065-59CE-6C4F-9C91-07F6B7B45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6063" y="4628740"/>
              <a:ext cx="385212" cy="11382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17FA923-1ADA-9D44-A0A1-4001EC9750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74423" y="4726520"/>
              <a:ext cx="333426" cy="20244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6177EF8-A770-8F4A-8902-74E7C82BC991}"/>
                </a:ext>
              </a:extLst>
            </p:cNvPr>
            <p:cNvSpPr/>
            <p:nvPr/>
          </p:nvSpPr>
          <p:spPr>
            <a:xfrm>
              <a:off x="11091507" y="4719441"/>
              <a:ext cx="205966" cy="205966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EF315E0-B226-A74B-BEC0-24EA5721E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9042" y="4520529"/>
              <a:ext cx="250555" cy="192579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8B1BBAC-59B5-914F-84B7-58DE085C0270}"/>
                </a:ext>
              </a:extLst>
            </p:cNvPr>
            <p:cNvCxnSpPr>
              <a:cxnSpLocks/>
            </p:cNvCxnSpPr>
            <p:nvPr/>
          </p:nvCxnSpPr>
          <p:spPr>
            <a:xfrm>
              <a:off x="10571767" y="4935274"/>
              <a:ext cx="236082" cy="117807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944BBC2-D02B-A44B-8A08-F13370A16C6B}"/>
                </a:ext>
              </a:extLst>
            </p:cNvPr>
            <p:cNvCxnSpPr>
              <a:cxnSpLocks/>
            </p:cNvCxnSpPr>
            <p:nvPr/>
          </p:nvCxnSpPr>
          <p:spPr>
            <a:xfrm>
              <a:off x="10798516" y="5077112"/>
              <a:ext cx="342759" cy="65738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DB81049-D2E9-6C4A-8349-BD3ACE45599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3637" y="4927815"/>
              <a:ext cx="383468" cy="27442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E0E5ADC-8CCB-CD4A-97E4-3FEE795A0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7162" y="5333091"/>
              <a:ext cx="162861" cy="256809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C70C5FF-40B7-154E-94DB-C52D021CF5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064" y="5339951"/>
              <a:ext cx="259083" cy="35533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F2F8D83-C298-8541-9EB4-0DC8C7EE8D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1656" y="5191455"/>
              <a:ext cx="269589" cy="141962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7EEEE00-658A-F949-8D1A-074D2B9BF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9101" y="4784468"/>
              <a:ext cx="64523" cy="292706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C5F4ABF-ABFC-124D-BBB8-88C29144C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5363" y="4379278"/>
              <a:ext cx="86614" cy="20785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5518944-D787-8F42-B02F-8BE2772CDF96}"/>
                </a:ext>
              </a:extLst>
            </p:cNvPr>
            <p:cNvCxnSpPr>
              <a:cxnSpLocks/>
              <a:endCxn id="94" idx="2"/>
            </p:cNvCxnSpPr>
            <p:nvPr/>
          </p:nvCxnSpPr>
          <p:spPr>
            <a:xfrm>
              <a:off x="10786352" y="4767008"/>
              <a:ext cx="305155" cy="55416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3028C5A-CE17-374B-9341-9B5B85EC443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4088" y="4826272"/>
              <a:ext cx="305942" cy="12395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13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E1A2E6-08B2-9B43-AC4D-18B3E2C12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8" r="1" b="1"/>
          <a:stretch/>
        </p:blipFill>
        <p:spPr>
          <a:xfrm>
            <a:off x="5875654" y="-195991"/>
            <a:ext cx="6617124" cy="4312037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1CFB9-DC2D-4148-88A6-42C34B4DE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" r="28486" b="-2"/>
          <a:stretch/>
        </p:blipFill>
        <p:spPr>
          <a:xfrm>
            <a:off x="-176746" y="3930575"/>
            <a:ext cx="3888842" cy="306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59110-A58F-5542-B387-E2CE11740C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0" r="21926" b="2"/>
          <a:stretch/>
        </p:blipFill>
        <p:spPr>
          <a:xfrm>
            <a:off x="3456744" y="3077135"/>
            <a:ext cx="5268002" cy="3960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75AA-9E9E-9148-B3A5-BBADFD5FB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679" b="-2"/>
          <a:stretch/>
        </p:blipFill>
        <p:spPr>
          <a:xfrm>
            <a:off x="-300778" y="-195991"/>
            <a:ext cx="6617124" cy="4312037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651C1-61CE-D64C-9CB9-985216ABFC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9" r="13463" b="-3"/>
          <a:stretch/>
        </p:blipFill>
        <p:spPr>
          <a:xfrm>
            <a:off x="8468869" y="3930575"/>
            <a:ext cx="3900424" cy="30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7C11-430D-464C-B79C-2FA88964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Hierarchical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2D6-0DDC-5B4A-B62F-A6D2C4F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5589"/>
            <a:ext cx="10972800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Decompose motion planning and control into stages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D29D7-3A01-6640-9B97-414BC9E6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7" r="7996"/>
          <a:stretch/>
        </p:blipFill>
        <p:spPr>
          <a:xfrm>
            <a:off x="-2085181" y="2355150"/>
            <a:ext cx="2610204" cy="1967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4691D-7A37-604B-B746-DB3F8C3C9FC2}"/>
              </a:ext>
            </a:extLst>
          </p:cNvPr>
          <p:cNvSpPr txBox="1"/>
          <p:nvPr/>
        </p:nvSpPr>
        <p:spPr>
          <a:xfrm>
            <a:off x="-1821385" y="1893485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 Planning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9F2255-48FC-E440-A4B3-15B829F52874}"/>
              </a:ext>
            </a:extLst>
          </p:cNvPr>
          <p:cNvGrpSpPr/>
          <p:nvPr/>
        </p:nvGrpSpPr>
        <p:grpSpPr>
          <a:xfrm>
            <a:off x="1027662" y="2457775"/>
            <a:ext cx="2715855" cy="1873623"/>
            <a:chOff x="5618155" y="2699347"/>
            <a:chExt cx="3368172" cy="23236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C982A7F-51B1-9D4B-B09C-DD78A0CBAF1D}"/>
                </a:ext>
              </a:extLst>
            </p:cNvPr>
            <p:cNvSpPr/>
            <p:nvPr/>
          </p:nvSpPr>
          <p:spPr>
            <a:xfrm>
              <a:off x="5618155" y="3507105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 Left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B37AF9-790E-4645-BEF8-3423A0919A32}"/>
                </a:ext>
              </a:extLst>
            </p:cNvPr>
            <p:cNvSpPr/>
            <p:nvPr/>
          </p:nvSpPr>
          <p:spPr>
            <a:xfrm>
              <a:off x="7769478" y="455106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Yield to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Ped.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53AE36F-AA96-F548-8713-44FA96AFDEB9}"/>
                </a:ext>
              </a:extLst>
            </p:cNvPr>
            <p:cNvSpPr/>
            <p:nvPr/>
          </p:nvSpPr>
          <p:spPr>
            <a:xfrm>
              <a:off x="6281057" y="4541614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Park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0CFA424-531D-3F4F-8B6E-8C930C5B22C9}"/>
                </a:ext>
              </a:extLst>
            </p:cNvPr>
            <p:cNvSpPr/>
            <p:nvPr/>
          </p:nvSpPr>
          <p:spPr>
            <a:xfrm>
              <a:off x="6744870" y="3665310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Follow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08E80F4-477B-CF40-9421-539A362A596F}"/>
                </a:ext>
              </a:extLst>
            </p:cNvPr>
            <p:cNvSpPr/>
            <p:nvPr/>
          </p:nvSpPr>
          <p:spPr>
            <a:xfrm>
              <a:off x="6477000" y="2699347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Exit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Ramp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C16F063-B173-B141-9508-E0DF5E0B6E73}"/>
                </a:ext>
              </a:extLst>
            </p:cNvPr>
            <p:cNvSpPr/>
            <p:nvPr/>
          </p:nvSpPr>
          <p:spPr>
            <a:xfrm>
              <a:off x="7763125" y="276133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68B407C-CB9C-C74B-9798-F3E774130C23}"/>
                </a:ext>
              </a:extLst>
            </p:cNvPr>
            <p:cNvSpPr/>
            <p:nvPr/>
          </p:nvSpPr>
          <p:spPr>
            <a:xfrm>
              <a:off x="8041598" y="3647282"/>
              <a:ext cx="944729" cy="4719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Overtake</a:t>
              </a:r>
            </a:p>
          </p:txBody>
        </p: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53035213-4DB8-E945-89F1-63E5FE2EE3AB}"/>
                </a:ext>
              </a:extLst>
            </p:cNvPr>
            <p:cNvCxnSpPr>
              <a:stCxn id="10" idx="0"/>
              <a:endCxn id="14" idx="1"/>
            </p:cNvCxnSpPr>
            <p:nvPr/>
          </p:nvCxnSpPr>
          <p:spPr>
            <a:xfrm rot="5400000" flipH="1" flipV="1">
              <a:off x="5976394" y="3006499"/>
              <a:ext cx="571791" cy="42942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7D4AA064-0C68-3446-8DA4-527C87C8CA23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rot="16200000" flipH="1">
              <a:off x="6793344" y="3284360"/>
              <a:ext cx="494029" cy="267870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ED58EA3D-D776-854D-B502-AF1D9826C31A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7335845" y="2935314"/>
              <a:ext cx="427280" cy="61984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4F2372EE-2326-244D-A1DD-BC10ADCF2C95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rot="16200000" flipH="1">
              <a:off x="8146247" y="3279566"/>
              <a:ext cx="414017" cy="32141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E6DAD901-C5B0-B847-BB72-8997697E30D3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rot="16200000" flipH="1">
              <a:off x="6097742" y="3928875"/>
              <a:ext cx="562575" cy="66290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E1BD374A-019A-D542-B6A9-882C6F932BF3}"/>
                </a:ext>
              </a:extLst>
            </p:cNvPr>
            <p:cNvCxnSpPr>
              <a:cxnSpLocks/>
              <a:stCxn id="13" idx="3"/>
              <a:endCxn id="15" idx="2"/>
            </p:cNvCxnSpPr>
            <p:nvPr/>
          </p:nvCxnSpPr>
          <p:spPr>
            <a:xfrm flipV="1">
              <a:off x="7603715" y="3233265"/>
              <a:ext cx="588833" cy="66801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C8E0B0BB-9C5F-1F4E-B473-457DA87FFB77}"/>
                </a:ext>
              </a:extLst>
            </p:cNvPr>
            <p:cNvCxnSpPr>
              <a:cxnSpLocks/>
              <a:stCxn id="13" idx="2"/>
              <a:endCxn id="11" idx="1"/>
            </p:cNvCxnSpPr>
            <p:nvPr/>
          </p:nvCxnSpPr>
          <p:spPr>
            <a:xfrm rot="16200000" flipH="1">
              <a:off x="7146993" y="4164543"/>
              <a:ext cx="649784" cy="595185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276B3037-845F-3940-9847-4E6D04C9D2EE}"/>
                </a:ext>
              </a:extLst>
            </p:cNvPr>
            <p:cNvCxnSpPr>
              <a:cxnSpLocks/>
              <a:stCxn id="11" idx="0"/>
              <a:endCxn id="13" idx="3"/>
            </p:cNvCxnSpPr>
            <p:nvPr/>
          </p:nvCxnSpPr>
          <p:spPr>
            <a:xfrm rot="16200000" flipV="1">
              <a:off x="7576416" y="3928576"/>
              <a:ext cx="649784" cy="595186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E572B25E-BEBD-CD42-B129-1CE2783F7CCC}"/>
                </a:ext>
              </a:extLst>
            </p:cNvPr>
            <p:cNvCxnSpPr>
              <a:cxnSpLocks/>
              <a:stCxn id="12" idx="0"/>
              <a:endCxn id="13" idx="2"/>
            </p:cNvCxnSpPr>
            <p:nvPr/>
          </p:nvCxnSpPr>
          <p:spPr>
            <a:xfrm rot="5400000" flipH="1" flipV="1">
              <a:off x="6740202" y="4107524"/>
              <a:ext cx="404370" cy="46381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3719A0E5-6EC1-A041-AD43-D9053321C69E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>
            <a:xfrm>
              <a:off x="6477000" y="3743072"/>
              <a:ext cx="267870" cy="15820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FFC49428-610A-654F-934E-8BB9CA64E1FE}"/>
                </a:ext>
              </a:extLst>
            </p:cNvPr>
            <p:cNvCxnSpPr>
              <a:cxnSpLocks/>
              <a:stCxn id="16" idx="2"/>
              <a:endCxn id="13" idx="2"/>
            </p:cNvCxnSpPr>
            <p:nvPr/>
          </p:nvCxnSpPr>
          <p:spPr>
            <a:xfrm rot="5400000">
              <a:off x="7835115" y="3458396"/>
              <a:ext cx="18027" cy="1339670"/>
            </a:xfrm>
            <a:prstGeom prst="curvedConnector3">
              <a:avLst>
                <a:gd name="adj1" fmla="val 1672647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449D287-8F65-004B-AD9A-5EE6AC400648}"/>
              </a:ext>
            </a:extLst>
          </p:cNvPr>
          <p:cNvSpPr txBox="1"/>
          <p:nvPr/>
        </p:nvSpPr>
        <p:spPr>
          <a:xfrm>
            <a:off x="1094663" y="1893485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 Planning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636CC-C463-214F-847E-52401B005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3" r="12122"/>
          <a:stretch/>
        </p:blipFill>
        <p:spPr>
          <a:xfrm>
            <a:off x="6948339" y="2446998"/>
            <a:ext cx="2484021" cy="1895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F3FC2F-88F0-814E-AD85-775C9850709A}"/>
              </a:ext>
            </a:extLst>
          </p:cNvPr>
          <p:cNvSpPr txBox="1"/>
          <p:nvPr/>
        </p:nvSpPr>
        <p:spPr>
          <a:xfrm>
            <a:off x="7239735" y="189165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06CC906A-BDA7-E248-885D-C9D61A3E3C78}"/>
              </a:ext>
            </a:extLst>
          </p:cNvPr>
          <p:cNvSpPr/>
          <p:nvPr/>
        </p:nvSpPr>
        <p:spPr>
          <a:xfrm>
            <a:off x="752097" y="4114792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FB932C-7EBA-3F4A-A4F9-5B853297555A}"/>
              </a:ext>
            </a:extLst>
          </p:cNvPr>
          <p:cNvSpPr txBox="1"/>
          <p:nvPr/>
        </p:nvSpPr>
        <p:spPr>
          <a:xfrm>
            <a:off x="-28980" y="4476988"/>
            <a:ext cx="175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of roads and intersections</a:t>
            </a:r>
          </a:p>
        </p:txBody>
      </p:sp>
      <p:sp>
        <p:nvSpPr>
          <p:cNvPr id="70" name="Up Arrow 69">
            <a:extLst>
              <a:ext uri="{FF2B5EF4-FFF2-40B4-BE49-F238E27FC236}">
                <a16:creationId xmlns:a16="http://schemas.microsoft.com/office/drawing/2014/main" id="{DB846993-5700-D145-BE0E-0DDC0D3C9FF5}"/>
              </a:ext>
            </a:extLst>
          </p:cNvPr>
          <p:cNvSpPr/>
          <p:nvPr/>
        </p:nvSpPr>
        <p:spPr>
          <a:xfrm>
            <a:off x="-1104405" y="4417301"/>
            <a:ext cx="394379" cy="7941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3577BC-B1A6-2340-8C18-8AA42E2FEC98}"/>
              </a:ext>
            </a:extLst>
          </p:cNvPr>
          <p:cNvSpPr txBox="1"/>
          <p:nvPr/>
        </p:nvSpPr>
        <p:spPr>
          <a:xfrm>
            <a:off x="-1860729" y="5312745"/>
            <a:ext cx="1921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Networks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Obstacles 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208668-755B-734C-B363-D3A0729CF16B}"/>
              </a:ext>
            </a:extLst>
          </p:cNvPr>
          <p:cNvSpPr txBox="1"/>
          <p:nvPr/>
        </p:nvSpPr>
        <p:spPr>
          <a:xfrm>
            <a:off x="1867165" y="5624277"/>
            <a:ext cx="69326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world around the car including predicted future states.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vehicle’s dynamics.</a:t>
            </a:r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id="{31ABA0D8-F20A-6943-BBB4-1912F2282052}"/>
              </a:ext>
            </a:extLst>
          </p:cNvPr>
          <p:cNvSpPr/>
          <p:nvPr/>
        </p:nvSpPr>
        <p:spPr>
          <a:xfrm>
            <a:off x="2497257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Up Arrow 74">
            <a:extLst>
              <a:ext uri="{FF2B5EF4-FFF2-40B4-BE49-F238E27FC236}">
                <a16:creationId xmlns:a16="http://schemas.microsoft.com/office/drawing/2014/main" id="{A72A80D5-7391-C747-B4E6-78CF47021696}"/>
              </a:ext>
            </a:extLst>
          </p:cNvPr>
          <p:cNvSpPr/>
          <p:nvPr/>
        </p:nvSpPr>
        <p:spPr>
          <a:xfrm>
            <a:off x="5235147" y="4565117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Up Arrow 75">
            <a:extLst>
              <a:ext uri="{FF2B5EF4-FFF2-40B4-BE49-F238E27FC236}">
                <a16:creationId xmlns:a16="http://schemas.microsoft.com/office/drawing/2014/main" id="{7233C6A4-DD13-EA49-905E-E31C37A7F12F}"/>
              </a:ext>
            </a:extLst>
          </p:cNvPr>
          <p:cNvSpPr/>
          <p:nvPr/>
        </p:nvSpPr>
        <p:spPr>
          <a:xfrm>
            <a:off x="8065704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7D9DCF62-AF86-6149-B064-B038EE79327C}"/>
              </a:ext>
            </a:extLst>
          </p:cNvPr>
          <p:cNvSpPr/>
          <p:nvPr/>
        </p:nvSpPr>
        <p:spPr>
          <a:xfrm>
            <a:off x="9608064" y="3261134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BFB38-DCD3-6044-B648-C3C27FB2C4C9}"/>
              </a:ext>
            </a:extLst>
          </p:cNvPr>
          <p:cNvSpPr txBox="1"/>
          <p:nvPr/>
        </p:nvSpPr>
        <p:spPr>
          <a:xfrm>
            <a:off x="9914251" y="3055204"/>
            <a:ext cx="1544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Steering Angle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Acceleration</a:t>
            </a: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FAD2ED1F-81DC-A34A-B775-2849743582A7}"/>
              </a:ext>
            </a:extLst>
          </p:cNvPr>
          <p:cNvSpPr/>
          <p:nvPr/>
        </p:nvSpPr>
        <p:spPr>
          <a:xfrm rot="10800000">
            <a:off x="8993705" y="3788225"/>
            <a:ext cx="1796955" cy="2300565"/>
          </a:xfrm>
          <a:prstGeom prst="bentArrow">
            <a:avLst>
              <a:gd name="adj1" fmla="val 9480"/>
              <a:gd name="adj2" fmla="val 9778"/>
              <a:gd name="adj3" fmla="val 15449"/>
              <a:gd name="adj4" fmla="val 38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C09810-1A8B-8342-931E-484A719AAC5F}"/>
              </a:ext>
            </a:extLst>
          </p:cNvPr>
          <p:cNvSpPr/>
          <p:nvPr/>
        </p:nvSpPr>
        <p:spPr>
          <a:xfrm>
            <a:off x="-218316" y="-424588"/>
            <a:ext cx="12747171" cy="7620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A863590-9B59-024B-B953-ECEA5D530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8" r="12367"/>
          <a:stretch/>
        </p:blipFill>
        <p:spPr>
          <a:xfrm>
            <a:off x="4203752" y="2449280"/>
            <a:ext cx="2272997" cy="18985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F5BFC06-B82F-7942-8A29-31C44970FD15}"/>
              </a:ext>
            </a:extLst>
          </p:cNvPr>
          <p:cNvSpPr txBox="1"/>
          <p:nvPr/>
        </p:nvSpPr>
        <p:spPr>
          <a:xfrm>
            <a:off x="4424001" y="1893484"/>
            <a:ext cx="189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Planning</a:t>
            </a: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7657193B-5058-D042-9931-9983D69F0596}"/>
              </a:ext>
            </a:extLst>
          </p:cNvPr>
          <p:cNvSpPr/>
          <p:nvPr/>
        </p:nvSpPr>
        <p:spPr>
          <a:xfrm>
            <a:off x="3880640" y="4190950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9A1A223-BEAE-7444-BF91-2DE0DB8DD807}"/>
              </a:ext>
            </a:extLst>
          </p:cNvPr>
          <p:cNvSpPr/>
          <p:nvPr/>
        </p:nvSpPr>
        <p:spPr>
          <a:xfrm>
            <a:off x="6605598" y="4221756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A1F3BE-1DB4-6A43-A48D-83E26E549671}"/>
              </a:ext>
            </a:extLst>
          </p:cNvPr>
          <p:cNvSpPr txBox="1"/>
          <p:nvPr/>
        </p:nvSpPr>
        <p:spPr>
          <a:xfrm>
            <a:off x="3098441" y="456511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State Configurations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8B1202-FAD2-F941-9156-326977D3BD95}"/>
              </a:ext>
            </a:extLst>
          </p:cNvPr>
          <p:cNvSpPr txBox="1"/>
          <p:nvPr/>
        </p:nvSpPr>
        <p:spPr>
          <a:xfrm>
            <a:off x="5823399" y="456511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 Path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Follow</a:t>
            </a:r>
          </a:p>
        </p:txBody>
      </p:sp>
    </p:spTree>
    <p:extLst>
      <p:ext uri="{BB962C8B-B14F-4D97-AF65-F5344CB8AC3E}">
        <p14:creationId xmlns:p14="http://schemas.microsoft.com/office/powerpoint/2010/main" val="176614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7C11-430D-464C-B79C-2FA88964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Hierarchical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2D6-0DDC-5B4A-B62F-A6D2C4F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5589"/>
            <a:ext cx="10972800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Decompose motion planning and control into stages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D29D7-3A01-6640-9B97-414BC9E6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7" r="7996"/>
          <a:stretch/>
        </p:blipFill>
        <p:spPr>
          <a:xfrm>
            <a:off x="-2085181" y="2355150"/>
            <a:ext cx="2610204" cy="1967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4691D-7A37-604B-B746-DB3F8C3C9FC2}"/>
              </a:ext>
            </a:extLst>
          </p:cNvPr>
          <p:cNvSpPr txBox="1"/>
          <p:nvPr/>
        </p:nvSpPr>
        <p:spPr>
          <a:xfrm>
            <a:off x="-1821385" y="1893485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 Planning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9F2255-48FC-E440-A4B3-15B829F52874}"/>
              </a:ext>
            </a:extLst>
          </p:cNvPr>
          <p:cNvGrpSpPr/>
          <p:nvPr/>
        </p:nvGrpSpPr>
        <p:grpSpPr>
          <a:xfrm>
            <a:off x="1027662" y="2457775"/>
            <a:ext cx="2715855" cy="1873623"/>
            <a:chOff x="5618155" y="2699347"/>
            <a:chExt cx="3368172" cy="23236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C982A7F-51B1-9D4B-B09C-DD78A0CBAF1D}"/>
                </a:ext>
              </a:extLst>
            </p:cNvPr>
            <p:cNvSpPr/>
            <p:nvPr/>
          </p:nvSpPr>
          <p:spPr>
            <a:xfrm>
              <a:off x="5618155" y="3507105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 Left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B37AF9-790E-4645-BEF8-3423A0919A32}"/>
                </a:ext>
              </a:extLst>
            </p:cNvPr>
            <p:cNvSpPr/>
            <p:nvPr/>
          </p:nvSpPr>
          <p:spPr>
            <a:xfrm>
              <a:off x="7769478" y="455106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Yield to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Ped.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53AE36F-AA96-F548-8713-44FA96AFDEB9}"/>
                </a:ext>
              </a:extLst>
            </p:cNvPr>
            <p:cNvSpPr/>
            <p:nvPr/>
          </p:nvSpPr>
          <p:spPr>
            <a:xfrm>
              <a:off x="6281057" y="4541614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Park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0CFA424-531D-3F4F-8B6E-8C930C5B22C9}"/>
                </a:ext>
              </a:extLst>
            </p:cNvPr>
            <p:cNvSpPr/>
            <p:nvPr/>
          </p:nvSpPr>
          <p:spPr>
            <a:xfrm>
              <a:off x="6744870" y="3665310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Follow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08E80F4-477B-CF40-9421-539A362A596F}"/>
                </a:ext>
              </a:extLst>
            </p:cNvPr>
            <p:cNvSpPr/>
            <p:nvPr/>
          </p:nvSpPr>
          <p:spPr>
            <a:xfrm>
              <a:off x="6477000" y="2699347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Exit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Ramp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C16F063-B173-B141-9508-E0DF5E0B6E73}"/>
                </a:ext>
              </a:extLst>
            </p:cNvPr>
            <p:cNvSpPr/>
            <p:nvPr/>
          </p:nvSpPr>
          <p:spPr>
            <a:xfrm>
              <a:off x="7763125" y="2761331"/>
              <a:ext cx="858845" cy="47193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68B407C-CB9C-C74B-9798-F3E774130C23}"/>
                </a:ext>
              </a:extLst>
            </p:cNvPr>
            <p:cNvSpPr/>
            <p:nvPr/>
          </p:nvSpPr>
          <p:spPr>
            <a:xfrm>
              <a:off x="8041598" y="3647282"/>
              <a:ext cx="944729" cy="4719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Overtake</a:t>
              </a:r>
            </a:p>
          </p:txBody>
        </p: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53035213-4DB8-E945-89F1-63E5FE2EE3AB}"/>
                </a:ext>
              </a:extLst>
            </p:cNvPr>
            <p:cNvCxnSpPr>
              <a:stCxn id="10" idx="0"/>
              <a:endCxn id="14" idx="1"/>
            </p:cNvCxnSpPr>
            <p:nvPr/>
          </p:nvCxnSpPr>
          <p:spPr>
            <a:xfrm rot="5400000" flipH="1" flipV="1">
              <a:off x="5976394" y="3006499"/>
              <a:ext cx="571791" cy="42942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7D4AA064-0C68-3446-8DA4-527C87C8CA23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rot="16200000" flipH="1">
              <a:off x="6793344" y="3284360"/>
              <a:ext cx="494029" cy="267870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ED58EA3D-D776-854D-B502-AF1D9826C31A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7335845" y="2935314"/>
              <a:ext cx="427280" cy="61984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4F2372EE-2326-244D-A1DD-BC10ADCF2C95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rot="16200000" flipH="1">
              <a:off x="8146247" y="3279566"/>
              <a:ext cx="414017" cy="32141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E6DAD901-C5B0-B847-BB72-8997697E30D3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rot="16200000" flipH="1">
              <a:off x="6097742" y="3928875"/>
              <a:ext cx="562575" cy="66290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E1BD374A-019A-D542-B6A9-882C6F932BF3}"/>
                </a:ext>
              </a:extLst>
            </p:cNvPr>
            <p:cNvCxnSpPr>
              <a:cxnSpLocks/>
              <a:stCxn id="13" idx="3"/>
              <a:endCxn id="15" idx="2"/>
            </p:cNvCxnSpPr>
            <p:nvPr/>
          </p:nvCxnSpPr>
          <p:spPr>
            <a:xfrm flipV="1">
              <a:off x="7603715" y="3233265"/>
              <a:ext cx="588833" cy="66801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C8E0B0BB-9C5F-1F4E-B473-457DA87FFB77}"/>
                </a:ext>
              </a:extLst>
            </p:cNvPr>
            <p:cNvCxnSpPr>
              <a:cxnSpLocks/>
              <a:stCxn id="13" idx="2"/>
              <a:endCxn id="11" idx="1"/>
            </p:cNvCxnSpPr>
            <p:nvPr/>
          </p:nvCxnSpPr>
          <p:spPr>
            <a:xfrm rot="16200000" flipH="1">
              <a:off x="7146993" y="4164543"/>
              <a:ext cx="649784" cy="595185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276B3037-845F-3940-9847-4E6D04C9D2EE}"/>
                </a:ext>
              </a:extLst>
            </p:cNvPr>
            <p:cNvCxnSpPr>
              <a:cxnSpLocks/>
              <a:stCxn id="11" idx="0"/>
              <a:endCxn id="13" idx="3"/>
            </p:cNvCxnSpPr>
            <p:nvPr/>
          </p:nvCxnSpPr>
          <p:spPr>
            <a:xfrm rot="16200000" flipV="1">
              <a:off x="7576416" y="3928576"/>
              <a:ext cx="649784" cy="595186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E572B25E-BEBD-CD42-B129-1CE2783F7CCC}"/>
                </a:ext>
              </a:extLst>
            </p:cNvPr>
            <p:cNvCxnSpPr>
              <a:cxnSpLocks/>
              <a:stCxn id="12" idx="0"/>
              <a:endCxn id="13" idx="2"/>
            </p:cNvCxnSpPr>
            <p:nvPr/>
          </p:nvCxnSpPr>
          <p:spPr>
            <a:xfrm rot="5400000" flipH="1" flipV="1">
              <a:off x="6740202" y="4107524"/>
              <a:ext cx="404370" cy="463812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3719A0E5-6EC1-A041-AD43-D9053321C69E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>
            <a:xfrm>
              <a:off x="6477000" y="3743072"/>
              <a:ext cx="267870" cy="158205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FFC49428-610A-654F-934E-8BB9CA64E1FE}"/>
                </a:ext>
              </a:extLst>
            </p:cNvPr>
            <p:cNvCxnSpPr>
              <a:cxnSpLocks/>
              <a:stCxn id="16" idx="2"/>
              <a:endCxn id="13" idx="2"/>
            </p:cNvCxnSpPr>
            <p:nvPr/>
          </p:nvCxnSpPr>
          <p:spPr>
            <a:xfrm rot="5400000">
              <a:off x="7835115" y="3458396"/>
              <a:ext cx="18027" cy="1339670"/>
            </a:xfrm>
            <a:prstGeom prst="curvedConnector3">
              <a:avLst>
                <a:gd name="adj1" fmla="val 1672647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449D287-8F65-004B-AD9A-5EE6AC400648}"/>
              </a:ext>
            </a:extLst>
          </p:cNvPr>
          <p:cNvSpPr txBox="1"/>
          <p:nvPr/>
        </p:nvSpPr>
        <p:spPr>
          <a:xfrm>
            <a:off x="1094663" y="1893485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 Planning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A863590-9B59-024B-B953-ECEA5D530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88" r="12367"/>
          <a:stretch/>
        </p:blipFill>
        <p:spPr>
          <a:xfrm>
            <a:off x="4203752" y="2449280"/>
            <a:ext cx="2272997" cy="18985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F5BFC06-B82F-7942-8A29-31C44970FD15}"/>
              </a:ext>
            </a:extLst>
          </p:cNvPr>
          <p:cNvSpPr txBox="1"/>
          <p:nvPr/>
        </p:nvSpPr>
        <p:spPr>
          <a:xfrm>
            <a:off x="4424001" y="1893484"/>
            <a:ext cx="189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Planning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06CC906A-BDA7-E248-885D-C9D61A3E3C78}"/>
              </a:ext>
            </a:extLst>
          </p:cNvPr>
          <p:cNvSpPr/>
          <p:nvPr/>
        </p:nvSpPr>
        <p:spPr>
          <a:xfrm>
            <a:off x="752097" y="4114792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7657193B-5058-D042-9931-9983D69F0596}"/>
              </a:ext>
            </a:extLst>
          </p:cNvPr>
          <p:cNvSpPr/>
          <p:nvPr/>
        </p:nvSpPr>
        <p:spPr>
          <a:xfrm>
            <a:off x="3880640" y="4190950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9A1A223-BEAE-7444-BF91-2DE0DB8DD807}"/>
              </a:ext>
            </a:extLst>
          </p:cNvPr>
          <p:cNvSpPr/>
          <p:nvPr/>
        </p:nvSpPr>
        <p:spPr>
          <a:xfrm>
            <a:off x="6605598" y="4221756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FB932C-7EBA-3F4A-A4F9-5B853297555A}"/>
              </a:ext>
            </a:extLst>
          </p:cNvPr>
          <p:cNvSpPr txBox="1"/>
          <p:nvPr/>
        </p:nvSpPr>
        <p:spPr>
          <a:xfrm>
            <a:off x="-28980" y="4476988"/>
            <a:ext cx="175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of roads and intersections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A1F3BE-1DB4-6A43-A48D-83E26E549671}"/>
              </a:ext>
            </a:extLst>
          </p:cNvPr>
          <p:cNvSpPr txBox="1"/>
          <p:nvPr/>
        </p:nvSpPr>
        <p:spPr>
          <a:xfrm>
            <a:off x="3098441" y="456511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State Configurations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8B1202-FAD2-F941-9156-326977D3BD95}"/>
              </a:ext>
            </a:extLst>
          </p:cNvPr>
          <p:cNvSpPr txBox="1"/>
          <p:nvPr/>
        </p:nvSpPr>
        <p:spPr>
          <a:xfrm>
            <a:off x="5823399" y="4565117"/>
            <a:ext cx="175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 Path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Follow</a:t>
            </a:r>
          </a:p>
        </p:txBody>
      </p:sp>
      <p:sp>
        <p:nvSpPr>
          <p:cNvPr id="70" name="Up Arrow 69">
            <a:extLst>
              <a:ext uri="{FF2B5EF4-FFF2-40B4-BE49-F238E27FC236}">
                <a16:creationId xmlns:a16="http://schemas.microsoft.com/office/drawing/2014/main" id="{DB846993-5700-D145-BE0E-0DDC0D3C9FF5}"/>
              </a:ext>
            </a:extLst>
          </p:cNvPr>
          <p:cNvSpPr/>
          <p:nvPr/>
        </p:nvSpPr>
        <p:spPr>
          <a:xfrm>
            <a:off x="-1104405" y="4417301"/>
            <a:ext cx="394379" cy="7941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3577BC-B1A6-2340-8C18-8AA42E2FEC98}"/>
              </a:ext>
            </a:extLst>
          </p:cNvPr>
          <p:cNvSpPr txBox="1"/>
          <p:nvPr/>
        </p:nvSpPr>
        <p:spPr>
          <a:xfrm>
            <a:off x="-1860729" y="5312745"/>
            <a:ext cx="1921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Networks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Obstacles 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208668-755B-734C-B363-D3A0729CF16B}"/>
              </a:ext>
            </a:extLst>
          </p:cNvPr>
          <p:cNvSpPr txBox="1"/>
          <p:nvPr/>
        </p:nvSpPr>
        <p:spPr>
          <a:xfrm>
            <a:off x="1867165" y="5624277"/>
            <a:ext cx="69326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world around the car including predicted future states.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the vehicle’s dynamics.</a:t>
            </a:r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id="{31ABA0D8-F20A-6943-BBB4-1912F2282052}"/>
              </a:ext>
            </a:extLst>
          </p:cNvPr>
          <p:cNvSpPr/>
          <p:nvPr/>
        </p:nvSpPr>
        <p:spPr>
          <a:xfrm>
            <a:off x="2497257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Up Arrow 74">
            <a:extLst>
              <a:ext uri="{FF2B5EF4-FFF2-40B4-BE49-F238E27FC236}">
                <a16:creationId xmlns:a16="http://schemas.microsoft.com/office/drawing/2014/main" id="{A72A80D5-7391-C747-B4E6-78CF47021696}"/>
              </a:ext>
            </a:extLst>
          </p:cNvPr>
          <p:cNvSpPr/>
          <p:nvPr/>
        </p:nvSpPr>
        <p:spPr>
          <a:xfrm>
            <a:off x="5235147" y="4565117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C09810-1A8B-8342-931E-484A719AAC5F}"/>
              </a:ext>
            </a:extLst>
          </p:cNvPr>
          <p:cNvSpPr/>
          <p:nvPr/>
        </p:nvSpPr>
        <p:spPr>
          <a:xfrm>
            <a:off x="-218316" y="-424588"/>
            <a:ext cx="12747171" cy="7620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636CC-C463-214F-847E-52401B005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63" r="12122"/>
          <a:stretch/>
        </p:blipFill>
        <p:spPr>
          <a:xfrm>
            <a:off x="6948339" y="2446998"/>
            <a:ext cx="2484021" cy="1895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F3FC2F-88F0-814E-AD85-775C9850709A}"/>
              </a:ext>
            </a:extLst>
          </p:cNvPr>
          <p:cNvSpPr txBox="1"/>
          <p:nvPr/>
        </p:nvSpPr>
        <p:spPr>
          <a:xfrm>
            <a:off x="7239735" y="189165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7D9DCF62-AF86-6149-B064-B038EE79327C}"/>
              </a:ext>
            </a:extLst>
          </p:cNvPr>
          <p:cNvSpPr/>
          <p:nvPr/>
        </p:nvSpPr>
        <p:spPr>
          <a:xfrm>
            <a:off x="9608064" y="3261134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BFB38-DCD3-6044-B648-C3C27FB2C4C9}"/>
              </a:ext>
            </a:extLst>
          </p:cNvPr>
          <p:cNvSpPr txBox="1"/>
          <p:nvPr/>
        </p:nvSpPr>
        <p:spPr>
          <a:xfrm>
            <a:off x="9914251" y="3055204"/>
            <a:ext cx="1544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Steering Angle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Acceleration</a:t>
            </a: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FAD2ED1F-81DC-A34A-B775-2849743582A7}"/>
              </a:ext>
            </a:extLst>
          </p:cNvPr>
          <p:cNvSpPr/>
          <p:nvPr/>
        </p:nvSpPr>
        <p:spPr>
          <a:xfrm rot="10800000">
            <a:off x="8993705" y="3788225"/>
            <a:ext cx="1796955" cy="2300565"/>
          </a:xfrm>
          <a:prstGeom prst="bentArrow">
            <a:avLst>
              <a:gd name="adj1" fmla="val 9480"/>
              <a:gd name="adj2" fmla="val 9778"/>
              <a:gd name="adj3" fmla="val 15449"/>
              <a:gd name="adj4" fmla="val 38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Up Arrow 75">
            <a:extLst>
              <a:ext uri="{FF2B5EF4-FFF2-40B4-BE49-F238E27FC236}">
                <a16:creationId xmlns:a16="http://schemas.microsoft.com/office/drawing/2014/main" id="{7233C6A4-DD13-EA49-905E-E31C37A7F12F}"/>
              </a:ext>
            </a:extLst>
          </p:cNvPr>
          <p:cNvSpPr/>
          <p:nvPr/>
        </p:nvSpPr>
        <p:spPr>
          <a:xfrm>
            <a:off x="8065704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50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CC68-BD46-D646-B8F2-35FE1937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390AD-4943-4B44-969C-B2CFE9324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053" y="1277553"/>
            <a:ext cx="6431139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Basis for established technologies like electronic stability control</a:t>
            </a:r>
          </a:p>
          <a:p>
            <a:r>
              <a:rPr lang="en-US" dirty="0"/>
              <a:t>Use classic </a:t>
            </a:r>
            <a:r>
              <a:rPr lang="en-US" b="1" dirty="0"/>
              <a:t>closed-loop</a:t>
            </a:r>
            <a:r>
              <a:rPr lang="en-US" dirty="0"/>
              <a:t> controllers to actuate </a:t>
            </a:r>
            <a:r>
              <a:rPr lang="en-US" b="1" dirty="0"/>
              <a:t>steering</a:t>
            </a:r>
            <a:r>
              <a:rPr lang="en-US" dirty="0"/>
              <a:t> and </a:t>
            </a:r>
            <a:r>
              <a:rPr lang="en-US" b="1" dirty="0"/>
              <a:t>acceleration</a:t>
            </a:r>
            <a:r>
              <a:rPr lang="en-US" dirty="0"/>
              <a:t> along the planned path</a:t>
            </a:r>
          </a:p>
          <a:p>
            <a:r>
              <a:rPr lang="en-US" dirty="0"/>
              <a:t>Requires frequent control responses (real-time system) to correct for errors.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Common techniques </a:t>
            </a:r>
            <a:r>
              <a:rPr lang="en-US" dirty="0"/>
              <a:t>often adopt locally linear approximations to the system</a:t>
            </a:r>
          </a:p>
          <a:p>
            <a:r>
              <a:rPr lang="en-US" b="1" dirty="0"/>
              <a:t>PID Controllers: </a:t>
            </a:r>
            <a:r>
              <a:rPr lang="en-US" dirty="0"/>
              <a:t>Proportional-–integral—derivative controller corrects the steering and acceleration proportional to their deviation with damping</a:t>
            </a:r>
            <a:endParaRPr lang="en-US" b="1" dirty="0"/>
          </a:p>
          <a:p>
            <a:r>
              <a:rPr lang="en-US" b="1" dirty="0"/>
              <a:t>Linear Quadratic Regulators: </a:t>
            </a:r>
            <a:r>
              <a:rPr lang="en-US" dirty="0"/>
              <a:t>Optimally controls a linear approximation of the system.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9A92B-160C-7245-930F-A7AF8DDF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4512D-42F5-2E44-8484-F62CC4D34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3" r="12122"/>
          <a:stretch/>
        </p:blipFill>
        <p:spPr>
          <a:xfrm>
            <a:off x="420415" y="2033248"/>
            <a:ext cx="2484021" cy="1895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D6387-0630-4944-9169-7A668C3041BE}"/>
              </a:ext>
            </a:extLst>
          </p:cNvPr>
          <p:cNvSpPr txBox="1"/>
          <p:nvPr/>
        </p:nvSpPr>
        <p:spPr>
          <a:xfrm>
            <a:off x="711811" y="147790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37367AD-F787-164E-BD9A-9D6411957CAA}"/>
              </a:ext>
            </a:extLst>
          </p:cNvPr>
          <p:cNvSpPr/>
          <p:nvPr/>
        </p:nvSpPr>
        <p:spPr>
          <a:xfrm>
            <a:off x="3080140" y="2847384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C5A3C-5AC2-4C41-A140-B05EDF392295}"/>
              </a:ext>
            </a:extLst>
          </p:cNvPr>
          <p:cNvSpPr txBox="1"/>
          <p:nvPr/>
        </p:nvSpPr>
        <p:spPr>
          <a:xfrm>
            <a:off x="3238238" y="2668181"/>
            <a:ext cx="1544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Steering Angle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Acceleration</a:t>
            </a: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E61AE976-BF24-6E4B-A2AD-931989674D73}"/>
              </a:ext>
            </a:extLst>
          </p:cNvPr>
          <p:cNvSpPr/>
          <p:nvPr/>
        </p:nvSpPr>
        <p:spPr>
          <a:xfrm rot="10800000">
            <a:off x="1932158" y="3314511"/>
            <a:ext cx="2009221" cy="1874848"/>
          </a:xfrm>
          <a:prstGeom prst="bentArrow">
            <a:avLst>
              <a:gd name="adj1" fmla="val 9480"/>
              <a:gd name="adj2" fmla="val 9778"/>
              <a:gd name="adj3" fmla="val 15449"/>
              <a:gd name="adj4" fmla="val 38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BAAE42F-53E6-8644-8620-DCB248DF8041}"/>
              </a:ext>
            </a:extLst>
          </p:cNvPr>
          <p:cNvSpPr/>
          <p:nvPr/>
        </p:nvSpPr>
        <p:spPr>
          <a:xfrm>
            <a:off x="1618085" y="4034319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31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7C11-430D-464C-B79C-2FA88964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Hierarchical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2D6-0DDC-5B4A-B62F-A6D2C4F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5589"/>
            <a:ext cx="10972800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Decompose motion planning and control into stages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636CC-C463-214F-847E-52401B005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3" r="12122"/>
          <a:stretch/>
        </p:blipFill>
        <p:spPr>
          <a:xfrm>
            <a:off x="9310539" y="2446998"/>
            <a:ext cx="2484021" cy="1895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F3FC2F-88F0-814E-AD85-775C9850709A}"/>
              </a:ext>
            </a:extLst>
          </p:cNvPr>
          <p:cNvSpPr txBox="1"/>
          <p:nvPr/>
        </p:nvSpPr>
        <p:spPr>
          <a:xfrm>
            <a:off x="9601935" y="189165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E081AC-2E92-9440-B90D-219953AFC6A5}"/>
              </a:ext>
            </a:extLst>
          </p:cNvPr>
          <p:cNvGrpSpPr/>
          <p:nvPr/>
        </p:nvGrpSpPr>
        <p:grpSpPr>
          <a:xfrm>
            <a:off x="4229365" y="4565117"/>
            <a:ext cx="6932668" cy="1705491"/>
            <a:chOff x="4229365" y="4565117"/>
            <a:chExt cx="6932668" cy="170549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8B1202-FAD2-F941-9156-326977D3BD95}"/>
                </a:ext>
              </a:extLst>
            </p:cNvPr>
            <p:cNvSpPr txBox="1"/>
            <p:nvPr/>
          </p:nvSpPr>
          <p:spPr>
            <a:xfrm>
              <a:off x="8185599" y="4565117"/>
              <a:ext cx="1757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Detailed Path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Follow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9208668-755B-734C-B363-D3A0729CF16B}"/>
                </a:ext>
              </a:extLst>
            </p:cNvPr>
            <p:cNvSpPr txBox="1"/>
            <p:nvPr/>
          </p:nvSpPr>
          <p:spPr>
            <a:xfrm>
              <a:off x="4229365" y="5624277"/>
              <a:ext cx="6932668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 of the world around the car including predicted future states.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 of the vehicle’s dynamics.</a:t>
              </a:r>
            </a:p>
          </p:txBody>
        </p:sp>
      </p:grpSp>
      <p:sp>
        <p:nvSpPr>
          <p:cNvPr id="76" name="Up Arrow 75">
            <a:extLst>
              <a:ext uri="{FF2B5EF4-FFF2-40B4-BE49-F238E27FC236}">
                <a16:creationId xmlns:a16="http://schemas.microsoft.com/office/drawing/2014/main" id="{7233C6A4-DD13-EA49-905E-E31C37A7F12F}"/>
              </a:ext>
            </a:extLst>
          </p:cNvPr>
          <p:cNvSpPr/>
          <p:nvPr/>
        </p:nvSpPr>
        <p:spPr>
          <a:xfrm>
            <a:off x="10427904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7D9DCF62-AF86-6149-B064-B038EE79327C}"/>
              </a:ext>
            </a:extLst>
          </p:cNvPr>
          <p:cNvSpPr/>
          <p:nvPr/>
        </p:nvSpPr>
        <p:spPr>
          <a:xfrm>
            <a:off x="11785479" y="3280955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FAD2ED1F-81DC-A34A-B775-2849743582A7}"/>
              </a:ext>
            </a:extLst>
          </p:cNvPr>
          <p:cNvSpPr/>
          <p:nvPr/>
        </p:nvSpPr>
        <p:spPr>
          <a:xfrm rot="10800000">
            <a:off x="11312359" y="3617191"/>
            <a:ext cx="761013" cy="2471598"/>
          </a:xfrm>
          <a:prstGeom prst="bentArrow">
            <a:avLst>
              <a:gd name="adj1" fmla="val 19556"/>
              <a:gd name="adj2" fmla="val 18361"/>
              <a:gd name="adj3" fmla="val 15449"/>
              <a:gd name="adj4" fmla="val 38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08841D-14FB-3449-A676-78780C4739FC}"/>
              </a:ext>
            </a:extLst>
          </p:cNvPr>
          <p:cNvGrpSpPr/>
          <p:nvPr/>
        </p:nvGrpSpPr>
        <p:grpSpPr>
          <a:xfrm>
            <a:off x="10886" y="1893484"/>
            <a:ext cx="9149760" cy="4931513"/>
            <a:chOff x="10886" y="1893484"/>
            <a:chExt cx="9149760" cy="4931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2D29D7-3A01-6640-9B97-414BC9E6F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57" r="7996"/>
            <a:stretch/>
          </p:blipFill>
          <p:spPr>
            <a:xfrm>
              <a:off x="277019" y="2355150"/>
              <a:ext cx="2610204" cy="19677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84691D-7A37-604B-B746-DB3F8C3C9FC2}"/>
                </a:ext>
              </a:extLst>
            </p:cNvPr>
            <p:cNvSpPr txBox="1"/>
            <p:nvPr/>
          </p:nvSpPr>
          <p:spPr>
            <a:xfrm>
              <a:off x="540815" y="1893485"/>
              <a:ext cx="2068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Route Planning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D9F2255-48FC-E440-A4B3-15B829F52874}"/>
                </a:ext>
              </a:extLst>
            </p:cNvPr>
            <p:cNvGrpSpPr/>
            <p:nvPr/>
          </p:nvGrpSpPr>
          <p:grpSpPr>
            <a:xfrm>
              <a:off x="3389862" y="2457775"/>
              <a:ext cx="2715855" cy="1873623"/>
              <a:chOff x="5618155" y="2699347"/>
              <a:chExt cx="3368172" cy="2323648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C982A7F-51B1-9D4B-B09C-DD78A0CBAF1D}"/>
                  </a:ext>
                </a:extLst>
              </p:cNvPr>
              <p:cNvSpPr/>
              <p:nvPr/>
            </p:nvSpPr>
            <p:spPr>
              <a:xfrm>
                <a:off x="5618155" y="3507105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Merge Left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CDB37AF9-790E-4645-BEF8-3423A0919A32}"/>
                  </a:ext>
                </a:extLst>
              </p:cNvPr>
              <p:cNvSpPr/>
              <p:nvPr/>
            </p:nvSpPr>
            <p:spPr>
              <a:xfrm>
                <a:off x="7769478" y="4551061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Yield to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Ped.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E53AE36F-AA96-F548-8713-44FA96AFDEB9}"/>
                  </a:ext>
                </a:extLst>
              </p:cNvPr>
              <p:cNvSpPr/>
              <p:nvPr/>
            </p:nvSpPr>
            <p:spPr>
              <a:xfrm>
                <a:off x="6281057" y="4541614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Park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C0CFA424-531D-3F4F-8B6E-8C930C5B22C9}"/>
                  </a:ext>
                </a:extLst>
              </p:cNvPr>
              <p:cNvSpPr/>
              <p:nvPr/>
            </p:nvSpPr>
            <p:spPr>
              <a:xfrm>
                <a:off x="6744870" y="3665310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Follow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Lane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08E80F4-477B-CF40-9421-539A362A596F}"/>
                  </a:ext>
                </a:extLst>
              </p:cNvPr>
              <p:cNvSpPr/>
              <p:nvPr/>
            </p:nvSpPr>
            <p:spPr>
              <a:xfrm>
                <a:off x="6477000" y="2699347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Exit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Ramp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C16F063-B173-B141-9508-E0DF5E0B6E73}"/>
                  </a:ext>
                </a:extLst>
              </p:cNvPr>
              <p:cNvSpPr/>
              <p:nvPr/>
            </p:nvSpPr>
            <p:spPr>
              <a:xfrm>
                <a:off x="7763125" y="2761331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Merge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Right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68B407C-CB9C-C74B-9798-F3E774130C23}"/>
                  </a:ext>
                </a:extLst>
              </p:cNvPr>
              <p:cNvSpPr/>
              <p:nvPr/>
            </p:nvSpPr>
            <p:spPr>
              <a:xfrm>
                <a:off x="8041598" y="3647282"/>
                <a:ext cx="944729" cy="471934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Overtake</a:t>
                </a:r>
              </a:p>
            </p:txBody>
          </p:sp>
          <p:cxnSp>
            <p:nvCxnSpPr>
              <p:cNvPr id="18" name="Curved Connector 17">
                <a:extLst>
                  <a:ext uri="{FF2B5EF4-FFF2-40B4-BE49-F238E27FC236}">
                    <a16:creationId xmlns:a16="http://schemas.microsoft.com/office/drawing/2014/main" id="{53035213-4DB8-E945-89F1-63E5FE2EE3AB}"/>
                  </a:ext>
                </a:extLst>
              </p:cNvPr>
              <p:cNvCxnSpPr>
                <a:stCxn id="10" idx="0"/>
                <a:endCxn id="14" idx="1"/>
              </p:cNvCxnSpPr>
              <p:nvPr/>
            </p:nvCxnSpPr>
            <p:spPr>
              <a:xfrm rot="5400000" flipH="1" flipV="1">
                <a:off x="5976394" y="3006499"/>
                <a:ext cx="571791" cy="429422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19">
                <a:extLst>
                  <a:ext uri="{FF2B5EF4-FFF2-40B4-BE49-F238E27FC236}">
                    <a16:creationId xmlns:a16="http://schemas.microsoft.com/office/drawing/2014/main" id="{7D4AA064-0C68-3446-8DA4-527C87C8CA23}"/>
                  </a:ext>
                </a:extLst>
              </p:cNvPr>
              <p:cNvCxnSpPr>
                <a:cxnSpLocks/>
                <a:stCxn id="14" idx="2"/>
                <a:endCxn id="13" idx="0"/>
              </p:cNvCxnSpPr>
              <p:nvPr/>
            </p:nvCxnSpPr>
            <p:spPr>
              <a:xfrm rot="16200000" flipH="1">
                <a:off x="6793344" y="3284360"/>
                <a:ext cx="494029" cy="267870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Curved Connector 22">
                <a:extLst>
                  <a:ext uri="{FF2B5EF4-FFF2-40B4-BE49-F238E27FC236}">
                    <a16:creationId xmlns:a16="http://schemas.microsoft.com/office/drawing/2014/main" id="{ED58EA3D-D776-854D-B502-AF1D9826C31A}"/>
                  </a:ext>
                </a:extLst>
              </p:cNvPr>
              <p:cNvCxnSpPr>
                <a:cxnSpLocks/>
                <a:stCxn id="14" idx="3"/>
                <a:endCxn id="15" idx="1"/>
              </p:cNvCxnSpPr>
              <p:nvPr/>
            </p:nvCxnSpPr>
            <p:spPr>
              <a:xfrm>
                <a:off x="7335845" y="2935314"/>
                <a:ext cx="427280" cy="61984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Curved Connector 25">
                <a:extLst>
                  <a:ext uri="{FF2B5EF4-FFF2-40B4-BE49-F238E27FC236}">
                    <a16:creationId xmlns:a16="http://schemas.microsoft.com/office/drawing/2014/main" id="{4F2372EE-2326-244D-A1DD-BC10ADCF2C95}"/>
                  </a:ext>
                </a:extLst>
              </p:cNvPr>
              <p:cNvCxnSpPr>
                <a:cxnSpLocks/>
                <a:stCxn id="15" idx="2"/>
                <a:endCxn id="16" idx="0"/>
              </p:cNvCxnSpPr>
              <p:nvPr/>
            </p:nvCxnSpPr>
            <p:spPr>
              <a:xfrm rot="16200000" flipH="1">
                <a:off x="8146247" y="3279566"/>
                <a:ext cx="414017" cy="321415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>
                <a:extLst>
                  <a:ext uri="{FF2B5EF4-FFF2-40B4-BE49-F238E27FC236}">
                    <a16:creationId xmlns:a16="http://schemas.microsoft.com/office/drawing/2014/main" id="{E6DAD901-C5B0-B847-BB72-8997697E30D3}"/>
                  </a:ext>
                </a:extLst>
              </p:cNvPr>
              <p:cNvCxnSpPr>
                <a:cxnSpLocks/>
                <a:stCxn id="10" idx="2"/>
                <a:endCxn id="12" idx="0"/>
              </p:cNvCxnSpPr>
              <p:nvPr/>
            </p:nvCxnSpPr>
            <p:spPr>
              <a:xfrm rot="16200000" flipH="1">
                <a:off x="6097742" y="3928875"/>
                <a:ext cx="562575" cy="662902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2" name="Curved Connector 31">
                <a:extLst>
                  <a:ext uri="{FF2B5EF4-FFF2-40B4-BE49-F238E27FC236}">
                    <a16:creationId xmlns:a16="http://schemas.microsoft.com/office/drawing/2014/main" id="{E1BD374A-019A-D542-B6A9-882C6F932BF3}"/>
                  </a:ext>
                </a:extLst>
              </p:cNvPr>
              <p:cNvCxnSpPr>
                <a:cxnSpLocks/>
                <a:stCxn id="13" idx="3"/>
                <a:endCxn id="15" idx="2"/>
              </p:cNvCxnSpPr>
              <p:nvPr/>
            </p:nvCxnSpPr>
            <p:spPr>
              <a:xfrm flipV="1">
                <a:off x="7603715" y="3233265"/>
                <a:ext cx="588833" cy="668012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7" name="Curved Connector 36">
                <a:extLst>
                  <a:ext uri="{FF2B5EF4-FFF2-40B4-BE49-F238E27FC236}">
                    <a16:creationId xmlns:a16="http://schemas.microsoft.com/office/drawing/2014/main" id="{C8E0B0BB-9C5F-1F4E-B473-457DA87FFB77}"/>
                  </a:ext>
                </a:extLst>
              </p:cNvPr>
              <p:cNvCxnSpPr>
                <a:cxnSpLocks/>
                <a:stCxn id="13" idx="2"/>
                <a:endCxn id="11" idx="1"/>
              </p:cNvCxnSpPr>
              <p:nvPr/>
            </p:nvCxnSpPr>
            <p:spPr>
              <a:xfrm rot="16200000" flipH="1">
                <a:off x="7146993" y="4164543"/>
                <a:ext cx="649784" cy="595185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0" name="Curved Connector 39">
                <a:extLst>
                  <a:ext uri="{FF2B5EF4-FFF2-40B4-BE49-F238E27FC236}">
                    <a16:creationId xmlns:a16="http://schemas.microsoft.com/office/drawing/2014/main" id="{276B3037-845F-3940-9847-4E6D04C9D2EE}"/>
                  </a:ext>
                </a:extLst>
              </p:cNvPr>
              <p:cNvCxnSpPr>
                <a:cxnSpLocks/>
                <a:stCxn id="11" idx="0"/>
                <a:endCxn id="13" idx="3"/>
              </p:cNvCxnSpPr>
              <p:nvPr/>
            </p:nvCxnSpPr>
            <p:spPr>
              <a:xfrm rot="16200000" flipV="1">
                <a:off x="7576416" y="3928576"/>
                <a:ext cx="649784" cy="595186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E572B25E-BEBD-CD42-B129-1CE2783F7CCC}"/>
                  </a:ext>
                </a:extLst>
              </p:cNvPr>
              <p:cNvCxnSpPr>
                <a:cxnSpLocks/>
                <a:stCxn id="12" idx="0"/>
                <a:endCxn id="13" idx="2"/>
              </p:cNvCxnSpPr>
              <p:nvPr/>
            </p:nvCxnSpPr>
            <p:spPr>
              <a:xfrm rot="5400000" flipH="1" flipV="1">
                <a:off x="6740202" y="4107524"/>
                <a:ext cx="404370" cy="463812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6" name="Curved Connector 45">
                <a:extLst>
                  <a:ext uri="{FF2B5EF4-FFF2-40B4-BE49-F238E27FC236}">
                    <a16:creationId xmlns:a16="http://schemas.microsoft.com/office/drawing/2014/main" id="{3719A0E5-6EC1-A041-AD43-D9053321C69E}"/>
                  </a:ext>
                </a:extLst>
              </p:cNvPr>
              <p:cNvCxnSpPr>
                <a:cxnSpLocks/>
                <a:stCxn id="10" idx="3"/>
                <a:endCxn id="13" idx="1"/>
              </p:cNvCxnSpPr>
              <p:nvPr/>
            </p:nvCxnSpPr>
            <p:spPr>
              <a:xfrm>
                <a:off x="6477000" y="3743072"/>
                <a:ext cx="267870" cy="158205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Curved Connector 49">
                <a:extLst>
                  <a:ext uri="{FF2B5EF4-FFF2-40B4-BE49-F238E27FC236}">
                    <a16:creationId xmlns:a16="http://schemas.microsoft.com/office/drawing/2014/main" id="{FFC49428-610A-654F-934E-8BB9CA64E1FE}"/>
                  </a:ext>
                </a:extLst>
              </p:cNvPr>
              <p:cNvCxnSpPr>
                <a:cxnSpLocks/>
                <a:stCxn id="16" idx="2"/>
                <a:endCxn id="13" idx="2"/>
              </p:cNvCxnSpPr>
              <p:nvPr/>
            </p:nvCxnSpPr>
            <p:spPr>
              <a:xfrm rot="5400000">
                <a:off x="7835115" y="3458396"/>
                <a:ext cx="18027" cy="1339670"/>
              </a:xfrm>
              <a:prstGeom prst="curvedConnector3">
                <a:avLst>
                  <a:gd name="adj1" fmla="val 1672647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49D287-8F65-004B-AD9A-5EE6AC400648}"/>
                </a:ext>
              </a:extLst>
            </p:cNvPr>
            <p:cNvSpPr txBox="1"/>
            <p:nvPr/>
          </p:nvSpPr>
          <p:spPr>
            <a:xfrm>
              <a:off x="3456863" y="1893485"/>
              <a:ext cx="24349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Behavior Planning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863590-9B59-024B-B953-ECEA5D530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88" r="12367"/>
            <a:stretch/>
          </p:blipFill>
          <p:spPr>
            <a:xfrm>
              <a:off x="6565952" y="2449280"/>
              <a:ext cx="2272997" cy="18985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F5BFC06-B82F-7942-8A29-31C44970FD15}"/>
                </a:ext>
              </a:extLst>
            </p:cNvPr>
            <p:cNvSpPr txBox="1"/>
            <p:nvPr/>
          </p:nvSpPr>
          <p:spPr>
            <a:xfrm>
              <a:off x="6786201" y="1893484"/>
              <a:ext cx="1891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400"/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Path Planning</a:t>
              </a:r>
            </a:p>
          </p:txBody>
        </p:sp>
        <p:sp>
          <p:nvSpPr>
            <p:cNvPr id="63" name="Right Arrow 62">
              <a:extLst>
                <a:ext uri="{FF2B5EF4-FFF2-40B4-BE49-F238E27FC236}">
                  <a16:creationId xmlns:a16="http://schemas.microsoft.com/office/drawing/2014/main" id="{06CC906A-BDA7-E248-885D-C9D61A3E3C78}"/>
                </a:ext>
              </a:extLst>
            </p:cNvPr>
            <p:cNvSpPr/>
            <p:nvPr/>
          </p:nvSpPr>
          <p:spPr>
            <a:xfrm>
              <a:off x="3114297" y="4114792"/>
              <a:ext cx="192848" cy="30250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ight Arrow 63">
              <a:extLst>
                <a:ext uri="{FF2B5EF4-FFF2-40B4-BE49-F238E27FC236}">
                  <a16:creationId xmlns:a16="http://schemas.microsoft.com/office/drawing/2014/main" id="{7657193B-5058-D042-9931-9983D69F0596}"/>
                </a:ext>
              </a:extLst>
            </p:cNvPr>
            <p:cNvSpPr/>
            <p:nvPr/>
          </p:nvSpPr>
          <p:spPr>
            <a:xfrm>
              <a:off x="6242840" y="4190950"/>
              <a:ext cx="192848" cy="30250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39A1A223-BEAE-7444-BF91-2DE0DB8DD807}"/>
                </a:ext>
              </a:extLst>
            </p:cNvPr>
            <p:cNvSpPr/>
            <p:nvPr/>
          </p:nvSpPr>
          <p:spPr>
            <a:xfrm>
              <a:off x="8967798" y="4221756"/>
              <a:ext cx="192848" cy="30250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FB932C-7EBA-3F4A-A4F9-5B853297555A}"/>
                </a:ext>
              </a:extLst>
            </p:cNvPr>
            <p:cNvSpPr txBox="1"/>
            <p:nvPr/>
          </p:nvSpPr>
          <p:spPr>
            <a:xfrm>
              <a:off x="2333220" y="4476988"/>
              <a:ext cx="17572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Sequence of roads and intersections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7A1F3BE-1DB4-6A43-A48D-83E26E549671}"/>
                </a:ext>
              </a:extLst>
            </p:cNvPr>
            <p:cNvSpPr txBox="1"/>
            <p:nvPr/>
          </p:nvSpPr>
          <p:spPr>
            <a:xfrm>
              <a:off x="5460641" y="4565117"/>
              <a:ext cx="1757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Target State Configurations</a:t>
              </a:r>
            </a:p>
          </p:txBody>
        </p:sp>
        <p:sp>
          <p:nvSpPr>
            <p:cNvPr id="70" name="Up Arrow 69">
              <a:extLst>
                <a:ext uri="{FF2B5EF4-FFF2-40B4-BE49-F238E27FC236}">
                  <a16:creationId xmlns:a16="http://schemas.microsoft.com/office/drawing/2014/main" id="{DB846993-5700-D145-BE0E-0DDC0D3C9FF5}"/>
                </a:ext>
              </a:extLst>
            </p:cNvPr>
            <p:cNvSpPr/>
            <p:nvPr/>
          </p:nvSpPr>
          <p:spPr>
            <a:xfrm>
              <a:off x="1257795" y="4417301"/>
              <a:ext cx="394379" cy="79414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E3577BC-B1A6-2340-8C18-8AA42E2FEC98}"/>
                </a:ext>
              </a:extLst>
            </p:cNvPr>
            <p:cNvSpPr txBox="1"/>
            <p:nvPr/>
          </p:nvSpPr>
          <p:spPr>
            <a:xfrm>
              <a:off x="501471" y="5312745"/>
              <a:ext cx="19218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Road Networks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Traffic Information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Obstacles …</a:t>
              </a:r>
            </a:p>
          </p:txBody>
        </p:sp>
        <p:sp>
          <p:nvSpPr>
            <p:cNvPr id="74" name="Up Arrow 73">
              <a:extLst>
                <a:ext uri="{FF2B5EF4-FFF2-40B4-BE49-F238E27FC236}">
                  <a16:creationId xmlns:a16="http://schemas.microsoft.com/office/drawing/2014/main" id="{31ABA0D8-F20A-6943-BBB4-1912F2282052}"/>
                </a:ext>
              </a:extLst>
            </p:cNvPr>
            <p:cNvSpPr/>
            <p:nvPr/>
          </p:nvSpPr>
          <p:spPr>
            <a:xfrm>
              <a:off x="4859457" y="4553961"/>
              <a:ext cx="394379" cy="104914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Up Arrow 74">
              <a:extLst>
                <a:ext uri="{FF2B5EF4-FFF2-40B4-BE49-F238E27FC236}">
                  <a16:creationId xmlns:a16="http://schemas.microsoft.com/office/drawing/2014/main" id="{A72A80D5-7391-C747-B4E6-78CF47021696}"/>
                </a:ext>
              </a:extLst>
            </p:cNvPr>
            <p:cNvSpPr/>
            <p:nvPr/>
          </p:nvSpPr>
          <p:spPr>
            <a:xfrm>
              <a:off x="7597347" y="4565117"/>
              <a:ext cx="394379" cy="104914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5B3E03-A0B4-1A48-907E-749C8D2771C8}"/>
                </a:ext>
              </a:extLst>
            </p:cNvPr>
            <p:cNvSpPr txBox="1"/>
            <p:nvPr/>
          </p:nvSpPr>
          <p:spPr>
            <a:xfrm>
              <a:off x="10886" y="6517220"/>
              <a:ext cx="9029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More details can be found here in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“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A Survey of Motion Planning and Control Techniques for Self-driving Urban Vehicles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”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998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7C11-430D-464C-B79C-2FA88964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Hierarchical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2D6-0DDC-5B4A-B62F-A6D2C4F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5589"/>
            <a:ext cx="10972800" cy="49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Decompose motion planning and control into stages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636CC-C463-214F-847E-52401B005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3" r="12122"/>
          <a:stretch/>
        </p:blipFill>
        <p:spPr>
          <a:xfrm>
            <a:off x="9310539" y="2446998"/>
            <a:ext cx="2484021" cy="1895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F3FC2F-88F0-814E-AD85-775C9850709A}"/>
              </a:ext>
            </a:extLst>
          </p:cNvPr>
          <p:cNvSpPr txBox="1"/>
          <p:nvPr/>
        </p:nvSpPr>
        <p:spPr>
          <a:xfrm>
            <a:off x="9601935" y="1891659"/>
            <a:ext cx="181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Control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E081AC-2E92-9440-B90D-219953AFC6A5}"/>
              </a:ext>
            </a:extLst>
          </p:cNvPr>
          <p:cNvGrpSpPr/>
          <p:nvPr/>
        </p:nvGrpSpPr>
        <p:grpSpPr>
          <a:xfrm>
            <a:off x="4229365" y="4565117"/>
            <a:ext cx="6932668" cy="1705491"/>
            <a:chOff x="4229365" y="4565117"/>
            <a:chExt cx="6932668" cy="170549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8B1202-FAD2-F941-9156-326977D3BD95}"/>
                </a:ext>
              </a:extLst>
            </p:cNvPr>
            <p:cNvSpPr txBox="1"/>
            <p:nvPr/>
          </p:nvSpPr>
          <p:spPr>
            <a:xfrm>
              <a:off x="8185599" y="4565117"/>
              <a:ext cx="1757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Detailed Path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Follow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9208668-755B-734C-B363-D3A0729CF16B}"/>
                </a:ext>
              </a:extLst>
            </p:cNvPr>
            <p:cNvSpPr txBox="1"/>
            <p:nvPr/>
          </p:nvSpPr>
          <p:spPr>
            <a:xfrm>
              <a:off x="4229365" y="5624277"/>
              <a:ext cx="6932668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 of the world around the car including predicted future states.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 of the vehicle’s dynamics.</a:t>
              </a:r>
            </a:p>
          </p:txBody>
        </p:sp>
      </p:grpSp>
      <p:sp>
        <p:nvSpPr>
          <p:cNvPr id="76" name="Up Arrow 75">
            <a:extLst>
              <a:ext uri="{FF2B5EF4-FFF2-40B4-BE49-F238E27FC236}">
                <a16:creationId xmlns:a16="http://schemas.microsoft.com/office/drawing/2014/main" id="{7233C6A4-DD13-EA49-905E-E31C37A7F12F}"/>
              </a:ext>
            </a:extLst>
          </p:cNvPr>
          <p:cNvSpPr/>
          <p:nvPr/>
        </p:nvSpPr>
        <p:spPr>
          <a:xfrm>
            <a:off x="10427904" y="4553961"/>
            <a:ext cx="394379" cy="104914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7D9DCF62-AF86-6149-B064-B038EE79327C}"/>
              </a:ext>
            </a:extLst>
          </p:cNvPr>
          <p:cNvSpPr/>
          <p:nvPr/>
        </p:nvSpPr>
        <p:spPr>
          <a:xfrm>
            <a:off x="11785479" y="3280955"/>
            <a:ext cx="192848" cy="3025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FAD2ED1F-81DC-A34A-B775-2849743582A7}"/>
              </a:ext>
            </a:extLst>
          </p:cNvPr>
          <p:cNvSpPr/>
          <p:nvPr/>
        </p:nvSpPr>
        <p:spPr>
          <a:xfrm rot="10800000">
            <a:off x="11312359" y="3617191"/>
            <a:ext cx="761013" cy="2471598"/>
          </a:xfrm>
          <a:prstGeom prst="bentArrow">
            <a:avLst>
              <a:gd name="adj1" fmla="val 19556"/>
              <a:gd name="adj2" fmla="val 18361"/>
              <a:gd name="adj3" fmla="val 15449"/>
              <a:gd name="adj4" fmla="val 38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08841D-14FB-3449-A676-78780C4739FC}"/>
              </a:ext>
            </a:extLst>
          </p:cNvPr>
          <p:cNvGrpSpPr/>
          <p:nvPr/>
        </p:nvGrpSpPr>
        <p:grpSpPr>
          <a:xfrm>
            <a:off x="10886" y="1893484"/>
            <a:ext cx="9149760" cy="4931513"/>
            <a:chOff x="10886" y="1893484"/>
            <a:chExt cx="9149760" cy="4931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2D29D7-3A01-6640-9B97-414BC9E6F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57" r="7996"/>
            <a:stretch/>
          </p:blipFill>
          <p:spPr>
            <a:xfrm>
              <a:off x="277019" y="2355150"/>
              <a:ext cx="2610204" cy="19677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84691D-7A37-604B-B746-DB3F8C3C9FC2}"/>
                </a:ext>
              </a:extLst>
            </p:cNvPr>
            <p:cNvSpPr txBox="1"/>
            <p:nvPr/>
          </p:nvSpPr>
          <p:spPr>
            <a:xfrm>
              <a:off x="540815" y="1893485"/>
              <a:ext cx="2068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Route Planning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D9F2255-48FC-E440-A4B3-15B829F52874}"/>
                </a:ext>
              </a:extLst>
            </p:cNvPr>
            <p:cNvGrpSpPr/>
            <p:nvPr/>
          </p:nvGrpSpPr>
          <p:grpSpPr>
            <a:xfrm>
              <a:off x="3389862" y="2457775"/>
              <a:ext cx="2715855" cy="1873623"/>
              <a:chOff x="5618155" y="2699347"/>
              <a:chExt cx="3368172" cy="2323648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C982A7F-51B1-9D4B-B09C-DD78A0CBAF1D}"/>
                  </a:ext>
                </a:extLst>
              </p:cNvPr>
              <p:cNvSpPr/>
              <p:nvPr/>
            </p:nvSpPr>
            <p:spPr>
              <a:xfrm>
                <a:off x="5618155" y="3507105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Merge Left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CDB37AF9-790E-4645-BEF8-3423A0919A32}"/>
                  </a:ext>
                </a:extLst>
              </p:cNvPr>
              <p:cNvSpPr/>
              <p:nvPr/>
            </p:nvSpPr>
            <p:spPr>
              <a:xfrm>
                <a:off x="7769478" y="4551061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Yield to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Ped.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E53AE36F-AA96-F548-8713-44FA96AFDEB9}"/>
                  </a:ext>
                </a:extLst>
              </p:cNvPr>
              <p:cNvSpPr/>
              <p:nvPr/>
            </p:nvSpPr>
            <p:spPr>
              <a:xfrm>
                <a:off x="6281057" y="4541614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Park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C0CFA424-531D-3F4F-8B6E-8C930C5B22C9}"/>
                  </a:ext>
                </a:extLst>
              </p:cNvPr>
              <p:cNvSpPr/>
              <p:nvPr/>
            </p:nvSpPr>
            <p:spPr>
              <a:xfrm>
                <a:off x="6744870" y="3665310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Follow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Lane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08E80F4-477B-CF40-9421-539A362A596F}"/>
                  </a:ext>
                </a:extLst>
              </p:cNvPr>
              <p:cNvSpPr/>
              <p:nvPr/>
            </p:nvSpPr>
            <p:spPr>
              <a:xfrm>
                <a:off x="6477000" y="2699347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Exit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Ramp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C16F063-B173-B141-9508-E0DF5E0B6E73}"/>
                  </a:ext>
                </a:extLst>
              </p:cNvPr>
              <p:cNvSpPr/>
              <p:nvPr/>
            </p:nvSpPr>
            <p:spPr>
              <a:xfrm>
                <a:off x="7763125" y="2761331"/>
                <a:ext cx="858845" cy="47193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Merge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Right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68B407C-CB9C-C74B-9798-F3E774130C23}"/>
                  </a:ext>
                </a:extLst>
              </p:cNvPr>
              <p:cNvSpPr/>
              <p:nvPr/>
            </p:nvSpPr>
            <p:spPr>
              <a:xfrm>
                <a:off x="8041598" y="3647282"/>
                <a:ext cx="944729" cy="471934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Overtake</a:t>
                </a:r>
              </a:p>
            </p:txBody>
          </p:sp>
          <p:cxnSp>
            <p:nvCxnSpPr>
              <p:cNvPr id="18" name="Curved Connector 17">
                <a:extLst>
                  <a:ext uri="{FF2B5EF4-FFF2-40B4-BE49-F238E27FC236}">
                    <a16:creationId xmlns:a16="http://schemas.microsoft.com/office/drawing/2014/main" id="{53035213-4DB8-E945-89F1-63E5FE2EE3AB}"/>
                  </a:ext>
                </a:extLst>
              </p:cNvPr>
              <p:cNvCxnSpPr>
                <a:stCxn id="10" idx="0"/>
                <a:endCxn id="14" idx="1"/>
              </p:cNvCxnSpPr>
              <p:nvPr/>
            </p:nvCxnSpPr>
            <p:spPr>
              <a:xfrm rot="5400000" flipH="1" flipV="1">
                <a:off x="5976394" y="3006499"/>
                <a:ext cx="571791" cy="429422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19">
                <a:extLst>
                  <a:ext uri="{FF2B5EF4-FFF2-40B4-BE49-F238E27FC236}">
                    <a16:creationId xmlns:a16="http://schemas.microsoft.com/office/drawing/2014/main" id="{7D4AA064-0C68-3446-8DA4-527C87C8CA23}"/>
                  </a:ext>
                </a:extLst>
              </p:cNvPr>
              <p:cNvCxnSpPr>
                <a:cxnSpLocks/>
                <a:stCxn id="14" idx="2"/>
                <a:endCxn id="13" idx="0"/>
              </p:cNvCxnSpPr>
              <p:nvPr/>
            </p:nvCxnSpPr>
            <p:spPr>
              <a:xfrm rot="16200000" flipH="1">
                <a:off x="6793344" y="3284360"/>
                <a:ext cx="494029" cy="267870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Curved Connector 22">
                <a:extLst>
                  <a:ext uri="{FF2B5EF4-FFF2-40B4-BE49-F238E27FC236}">
                    <a16:creationId xmlns:a16="http://schemas.microsoft.com/office/drawing/2014/main" id="{ED58EA3D-D776-854D-B502-AF1D9826C31A}"/>
                  </a:ext>
                </a:extLst>
              </p:cNvPr>
              <p:cNvCxnSpPr>
                <a:cxnSpLocks/>
                <a:stCxn id="14" idx="3"/>
                <a:endCxn id="15" idx="1"/>
              </p:cNvCxnSpPr>
              <p:nvPr/>
            </p:nvCxnSpPr>
            <p:spPr>
              <a:xfrm>
                <a:off x="7335845" y="2935314"/>
                <a:ext cx="427280" cy="61984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Curved Connector 25">
                <a:extLst>
                  <a:ext uri="{FF2B5EF4-FFF2-40B4-BE49-F238E27FC236}">
                    <a16:creationId xmlns:a16="http://schemas.microsoft.com/office/drawing/2014/main" id="{4F2372EE-2326-244D-A1DD-BC10ADCF2C95}"/>
                  </a:ext>
                </a:extLst>
              </p:cNvPr>
              <p:cNvCxnSpPr>
                <a:cxnSpLocks/>
                <a:stCxn id="15" idx="2"/>
                <a:endCxn id="16" idx="0"/>
              </p:cNvCxnSpPr>
              <p:nvPr/>
            </p:nvCxnSpPr>
            <p:spPr>
              <a:xfrm rot="16200000" flipH="1">
                <a:off x="8146247" y="3279566"/>
                <a:ext cx="414017" cy="321415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>
                <a:extLst>
                  <a:ext uri="{FF2B5EF4-FFF2-40B4-BE49-F238E27FC236}">
                    <a16:creationId xmlns:a16="http://schemas.microsoft.com/office/drawing/2014/main" id="{E6DAD901-C5B0-B847-BB72-8997697E30D3}"/>
                  </a:ext>
                </a:extLst>
              </p:cNvPr>
              <p:cNvCxnSpPr>
                <a:cxnSpLocks/>
                <a:stCxn id="10" idx="2"/>
                <a:endCxn id="12" idx="0"/>
              </p:cNvCxnSpPr>
              <p:nvPr/>
            </p:nvCxnSpPr>
            <p:spPr>
              <a:xfrm rot="16200000" flipH="1">
                <a:off x="6097742" y="3928875"/>
                <a:ext cx="562575" cy="662902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2" name="Curved Connector 31">
                <a:extLst>
                  <a:ext uri="{FF2B5EF4-FFF2-40B4-BE49-F238E27FC236}">
                    <a16:creationId xmlns:a16="http://schemas.microsoft.com/office/drawing/2014/main" id="{E1BD374A-019A-D542-B6A9-882C6F932BF3}"/>
                  </a:ext>
                </a:extLst>
              </p:cNvPr>
              <p:cNvCxnSpPr>
                <a:cxnSpLocks/>
                <a:stCxn id="13" idx="3"/>
                <a:endCxn id="15" idx="2"/>
              </p:cNvCxnSpPr>
              <p:nvPr/>
            </p:nvCxnSpPr>
            <p:spPr>
              <a:xfrm flipV="1">
                <a:off x="7603715" y="3233265"/>
                <a:ext cx="588833" cy="668012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7" name="Curved Connector 36">
                <a:extLst>
                  <a:ext uri="{FF2B5EF4-FFF2-40B4-BE49-F238E27FC236}">
                    <a16:creationId xmlns:a16="http://schemas.microsoft.com/office/drawing/2014/main" id="{C8E0B0BB-9C5F-1F4E-B473-457DA87FFB77}"/>
                  </a:ext>
                </a:extLst>
              </p:cNvPr>
              <p:cNvCxnSpPr>
                <a:cxnSpLocks/>
                <a:stCxn id="13" idx="2"/>
                <a:endCxn id="11" idx="1"/>
              </p:cNvCxnSpPr>
              <p:nvPr/>
            </p:nvCxnSpPr>
            <p:spPr>
              <a:xfrm rot="16200000" flipH="1">
                <a:off x="7146993" y="4164543"/>
                <a:ext cx="649784" cy="595185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0" name="Curved Connector 39">
                <a:extLst>
                  <a:ext uri="{FF2B5EF4-FFF2-40B4-BE49-F238E27FC236}">
                    <a16:creationId xmlns:a16="http://schemas.microsoft.com/office/drawing/2014/main" id="{276B3037-845F-3940-9847-4E6D04C9D2EE}"/>
                  </a:ext>
                </a:extLst>
              </p:cNvPr>
              <p:cNvCxnSpPr>
                <a:cxnSpLocks/>
                <a:stCxn id="11" idx="0"/>
                <a:endCxn id="13" idx="3"/>
              </p:cNvCxnSpPr>
              <p:nvPr/>
            </p:nvCxnSpPr>
            <p:spPr>
              <a:xfrm rot="16200000" flipV="1">
                <a:off x="7576416" y="3928576"/>
                <a:ext cx="649784" cy="595186"/>
              </a:xfrm>
              <a:prstGeom prst="curvedConnector2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E572B25E-BEBD-CD42-B129-1CE2783F7CCC}"/>
                  </a:ext>
                </a:extLst>
              </p:cNvPr>
              <p:cNvCxnSpPr>
                <a:cxnSpLocks/>
                <a:stCxn id="12" idx="0"/>
                <a:endCxn id="13" idx="2"/>
              </p:cNvCxnSpPr>
              <p:nvPr/>
            </p:nvCxnSpPr>
            <p:spPr>
              <a:xfrm rot="5400000" flipH="1" flipV="1">
                <a:off x="6740202" y="4107524"/>
                <a:ext cx="404370" cy="463812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6" name="Curved Connector 45">
                <a:extLst>
                  <a:ext uri="{FF2B5EF4-FFF2-40B4-BE49-F238E27FC236}">
                    <a16:creationId xmlns:a16="http://schemas.microsoft.com/office/drawing/2014/main" id="{3719A0E5-6EC1-A041-AD43-D9053321C69E}"/>
                  </a:ext>
                </a:extLst>
              </p:cNvPr>
              <p:cNvCxnSpPr>
                <a:cxnSpLocks/>
                <a:stCxn id="10" idx="3"/>
                <a:endCxn id="13" idx="1"/>
              </p:cNvCxnSpPr>
              <p:nvPr/>
            </p:nvCxnSpPr>
            <p:spPr>
              <a:xfrm>
                <a:off x="6477000" y="3743072"/>
                <a:ext cx="267870" cy="158205"/>
              </a:xfrm>
              <a:prstGeom prst="curvedConnector3">
                <a:avLst>
                  <a:gd name="adj1" fmla="val 50000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Curved Connector 49">
                <a:extLst>
                  <a:ext uri="{FF2B5EF4-FFF2-40B4-BE49-F238E27FC236}">
                    <a16:creationId xmlns:a16="http://schemas.microsoft.com/office/drawing/2014/main" id="{FFC49428-610A-654F-934E-8BB9CA64E1FE}"/>
                  </a:ext>
                </a:extLst>
              </p:cNvPr>
              <p:cNvCxnSpPr>
                <a:cxnSpLocks/>
                <a:stCxn id="16" idx="2"/>
                <a:endCxn id="13" idx="2"/>
              </p:cNvCxnSpPr>
              <p:nvPr/>
            </p:nvCxnSpPr>
            <p:spPr>
              <a:xfrm rot="5400000">
                <a:off x="7835115" y="3458396"/>
                <a:ext cx="18027" cy="1339670"/>
              </a:xfrm>
              <a:prstGeom prst="curvedConnector3">
                <a:avLst>
                  <a:gd name="adj1" fmla="val 1672647"/>
                </a:avLst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49D287-8F65-004B-AD9A-5EE6AC400648}"/>
                </a:ext>
              </a:extLst>
            </p:cNvPr>
            <p:cNvSpPr txBox="1"/>
            <p:nvPr/>
          </p:nvSpPr>
          <p:spPr>
            <a:xfrm>
              <a:off x="3456863" y="1893485"/>
              <a:ext cx="24349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Behavior Planning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863590-9B59-024B-B953-ECEA5D530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88" r="12367"/>
            <a:stretch/>
          </p:blipFill>
          <p:spPr>
            <a:xfrm>
              <a:off x="6565952" y="2449280"/>
              <a:ext cx="2272997" cy="18985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F5BFC06-B82F-7942-8A29-31C44970FD15}"/>
                </a:ext>
              </a:extLst>
            </p:cNvPr>
            <p:cNvSpPr txBox="1"/>
            <p:nvPr/>
          </p:nvSpPr>
          <p:spPr>
            <a:xfrm>
              <a:off x="6786201" y="1893484"/>
              <a:ext cx="1891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400"/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Path Planning</a:t>
              </a:r>
            </a:p>
          </p:txBody>
        </p:sp>
        <p:sp>
          <p:nvSpPr>
            <p:cNvPr id="63" name="Right Arrow 62">
              <a:extLst>
                <a:ext uri="{FF2B5EF4-FFF2-40B4-BE49-F238E27FC236}">
                  <a16:creationId xmlns:a16="http://schemas.microsoft.com/office/drawing/2014/main" id="{06CC906A-BDA7-E248-885D-C9D61A3E3C78}"/>
                </a:ext>
              </a:extLst>
            </p:cNvPr>
            <p:cNvSpPr/>
            <p:nvPr/>
          </p:nvSpPr>
          <p:spPr>
            <a:xfrm>
              <a:off x="3114297" y="4114792"/>
              <a:ext cx="192848" cy="30250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ight Arrow 63">
              <a:extLst>
                <a:ext uri="{FF2B5EF4-FFF2-40B4-BE49-F238E27FC236}">
                  <a16:creationId xmlns:a16="http://schemas.microsoft.com/office/drawing/2014/main" id="{7657193B-5058-D042-9931-9983D69F0596}"/>
                </a:ext>
              </a:extLst>
            </p:cNvPr>
            <p:cNvSpPr/>
            <p:nvPr/>
          </p:nvSpPr>
          <p:spPr>
            <a:xfrm>
              <a:off x="6242840" y="4190950"/>
              <a:ext cx="192848" cy="30250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39A1A223-BEAE-7444-BF91-2DE0DB8DD807}"/>
                </a:ext>
              </a:extLst>
            </p:cNvPr>
            <p:cNvSpPr/>
            <p:nvPr/>
          </p:nvSpPr>
          <p:spPr>
            <a:xfrm>
              <a:off x="8967798" y="4221756"/>
              <a:ext cx="192848" cy="30250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FB932C-7EBA-3F4A-A4F9-5B853297555A}"/>
                </a:ext>
              </a:extLst>
            </p:cNvPr>
            <p:cNvSpPr txBox="1"/>
            <p:nvPr/>
          </p:nvSpPr>
          <p:spPr>
            <a:xfrm>
              <a:off x="2333220" y="4476988"/>
              <a:ext cx="17572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Sequence of roads and intersections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7A1F3BE-1DB4-6A43-A48D-83E26E549671}"/>
                </a:ext>
              </a:extLst>
            </p:cNvPr>
            <p:cNvSpPr txBox="1"/>
            <p:nvPr/>
          </p:nvSpPr>
          <p:spPr>
            <a:xfrm>
              <a:off x="5460641" y="4565117"/>
              <a:ext cx="1757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Target State Configurations</a:t>
              </a:r>
            </a:p>
          </p:txBody>
        </p:sp>
        <p:sp>
          <p:nvSpPr>
            <p:cNvPr id="70" name="Up Arrow 69">
              <a:extLst>
                <a:ext uri="{FF2B5EF4-FFF2-40B4-BE49-F238E27FC236}">
                  <a16:creationId xmlns:a16="http://schemas.microsoft.com/office/drawing/2014/main" id="{DB846993-5700-D145-BE0E-0DDC0D3C9FF5}"/>
                </a:ext>
              </a:extLst>
            </p:cNvPr>
            <p:cNvSpPr/>
            <p:nvPr/>
          </p:nvSpPr>
          <p:spPr>
            <a:xfrm>
              <a:off x="1257795" y="4417301"/>
              <a:ext cx="394379" cy="79414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E3577BC-B1A6-2340-8C18-8AA42E2FEC98}"/>
                </a:ext>
              </a:extLst>
            </p:cNvPr>
            <p:cNvSpPr txBox="1"/>
            <p:nvPr/>
          </p:nvSpPr>
          <p:spPr>
            <a:xfrm>
              <a:off x="501471" y="5312745"/>
              <a:ext cx="19218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Road Networks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Traffic Information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Obstacles …</a:t>
              </a:r>
            </a:p>
          </p:txBody>
        </p:sp>
        <p:sp>
          <p:nvSpPr>
            <p:cNvPr id="74" name="Up Arrow 73">
              <a:extLst>
                <a:ext uri="{FF2B5EF4-FFF2-40B4-BE49-F238E27FC236}">
                  <a16:creationId xmlns:a16="http://schemas.microsoft.com/office/drawing/2014/main" id="{31ABA0D8-F20A-6943-BBB4-1912F2282052}"/>
                </a:ext>
              </a:extLst>
            </p:cNvPr>
            <p:cNvSpPr/>
            <p:nvPr/>
          </p:nvSpPr>
          <p:spPr>
            <a:xfrm>
              <a:off x="4859457" y="4553961"/>
              <a:ext cx="394379" cy="104914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Up Arrow 74">
              <a:extLst>
                <a:ext uri="{FF2B5EF4-FFF2-40B4-BE49-F238E27FC236}">
                  <a16:creationId xmlns:a16="http://schemas.microsoft.com/office/drawing/2014/main" id="{A72A80D5-7391-C747-B4E6-78CF47021696}"/>
                </a:ext>
              </a:extLst>
            </p:cNvPr>
            <p:cNvSpPr/>
            <p:nvPr/>
          </p:nvSpPr>
          <p:spPr>
            <a:xfrm>
              <a:off x="7597347" y="4565117"/>
              <a:ext cx="394379" cy="104914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5B3E03-A0B4-1A48-907E-749C8D2771C8}"/>
                </a:ext>
              </a:extLst>
            </p:cNvPr>
            <p:cNvSpPr txBox="1"/>
            <p:nvPr/>
          </p:nvSpPr>
          <p:spPr>
            <a:xfrm>
              <a:off x="10886" y="6517220"/>
              <a:ext cx="9029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More details can be found here in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“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A Survey of Motion Planning and Control Techniques for Self-driving Urban Vehicles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”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394F1AE-BA6C-D646-8771-8A0530FDC611}"/>
              </a:ext>
            </a:extLst>
          </p:cNvPr>
          <p:cNvSpPr/>
          <p:nvPr/>
        </p:nvSpPr>
        <p:spPr>
          <a:xfrm>
            <a:off x="-218316" y="-424588"/>
            <a:ext cx="12747171" cy="7620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C58CA-C17F-8E48-8580-4F8396453A27}"/>
              </a:ext>
            </a:extLst>
          </p:cNvPr>
          <p:cNvSpPr txBox="1"/>
          <p:nvPr/>
        </p:nvSpPr>
        <p:spPr>
          <a:xfrm>
            <a:off x="616629" y="2514393"/>
            <a:ext cx="112149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is the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machine learning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are we using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96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8B22-70D8-834D-9748-08024C0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Control (Behavior Cloning)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302AC-44CD-EC40-B81D-8D4F8316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384A00D-2E3E-9349-B1B8-F7D95D8ABFC5}"/>
              </a:ext>
            </a:extLst>
          </p:cNvPr>
          <p:cNvSpPr txBox="1">
            <a:spLocks/>
          </p:cNvSpPr>
          <p:nvPr/>
        </p:nvSpPr>
        <p:spPr>
          <a:xfrm>
            <a:off x="2226101" y="1216864"/>
            <a:ext cx="8851853" cy="625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2200"/>
              </a:spcBef>
              <a:buClr>
                <a:schemeClr val="tx1"/>
              </a:buClr>
              <a:buSzPct val="100000"/>
              <a:buFont typeface="Wingdings" charset="2"/>
              <a:buChar char="Ø"/>
              <a:defRPr sz="2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4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0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42913" algn="l" defTabSz="914377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Helvetica Neue Light" charset="0"/>
            </a:endParaRPr>
          </a:p>
          <a:p>
            <a:pPr marL="457200" marR="0" lvl="0" indent="-442913" algn="l" defTabSz="914377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Helvetica Neue Light" charset="0"/>
            </a:endParaRPr>
          </a:p>
          <a:p>
            <a:pPr marL="457200" marR="0" lvl="0" indent="-442913" algn="l" defTabSz="914377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Helvetica Neue Light" charset="0"/>
            </a:endParaRPr>
          </a:p>
          <a:p>
            <a:pPr marL="457200" marR="0" lvl="0" indent="-442913" algn="l" defTabSz="914377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Helvetica Neue Light" charset="0"/>
            </a:endParaRPr>
          </a:p>
          <a:p>
            <a:pPr marL="457200" marR="0" lvl="0" indent="-442913" algn="l" defTabSz="914377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Helvetica Neue Light" charset="0"/>
            </a:endParaRPr>
          </a:p>
          <a:p>
            <a:pPr marL="457200" marR="0" lvl="0" indent="-442913" algn="l" defTabSz="914377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Helvetica Neue Light" charset="0"/>
              </a:rPr>
              <a:t>Advantages:</a:t>
            </a:r>
          </a:p>
          <a:p>
            <a:pPr marL="914400" marR="0" lvl="1" indent="-4572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Helvetica Neue Light" charset="0"/>
              </a:rPr>
              <a:t>Leverage large quantities of driving data without annotation</a:t>
            </a:r>
          </a:p>
          <a:p>
            <a:pPr marL="914400" marR="0" lvl="1" indent="-4572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Helvetica Neue Light" charset="0"/>
              </a:rPr>
              <a:t>Address complex scenarios without hand coded heuristics</a:t>
            </a:r>
          </a:p>
          <a:p>
            <a:pPr marL="457200" marR="0" lvl="0" indent="-442913" algn="l" defTabSz="914377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Helvetica Neue Light" charset="0"/>
              </a:rPr>
              <a:t>Disadvantages:</a:t>
            </a:r>
          </a:p>
          <a:p>
            <a:pPr marL="914400" marR="0" lvl="1" indent="-4572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Helvetica Neue Light" charset="0"/>
              </a:rPr>
              <a:t>Requires substantial data in good and bad scenarios</a:t>
            </a:r>
          </a:p>
          <a:p>
            <a:pPr marL="914400" marR="0" lvl="1" indent="-4572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Helvetica Neue Light" charset="0"/>
              </a:rPr>
              <a:t>Doesn’t leverage domain knowledge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A521C7F-0997-CD46-B0CB-321E1EBFCDA4}"/>
              </a:ext>
            </a:extLst>
          </p:cNvPr>
          <p:cNvSpPr/>
          <p:nvPr/>
        </p:nvSpPr>
        <p:spPr>
          <a:xfrm>
            <a:off x="562356" y="1732329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Cameras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80E93A4-F01E-7349-885D-1F27515666BD}"/>
              </a:ext>
            </a:extLst>
          </p:cNvPr>
          <p:cNvSpPr/>
          <p:nvPr/>
        </p:nvSpPr>
        <p:spPr>
          <a:xfrm>
            <a:off x="562355" y="2266433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LiDAR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8BB7CB9-98F4-224D-ABFD-2BC0B0E9A202}"/>
              </a:ext>
            </a:extLst>
          </p:cNvPr>
          <p:cNvSpPr/>
          <p:nvPr/>
        </p:nvSpPr>
        <p:spPr>
          <a:xfrm>
            <a:off x="562355" y="2816036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Radar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8AEF589-4696-CF45-B879-BF7E8E577442}"/>
              </a:ext>
            </a:extLst>
          </p:cNvPr>
          <p:cNvSpPr/>
          <p:nvPr/>
        </p:nvSpPr>
        <p:spPr>
          <a:xfrm>
            <a:off x="562355" y="3365831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IMU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350A567-B187-7241-B1E6-25DFF9927312}"/>
              </a:ext>
            </a:extLst>
          </p:cNvPr>
          <p:cNvSpPr/>
          <p:nvPr/>
        </p:nvSpPr>
        <p:spPr>
          <a:xfrm>
            <a:off x="562355" y="3915626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GPS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7B31AE2A-EC5B-1543-8FB4-B0D3EFD45782}"/>
              </a:ext>
            </a:extLst>
          </p:cNvPr>
          <p:cNvSpPr/>
          <p:nvPr/>
        </p:nvSpPr>
        <p:spPr>
          <a:xfrm>
            <a:off x="2226102" y="2731870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10C028-CA20-7F46-A39D-1195353A3793}"/>
              </a:ext>
            </a:extLst>
          </p:cNvPr>
          <p:cNvSpPr txBox="1"/>
          <p:nvPr/>
        </p:nvSpPr>
        <p:spPr>
          <a:xfrm>
            <a:off x="702234" y="1261727"/>
            <a:ext cx="103746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Sensing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75AD4E-7BBC-B347-BE62-FC3DE611AEF3}"/>
              </a:ext>
            </a:extLst>
          </p:cNvPr>
          <p:cNvSpPr/>
          <p:nvPr/>
        </p:nvSpPr>
        <p:spPr>
          <a:xfrm>
            <a:off x="9686372" y="2187855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Steering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002803B5-BCF9-ED46-9446-F100240A7EF1}"/>
              </a:ext>
            </a:extLst>
          </p:cNvPr>
          <p:cNvSpPr/>
          <p:nvPr/>
        </p:nvSpPr>
        <p:spPr>
          <a:xfrm>
            <a:off x="8911394" y="2222583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CCEEE63-CEB7-7E4F-ADE3-7FFA7ADEFEB3}"/>
              </a:ext>
            </a:extLst>
          </p:cNvPr>
          <p:cNvSpPr/>
          <p:nvPr/>
        </p:nvSpPr>
        <p:spPr>
          <a:xfrm>
            <a:off x="9686373" y="3241153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Accel &amp; Breaking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01F8FFA-F8D4-3146-B4C1-B68A1859A2C8}"/>
              </a:ext>
            </a:extLst>
          </p:cNvPr>
          <p:cNvSpPr/>
          <p:nvPr/>
        </p:nvSpPr>
        <p:spPr>
          <a:xfrm>
            <a:off x="3001080" y="2105913"/>
            <a:ext cx="5517396" cy="1882731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Deep Learning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17087622-60A7-574A-8CEC-5F43A355F22C}"/>
              </a:ext>
            </a:extLst>
          </p:cNvPr>
          <p:cNvSpPr/>
          <p:nvPr/>
        </p:nvSpPr>
        <p:spPr>
          <a:xfrm>
            <a:off x="8933436" y="3241153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FC222FE0-8138-5D46-B27D-665A60E54A43}"/>
              </a:ext>
            </a:extLst>
          </p:cNvPr>
          <p:cNvSpPr/>
          <p:nvPr/>
        </p:nvSpPr>
        <p:spPr>
          <a:xfrm>
            <a:off x="5605726" y="974908"/>
            <a:ext cx="4445926" cy="1064361"/>
          </a:xfrm>
          <a:prstGeom prst="wedgeRoundRectCallout">
            <a:avLst>
              <a:gd name="adj1" fmla="val -45491"/>
              <a:gd name="adj2" fmla="val 76145"/>
              <a:gd name="adj3" fmla="val 16667"/>
            </a:avLst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Imitation 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&amp;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788400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8B22-70D8-834D-9748-08024C0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ALVINN 1989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302AC-44CD-EC40-B81D-8D4F8316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67B80-27D6-D342-89C6-C84A1BC1F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67" y="2149984"/>
            <a:ext cx="5247033" cy="3409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DB317D-C187-BC4B-886A-0AA4B5DD1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1" y="1498866"/>
            <a:ext cx="4724400" cy="471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841088-1BE0-B243-8E40-B399C54011E1}"/>
              </a:ext>
            </a:extLst>
          </p:cNvPr>
          <p:cNvSpPr txBox="1"/>
          <p:nvPr/>
        </p:nvSpPr>
        <p:spPr>
          <a:xfrm>
            <a:off x="649670" y="1611834"/>
            <a:ext cx="5043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Autonomous Land Vehicle in a Neural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2CBE-9401-3349-8A72-8A1E8CFFC5EB}"/>
              </a:ext>
            </a:extLst>
          </p:cNvPr>
          <p:cNvSpPr txBox="1"/>
          <p:nvPr/>
        </p:nvSpPr>
        <p:spPr>
          <a:xfrm>
            <a:off x="819805" y="5748992"/>
            <a:ext cx="453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Trained in simulation could follow some roads.</a:t>
            </a:r>
          </a:p>
        </p:txBody>
      </p:sp>
    </p:spTree>
    <p:extLst>
      <p:ext uri="{BB962C8B-B14F-4D97-AF65-F5344CB8AC3E}">
        <p14:creationId xmlns:p14="http://schemas.microsoft.com/office/powerpoint/2010/main" val="936301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A6C96-764D-6E4F-9D50-E9124441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DAVE-2 System (2016)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06E3C-EB9C-9E44-881E-D9AB78D8F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Trained a deep neural network to control steering by behavior cloning (supervised loss).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D322F-E54F-3643-B05B-1320811F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791CD-829F-3745-9041-4146F0148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93" y="1337665"/>
            <a:ext cx="3530600" cy="4978400"/>
          </a:xfrm>
          <a:prstGeom prst="rect">
            <a:avLst/>
          </a:prstGeom>
        </p:spPr>
      </p:pic>
      <p:pic>
        <p:nvPicPr>
          <p:cNvPr id="11" name="NVIDIA Autonomous Car">
            <a:hlinkClick r:id="" action="ppaction://media"/>
            <a:extLst>
              <a:ext uri="{FF2B5EF4-FFF2-40B4-BE49-F238E27FC236}">
                <a16:creationId xmlns:a16="http://schemas.microsoft.com/office/drawing/2014/main" id="{60C5DB1E-7775-E249-AB0C-2642E0B838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140200" y="1828693"/>
            <a:ext cx="7808749" cy="43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C317-461E-F744-9722-7A410005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End-to-End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7AA00-880B-BF4E-8075-B89F9B5D2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Doesn’t leverage physical models of vehicle control</a:t>
            </a:r>
          </a:p>
          <a:p>
            <a:r>
              <a:rPr lang="en-US" dirty="0"/>
              <a:t>Forced to learn and reason about scenes from driving supervision</a:t>
            </a:r>
          </a:p>
          <a:p>
            <a:pPr lvl="1"/>
            <a:r>
              <a:rPr lang="en-US" dirty="0"/>
              <a:t>Model must learn the concepts of people, vehicles, obstacles directly from driving behavior demonstrations</a:t>
            </a:r>
          </a:p>
          <a:p>
            <a:r>
              <a:rPr lang="en-US" dirty="0"/>
              <a:t>Often doesn’t perform well in new situations</a:t>
            </a:r>
          </a:p>
          <a:p>
            <a:pPr lvl="1"/>
            <a:r>
              <a:rPr lang="en-US" dirty="0"/>
              <a:t>Earlier examples were focused on the simple task of staying in the lane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Hybrid Approach</a:t>
            </a:r>
          </a:p>
          <a:p>
            <a:r>
              <a:rPr lang="en-US" dirty="0"/>
              <a:t>Leverage output of perception as well as the classic planning and control hierarchy and instead learn to output paths as a function of the output of perception.  </a:t>
            </a:r>
          </a:p>
          <a:p>
            <a:pPr lvl="1"/>
            <a:r>
              <a:rPr lang="en-US" dirty="0"/>
              <a:t>Example: </a:t>
            </a:r>
            <a:r>
              <a:rPr lang="en-US" b="1" dirty="0"/>
              <a:t>Waymo </a:t>
            </a:r>
            <a:r>
              <a:rPr lang="en-US" b="1" dirty="0" err="1"/>
              <a:t>ChauffeurNet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E4A19-C896-A34A-BF4C-9B042599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5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D47F-949F-B14B-AF6C-AA12A03B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ChauffeurNet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83837-255C-8D47-972B-12E05CDE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37901B-1CBE-9B42-A21B-4B90CF269A20}"/>
              </a:ext>
            </a:extLst>
          </p:cNvPr>
          <p:cNvSpPr txBox="1"/>
          <p:nvPr/>
        </p:nvSpPr>
        <p:spPr>
          <a:xfrm>
            <a:off x="0" y="6372189"/>
            <a:ext cx="781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ChauffeurNet: Learning to Drive by Imitating the Best and Synthesizing the Worst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DFCB2-4D2C-0648-AA28-88CDD8109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45" y="1785664"/>
            <a:ext cx="4958755" cy="2986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01A5FF-095B-D84C-AB9F-65900D4AB82E}"/>
              </a:ext>
            </a:extLst>
          </p:cNvPr>
          <p:cNvSpPr txBox="1"/>
          <p:nvPr/>
        </p:nvSpPr>
        <p:spPr>
          <a:xfrm>
            <a:off x="179722" y="1251875"/>
            <a:ext cx="5053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Rasterized Encoding of Current and Predicted States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Produced by Perception Pipelines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0C223B-EFE3-C04C-A0A5-CBCCF395F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491" y="1986674"/>
            <a:ext cx="5822690" cy="3930649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E21DF48E-A64A-EC44-B033-D0911A0FEF7C}"/>
              </a:ext>
            </a:extLst>
          </p:cNvPr>
          <p:cNvCxnSpPr>
            <a:cxnSpLocks/>
            <a:stCxn id="6" idx="3"/>
            <a:endCxn id="9" idx="0"/>
          </p:cNvCxnSpPr>
          <p:nvPr/>
        </p:nvCxnSpPr>
        <p:spPr>
          <a:xfrm flipV="1">
            <a:off x="5232900" y="1986674"/>
            <a:ext cx="3479936" cy="1292007"/>
          </a:xfrm>
          <a:prstGeom prst="curvedConnector4">
            <a:avLst>
              <a:gd name="adj1" fmla="val 8170"/>
              <a:gd name="adj2" fmla="val 13325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A035FD5-A8F1-6E43-90F1-4E4DE7B64ED1}"/>
              </a:ext>
            </a:extLst>
          </p:cNvPr>
          <p:cNvSpPr txBox="1"/>
          <p:nvPr/>
        </p:nvSpPr>
        <p:spPr>
          <a:xfrm>
            <a:off x="2617076" y="5411229"/>
            <a:ext cx="33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 future states of the world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304BD8B1-4C0A-F940-900C-0CADF21574A6}"/>
              </a:ext>
            </a:extLst>
          </p:cNvPr>
          <p:cNvSpPr/>
          <p:nvPr/>
        </p:nvSpPr>
        <p:spPr>
          <a:xfrm>
            <a:off x="9281427" y="1898206"/>
            <a:ext cx="1881351" cy="546757"/>
          </a:xfrm>
          <a:prstGeom prst="wedgeRoundRectCallout">
            <a:avLst>
              <a:gd name="adj1" fmla="val -61615"/>
              <a:gd name="adj2" fmla="val 1182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Convolutional</a:t>
            </a:r>
          </a:p>
        </p:txBody>
      </p:sp>
    </p:spTree>
    <p:extLst>
      <p:ext uri="{BB962C8B-B14F-4D97-AF65-F5344CB8AC3E}">
        <p14:creationId xmlns:p14="http://schemas.microsoft.com/office/powerpoint/2010/main" val="297410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8F33F-FADA-ED43-A510-0F0433A3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920"/>
            <a:ext cx="10515600" cy="1325563"/>
          </a:xfrm>
        </p:spPr>
        <p:txBody>
          <a:bodyPr/>
          <a:lstStyle/>
          <a:p>
            <a:r>
              <a:rPr lang="en-US" dirty="0"/>
              <a:t>Human Drivers are the </a:t>
            </a:r>
            <a:r>
              <a:rPr lang="en-US" b="1" i="1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E50A-8A73-3049-9CB4-12E88159E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483"/>
            <a:ext cx="10515600" cy="4351339"/>
          </a:xfrm>
        </p:spPr>
        <p:txBody>
          <a:bodyPr>
            <a:normAutofit/>
          </a:bodyPr>
          <a:lstStyle/>
          <a:p>
            <a:pPr marL="14287" indent="0">
              <a:buNone/>
            </a:pPr>
            <a:r>
              <a:rPr lang="en-US" sz="3200" dirty="0"/>
              <a:t>In the United States (2016)</a:t>
            </a:r>
          </a:p>
          <a:p>
            <a:r>
              <a:rPr lang="en-US" sz="3200" dirty="0"/>
              <a:t>7,277,000 reported crashes</a:t>
            </a:r>
          </a:p>
          <a:p>
            <a:r>
              <a:rPr lang="en-US" sz="3200" dirty="0"/>
              <a:t>3,144,000 people were injured</a:t>
            </a:r>
          </a:p>
          <a:p>
            <a:r>
              <a:rPr lang="en-US" sz="3200" dirty="0"/>
              <a:t>37,461 fatalities (1 fatality every 14 minutes)</a:t>
            </a:r>
          </a:p>
          <a:p>
            <a:pPr lvl="1"/>
            <a:r>
              <a:rPr lang="en-US" sz="2800" dirty="0"/>
              <a:t>Leading cause of death for ages 16-22 </a:t>
            </a:r>
          </a:p>
          <a:p>
            <a:r>
              <a:rPr lang="en-US" sz="3200" dirty="0"/>
              <a:t>94% of all crashes are due to human error</a:t>
            </a:r>
          </a:p>
          <a:p>
            <a:pPr marL="14287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8B519-C92B-6942-BFE2-D4F37FAB87FA}"/>
              </a:ext>
            </a:extLst>
          </p:cNvPr>
          <p:cNvSpPr txBox="1"/>
          <p:nvPr/>
        </p:nvSpPr>
        <p:spPr>
          <a:xfrm>
            <a:off x="7448086" y="6495281"/>
            <a:ext cx="4761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https://</a:t>
            </a:r>
            <a:r>
              <a:rPr lang="en-US" sz="1200" b="0" dirty="0" err="1">
                <a:solidFill>
                  <a:schemeClr val="tx1"/>
                </a:solidFill>
              </a:rPr>
              <a:t>crashstats.nhtsa.dot.gov</a:t>
            </a:r>
            <a:r>
              <a:rPr lang="en-US" sz="1200" b="0" dirty="0">
                <a:solidFill>
                  <a:schemeClr val="tx1"/>
                </a:solidFill>
              </a:rPr>
              <a:t>/</a:t>
            </a:r>
            <a:r>
              <a:rPr lang="en-US" sz="1200" b="0" dirty="0" err="1">
                <a:solidFill>
                  <a:schemeClr val="tx1"/>
                </a:solidFill>
              </a:rPr>
              <a:t>Api</a:t>
            </a:r>
            <a:r>
              <a:rPr lang="en-US" sz="1200" b="0" dirty="0">
                <a:solidFill>
                  <a:schemeClr val="tx1"/>
                </a:solidFill>
              </a:rPr>
              <a:t>/Public/</a:t>
            </a:r>
            <a:r>
              <a:rPr lang="en-US" sz="1200" b="0" dirty="0" err="1">
                <a:solidFill>
                  <a:schemeClr val="tx1"/>
                </a:solidFill>
              </a:rPr>
              <a:t>ViewPublication</a:t>
            </a:r>
            <a:r>
              <a:rPr lang="en-US" sz="1200" b="0" dirty="0">
                <a:solidFill>
                  <a:schemeClr val="tx1"/>
                </a:solidFill>
              </a:rPr>
              <a:t>/812580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2A542-430D-AD44-82F7-05F2B8FAFE1E}"/>
              </a:ext>
            </a:extLst>
          </p:cNvPr>
          <p:cNvSpPr txBox="1"/>
          <p:nvPr/>
        </p:nvSpPr>
        <p:spPr>
          <a:xfrm>
            <a:off x="3307080" y="5440680"/>
            <a:ext cx="6248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We should be working on this problem!</a:t>
            </a:r>
          </a:p>
        </p:txBody>
      </p:sp>
    </p:spTree>
    <p:extLst>
      <p:ext uri="{BB962C8B-B14F-4D97-AF65-F5344CB8AC3E}">
        <p14:creationId xmlns:p14="http://schemas.microsoft.com/office/powerpoint/2010/main" val="14000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F969-4FCB-3641-BE5C-2BE608B6E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ChauffeurNet</a:t>
            </a:r>
            <a:r>
              <a:rPr lang="en-US" dirty="0"/>
              <a:t>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1B498-A1E2-D549-A2A9-78058024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run04c">
            <a:hlinkClick r:id="" action="ppaction://media"/>
            <a:extLst>
              <a:ext uri="{FF2B5EF4-FFF2-40B4-BE49-F238E27FC236}">
                <a16:creationId xmlns:a16="http://schemas.microsoft.com/office/drawing/2014/main" id="{E2A557F4-EDBF-AB48-9EE8-B4678002E5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0014" y="1005052"/>
            <a:ext cx="10405241" cy="58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2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7C72-ABCF-7648-8574-FA1ED62F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r>
              <a:rPr lang="en-US" dirty="0"/>
              <a:t>Why now?  Why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70866-7B57-7E47-B876-B3DA38DC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51"/>
            <a:ext cx="10881360" cy="5727001"/>
          </a:xfrm>
        </p:spPr>
        <p:txBody>
          <a:bodyPr>
            <a:normAutofit/>
          </a:bodyPr>
          <a:lstStyle/>
          <a:p>
            <a:r>
              <a:rPr lang="en-US" dirty="0"/>
              <a:t>Sensing and actuation are (mostly) solved problems</a:t>
            </a:r>
          </a:p>
          <a:p>
            <a:pPr lvl="1"/>
            <a:r>
              <a:rPr lang="en-US" dirty="0"/>
              <a:t>Unlike many robotics tasks</a:t>
            </a:r>
          </a:p>
          <a:p>
            <a:r>
              <a:rPr lang="en-US" dirty="0"/>
              <a:t>Limited by perception (alg.) and compute (arch./sys.)</a:t>
            </a:r>
          </a:p>
          <a:p>
            <a:pPr lvl="1"/>
            <a:r>
              <a:rPr lang="en-US" dirty="0"/>
              <a:t>Current research focus is on AI</a:t>
            </a:r>
          </a:p>
          <a:p>
            <a:pPr lvl="2"/>
            <a:r>
              <a:rPr lang="en-US" dirty="0"/>
              <a:t>Needed for advanced autonomy</a:t>
            </a:r>
          </a:p>
          <a:p>
            <a:pPr lvl="2"/>
            <a:r>
              <a:rPr lang="en-US" dirty="0"/>
              <a:t>AI needed for collision avoidance is partly ready</a:t>
            </a:r>
          </a:p>
          <a:p>
            <a:pPr lvl="1"/>
            <a:r>
              <a:rPr lang="en-US" b="1" dirty="0"/>
              <a:t>Gap in research on systems side</a:t>
            </a:r>
          </a:p>
          <a:p>
            <a:pPr lvl="2"/>
            <a:r>
              <a:rPr lang="en-US" dirty="0"/>
              <a:t>Needed: software and hardware platform of an autonomous vehicles </a:t>
            </a:r>
          </a:p>
          <a:p>
            <a:pPr lvl="2"/>
            <a:r>
              <a:rPr lang="en-US" dirty="0"/>
              <a:t>Keep device costs down while enabling innovation</a:t>
            </a:r>
          </a:p>
          <a:p>
            <a:r>
              <a:rPr lang="en-US" dirty="0"/>
              <a:t>Challenges to entry</a:t>
            </a:r>
          </a:p>
          <a:p>
            <a:pPr lvl="1"/>
            <a:r>
              <a:rPr lang="en-US" dirty="0"/>
              <a:t>Data and test platform </a:t>
            </a:r>
            <a:r>
              <a:rPr lang="en-US" dirty="0">
                <a:sym typeface="Wingdings" pitchFamily="2" charset="2"/>
              </a:rPr>
              <a:t> simulation is improving + Berkeley test vehicles</a:t>
            </a:r>
          </a:p>
        </p:txBody>
      </p:sp>
    </p:spTree>
    <p:extLst>
      <p:ext uri="{BB962C8B-B14F-4D97-AF65-F5344CB8AC3E}">
        <p14:creationId xmlns:p14="http://schemas.microsoft.com/office/powerpoint/2010/main" val="1001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1DFD2F-05E0-7E44-A3C0-0972D5F7A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9144000" cy="2387600"/>
          </a:xfrm>
        </p:spPr>
        <p:txBody>
          <a:bodyPr/>
          <a:lstStyle/>
          <a:p>
            <a:r>
              <a:rPr lang="en-US" dirty="0"/>
              <a:t>Basics of </a:t>
            </a:r>
            <a:br>
              <a:rPr lang="en-US" dirty="0"/>
            </a:br>
            <a:r>
              <a:rPr lang="en-US" dirty="0"/>
              <a:t>Autonomous Vehicles</a:t>
            </a:r>
          </a:p>
        </p:txBody>
      </p:sp>
    </p:spTree>
    <p:extLst>
      <p:ext uri="{BB962C8B-B14F-4D97-AF65-F5344CB8AC3E}">
        <p14:creationId xmlns:p14="http://schemas.microsoft.com/office/powerpoint/2010/main" val="61002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71C4-72E3-604D-A671-261E4327C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Levels of Autonomy: </a:t>
            </a:r>
            <a:br>
              <a:rPr lang="en-US" dirty="0"/>
            </a:br>
            <a:r>
              <a:rPr lang="en-US" sz="3600" dirty="0"/>
              <a:t>Automotive Engineering Society (AES) Standard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1558849-4497-5E4A-A3D6-3BB7F647DC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688124"/>
              </p:ext>
            </p:extLst>
          </p:nvPr>
        </p:nvGraphicFramePr>
        <p:xfrm>
          <a:off x="419100" y="1828800"/>
          <a:ext cx="11353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15">
                  <a:extLst>
                    <a:ext uri="{9D8B030D-6E8A-4147-A177-3AD203B41FA5}">
                      <a16:colId xmlns:a16="http://schemas.microsoft.com/office/drawing/2014/main" val="360727875"/>
                    </a:ext>
                  </a:extLst>
                </a:gridCol>
                <a:gridCol w="1433885">
                  <a:extLst>
                    <a:ext uri="{9D8B030D-6E8A-4147-A177-3AD203B41FA5}">
                      <a16:colId xmlns:a16="http://schemas.microsoft.com/office/drawing/2014/main" val="369419658"/>
                    </a:ext>
                  </a:extLst>
                </a:gridCol>
                <a:gridCol w="6042660">
                  <a:extLst>
                    <a:ext uri="{9D8B030D-6E8A-4147-A177-3AD203B41FA5}">
                      <a16:colId xmlns:a16="http://schemas.microsoft.com/office/drawing/2014/main" val="390206828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758312626"/>
                    </a:ext>
                  </a:extLst>
                </a:gridCol>
                <a:gridCol w="1063156">
                  <a:extLst>
                    <a:ext uri="{9D8B030D-6E8A-4147-A177-3AD203B41FA5}">
                      <a16:colId xmlns:a16="http://schemas.microsoft.com/office/drawing/2014/main" val="2142635764"/>
                    </a:ext>
                  </a:extLst>
                </a:gridCol>
                <a:gridCol w="1184744">
                  <a:extLst>
                    <a:ext uri="{9D8B030D-6E8A-4147-A177-3AD203B41FA5}">
                      <a16:colId xmlns:a16="http://schemas.microsoft.com/office/drawing/2014/main" val="1749119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Steering &amp; Accel.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Env</a:t>
                      </a:r>
                      <a:r>
                        <a:rPr lang="en-US" dirty="0"/>
                        <a:t>.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70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Driver Assistance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Assistance for </a:t>
                      </a:r>
                      <a:r>
                        <a:rPr lang="en-US" b="1" dirty="0"/>
                        <a:t>either steering or acceleration</a:t>
                      </a:r>
                      <a:r>
                        <a:rPr lang="en-US" dirty="0"/>
                        <a:t> using information about </a:t>
                      </a:r>
                      <a:r>
                        <a:rPr lang="en-US" dirty="0" err="1"/>
                        <a:t>env</a:t>
                      </a:r>
                      <a:r>
                        <a:rPr lang="en-US" dirty="0"/>
                        <a:t>. with the expectation that human performs all remaining aspects.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 +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19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Partial Automation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Assistance for both steering and acceleration </a:t>
                      </a:r>
                      <a:r>
                        <a:rPr lang="en-US" dirty="0"/>
                        <a:t>using information about </a:t>
                      </a:r>
                      <a:r>
                        <a:rPr lang="en-US" dirty="0" err="1"/>
                        <a:t>env</a:t>
                      </a:r>
                      <a:r>
                        <a:rPr lang="en-US" dirty="0"/>
                        <a:t>. with the expectation that human performs all remaining aspects.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07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Conditional Automation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Autonomous driving with the </a:t>
                      </a:r>
                      <a:r>
                        <a:rPr lang="en-US" b="1" dirty="0"/>
                        <a:t>expectation that human will respond to a request to intervene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15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Automation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Autonomous driving with the </a:t>
                      </a:r>
                      <a:r>
                        <a:rPr lang="en-US" b="1" dirty="0"/>
                        <a:t>ability to take a safe action (e.g., pull over) if a human cannot intervene.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4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Automation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Autonomous </a:t>
                      </a:r>
                      <a:r>
                        <a:rPr lang="en-US" b="0" dirty="0"/>
                        <a:t>driving</a:t>
                      </a:r>
                      <a:r>
                        <a:rPr lang="en-US" b="1" dirty="0"/>
                        <a:t> under all feasible roadway and environmental conditions.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722248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EA2BCA-99DF-FD47-AF95-D8170A4E5EC4}"/>
              </a:ext>
            </a:extLst>
          </p:cNvPr>
          <p:cNvCxnSpPr>
            <a:cxnSpLocks/>
          </p:cNvCxnSpPr>
          <p:nvPr/>
        </p:nvCxnSpPr>
        <p:spPr>
          <a:xfrm>
            <a:off x="198120" y="4298632"/>
            <a:ext cx="11795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04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Driver Assistance Systems (ADAS)</a:t>
            </a:r>
            <a:br>
              <a:rPr lang="en-US" dirty="0"/>
            </a:br>
            <a:r>
              <a:rPr lang="en-US" dirty="0"/>
              <a:t>vs Autonomous Vehicles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5484" y="3274776"/>
            <a:ext cx="5386917" cy="498282"/>
          </a:xfrm>
        </p:spPr>
        <p:txBody>
          <a:bodyPr/>
          <a:lstStyle/>
          <a:p>
            <a:r>
              <a:rPr lang="en-US" dirty="0"/>
              <a:t>Level 4 – Level 5 Autonomy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3" y="3822464"/>
            <a:ext cx="5386917" cy="2597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Levels of Full Autonomy</a:t>
            </a:r>
          </a:p>
          <a:p>
            <a:pPr marL="0" indent="0">
              <a:buNone/>
            </a:pPr>
            <a:r>
              <a:rPr lang="en-US" dirty="0"/>
              <a:t>Level 4</a:t>
            </a:r>
          </a:p>
          <a:p>
            <a:r>
              <a:rPr lang="en-US" dirty="0"/>
              <a:t>Full autonomy in constrained situations</a:t>
            </a:r>
          </a:p>
          <a:p>
            <a:pPr marL="0" indent="0">
              <a:buNone/>
            </a:pPr>
            <a:r>
              <a:rPr lang="en-US" dirty="0"/>
              <a:t>Level 5</a:t>
            </a:r>
          </a:p>
          <a:p>
            <a:r>
              <a:rPr lang="en-US" dirty="0"/>
              <a:t>Fully autonomous in all situations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1393" y="2784514"/>
            <a:ext cx="5389033" cy="498282"/>
          </a:xfrm>
        </p:spPr>
        <p:txBody>
          <a:bodyPr/>
          <a:lstStyle/>
          <a:p>
            <a:r>
              <a:rPr lang="en-US" dirty="0"/>
              <a:t>Level 1– Level 3 ADAS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1393" y="3424276"/>
            <a:ext cx="5389033" cy="32569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L1: Individual assistance functions</a:t>
            </a:r>
          </a:p>
          <a:p>
            <a:r>
              <a:rPr lang="en-US" dirty="0"/>
              <a:t>Collision warning</a:t>
            </a:r>
          </a:p>
          <a:p>
            <a:r>
              <a:rPr lang="en-US" dirty="0"/>
              <a:t>Pedestrian detection	</a:t>
            </a:r>
          </a:p>
          <a:p>
            <a:r>
              <a:rPr lang="en-US" dirty="0"/>
              <a:t>Automatic emergency braking</a:t>
            </a:r>
          </a:p>
          <a:p>
            <a:r>
              <a:rPr lang="en-US" dirty="0"/>
              <a:t>Lane detection, lane assist</a:t>
            </a:r>
          </a:p>
          <a:p>
            <a:r>
              <a:rPr lang="en-US" dirty="0"/>
              <a:t>Parking assist</a:t>
            </a:r>
          </a:p>
          <a:p>
            <a:pPr marL="0" indent="0">
              <a:buNone/>
            </a:pPr>
            <a:r>
              <a:rPr lang="en-US" dirty="0"/>
              <a:t>L2: combining them</a:t>
            </a:r>
          </a:p>
          <a:p>
            <a:pPr marL="0" indent="0">
              <a:buNone/>
            </a:pPr>
            <a:r>
              <a:rPr lang="en-US" dirty="0"/>
              <a:t>L3: vehicle takes over driving functions, but driver must be ready to take over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701" t="17001" r="20603" b="17498"/>
          <a:stretch/>
        </p:blipFill>
        <p:spPr>
          <a:xfrm>
            <a:off x="7197726" y="1048252"/>
            <a:ext cx="3749041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989" y="108093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4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E7A3-8DBF-E949-9B6F-EB1CBF1C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Autonomous Vehicles Pipeline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09403-4E0F-8648-8069-7979CDD15A0A}"/>
              </a:ext>
            </a:extLst>
          </p:cNvPr>
          <p:cNvSpPr/>
          <p:nvPr/>
        </p:nvSpPr>
        <p:spPr>
          <a:xfrm>
            <a:off x="5135880" y="1761514"/>
            <a:ext cx="1701479" cy="9968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rgbClr val="FFFFFF"/>
                </a:solidFill>
                <a:latin typeface="Century Gothic" panose="020F0302020204030204"/>
              </a:rPr>
              <a:t>Current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FAD64C1-6D11-E34D-A6FF-2A5C75E3A91E}"/>
              </a:ext>
            </a:extLst>
          </p:cNvPr>
          <p:cNvSpPr/>
          <p:nvPr/>
        </p:nvSpPr>
        <p:spPr>
          <a:xfrm>
            <a:off x="381818" y="1750762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Cameras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1473D90-E070-5946-B565-42ED9B0F2A1A}"/>
              </a:ext>
            </a:extLst>
          </p:cNvPr>
          <p:cNvSpPr/>
          <p:nvPr/>
        </p:nvSpPr>
        <p:spPr>
          <a:xfrm>
            <a:off x="381817" y="2346858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LiDAR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C69F3A3-767F-1B48-B70D-84DDAE9A22D7}"/>
              </a:ext>
            </a:extLst>
          </p:cNvPr>
          <p:cNvSpPr/>
          <p:nvPr/>
        </p:nvSpPr>
        <p:spPr>
          <a:xfrm>
            <a:off x="381817" y="2942955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Radar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1D9B20-C7FE-2343-8C31-886A587EB5F4}"/>
              </a:ext>
            </a:extLst>
          </p:cNvPr>
          <p:cNvSpPr/>
          <p:nvPr/>
        </p:nvSpPr>
        <p:spPr>
          <a:xfrm>
            <a:off x="2502589" y="1750762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Object Det.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89A6132-0162-E440-806A-AFF388CB354C}"/>
              </a:ext>
            </a:extLst>
          </p:cNvPr>
          <p:cNvSpPr/>
          <p:nvPr/>
        </p:nvSpPr>
        <p:spPr>
          <a:xfrm>
            <a:off x="2502589" y="2479965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Lane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Detection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7D5AC10-FF7C-DC43-8F63-6705DC4B60A3}"/>
              </a:ext>
            </a:extLst>
          </p:cNvPr>
          <p:cNvSpPr/>
          <p:nvPr/>
        </p:nvSpPr>
        <p:spPr>
          <a:xfrm>
            <a:off x="381817" y="3492750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IMU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A0CFD9A-AEAC-9C4E-ABD1-76E898943BA5}"/>
              </a:ext>
            </a:extLst>
          </p:cNvPr>
          <p:cNvSpPr/>
          <p:nvPr/>
        </p:nvSpPr>
        <p:spPr>
          <a:xfrm>
            <a:off x="381817" y="4042545"/>
            <a:ext cx="1331089" cy="428263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GPS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29CEB3C-DF21-AB45-AED3-8EF7A7646DBA}"/>
              </a:ext>
            </a:extLst>
          </p:cNvPr>
          <p:cNvSpPr/>
          <p:nvPr/>
        </p:nvSpPr>
        <p:spPr>
          <a:xfrm>
            <a:off x="2502589" y="3209168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Localization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16380C-BEB2-E540-BEA3-2A61E6969E23}"/>
              </a:ext>
            </a:extLst>
          </p:cNvPr>
          <p:cNvSpPr/>
          <p:nvPr/>
        </p:nvSpPr>
        <p:spPr>
          <a:xfrm>
            <a:off x="2502589" y="3941263"/>
            <a:ext cx="1640327" cy="630825"/>
          </a:xfrm>
          <a:prstGeom prst="roundRect">
            <a:avLst/>
          </a:prstGeom>
          <a:solidFill>
            <a:srgbClr val="5B9BD5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Pose Est.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313473E5-86C2-B04B-967E-A5EEE1F4D394}"/>
              </a:ext>
            </a:extLst>
          </p:cNvPr>
          <p:cNvSpPr/>
          <p:nvPr/>
        </p:nvSpPr>
        <p:spPr>
          <a:xfrm>
            <a:off x="1889662" y="2861931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CE9B37F-A0F0-2242-A100-E4565A368BB4}"/>
              </a:ext>
            </a:extLst>
          </p:cNvPr>
          <p:cNvSpPr/>
          <p:nvPr/>
        </p:nvSpPr>
        <p:spPr>
          <a:xfrm rot="20182937">
            <a:off x="4494982" y="2443830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1D9E4A-429B-614D-83C5-51E3E483B6E1}"/>
              </a:ext>
            </a:extLst>
          </p:cNvPr>
          <p:cNvSpPr txBox="1"/>
          <p:nvPr/>
        </p:nvSpPr>
        <p:spPr>
          <a:xfrm>
            <a:off x="521696" y="1280160"/>
            <a:ext cx="103746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Sensing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E262CE-5FAF-7546-8D60-1EB65E0537FC}"/>
              </a:ext>
            </a:extLst>
          </p:cNvPr>
          <p:cNvSpPr txBox="1"/>
          <p:nvPr/>
        </p:nvSpPr>
        <p:spPr>
          <a:xfrm>
            <a:off x="2502588" y="1280160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59349A-CFA5-F84B-9D7B-224F376673B9}"/>
              </a:ext>
            </a:extLst>
          </p:cNvPr>
          <p:cNvSpPr txBox="1"/>
          <p:nvPr/>
        </p:nvSpPr>
        <p:spPr>
          <a:xfrm>
            <a:off x="7787640" y="2345121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Planning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ADDCDC7-7F70-4B43-81BD-DDBEE6AC80F1}"/>
              </a:ext>
            </a:extLst>
          </p:cNvPr>
          <p:cNvSpPr/>
          <p:nvPr/>
        </p:nvSpPr>
        <p:spPr>
          <a:xfrm>
            <a:off x="7787640" y="2843748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Path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Planning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96867994-D100-4A4B-881B-C74B17331534}"/>
              </a:ext>
            </a:extLst>
          </p:cNvPr>
          <p:cNvSpPr/>
          <p:nvPr/>
        </p:nvSpPr>
        <p:spPr>
          <a:xfrm rot="2289858">
            <a:off x="7009554" y="2753954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2A0E4B7-B247-4A41-BFCC-F7B0E7E7C77F}"/>
              </a:ext>
            </a:extLst>
          </p:cNvPr>
          <p:cNvSpPr/>
          <p:nvPr/>
        </p:nvSpPr>
        <p:spPr>
          <a:xfrm>
            <a:off x="10227866" y="2843748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Steering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945C770F-8947-3944-87B9-8DC8A19D47A6}"/>
              </a:ext>
            </a:extLst>
          </p:cNvPr>
          <p:cNvSpPr/>
          <p:nvPr/>
        </p:nvSpPr>
        <p:spPr>
          <a:xfrm>
            <a:off x="9589009" y="3309630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ACC9ED-5350-294B-8937-FAF7A90641B6}"/>
              </a:ext>
            </a:extLst>
          </p:cNvPr>
          <p:cNvSpPr txBox="1"/>
          <p:nvPr/>
        </p:nvSpPr>
        <p:spPr>
          <a:xfrm>
            <a:off x="10243010" y="2389053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Control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565EE56-7B68-9140-9BCD-2186EB6C95AC}"/>
              </a:ext>
            </a:extLst>
          </p:cNvPr>
          <p:cNvSpPr/>
          <p:nvPr/>
        </p:nvSpPr>
        <p:spPr>
          <a:xfrm>
            <a:off x="10227865" y="3573359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Accel &amp; Breaking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DB7BA97-F8C6-E741-860A-A39299FC4468}"/>
              </a:ext>
            </a:extLst>
          </p:cNvPr>
          <p:cNvSpPr/>
          <p:nvPr/>
        </p:nvSpPr>
        <p:spPr>
          <a:xfrm>
            <a:off x="7793171" y="3587423"/>
            <a:ext cx="1655471" cy="630825"/>
          </a:xfrm>
          <a:prstGeom prst="roundRect">
            <a:avLst/>
          </a:prstGeom>
          <a:solidFill>
            <a:srgbClr val="D9615F"/>
          </a:solidFill>
          <a:ln w="12700" cap="flat" cmpd="sng" algn="ctr">
            <a:solidFill>
              <a:srgbClr val="D9615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Specialized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Scenarios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D7EE8A-71E4-FB4B-A1AF-59A370EE4FCF}"/>
              </a:ext>
            </a:extLst>
          </p:cNvPr>
          <p:cNvSpPr/>
          <p:nvPr/>
        </p:nvSpPr>
        <p:spPr>
          <a:xfrm>
            <a:off x="5135880" y="4412924"/>
            <a:ext cx="1701479" cy="9968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rgbClr val="FFFFFF"/>
                </a:solidFill>
                <a:latin typeface="Century Gothic" panose="020F0302020204030204"/>
              </a:rPr>
              <a:t>Future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States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9FA17213-CD93-B248-835C-3A688045D726}"/>
              </a:ext>
            </a:extLst>
          </p:cNvPr>
          <p:cNvSpPr/>
          <p:nvPr/>
        </p:nvSpPr>
        <p:spPr>
          <a:xfrm>
            <a:off x="5166455" y="3233475"/>
            <a:ext cx="1640327" cy="6308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Prediction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DD3BC960-5942-654D-9A82-53B7CCA04DCD}"/>
              </a:ext>
            </a:extLst>
          </p:cNvPr>
          <p:cNvSpPr/>
          <p:nvPr/>
        </p:nvSpPr>
        <p:spPr>
          <a:xfrm rot="5400000">
            <a:off x="5803886" y="2801131"/>
            <a:ext cx="370997" cy="383285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3345F956-D268-4647-AA4B-F5F47D4538AE}"/>
              </a:ext>
            </a:extLst>
          </p:cNvPr>
          <p:cNvSpPr/>
          <p:nvPr/>
        </p:nvSpPr>
        <p:spPr>
          <a:xfrm rot="5400000">
            <a:off x="5803886" y="3940293"/>
            <a:ext cx="370997" cy="383285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627BECE1-5DF4-BA4C-A72A-93DDA8AE84C5}"/>
              </a:ext>
            </a:extLst>
          </p:cNvPr>
          <p:cNvSpPr/>
          <p:nvPr/>
        </p:nvSpPr>
        <p:spPr>
          <a:xfrm rot="1622414">
            <a:off x="4499340" y="3106470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33DBCE6C-E343-D84D-BF7D-055AEE3EF493}"/>
              </a:ext>
            </a:extLst>
          </p:cNvPr>
          <p:cNvSpPr/>
          <p:nvPr/>
        </p:nvSpPr>
        <p:spPr>
          <a:xfrm rot="18900000">
            <a:off x="7047078" y="3806584"/>
            <a:ext cx="492959" cy="50928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1B28273-5B2E-F241-930A-EFE72A0A5471}"/>
              </a:ext>
            </a:extLst>
          </p:cNvPr>
          <p:cNvSpPr txBox="1"/>
          <p:nvPr/>
        </p:nvSpPr>
        <p:spPr>
          <a:xfrm>
            <a:off x="5131869" y="1263538"/>
            <a:ext cx="16403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40069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/>
      <p:bldP spid="49" grpId="0" animBg="1"/>
      <p:bldP spid="51" grpId="0" animBg="1"/>
      <p:bldP spid="55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2292</Words>
  <Application>Microsoft Macintosh PowerPoint</Application>
  <PresentationFormat>Widescreen</PresentationFormat>
  <Paragraphs>632</Paragraphs>
  <Slides>40</Slides>
  <Notes>25</Notes>
  <HiddenSlides>20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Century Gothic</vt:lpstr>
      <vt:lpstr>Helvetica Neue</vt:lpstr>
      <vt:lpstr>Helvetica Neue Light</vt:lpstr>
      <vt:lpstr>Tahoma</vt:lpstr>
      <vt:lpstr>Times New Roman</vt:lpstr>
      <vt:lpstr>Wingdings</vt:lpstr>
      <vt:lpstr>Default Design</vt:lpstr>
      <vt:lpstr>1_Office Theme</vt:lpstr>
      <vt:lpstr>2_Office Theme</vt:lpstr>
      <vt:lpstr>Overview Autonomous Vehicles</vt:lpstr>
      <vt:lpstr>What is the problem?</vt:lpstr>
      <vt:lpstr>PowerPoint Presentation</vt:lpstr>
      <vt:lpstr>Human Drivers are the Problem</vt:lpstr>
      <vt:lpstr>Why now?  Why us?</vt:lpstr>
      <vt:lpstr>Basics of  Autonomous Vehicles</vt:lpstr>
      <vt:lpstr>Levels of Autonomy:  Automotive Engineering Society (AES) Standard</vt:lpstr>
      <vt:lpstr>Advanced Driver Assistance Systems (ADAS) vs Autonomous Vehicles</vt:lpstr>
      <vt:lpstr>Cartoon Autonomous Vehicles Pipeline</vt:lpstr>
      <vt:lpstr>Tesla Sensor Package</vt:lpstr>
      <vt:lpstr>Sensors – Top View</vt:lpstr>
      <vt:lpstr>PowerPoint Presentation</vt:lpstr>
      <vt:lpstr>Sensors and Their Uses</vt:lpstr>
      <vt:lpstr>Sensor Comparison</vt:lpstr>
      <vt:lpstr>Applying DNN to Integrated Sensor Data</vt:lpstr>
      <vt:lpstr>Typical Approach to State Representation</vt:lpstr>
      <vt:lpstr>PowerPoint Presentation</vt:lpstr>
      <vt:lpstr>Cartoon Autonomous Vehicles Pipeline</vt:lpstr>
      <vt:lpstr>Classic Hierarchical Approach</vt:lpstr>
      <vt:lpstr>PowerPoint Presentation</vt:lpstr>
      <vt:lpstr>Readings today</vt:lpstr>
      <vt:lpstr>Route Planning</vt:lpstr>
      <vt:lpstr>Classic Hierarchical Approach</vt:lpstr>
      <vt:lpstr>Behavior Planning</vt:lpstr>
      <vt:lpstr>Classic Hierarchical Approach</vt:lpstr>
      <vt:lpstr>Path Planning</vt:lpstr>
      <vt:lpstr>Vehicle Dynamics Models</vt:lpstr>
      <vt:lpstr>Optimal Path Planning Problem</vt:lpstr>
      <vt:lpstr>Approximate Solutions to Optimal Path Planning</vt:lpstr>
      <vt:lpstr>Classic Hierarchical Approach</vt:lpstr>
      <vt:lpstr>Classic Hierarchical Approach</vt:lpstr>
      <vt:lpstr>Local Control</vt:lpstr>
      <vt:lpstr>Classic Hierarchical Approach</vt:lpstr>
      <vt:lpstr>Classic Hierarchical Approach</vt:lpstr>
      <vt:lpstr>End-to-End Control (Behavior Cloning)</vt:lpstr>
      <vt:lpstr>ALVINN 1989</vt:lpstr>
      <vt:lpstr>Nvidia DAVE-2 System (2016)</vt:lpstr>
      <vt:lpstr>Limitations of End-to-End Approach</vt:lpstr>
      <vt:lpstr>ChauffeurNet</vt:lpstr>
      <vt:lpstr>ChauffeurNet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Autonomous Vehicles</dc:title>
  <dc:creator>Joseph Gonzalez</dc:creator>
  <cp:lastModifiedBy>Joseph Gonzalez</cp:lastModifiedBy>
  <cp:revision>8</cp:revision>
  <dcterms:created xsi:type="dcterms:W3CDTF">2019-03-04T17:12:29Z</dcterms:created>
  <dcterms:modified xsi:type="dcterms:W3CDTF">2019-03-04T19:40:02Z</dcterms:modified>
</cp:coreProperties>
</file>