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</p:sldMasterIdLst>
  <p:notesMasterIdLst>
    <p:notesMasterId r:id="rId18"/>
  </p:notesMasterIdLst>
  <p:sldIdLst>
    <p:sldId id="452" r:id="rId3"/>
    <p:sldId id="477" r:id="rId4"/>
    <p:sldId id="480" r:id="rId5"/>
    <p:sldId id="481" r:id="rId6"/>
    <p:sldId id="482" r:id="rId7"/>
    <p:sldId id="483" r:id="rId8"/>
    <p:sldId id="484" r:id="rId9"/>
    <p:sldId id="485" r:id="rId10"/>
    <p:sldId id="487" r:id="rId11"/>
    <p:sldId id="488" r:id="rId12"/>
    <p:sldId id="490" r:id="rId13"/>
    <p:sldId id="489" r:id="rId14"/>
    <p:sldId id="486" r:id="rId15"/>
    <p:sldId id="491" r:id="rId16"/>
    <p:sldId id="4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8FC2"/>
    <a:srgbClr val="092C63"/>
    <a:srgbClr val="BF2DC0"/>
    <a:srgbClr val="DE84A2"/>
    <a:srgbClr val="C38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/>
    <p:restoredTop sz="66531"/>
  </p:normalViewPr>
  <p:slideViewPr>
    <p:cSldViewPr snapToGrid="0" snapToObjects="1">
      <p:cViewPr varScale="1">
        <p:scale>
          <a:sx n="78" d="100"/>
          <a:sy n="78" d="100"/>
        </p:scale>
        <p:origin x="2776" y="176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60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5/7/19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42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CLEVR dataset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4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189" indent="0" algn="ctr">
              <a:buNone/>
              <a:defRPr sz="2000">
                <a:uFillTx/>
              </a:defRPr>
            </a:lvl2pPr>
            <a:lvl3pPr marL="914377" indent="0" algn="ctr">
              <a:buNone/>
              <a:defRPr sz="1800">
                <a:uFillTx/>
              </a:defRPr>
            </a:lvl3pPr>
            <a:lvl4pPr marL="1371566" indent="0" algn="ctr">
              <a:buNone/>
              <a:defRPr sz="1600">
                <a:uFillTx/>
              </a:defRPr>
            </a:lvl4pPr>
            <a:lvl5pPr marL="1828754" indent="0" algn="ctr">
              <a:buNone/>
              <a:defRPr sz="1600">
                <a:uFillTx/>
              </a:defRPr>
            </a:lvl5pPr>
            <a:lvl6pPr marL="2285943" indent="0" algn="ctr">
              <a:buNone/>
              <a:defRPr sz="1600">
                <a:uFillTx/>
              </a:defRPr>
            </a:lvl6pPr>
            <a:lvl7pPr marL="2743131" indent="0" algn="ctr">
              <a:buNone/>
              <a:defRPr sz="1600">
                <a:uFillTx/>
              </a:defRPr>
            </a:lvl7pPr>
            <a:lvl8pPr marL="3200320" indent="0" algn="ctr">
              <a:buNone/>
              <a:defRPr sz="1600">
                <a:uFillTx/>
              </a:defRPr>
            </a:lvl8pPr>
            <a:lvl9pPr marL="3657509" indent="0" algn="ctr">
              <a:buNone/>
              <a:defRPr sz="1600">
                <a:uFillTx/>
              </a:defRPr>
            </a:lvl9pPr>
          </a:lstStyle>
          <a:p>
            <a:r>
              <a:rPr lang="en-US" dirty="0">
                <a:uFillTx/>
              </a:rP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786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6578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41060"/>
            <a:ext cx="10801350" cy="1305579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6025"/>
            <a:ext cx="10515600" cy="4150940"/>
          </a:xfrm>
        </p:spPr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TextBox 6"/>
          <p:cNvSpPr txBox="1">
            <a:spLocks/>
          </p:cNvSpPr>
          <p:nvPr userDrawn="1"/>
        </p:nvSpPr>
        <p:spPr>
          <a:xfrm>
            <a:off x="175999" y="17172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uFillTx/>
              </a:rPr>
              <a:t>Todo</a:t>
            </a:r>
            <a:r>
              <a:rPr lang="en-US" dirty="0">
                <a:uFillTx/>
              </a:rPr>
              <a:t> Slide</a:t>
            </a:r>
          </a:p>
        </p:txBody>
      </p:sp>
      <p:sp>
        <p:nvSpPr>
          <p:cNvPr id="8" name="TextBox 7"/>
          <p:cNvSpPr txBox="1">
            <a:spLocks/>
          </p:cNvSpPr>
          <p:nvPr userDrawn="1"/>
        </p:nvSpPr>
        <p:spPr>
          <a:xfrm rot="2080315">
            <a:off x="8030560" y="740354"/>
            <a:ext cx="5319706" cy="461665"/>
          </a:xfrm>
          <a:prstGeom prst="rect">
            <a:avLst/>
          </a:prstGeom>
          <a:pattFill prst="wdUpDiag">
            <a:fgClr>
              <a:schemeClr val="accent2">
                <a:lumMod val="50000"/>
              </a:schemeClr>
            </a:fgClr>
            <a:bgClr>
              <a:srgbClr val="FFC000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effectLst>
                  <a:glow rad="368300">
                    <a:srgbClr val="FFC000">
                      <a:alpha val="76000"/>
                    </a:srgbClr>
                  </a:glow>
                </a:effectLst>
                <a:uFillTx/>
              </a:rPr>
              <a:t>Under Construction</a:t>
            </a:r>
          </a:p>
        </p:txBody>
      </p:sp>
    </p:spTree>
    <p:extLst>
      <p:ext uri="{BB962C8B-B14F-4D97-AF65-F5344CB8AC3E}">
        <p14:creationId xmlns:p14="http://schemas.microsoft.com/office/powerpoint/2010/main" val="695182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</a:defRPr>
            </a:lvl1pPr>
            <a:lvl2pPr marL="914400" indent="-457200">
              <a:defRPr>
                <a:uFillTx/>
              </a:defRPr>
            </a:lvl2pPr>
            <a:lvl3pPr marL="1373188" indent="-311150">
              <a:defRPr>
                <a:uFillTx/>
              </a:defRPr>
            </a:lvl3pPr>
            <a:lvl4pPr marL="1830388" indent="-236538">
              <a:defRPr>
                <a:uFillTx/>
              </a:defRPr>
            </a:lvl4pPr>
            <a:lvl5pPr marL="2287588" indent="-234950">
              <a:defRPr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3313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4287" indent="0">
              <a:buClr>
                <a:schemeClr val="tx1"/>
              </a:buClr>
              <a:buSzPct val="100000"/>
              <a:buFont typeface="Wingdings" charset="2"/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1pPr>
            <a:lvl2pPr marL="45720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2pPr>
            <a:lvl3pPr marL="10620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3pPr>
            <a:lvl4pPr marL="1593850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4pPr>
            <a:lvl5pPr marL="2052638" indent="0">
              <a:buNone/>
              <a:defRPr>
                <a:uFillTx/>
                <a:latin typeface="Monaco" charset="0"/>
                <a:ea typeface="Monaco" charset="0"/>
                <a:cs typeface="Monaco" charset="0"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8405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5/7/19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61223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bg1"/>
              </a:buClr>
              <a:buSzPct val="100000"/>
              <a:buFont typeface="Wingdings" charset="2"/>
              <a:buChar char="Ø"/>
              <a:defRPr>
                <a:solidFill>
                  <a:schemeClr val="bg1"/>
                </a:solidFill>
                <a:uFillTx/>
              </a:defRPr>
            </a:lvl1pPr>
            <a:lvl2pPr marL="914400" indent="-457200">
              <a:defRPr>
                <a:solidFill>
                  <a:schemeClr val="bg1"/>
                </a:solidFill>
                <a:uFillTx/>
              </a:defRPr>
            </a:lvl2pPr>
            <a:lvl3pPr marL="1373188" indent="-311150">
              <a:defRPr>
                <a:solidFill>
                  <a:schemeClr val="bg1"/>
                </a:solidFill>
                <a:uFillTx/>
              </a:defRPr>
            </a:lvl3pPr>
            <a:lvl4pPr marL="1830388" indent="-236538">
              <a:defRPr>
                <a:solidFill>
                  <a:schemeClr val="bg1"/>
                </a:solidFill>
                <a:uFillTx/>
              </a:defRPr>
            </a:lvl4pPr>
            <a:lvl5pPr marL="2287588" indent="-234950">
              <a:defRPr>
                <a:solidFill>
                  <a:schemeClr val="bg1"/>
                </a:solidFill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5/7/19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354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408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5/7/19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2104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uFillTx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F51376BE-D49D-E946-9484-81A0C482C8D7}" type="datetimeFigureOut">
              <a:rPr lang="en-US" smtClean="0">
                <a:uFillTx/>
              </a:rPr>
              <a:pPr/>
              <a:t>5/7/19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uFillTx/>
              </a:defRPr>
            </a:lvl1pPr>
          </a:lstStyle>
          <a:p>
            <a:fld id="{DC2A921A-EC74-6F4D-8465-D463C43FF014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55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9390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189" indent="0">
              <a:buNone/>
              <a:defRPr sz="2000" b="1">
                <a:uFillTx/>
              </a:defRPr>
            </a:lvl2pPr>
            <a:lvl3pPr marL="914377" indent="0">
              <a:buNone/>
              <a:defRPr sz="1800" b="1">
                <a:uFillTx/>
              </a:defRPr>
            </a:lvl3pPr>
            <a:lvl4pPr marL="1371566" indent="0">
              <a:buNone/>
              <a:defRPr sz="1600" b="1">
                <a:uFillTx/>
              </a:defRPr>
            </a:lvl4pPr>
            <a:lvl5pPr marL="1828754" indent="0">
              <a:buNone/>
              <a:defRPr sz="1600" b="1">
                <a:uFillTx/>
              </a:defRPr>
            </a:lvl5pPr>
            <a:lvl6pPr marL="2285943" indent="0">
              <a:buNone/>
              <a:defRPr sz="1600" b="1">
                <a:uFillTx/>
              </a:defRPr>
            </a:lvl6pPr>
            <a:lvl7pPr marL="2743131" indent="0">
              <a:buNone/>
              <a:defRPr sz="1600" b="1">
                <a:uFillTx/>
              </a:defRPr>
            </a:lvl7pPr>
            <a:lvl8pPr marL="3200320" indent="0">
              <a:buNone/>
              <a:defRPr sz="1600" b="1">
                <a:uFillTx/>
              </a:defRPr>
            </a:lvl8pPr>
            <a:lvl9pPr marL="3657509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080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35144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1013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06184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189" indent="0">
              <a:buNone/>
              <a:defRPr sz="2800">
                <a:uFillTx/>
              </a:defRPr>
            </a:lvl2pPr>
            <a:lvl3pPr marL="914377" indent="0">
              <a:buNone/>
              <a:defRPr sz="2400">
                <a:uFillTx/>
              </a:defRPr>
            </a:lvl3pPr>
            <a:lvl4pPr marL="1371566" indent="0">
              <a:buNone/>
              <a:defRPr sz="2000">
                <a:uFillTx/>
              </a:defRPr>
            </a:lvl4pPr>
            <a:lvl5pPr marL="1828754" indent="0">
              <a:buNone/>
              <a:defRPr sz="2000">
                <a:uFillTx/>
              </a:defRPr>
            </a:lvl5pPr>
            <a:lvl6pPr marL="2285943" indent="0">
              <a:buNone/>
              <a:defRPr sz="2000">
                <a:uFillTx/>
              </a:defRPr>
            </a:lvl6pPr>
            <a:lvl7pPr marL="2743131" indent="0">
              <a:buNone/>
              <a:defRPr sz="2000">
                <a:uFillTx/>
              </a:defRPr>
            </a:lvl7pPr>
            <a:lvl8pPr marL="3200320" indent="0">
              <a:buNone/>
              <a:defRPr sz="2000">
                <a:uFillTx/>
              </a:defRPr>
            </a:lvl8pPr>
            <a:lvl9pPr marL="3657509" indent="0">
              <a:buNone/>
              <a:defRPr sz="2000">
                <a:uFillTx/>
              </a:defRPr>
            </a:lvl9pPr>
          </a:lstStyle>
          <a:p>
            <a:endParaRPr lang="en-US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189" indent="0">
              <a:buNone/>
              <a:defRPr sz="1400">
                <a:uFillTx/>
              </a:defRPr>
            </a:lvl2pPr>
            <a:lvl3pPr marL="914377" indent="0">
              <a:buNone/>
              <a:defRPr sz="1200">
                <a:uFillTx/>
              </a:defRPr>
            </a:lvl3pPr>
            <a:lvl4pPr marL="1371566" indent="0">
              <a:buNone/>
              <a:defRPr sz="1000">
                <a:uFillTx/>
              </a:defRPr>
            </a:lvl4pPr>
            <a:lvl5pPr marL="1828754" indent="0">
              <a:buNone/>
              <a:defRPr sz="1000">
                <a:uFillTx/>
              </a:defRPr>
            </a:lvl5pPr>
            <a:lvl6pPr marL="2285943" indent="0">
              <a:buNone/>
              <a:defRPr sz="1000">
                <a:uFillTx/>
              </a:defRPr>
            </a:lvl6pPr>
            <a:lvl7pPr marL="2743131" indent="0">
              <a:buNone/>
              <a:defRPr sz="1000">
                <a:uFillTx/>
              </a:defRPr>
            </a:lvl7pPr>
            <a:lvl8pPr marL="3200320" indent="0">
              <a:buNone/>
              <a:defRPr sz="1000">
                <a:uFillTx/>
              </a:defRPr>
            </a:lvl8pPr>
            <a:lvl9pPr marL="3657509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5695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75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91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0707532D-10C1-AA49-B4A4-A871B8E03AF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257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" y="1915566"/>
            <a:ext cx="12191999" cy="1996034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 i="0">
                <a:solidFill>
                  <a:schemeClr val="tx1"/>
                </a:solidFill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b="0" i="0">
                <a:uFillTx/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0707532D-10C1-AA49-B4A4-A871B8E03AF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109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5/7/19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320675"/>
            <a:ext cx="10801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F51376BE-D49D-E946-9484-81A0C482C8D7}" type="datetimeFigureOut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 defTabSz="914377"/>
              <a:t>5/7/19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 defTabSz="914377"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765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2200"/>
        </a:spcBef>
        <a:buFont typeface="Wingdings" charset="2"/>
        <a:buNone/>
        <a:defRPr sz="2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uFillTx/>
          <a:latin typeface="+mn-lt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6.emf"/><Relationship Id="rId7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10" Type="http://schemas.openxmlformats.org/officeDocument/2006/relationships/image" Target="../media/image22.emf"/><Relationship Id="rId4" Type="http://schemas.openxmlformats.org/officeDocument/2006/relationships/image" Target="../media/image20.emf"/><Relationship Id="rId9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E7405D-F642-A444-8D1B-36980C49A0EF}"/>
              </a:ext>
            </a:extLst>
          </p:cNvPr>
          <p:cNvSpPr txBox="1"/>
          <p:nvPr/>
        </p:nvSpPr>
        <p:spPr>
          <a:xfrm>
            <a:off x="1051189" y="2208837"/>
            <a:ext cx="100896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92C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Neural Modular Networks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E258B90-0F12-634D-B10B-BF94645DDE0A}"/>
              </a:ext>
            </a:extLst>
          </p:cNvPr>
          <p:cNvSpPr txBox="1">
            <a:spLocks/>
          </p:cNvSpPr>
          <p:nvPr/>
        </p:nvSpPr>
        <p:spPr bwMode="auto">
          <a:xfrm>
            <a:off x="4517745" y="4846065"/>
            <a:ext cx="7001435" cy="127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342900" lvl="0" indent="-34290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Tahoma"/>
                <a:ea typeface="Helvetica Neue Light" charset="0"/>
                <a:cs typeface="Tahoma"/>
              </a:defRPr>
            </a:lvl1pPr>
            <a:lvl2pPr marL="628650" lvl="1" indent="-171450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089025" lvl="2" indent="-174625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541463" lvl="3" indent="-169863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001838" lvl="4" indent="-173038" algn="ctr" defTabSz="4572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ucida Grande" charset="0"/>
              <a:buNone/>
              <a:defRPr sz="2800" b="0" i="0" kern="1200">
                <a:solidFill>
                  <a:srgbClr val="404040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600" lvl="5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Joseph E. Gonzalez</a:t>
            </a:r>
          </a:p>
          <a:p>
            <a:pPr marL="342900" marR="0" lvl="0" indent="-342900" algn="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lang="en-US" sz="2000" dirty="0">
                <a:latin typeface="Century Gothic" panose="020B0502020202020204" pitchFamily="34" charset="0"/>
                <a:cs typeface="Calibri" panose="020F0502020204030204" pitchFamily="34" charset="0"/>
              </a:rPr>
              <a:t>Co-director of the RISE Lab</a:t>
            </a:r>
            <a:br>
              <a:rPr lang="en-US" sz="2000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jegonzal@cs.berkeley.edu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78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704">
        <p159:morph option="byObject"/>
      </p:transition>
    </mc:Choice>
    <mc:Fallback xmlns="">
      <p:transition spd="slow" advTm="1970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DE1FB-DE91-674D-AC65-CD1DF7B7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0" y="395952"/>
            <a:ext cx="4519561" cy="271538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13D0D6-4939-6D46-9222-E7DB6576D111}"/>
              </a:ext>
            </a:extLst>
          </p:cNvPr>
          <p:cNvSpPr/>
          <p:nvPr/>
        </p:nvSpPr>
        <p:spPr>
          <a:xfrm>
            <a:off x="522273" y="370120"/>
            <a:ext cx="4696542" cy="2870816"/>
          </a:xfrm>
          <a:custGeom>
            <a:avLst/>
            <a:gdLst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1422400 w 4696542"/>
              <a:gd name="connsiteY2" fmla="*/ 1355195 h 2870816"/>
              <a:gd name="connsiteX3" fmla="*/ 1422400 w 4696542"/>
              <a:gd name="connsiteY3" fmla="*/ 904439 h 2870816"/>
              <a:gd name="connsiteX4" fmla="*/ 0 w 4696542"/>
              <a:gd name="connsiteY4" fmla="*/ 0 h 2870816"/>
              <a:gd name="connsiteX5" fmla="*/ 4696542 w 4696542"/>
              <a:gd name="connsiteY5" fmla="*/ 0 h 2870816"/>
              <a:gd name="connsiteX6" fmla="*/ 4696542 w 4696542"/>
              <a:gd name="connsiteY6" fmla="*/ 2870816 h 2870816"/>
              <a:gd name="connsiteX7" fmla="*/ 0 w 4696542"/>
              <a:gd name="connsiteY7" fmla="*/ 2870816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1422400 w 4696542"/>
              <a:gd name="connsiteY3" fmla="*/ 904439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481394 w 4696542"/>
              <a:gd name="connsiteY1" fmla="*/ 1768149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407652 w 4696542"/>
              <a:gd name="connsiteY1" fmla="*/ 1945131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96542" h="2870816">
                <a:moveTo>
                  <a:pt x="1378155" y="727459"/>
                </a:moveTo>
                <a:lnTo>
                  <a:pt x="1407652" y="1945131"/>
                </a:lnTo>
                <a:lnTo>
                  <a:pt x="4401575" y="1959879"/>
                </a:lnTo>
                <a:cubicBezTo>
                  <a:pt x="4401575" y="1809627"/>
                  <a:pt x="4386825" y="862962"/>
                  <a:pt x="4386825" y="712710"/>
                </a:cubicBezTo>
                <a:lnTo>
                  <a:pt x="1378155" y="727459"/>
                </a:lnTo>
                <a:close/>
                <a:moveTo>
                  <a:pt x="0" y="0"/>
                </a:moveTo>
                <a:lnTo>
                  <a:pt x="4696542" y="0"/>
                </a:lnTo>
                <a:lnTo>
                  <a:pt x="4696542" y="2870816"/>
                </a:lnTo>
                <a:lnTo>
                  <a:pt x="0" y="287081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3933F1-3D08-2048-93B4-813360E5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898" y="64416"/>
            <a:ext cx="5823155" cy="1325563"/>
          </a:xfrm>
        </p:spPr>
        <p:txBody>
          <a:bodyPr/>
          <a:lstStyle/>
          <a:p>
            <a:r>
              <a:rPr lang="en-US" i="1" dirty="0"/>
              <a:t>Composition!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236AC-0AB3-9347-BE5E-A3379E75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84" y="2365444"/>
            <a:ext cx="2256616" cy="813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6E2ED-9221-EF43-91FE-F366A8404DB9}"/>
              </a:ext>
            </a:extLst>
          </p:cNvPr>
          <p:cNvSpPr txBox="1"/>
          <p:nvPr/>
        </p:nvSpPr>
        <p:spPr>
          <a:xfrm>
            <a:off x="12573668" y="-786420"/>
            <a:ext cx="20217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Separate weights for each argument e.g., [dog]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FF96F-B742-874B-8D7E-C3E088A4F809}"/>
              </a:ext>
            </a:extLst>
          </p:cNvPr>
          <p:cNvSpPr txBox="1"/>
          <p:nvPr/>
        </p:nvSpPr>
        <p:spPr>
          <a:xfrm>
            <a:off x="5584898" y="1088692"/>
            <a:ext cx="247535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“Learned programs”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176D53-0B71-EC4B-89CB-9D97832BF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3" y="4906733"/>
            <a:ext cx="2693055" cy="946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17037-3147-7A47-9C6D-C8060EAAA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43" y="4084811"/>
            <a:ext cx="2568111" cy="902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089522-039F-6347-805B-F66CCC2DA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14" y="3091043"/>
            <a:ext cx="2521314" cy="999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248AF-9EB4-2140-9C94-020DE261B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43" y="5853246"/>
            <a:ext cx="3014737" cy="10469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3AF238-4B2A-6F4E-8067-E5CF291CF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5903" y="2365444"/>
            <a:ext cx="6005665" cy="3285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95AE0-7D42-DA42-8563-223E54A5E946}"/>
              </a:ext>
            </a:extLst>
          </p:cNvPr>
          <p:cNvSpPr txBox="1"/>
          <p:nvPr/>
        </p:nvSpPr>
        <p:spPr>
          <a:xfrm>
            <a:off x="12573668" y="2214492"/>
            <a:ext cx="4031873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/>
              <a:t>“What color is his tie?”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590EA-A137-FE46-9BBE-2F62D850DB9D}"/>
              </a:ext>
            </a:extLst>
          </p:cNvPr>
          <p:cNvSpPr txBox="1"/>
          <p:nvPr/>
        </p:nvSpPr>
        <p:spPr>
          <a:xfrm>
            <a:off x="12698612" y="2791713"/>
            <a:ext cx="188384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color(tie)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40E4F2-431E-5B47-97A2-6170BFEBF246}"/>
              </a:ext>
            </a:extLst>
          </p:cNvPr>
          <p:cNvSpPr txBox="1"/>
          <p:nvPr/>
        </p:nvSpPr>
        <p:spPr>
          <a:xfrm>
            <a:off x="3376081" y="2773272"/>
            <a:ext cx="7085594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/>
              <a:t>“Is there a red shape above a circle?”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6CCDC-8953-E74F-8F7A-33E157DA9E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773" y="3207070"/>
            <a:ext cx="6841455" cy="283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7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DE1FB-DE91-674D-AC65-CD1DF7B7D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90" y="395952"/>
            <a:ext cx="4519561" cy="271538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13D0D6-4939-6D46-9222-E7DB6576D111}"/>
              </a:ext>
            </a:extLst>
          </p:cNvPr>
          <p:cNvSpPr/>
          <p:nvPr/>
        </p:nvSpPr>
        <p:spPr>
          <a:xfrm>
            <a:off x="522273" y="370120"/>
            <a:ext cx="4696542" cy="2870816"/>
          </a:xfrm>
          <a:custGeom>
            <a:avLst/>
            <a:gdLst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1422400 w 4696542"/>
              <a:gd name="connsiteY2" fmla="*/ 1355195 h 2870816"/>
              <a:gd name="connsiteX3" fmla="*/ 1422400 w 4696542"/>
              <a:gd name="connsiteY3" fmla="*/ 904439 h 2870816"/>
              <a:gd name="connsiteX4" fmla="*/ 0 w 4696542"/>
              <a:gd name="connsiteY4" fmla="*/ 0 h 2870816"/>
              <a:gd name="connsiteX5" fmla="*/ 4696542 w 4696542"/>
              <a:gd name="connsiteY5" fmla="*/ 0 h 2870816"/>
              <a:gd name="connsiteX6" fmla="*/ 4696542 w 4696542"/>
              <a:gd name="connsiteY6" fmla="*/ 2870816 h 2870816"/>
              <a:gd name="connsiteX7" fmla="*/ 0 w 4696542"/>
              <a:gd name="connsiteY7" fmla="*/ 2870816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1422400 w 4696542"/>
              <a:gd name="connsiteY3" fmla="*/ 904439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481394 w 4696542"/>
              <a:gd name="connsiteY1" fmla="*/ 1768149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407652 w 4696542"/>
              <a:gd name="connsiteY1" fmla="*/ 1945131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96542" h="2870816">
                <a:moveTo>
                  <a:pt x="1378155" y="727459"/>
                </a:moveTo>
                <a:lnTo>
                  <a:pt x="1407652" y="1945131"/>
                </a:lnTo>
                <a:lnTo>
                  <a:pt x="4401575" y="1959879"/>
                </a:lnTo>
                <a:cubicBezTo>
                  <a:pt x="4401575" y="1809627"/>
                  <a:pt x="4386825" y="862962"/>
                  <a:pt x="4386825" y="712710"/>
                </a:cubicBezTo>
                <a:lnTo>
                  <a:pt x="1378155" y="727459"/>
                </a:lnTo>
                <a:close/>
                <a:moveTo>
                  <a:pt x="0" y="0"/>
                </a:moveTo>
                <a:lnTo>
                  <a:pt x="4696542" y="0"/>
                </a:lnTo>
                <a:lnTo>
                  <a:pt x="4696542" y="2870816"/>
                </a:lnTo>
                <a:lnTo>
                  <a:pt x="0" y="287081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3933F1-3D08-2048-93B4-813360E5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898" y="64416"/>
            <a:ext cx="5823155" cy="1325563"/>
          </a:xfrm>
        </p:spPr>
        <p:txBody>
          <a:bodyPr/>
          <a:lstStyle/>
          <a:p>
            <a:r>
              <a:rPr lang="en-US" dirty="0"/>
              <a:t>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236AC-0AB3-9347-BE5E-A3379E75C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84" y="2365444"/>
            <a:ext cx="2256616" cy="813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6E2ED-9221-EF43-91FE-F366A8404DB9}"/>
              </a:ext>
            </a:extLst>
          </p:cNvPr>
          <p:cNvSpPr txBox="1"/>
          <p:nvPr/>
        </p:nvSpPr>
        <p:spPr>
          <a:xfrm>
            <a:off x="12573668" y="-786420"/>
            <a:ext cx="20217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Separate weights for each argument e.g., [dog]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176D53-0B71-EC4B-89CB-9D97832BF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43" y="4906733"/>
            <a:ext cx="2693055" cy="946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17037-3147-7A47-9C6D-C8060EAAA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43" y="4084811"/>
            <a:ext cx="2568111" cy="902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089522-039F-6347-805B-F66CCC2DA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14" y="3091043"/>
            <a:ext cx="2521314" cy="999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248AF-9EB4-2140-9C94-020DE261B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43" y="5853246"/>
            <a:ext cx="3014737" cy="10469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3AF238-4B2A-6F4E-8067-E5CF291CF8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226" y="2573420"/>
            <a:ext cx="3127777" cy="1711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95AE0-7D42-DA42-8563-223E54A5E946}"/>
              </a:ext>
            </a:extLst>
          </p:cNvPr>
          <p:cNvSpPr txBox="1"/>
          <p:nvPr/>
        </p:nvSpPr>
        <p:spPr>
          <a:xfrm>
            <a:off x="12573668" y="2214492"/>
            <a:ext cx="4031873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/>
              <a:t>“What color is his tie?”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590EA-A137-FE46-9BBE-2F62D850DB9D}"/>
              </a:ext>
            </a:extLst>
          </p:cNvPr>
          <p:cNvSpPr txBox="1"/>
          <p:nvPr/>
        </p:nvSpPr>
        <p:spPr>
          <a:xfrm>
            <a:off x="12698612" y="2791713"/>
            <a:ext cx="188384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color(tie)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6CCDC-8953-E74F-8F7A-33E157DA9E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6214" y="4168571"/>
            <a:ext cx="5330027" cy="2208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E2D0C5-C2A6-754A-98F4-AEDC7725AD9F}"/>
              </a:ext>
            </a:extLst>
          </p:cNvPr>
          <p:cNvSpPr txBox="1"/>
          <p:nvPr/>
        </p:nvSpPr>
        <p:spPr>
          <a:xfrm>
            <a:off x="5683830" y="1411337"/>
            <a:ext cx="612898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Train multiple graphs at once with shared modules.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096ED4-C012-F748-A539-2E4394080A53}"/>
              </a:ext>
            </a:extLst>
          </p:cNvPr>
          <p:cNvSpPr txBox="1"/>
          <p:nvPr/>
        </p:nvSpPr>
        <p:spPr>
          <a:xfrm>
            <a:off x="5683830" y="2545491"/>
            <a:ext cx="6128986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/>
              <a:t>Individual models learn through their composition.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8543E9-9A1D-A94B-B50F-9D0318EC6A2C}"/>
              </a:ext>
            </a:extLst>
          </p:cNvPr>
          <p:cNvSpPr/>
          <p:nvPr/>
        </p:nvSpPr>
        <p:spPr>
          <a:xfrm>
            <a:off x="7921113" y="3952659"/>
            <a:ext cx="2813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800" b="1" dirty="0">
                <a:solidFill>
                  <a:srgbClr val="000000"/>
                </a:solidFill>
              </a:rPr>
              <a:t>No pre-training</a:t>
            </a:r>
          </a:p>
        </p:txBody>
      </p:sp>
    </p:spTree>
    <p:extLst>
      <p:ext uri="{BB962C8B-B14F-4D97-AF65-F5344CB8AC3E}">
        <p14:creationId xmlns:p14="http://schemas.microsoft.com/office/powerpoint/2010/main" val="1968945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0F7EE36-0840-8F40-B8A8-317A29E4F628}"/>
              </a:ext>
            </a:extLst>
          </p:cNvPr>
          <p:cNvSpPr/>
          <p:nvPr/>
        </p:nvSpPr>
        <p:spPr>
          <a:xfrm>
            <a:off x="5953125" y="5588000"/>
            <a:ext cx="6037146" cy="5283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A09E3-7441-B541-A3FF-2D12AFDD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0894F-01DC-7C40-8E8B-2F175FF7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11655"/>
          </a:xfrm>
        </p:spPr>
        <p:txBody>
          <a:bodyPr/>
          <a:lstStyle/>
          <a:p>
            <a:r>
              <a:rPr lang="en-US" dirty="0"/>
              <a:t>Accuracy on VQA benchmarks</a:t>
            </a:r>
          </a:p>
          <a:p>
            <a:pPr lvl="1"/>
            <a:r>
              <a:rPr lang="en-US" dirty="0"/>
              <a:t>Existing benchmarks only require limited reasoning…</a:t>
            </a:r>
          </a:p>
          <a:p>
            <a:r>
              <a:rPr lang="en-US" dirty="0"/>
              <a:t>Introduce new Shapes Benchmark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7CB25-665B-3F48-9556-7F0C8371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5" y="3948985"/>
            <a:ext cx="5062328" cy="2013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9D9265-1F28-0244-8308-AEE1A85EB346}"/>
              </a:ext>
            </a:extLst>
          </p:cNvPr>
          <p:cNvSpPr txBox="1"/>
          <p:nvPr/>
        </p:nvSpPr>
        <p:spPr>
          <a:xfrm>
            <a:off x="1888800" y="3715067"/>
            <a:ext cx="239681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Shapes Benchmark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7CC0F-E6B4-3B41-8BD4-3E3D7A55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173" y="3948985"/>
            <a:ext cx="6224098" cy="2351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1D5008-5BF7-0C4D-81E7-C0E5AD16D7E2}"/>
              </a:ext>
            </a:extLst>
          </p:cNvPr>
          <p:cNvSpPr txBox="1"/>
          <p:nvPr/>
        </p:nvSpPr>
        <p:spPr>
          <a:xfrm>
            <a:off x="8247829" y="3715067"/>
            <a:ext cx="205537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VQA Benchmark</a:t>
            </a:r>
          </a:p>
        </p:txBody>
      </p:sp>
    </p:spTree>
    <p:extLst>
      <p:ext uri="{BB962C8B-B14F-4D97-AF65-F5344CB8AC3E}">
        <p14:creationId xmlns:p14="http://schemas.microsoft.com/office/powerpoint/2010/main" val="321876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2990F-6ECE-9346-A0E8-5BC400ADE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34" y="-118618"/>
            <a:ext cx="7668133" cy="697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3C24B-E5C4-0149-80B8-8C602B313FAF}"/>
              </a:ext>
            </a:extLst>
          </p:cNvPr>
          <p:cNvSpPr txBox="1"/>
          <p:nvPr/>
        </p:nvSpPr>
        <p:spPr>
          <a:xfrm>
            <a:off x="508000" y="894080"/>
            <a:ext cx="2776722" cy="120032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600" dirty="0"/>
              <a:t>Qualitative </a:t>
            </a:r>
          </a:p>
          <a:p>
            <a:r>
              <a:rPr lang="en-US" sz="36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3197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CFA98-2597-BB43-B4AA-FE9A13074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65" y="0"/>
            <a:ext cx="10801350" cy="1325563"/>
          </a:xfrm>
        </p:spPr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97C4D-8326-4642-A64C-6579FA4B9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15" y="1098550"/>
            <a:ext cx="10515600" cy="4351339"/>
          </a:xfrm>
        </p:spPr>
        <p:txBody>
          <a:bodyPr/>
          <a:lstStyle/>
          <a:p>
            <a:r>
              <a:rPr lang="en-US" dirty="0"/>
              <a:t>Over 300 citations (pretty good)</a:t>
            </a:r>
          </a:p>
          <a:p>
            <a:r>
              <a:rPr lang="en-US" dirty="0"/>
              <a:t>Follow-up work </a:t>
            </a:r>
            <a:r>
              <a:rPr lang="en-US" i="1" dirty="0"/>
              <a:t>“Learning to Reason: End-to-End Module Networks for Visual Question Answering” </a:t>
            </a:r>
            <a:r>
              <a:rPr lang="en-US" dirty="0"/>
              <a:t>address limitations of parsing.</a:t>
            </a:r>
          </a:p>
          <a:p>
            <a:pPr lvl="1"/>
            <a:r>
              <a:rPr lang="en-US" dirty="0"/>
              <a:t>Uses Policy RNN to predict composition (trained using RL)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AFC53-5B72-FB40-8A91-4BDE7B35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389" y="3550703"/>
            <a:ext cx="11087604" cy="3128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060B6-0F00-EA4F-BCB8-DE1C48732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84"/>
          <a:stretch/>
        </p:blipFill>
        <p:spPr>
          <a:xfrm>
            <a:off x="184582" y="3550703"/>
            <a:ext cx="4534807" cy="37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2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56B9-A37D-9544-9A54-623DA08D4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Points to a bigger opportunity…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2F49A-A8AF-5443-8482-8488295F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Composition of learned modules</a:t>
            </a:r>
          </a:p>
          <a:p>
            <a:r>
              <a:rPr lang="en-US" b="1" dirty="0"/>
              <a:t>Conjecture:</a:t>
            </a:r>
            <a:r>
              <a:rPr lang="en-US" dirty="0"/>
              <a:t> Increasing “non-experts” will compose existing ML models to solve new complex problems.</a:t>
            </a:r>
          </a:p>
          <a:p>
            <a:pPr lvl="1"/>
            <a:r>
              <a:rPr lang="en-US" dirty="0"/>
              <a:t>Organizations will develop and </a:t>
            </a:r>
            <a:r>
              <a:rPr lang="en-US" b="1" dirty="0"/>
              <a:t>reuse</a:t>
            </a:r>
            <a:r>
              <a:rPr lang="en-US" dirty="0"/>
              <a:t> model components in multiple tasks</a:t>
            </a:r>
          </a:p>
          <a:p>
            <a:pPr lvl="1"/>
            <a:r>
              <a:rPr lang="en-US" dirty="0"/>
              <a:t>Training will span many different </a:t>
            </a:r>
            <a:r>
              <a:rPr lang="en-US" b="1" dirty="0"/>
              <a:t>neural module programs</a:t>
            </a:r>
          </a:p>
          <a:p>
            <a:r>
              <a:rPr lang="en-US" b="1" dirty="0"/>
              <a:t>Needed?</a:t>
            </a:r>
          </a:p>
          <a:p>
            <a:pPr lvl="1"/>
            <a:r>
              <a:rPr lang="en-US" b="1" dirty="0"/>
              <a:t>Abstractions</a:t>
            </a:r>
            <a:r>
              <a:rPr lang="en-US" dirty="0"/>
              <a:t> for individual components</a:t>
            </a:r>
          </a:p>
          <a:p>
            <a:pPr lvl="1"/>
            <a:r>
              <a:rPr lang="en-US" b="1" dirty="0"/>
              <a:t>Mechanisms</a:t>
            </a:r>
            <a:r>
              <a:rPr lang="en-US" dirty="0"/>
              <a:t> for composition and joint training</a:t>
            </a:r>
          </a:p>
        </p:txBody>
      </p:sp>
    </p:spTree>
    <p:extLst>
      <p:ext uri="{BB962C8B-B14F-4D97-AF65-F5344CB8AC3E}">
        <p14:creationId xmlns:p14="http://schemas.microsoft.com/office/powerpoint/2010/main" val="10304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33B9B-62BC-5742-AD3D-0A52CB9D8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69" y="499550"/>
            <a:ext cx="7534952" cy="585889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1FFF7EB-C239-5A48-8A84-BDE3777A9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320675"/>
            <a:ext cx="8739034" cy="200957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916704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E9BA5-E162-6C4B-BF81-C371E16A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Problem is being solved?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004DF-AA82-9041-AB98-F2F881687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238"/>
            <a:ext cx="10515600" cy="5032375"/>
          </a:xfrm>
        </p:spPr>
        <p:txBody>
          <a:bodyPr>
            <a:normAutofit/>
          </a:bodyPr>
          <a:lstStyle/>
          <a:p>
            <a:r>
              <a:rPr lang="en-US" b="1" dirty="0"/>
              <a:t>Problem Domain:</a:t>
            </a:r>
            <a:r>
              <a:rPr lang="en-US" dirty="0"/>
              <a:t> Visual Question Answering</a:t>
            </a:r>
          </a:p>
          <a:p>
            <a:pPr lvl="1"/>
            <a:r>
              <a:rPr lang="en-US" dirty="0"/>
              <a:t>“Visual Turing test”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A35F6-4828-A94E-B166-56354CF9F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69" y="2971801"/>
            <a:ext cx="10199559" cy="264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34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4E1D-E897-884B-9D9F-763D2990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State of the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22DA-080C-364D-863B-ACC4EA0A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4951"/>
            <a:ext cx="10515600" cy="5032374"/>
          </a:xfrm>
        </p:spPr>
        <p:txBody>
          <a:bodyPr/>
          <a:lstStyle/>
          <a:p>
            <a:r>
              <a:rPr lang="en-US" dirty="0"/>
              <a:t>Semantic parsing and logic: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Dependent on pre-trained computer vision models to populate database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6FDF0-B06D-184B-94CC-E549390A2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316" y="2512808"/>
            <a:ext cx="9470484" cy="3016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F507E4-28CA-874D-BF70-DF06FC9FD91D}"/>
              </a:ext>
            </a:extLst>
          </p:cNvPr>
          <p:cNvSpPr txBox="1"/>
          <p:nvPr/>
        </p:nvSpPr>
        <p:spPr>
          <a:xfrm>
            <a:off x="6907369" y="1994040"/>
            <a:ext cx="46086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Jointly Learning to Parse and Perceive: Connecting Natural Language to the Physical World </a:t>
            </a:r>
          </a:p>
        </p:txBody>
      </p:sp>
    </p:spTree>
    <p:extLst>
      <p:ext uri="{BB962C8B-B14F-4D97-AF65-F5344CB8AC3E}">
        <p14:creationId xmlns:p14="http://schemas.microsoft.com/office/powerpoint/2010/main" val="419962312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4E1D-E897-884B-9D9F-763D29904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State of the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822DA-080C-364D-863B-ACC4EA0A5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7642"/>
            <a:ext cx="10515600" cy="5032374"/>
          </a:xfrm>
        </p:spPr>
        <p:txBody>
          <a:bodyPr/>
          <a:lstStyle/>
          <a:p>
            <a:r>
              <a:rPr lang="en-US" dirty="0"/>
              <a:t>Deep Embeddings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4287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Learned end-to-end but image representation is independent of the question.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9B46E-C6AB-CC44-A90A-82E7FFCCD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25"/>
          <a:stretch/>
        </p:blipFill>
        <p:spPr>
          <a:xfrm>
            <a:off x="1538326" y="2934476"/>
            <a:ext cx="4016067" cy="2484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24358-3FD4-8945-91F1-3E3D86BB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19" y="2995880"/>
            <a:ext cx="5187361" cy="21895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28E963-A1A6-5346-8C9B-2C49FA530FD2}"/>
              </a:ext>
            </a:extLst>
          </p:cNvPr>
          <p:cNvSpPr txBox="1"/>
          <p:nvPr/>
        </p:nvSpPr>
        <p:spPr>
          <a:xfrm>
            <a:off x="6745136" y="2404859"/>
            <a:ext cx="46086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Are you Talking to a Machine? Datasets and Methods for Multilingual Image Question Answering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BFD4A4-72DC-CC42-A0B4-3432CB6346B0}"/>
              </a:ext>
            </a:extLst>
          </p:cNvPr>
          <p:cNvSpPr txBox="1"/>
          <p:nvPr/>
        </p:nvSpPr>
        <p:spPr>
          <a:xfrm>
            <a:off x="1645855" y="2404859"/>
            <a:ext cx="460866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Question Answering: A Visual Semantic Embedding Model and a new Dataset</a:t>
            </a:r>
          </a:p>
        </p:txBody>
      </p:sp>
    </p:spTree>
    <p:extLst>
      <p:ext uri="{BB962C8B-B14F-4D97-AF65-F5344CB8AC3E}">
        <p14:creationId xmlns:p14="http://schemas.microsoft.com/office/powerpoint/2010/main" val="3594061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53C7-9049-4547-A162-7BE02643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DE1FB-DE91-674D-AC65-CD1DF7B7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948" y="1863416"/>
            <a:ext cx="6894052" cy="4141991"/>
          </a:xfrm>
          <a:prstGeom prst="rect">
            <a:avLst/>
          </a:prstGeom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BD7A669-D203-B942-85A5-1B26FB34D7A3}"/>
              </a:ext>
            </a:extLst>
          </p:cNvPr>
          <p:cNvSpPr/>
          <p:nvPr/>
        </p:nvSpPr>
        <p:spPr>
          <a:xfrm>
            <a:off x="252549" y="2891245"/>
            <a:ext cx="2603862" cy="1445623"/>
          </a:xfrm>
          <a:prstGeom prst="wedgeRoundRectCallout">
            <a:avLst>
              <a:gd name="adj1" fmla="val 61107"/>
              <a:gd name="adj2" fmla="val 8886"/>
              <a:gd name="adj3" fmla="val 16667"/>
            </a:avLst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parser to extract logical expression from question.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15CF1DB0-E31D-F048-9C4D-03C82F825F0F}"/>
              </a:ext>
            </a:extLst>
          </p:cNvPr>
          <p:cNvSpPr/>
          <p:nvPr/>
        </p:nvSpPr>
        <p:spPr>
          <a:xfrm>
            <a:off x="9335589" y="2049316"/>
            <a:ext cx="2603862" cy="1445623"/>
          </a:xfrm>
          <a:prstGeom prst="wedgeRoundRectCallout">
            <a:avLst>
              <a:gd name="adj1" fmla="val -64645"/>
              <a:gd name="adj2" fmla="val 38404"/>
              <a:gd name="adj3" fmla="val 16667"/>
            </a:avLst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Compose a neural network to answer question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CF6A441-602D-6F4B-A72F-E30B3401C004}"/>
              </a:ext>
            </a:extLst>
          </p:cNvPr>
          <p:cNvSpPr/>
          <p:nvPr/>
        </p:nvSpPr>
        <p:spPr>
          <a:xfrm>
            <a:off x="9335589" y="4126310"/>
            <a:ext cx="2603862" cy="1445623"/>
          </a:xfrm>
          <a:prstGeom prst="wedgeRoundRectCallout">
            <a:avLst>
              <a:gd name="adj1" fmla="val -66652"/>
              <a:gd name="adj2" fmla="val -37500"/>
              <a:gd name="adj3" fmla="val 16667"/>
            </a:avLst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Reuse network components across problems</a:t>
            </a:r>
          </a:p>
        </p:txBody>
      </p:sp>
    </p:spTree>
    <p:extLst>
      <p:ext uri="{BB962C8B-B14F-4D97-AF65-F5344CB8AC3E}">
        <p14:creationId xmlns:p14="http://schemas.microsoft.com/office/powerpoint/2010/main" val="354118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DE1FB-DE91-674D-AC65-CD1DF7B7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0" y="395952"/>
            <a:ext cx="4519561" cy="271538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13D0D6-4939-6D46-9222-E7DB6576D111}"/>
              </a:ext>
            </a:extLst>
          </p:cNvPr>
          <p:cNvSpPr/>
          <p:nvPr/>
        </p:nvSpPr>
        <p:spPr>
          <a:xfrm>
            <a:off x="494890" y="395952"/>
            <a:ext cx="4696542" cy="2870816"/>
          </a:xfrm>
          <a:custGeom>
            <a:avLst/>
            <a:gdLst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1422400 w 4696542"/>
              <a:gd name="connsiteY2" fmla="*/ 1355195 h 2870816"/>
              <a:gd name="connsiteX3" fmla="*/ 1422400 w 4696542"/>
              <a:gd name="connsiteY3" fmla="*/ 904439 h 2870816"/>
              <a:gd name="connsiteX4" fmla="*/ 0 w 4696542"/>
              <a:gd name="connsiteY4" fmla="*/ 0 h 2870816"/>
              <a:gd name="connsiteX5" fmla="*/ 4696542 w 4696542"/>
              <a:gd name="connsiteY5" fmla="*/ 0 h 2870816"/>
              <a:gd name="connsiteX6" fmla="*/ 4696542 w 4696542"/>
              <a:gd name="connsiteY6" fmla="*/ 2870816 h 2870816"/>
              <a:gd name="connsiteX7" fmla="*/ 0 w 4696542"/>
              <a:gd name="connsiteY7" fmla="*/ 2870816 h 28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6542" h="2870816">
                <a:moveTo>
                  <a:pt x="684981" y="904439"/>
                </a:moveTo>
                <a:lnTo>
                  <a:pt x="684981" y="1355195"/>
                </a:lnTo>
                <a:lnTo>
                  <a:pt x="1422400" y="1355195"/>
                </a:lnTo>
                <a:lnTo>
                  <a:pt x="1422400" y="904439"/>
                </a:lnTo>
                <a:close/>
                <a:moveTo>
                  <a:pt x="0" y="0"/>
                </a:moveTo>
                <a:lnTo>
                  <a:pt x="4696542" y="0"/>
                </a:lnTo>
                <a:lnTo>
                  <a:pt x="4696542" y="2870816"/>
                </a:lnTo>
                <a:lnTo>
                  <a:pt x="0" y="2870816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99BAFE-7C99-A94C-8D73-613A8AA1181D}"/>
              </a:ext>
            </a:extLst>
          </p:cNvPr>
          <p:cNvSpPr txBox="1"/>
          <p:nvPr/>
        </p:nvSpPr>
        <p:spPr>
          <a:xfrm>
            <a:off x="5423179" y="1230422"/>
            <a:ext cx="596669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/>
              <a:t>Is there a circle next to a square?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0071C3D-CE04-D944-80C3-111DB5E7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65" y="3429000"/>
            <a:ext cx="11486535" cy="3111910"/>
          </a:xfrm>
        </p:spPr>
        <p:txBody>
          <a:bodyPr/>
          <a:lstStyle/>
          <a:p>
            <a:r>
              <a:rPr lang="en-US" b="1" dirty="0"/>
              <a:t>Objective:</a:t>
            </a:r>
            <a:r>
              <a:rPr lang="en-US" dirty="0"/>
              <a:t> Convert question into logical expression.</a:t>
            </a:r>
          </a:p>
          <a:p>
            <a:r>
              <a:rPr lang="en-US" dirty="0"/>
              <a:t>Conceptually </a:t>
            </a:r>
            <a:r>
              <a:rPr lang="en-US" dirty="0">
                <a:sym typeface="Wingdings" pitchFamily="2" charset="2"/>
              </a:rPr>
              <a:t> Inducing a </a:t>
            </a:r>
            <a:r>
              <a:rPr lang="en-US" b="1" i="1" dirty="0">
                <a:sym typeface="Wingdings" pitchFamily="2" charset="2"/>
              </a:rPr>
              <a:t>program</a:t>
            </a:r>
            <a:r>
              <a:rPr lang="en-US" dirty="0">
                <a:sym typeface="Wingdings" pitchFamily="2" charset="2"/>
              </a:rPr>
              <a:t> from a question</a:t>
            </a:r>
          </a:p>
          <a:p>
            <a:r>
              <a:rPr lang="en-US" dirty="0">
                <a:sym typeface="Wingdings" pitchFamily="2" charset="2"/>
              </a:rPr>
              <a:t>Also probably the more brittle part of the work</a:t>
            </a:r>
          </a:p>
          <a:p>
            <a:pPr lvl="1"/>
            <a:r>
              <a:rPr lang="en-US" dirty="0">
                <a:sym typeface="Wingdings" pitchFamily="2" charset="2"/>
              </a:rPr>
              <a:t>Addressed in follow-up paper</a:t>
            </a:r>
          </a:p>
          <a:p>
            <a:pPr lvl="1"/>
            <a:r>
              <a:rPr lang="en-US" dirty="0">
                <a:sym typeface="Wingdings" pitchFamily="2" charset="2"/>
              </a:rPr>
              <a:t>Alternative solution: user writes logical expression  programming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CC3AB-9D92-644E-BCEC-5E93B982F1D3}"/>
              </a:ext>
            </a:extLst>
          </p:cNvPr>
          <p:cNvSpPr txBox="1"/>
          <p:nvPr/>
        </p:nvSpPr>
        <p:spPr>
          <a:xfrm>
            <a:off x="5191432" y="906715"/>
            <a:ext cx="124745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="1" dirty="0"/>
              <a:t>Question: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8B6667-9783-5644-BF40-86F47DA38569}"/>
              </a:ext>
            </a:extLst>
          </p:cNvPr>
          <p:cNvSpPr txBox="1"/>
          <p:nvPr/>
        </p:nvSpPr>
        <p:spPr>
          <a:xfrm>
            <a:off x="5423179" y="2529651"/>
            <a:ext cx="5508239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is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(circle, </a:t>
            </a:r>
            <a:r>
              <a:rPr lang="en-US" sz="2800" b="1" dirty="0">
                <a:latin typeface="Consolas" panose="020B0609020204030204" pitchFamily="49" charset="0"/>
                <a:cs typeface="Consolas" panose="020B0609020204030204" pitchFamily="49" charset="0"/>
              </a:rPr>
              <a:t>next-to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(square))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81F70-4E7E-DB40-80CA-9EBB1780A714}"/>
              </a:ext>
            </a:extLst>
          </p:cNvPr>
          <p:cNvSpPr txBox="1"/>
          <p:nvPr/>
        </p:nvSpPr>
        <p:spPr>
          <a:xfrm>
            <a:off x="5191432" y="2106973"/>
            <a:ext cx="229261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="1" dirty="0"/>
              <a:t>Logical Expression:</a:t>
            </a:r>
          </a:p>
        </p:txBody>
      </p:sp>
    </p:spTree>
    <p:extLst>
      <p:ext uri="{BB962C8B-B14F-4D97-AF65-F5344CB8AC3E}">
        <p14:creationId xmlns:p14="http://schemas.microsoft.com/office/powerpoint/2010/main" val="57085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DE1FB-DE91-674D-AC65-CD1DF7B7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0" y="395952"/>
            <a:ext cx="4519561" cy="271538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13D0D6-4939-6D46-9222-E7DB6576D111}"/>
              </a:ext>
            </a:extLst>
          </p:cNvPr>
          <p:cNvSpPr/>
          <p:nvPr/>
        </p:nvSpPr>
        <p:spPr>
          <a:xfrm>
            <a:off x="522273" y="370120"/>
            <a:ext cx="4696542" cy="2870816"/>
          </a:xfrm>
          <a:custGeom>
            <a:avLst/>
            <a:gdLst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1422400 w 4696542"/>
              <a:gd name="connsiteY2" fmla="*/ 1355195 h 2870816"/>
              <a:gd name="connsiteX3" fmla="*/ 1422400 w 4696542"/>
              <a:gd name="connsiteY3" fmla="*/ 904439 h 2870816"/>
              <a:gd name="connsiteX4" fmla="*/ 0 w 4696542"/>
              <a:gd name="connsiteY4" fmla="*/ 0 h 2870816"/>
              <a:gd name="connsiteX5" fmla="*/ 4696542 w 4696542"/>
              <a:gd name="connsiteY5" fmla="*/ 0 h 2870816"/>
              <a:gd name="connsiteX6" fmla="*/ 4696542 w 4696542"/>
              <a:gd name="connsiteY6" fmla="*/ 2870816 h 2870816"/>
              <a:gd name="connsiteX7" fmla="*/ 0 w 4696542"/>
              <a:gd name="connsiteY7" fmla="*/ 2870816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1422400 w 4696542"/>
              <a:gd name="connsiteY3" fmla="*/ 904439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481394 w 4696542"/>
              <a:gd name="connsiteY1" fmla="*/ 1768149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407652 w 4696542"/>
              <a:gd name="connsiteY1" fmla="*/ 1945131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96542" h="2870816">
                <a:moveTo>
                  <a:pt x="1378155" y="727459"/>
                </a:moveTo>
                <a:lnTo>
                  <a:pt x="1407652" y="1945131"/>
                </a:lnTo>
                <a:lnTo>
                  <a:pt x="4401575" y="1959879"/>
                </a:lnTo>
                <a:cubicBezTo>
                  <a:pt x="4401575" y="1809627"/>
                  <a:pt x="4386825" y="862962"/>
                  <a:pt x="4386825" y="712710"/>
                </a:cubicBezTo>
                <a:lnTo>
                  <a:pt x="1378155" y="727459"/>
                </a:lnTo>
                <a:close/>
                <a:moveTo>
                  <a:pt x="0" y="0"/>
                </a:moveTo>
                <a:lnTo>
                  <a:pt x="4696542" y="0"/>
                </a:lnTo>
                <a:lnTo>
                  <a:pt x="4696542" y="2870816"/>
                </a:lnTo>
                <a:lnTo>
                  <a:pt x="0" y="287081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3933F1-3D08-2048-93B4-813360E5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898" y="64416"/>
            <a:ext cx="5823155" cy="1325563"/>
          </a:xfrm>
        </p:spPr>
        <p:txBody>
          <a:bodyPr/>
          <a:lstStyle/>
          <a:p>
            <a:r>
              <a:rPr lang="en-US" dirty="0"/>
              <a:t>Neural Modules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236AC-0AB3-9347-BE5E-A3379E75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723" y="1531961"/>
            <a:ext cx="4027985" cy="1452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6E2ED-9221-EF43-91FE-F366A8404DB9}"/>
              </a:ext>
            </a:extLst>
          </p:cNvPr>
          <p:cNvSpPr txBox="1"/>
          <p:nvPr/>
        </p:nvSpPr>
        <p:spPr>
          <a:xfrm>
            <a:off x="9891428" y="1810180"/>
            <a:ext cx="20217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Separate weights for each argument e.g., [dog]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FF96F-B742-874B-8D7E-C3E088A4F809}"/>
              </a:ext>
            </a:extLst>
          </p:cNvPr>
          <p:cNvSpPr txBox="1"/>
          <p:nvPr/>
        </p:nvSpPr>
        <p:spPr>
          <a:xfrm>
            <a:off x="5584898" y="1088692"/>
            <a:ext cx="391966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“Learned Sub-routines/Functions”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176D53-0B71-EC4B-89CB-9D97832BF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90" y="3240936"/>
            <a:ext cx="4337190" cy="1524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17037-3147-7A47-9C6D-C8060EAAA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975" y="3485094"/>
            <a:ext cx="4135965" cy="14527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089522-039F-6347-805B-F66CCC2DA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825" y="5013709"/>
            <a:ext cx="4060600" cy="1610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248AF-9EB4-2140-9C94-020DE261B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3609" y="4937809"/>
            <a:ext cx="4855265" cy="16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5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DE1FB-DE91-674D-AC65-CD1DF7B7D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0" y="395952"/>
            <a:ext cx="4519561" cy="2715381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D713D0D6-4939-6D46-9222-E7DB6576D111}"/>
              </a:ext>
            </a:extLst>
          </p:cNvPr>
          <p:cNvSpPr/>
          <p:nvPr/>
        </p:nvSpPr>
        <p:spPr>
          <a:xfrm>
            <a:off x="522273" y="370120"/>
            <a:ext cx="4696542" cy="2870816"/>
          </a:xfrm>
          <a:custGeom>
            <a:avLst/>
            <a:gdLst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1422400 w 4696542"/>
              <a:gd name="connsiteY2" fmla="*/ 1355195 h 2870816"/>
              <a:gd name="connsiteX3" fmla="*/ 1422400 w 4696542"/>
              <a:gd name="connsiteY3" fmla="*/ 904439 h 2870816"/>
              <a:gd name="connsiteX4" fmla="*/ 0 w 4696542"/>
              <a:gd name="connsiteY4" fmla="*/ 0 h 2870816"/>
              <a:gd name="connsiteX5" fmla="*/ 4696542 w 4696542"/>
              <a:gd name="connsiteY5" fmla="*/ 0 h 2870816"/>
              <a:gd name="connsiteX6" fmla="*/ 4696542 w 4696542"/>
              <a:gd name="connsiteY6" fmla="*/ 2870816 h 2870816"/>
              <a:gd name="connsiteX7" fmla="*/ 0 w 4696542"/>
              <a:gd name="connsiteY7" fmla="*/ 2870816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1422400 w 4696542"/>
              <a:gd name="connsiteY3" fmla="*/ 904439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684981 w 4696542"/>
              <a:gd name="connsiteY0" fmla="*/ 904439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684981 w 4696542"/>
              <a:gd name="connsiteY4" fmla="*/ 90443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684981 w 4696542"/>
              <a:gd name="connsiteY1" fmla="*/ 135519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481394 w 4696542"/>
              <a:gd name="connsiteY1" fmla="*/ 1768149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386826 w 4696542"/>
              <a:gd name="connsiteY2" fmla="*/ 1841892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401574 w 4696542"/>
              <a:gd name="connsiteY3" fmla="*/ 845445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510891 w 4696542"/>
              <a:gd name="connsiteY0" fmla="*/ 771704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510891 w 4696542"/>
              <a:gd name="connsiteY4" fmla="*/ 771704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599381 w 4696542"/>
              <a:gd name="connsiteY1" fmla="*/ 1900885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  <a:gd name="connsiteX0" fmla="*/ 1378155 w 4696542"/>
              <a:gd name="connsiteY0" fmla="*/ 727459 h 2870816"/>
              <a:gd name="connsiteX1" fmla="*/ 1407652 w 4696542"/>
              <a:gd name="connsiteY1" fmla="*/ 1945131 h 2870816"/>
              <a:gd name="connsiteX2" fmla="*/ 4401575 w 4696542"/>
              <a:gd name="connsiteY2" fmla="*/ 1959879 h 2870816"/>
              <a:gd name="connsiteX3" fmla="*/ 4386825 w 4696542"/>
              <a:gd name="connsiteY3" fmla="*/ 712710 h 2870816"/>
              <a:gd name="connsiteX4" fmla="*/ 1378155 w 4696542"/>
              <a:gd name="connsiteY4" fmla="*/ 727459 h 2870816"/>
              <a:gd name="connsiteX5" fmla="*/ 0 w 4696542"/>
              <a:gd name="connsiteY5" fmla="*/ 0 h 2870816"/>
              <a:gd name="connsiteX6" fmla="*/ 4696542 w 4696542"/>
              <a:gd name="connsiteY6" fmla="*/ 0 h 2870816"/>
              <a:gd name="connsiteX7" fmla="*/ 4696542 w 4696542"/>
              <a:gd name="connsiteY7" fmla="*/ 2870816 h 2870816"/>
              <a:gd name="connsiteX8" fmla="*/ 0 w 4696542"/>
              <a:gd name="connsiteY8" fmla="*/ 2870816 h 2870816"/>
              <a:gd name="connsiteX9" fmla="*/ 0 w 4696542"/>
              <a:gd name="connsiteY9" fmla="*/ 0 h 28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96542" h="2870816">
                <a:moveTo>
                  <a:pt x="1378155" y="727459"/>
                </a:moveTo>
                <a:lnTo>
                  <a:pt x="1407652" y="1945131"/>
                </a:lnTo>
                <a:lnTo>
                  <a:pt x="4401575" y="1959879"/>
                </a:lnTo>
                <a:cubicBezTo>
                  <a:pt x="4401575" y="1809627"/>
                  <a:pt x="4386825" y="862962"/>
                  <a:pt x="4386825" y="712710"/>
                </a:cubicBezTo>
                <a:lnTo>
                  <a:pt x="1378155" y="727459"/>
                </a:lnTo>
                <a:close/>
                <a:moveTo>
                  <a:pt x="0" y="0"/>
                </a:moveTo>
                <a:lnTo>
                  <a:pt x="4696542" y="0"/>
                </a:lnTo>
                <a:lnTo>
                  <a:pt x="4696542" y="2870816"/>
                </a:lnTo>
                <a:lnTo>
                  <a:pt x="0" y="287081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3933F1-3D08-2048-93B4-813360E5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898" y="64416"/>
            <a:ext cx="5823155" cy="1325563"/>
          </a:xfrm>
        </p:spPr>
        <p:txBody>
          <a:bodyPr/>
          <a:lstStyle/>
          <a:p>
            <a:r>
              <a:rPr lang="en-US" i="1" dirty="0"/>
              <a:t>Composition!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236AC-0AB3-9347-BE5E-A3379E75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84" y="2365444"/>
            <a:ext cx="2256616" cy="813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6E2ED-9221-EF43-91FE-F366A8404DB9}"/>
              </a:ext>
            </a:extLst>
          </p:cNvPr>
          <p:cNvSpPr txBox="1"/>
          <p:nvPr/>
        </p:nvSpPr>
        <p:spPr>
          <a:xfrm>
            <a:off x="12573668" y="-786420"/>
            <a:ext cx="2021732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Separate weights for each argument e.g., [dog]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FF96F-B742-874B-8D7E-C3E088A4F809}"/>
              </a:ext>
            </a:extLst>
          </p:cNvPr>
          <p:cNvSpPr txBox="1"/>
          <p:nvPr/>
        </p:nvSpPr>
        <p:spPr>
          <a:xfrm>
            <a:off x="5584898" y="1088692"/>
            <a:ext cx="247535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“Learned programs”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176D53-0B71-EC4B-89CB-9D97832BF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43" y="4906733"/>
            <a:ext cx="2693055" cy="946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17037-3147-7A47-9C6D-C8060EAAA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43" y="4084811"/>
            <a:ext cx="2568111" cy="902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089522-039F-6347-805B-F66CCC2DA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14" y="3091043"/>
            <a:ext cx="2521314" cy="999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3248AF-9EB4-2140-9C94-020DE261B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43" y="5853246"/>
            <a:ext cx="3014737" cy="10469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3AF238-4B2A-6F4E-8067-E5CF291CF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499" y="3091043"/>
            <a:ext cx="6005665" cy="32856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395AE0-7D42-DA42-8563-223E54A5E946}"/>
              </a:ext>
            </a:extLst>
          </p:cNvPr>
          <p:cNvSpPr txBox="1"/>
          <p:nvPr/>
        </p:nvSpPr>
        <p:spPr>
          <a:xfrm>
            <a:off x="4387347" y="2621423"/>
            <a:ext cx="4031873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/>
              <a:t>“What color is his tie?”</a:t>
            </a:r>
          </a:p>
        </p:txBody>
      </p:sp>
    </p:spTree>
    <p:extLst>
      <p:ext uri="{BB962C8B-B14F-4D97-AF65-F5344CB8AC3E}">
        <p14:creationId xmlns:p14="http://schemas.microsoft.com/office/powerpoint/2010/main" val="9468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22381</TotalTime>
  <Words>447</Words>
  <Application>Microsoft Macintosh PowerPoint</Application>
  <PresentationFormat>Widescreen</PresentationFormat>
  <Paragraphs>91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Century Gothic</vt:lpstr>
      <vt:lpstr>Consolas</vt:lpstr>
      <vt:lpstr>Helvetica Neue</vt:lpstr>
      <vt:lpstr>Helvetica Neue Light</vt:lpstr>
      <vt:lpstr>Monaco</vt:lpstr>
      <vt:lpstr>Tahoma</vt:lpstr>
      <vt:lpstr>Wingdings</vt:lpstr>
      <vt:lpstr>1_Office Theme</vt:lpstr>
      <vt:lpstr>2_Office Theme</vt:lpstr>
      <vt:lpstr>PowerPoint Presentation</vt:lpstr>
      <vt:lpstr>Today</vt:lpstr>
      <vt:lpstr>What Problem is being solved?</vt:lpstr>
      <vt:lpstr>Prior State of the Art</vt:lpstr>
      <vt:lpstr>Prior State of the Art</vt:lpstr>
      <vt:lpstr>Proposed Solution</vt:lpstr>
      <vt:lpstr>PowerPoint Presentation</vt:lpstr>
      <vt:lpstr>Neural Modules</vt:lpstr>
      <vt:lpstr>Composition!</vt:lpstr>
      <vt:lpstr>Composition!</vt:lpstr>
      <vt:lpstr>Training</vt:lpstr>
      <vt:lpstr>Evaluation Metrics and Results</vt:lpstr>
      <vt:lpstr>PowerPoint Presentation</vt:lpstr>
      <vt:lpstr>Impact</vt:lpstr>
      <vt:lpstr>Points to a bigger opportunity…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Joseph Gonzalez</cp:lastModifiedBy>
  <cp:revision>633</cp:revision>
  <cp:lastPrinted>2016-09-15T22:35:52Z</cp:lastPrinted>
  <dcterms:created xsi:type="dcterms:W3CDTF">2016-06-11T00:34:45Z</dcterms:created>
  <dcterms:modified xsi:type="dcterms:W3CDTF">2019-05-08T06:04:30Z</dcterms:modified>
</cp:coreProperties>
</file>