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6" r:id="rId2"/>
  </p:sldMasterIdLst>
  <p:notesMasterIdLst>
    <p:notesMasterId r:id="rId123"/>
  </p:notesMasterIdLst>
  <p:sldIdLst>
    <p:sldId id="452" r:id="rId3"/>
    <p:sldId id="1808" r:id="rId4"/>
    <p:sldId id="1807" r:id="rId5"/>
    <p:sldId id="1811" r:id="rId6"/>
    <p:sldId id="1809" r:id="rId7"/>
    <p:sldId id="1810" r:id="rId8"/>
    <p:sldId id="1767" r:id="rId9"/>
    <p:sldId id="263" r:id="rId10"/>
    <p:sldId id="647" r:id="rId11"/>
    <p:sldId id="1780" r:id="rId12"/>
    <p:sldId id="1781" r:id="rId13"/>
    <p:sldId id="1782" r:id="rId14"/>
    <p:sldId id="654" r:id="rId15"/>
    <p:sldId id="658" r:id="rId16"/>
    <p:sldId id="659" r:id="rId17"/>
    <p:sldId id="660" r:id="rId18"/>
    <p:sldId id="655" r:id="rId19"/>
    <p:sldId id="426" r:id="rId20"/>
    <p:sldId id="427" r:id="rId21"/>
    <p:sldId id="665" r:id="rId22"/>
    <p:sldId id="424" r:id="rId23"/>
    <p:sldId id="516" r:id="rId24"/>
    <p:sldId id="444" r:id="rId25"/>
    <p:sldId id="445" r:id="rId26"/>
    <p:sldId id="446" r:id="rId27"/>
    <p:sldId id="1794" r:id="rId28"/>
    <p:sldId id="1795" r:id="rId29"/>
    <p:sldId id="1796" r:id="rId30"/>
    <p:sldId id="1797" r:id="rId31"/>
    <p:sldId id="1798" r:id="rId32"/>
    <p:sldId id="1799" r:id="rId33"/>
    <p:sldId id="1801" r:id="rId34"/>
    <p:sldId id="1802" r:id="rId35"/>
    <p:sldId id="2082" r:id="rId36"/>
    <p:sldId id="2081" r:id="rId37"/>
    <p:sldId id="2083" r:id="rId38"/>
    <p:sldId id="982" r:id="rId39"/>
    <p:sldId id="1803" r:id="rId40"/>
    <p:sldId id="1770" r:id="rId41"/>
    <p:sldId id="1814" r:id="rId42"/>
    <p:sldId id="1817" r:id="rId43"/>
    <p:sldId id="1819" r:id="rId44"/>
    <p:sldId id="1815" r:id="rId45"/>
    <p:sldId id="1818" r:id="rId46"/>
    <p:sldId id="1820" r:id="rId47"/>
    <p:sldId id="1816" r:id="rId48"/>
    <p:sldId id="498" r:id="rId49"/>
    <p:sldId id="1783" r:id="rId50"/>
    <p:sldId id="992" r:id="rId51"/>
    <p:sldId id="1784" r:id="rId52"/>
    <p:sldId id="993" r:id="rId53"/>
    <p:sldId id="1785" r:id="rId54"/>
    <p:sldId id="1806" r:id="rId55"/>
    <p:sldId id="1768" r:id="rId56"/>
    <p:sldId id="1772" r:id="rId57"/>
    <p:sldId id="1812" r:id="rId58"/>
    <p:sldId id="1793" r:id="rId59"/>
    <p:sldId id="1769" r:id="rId60"/>
    <p:sldId id="1773" r:id="rId61"/>
    <p:sldId id="1774" r:id="rId62"/>
    <p:sldId id="501" r:id="rId63"/>
    <p:sldId id="1775" r:id="rId64"/>
    <p:sldId id="1776" r:id="rId65"/>
    <p:sldId id="1777" r:id="rId66"/>
    <p:sldId id="1771" r:id="rId67"/>
    <p:sldId id="1788" r:id="rId68"/>
    <p:sldId id="1821" r:id="rId69"/>
    <p:sldId id="1789" r:id="rId70"/>
    <p:sldId id="1790" r:id="rId71"/>
    <p:sldId id="1791" r:id="rId72"/>
    <p:sldId id="1787" r:id="rId73"/>
    <p:sldId id="1822" r:id="rId74"/>
    <p:sldId id="1823" r:id="rId75"/>
    <p:sldId id="797" r:id="rId76"/>
    <p:sldId id="807" r:id="rId77"/>
    <p:sldId id="1932" r:id="rId78"/>
    <p:sldId id="1930" r:id="rId79"/>
    <p:sldId id="1999" r:id="rId80"/>
    <p:sldId id="1963" r:id="rId81"/>
    <p:sldId id="1923" r:id="rId82"/>
    <p:sldId id="1962" r:id="rId83"/>
    <p:sldId id="1824" r:id="rId84"/>
    <p:sldId id="479" r:id="rId85"/>
    <p:sldId id="366" r:id="rId86"/>
    <p:sldId id="478" r:id="rId87"/>
    <p:sldId id="2076" r:id="rId88"/>
    <p:sldId id="371" r:id="rId89"/>
    <p:sldId id="372" r:id="rId90"/>
    <p:sldId id="373" r:id="rId91"/>
    <p:sldId id="374" r:id="rId92"/>
    <p:sldId id="375" r:id="rId93"/>
    <p:sldId id="499" r:id="rId94"/>
    <p:sldId id="481" r:id="rId95"/>
    <p:sldId id="380" r:id="rId96"/>
    <p:sldId id="521" r:id="rId97"/>
    <p:sldId id="515" r:id="rId98"/>
    <p:sldId id="2077" r:id="rId99"/>
    <p:sldId id="517" r:id="rId100"/>
    <p:sldId id="518" r:id="rId101"/>
    <p:sldId id="519" r:id="rId102"/>
    <p:sldId id="520" r:id="rId103"/>
    <p:sldId id="522" r:id="rId104"/>
    <p:sldId id="523" r:id="rId105"/>
    <p:sldId id="448" r:id="rId106"/>
    <p:sldId id="2001" r:id="rId107"/>
    <p:sldId id="2002" r:id="rId108"/>
    <p:sldId id="475" r:id="rId109"/>
    <p:sldId id="474" r:id="rId110"/>
    <p:sldId id="2074" r:id="rId111"/>
    <p:sldId id="2075" r:id="rId112"/>
    <p:sldId id="485" r:id="rId113"/>
    <p:sldId id="486" r:id="rId114"/>
    <p:sldId id="490" r:id="rId115"/>
    <p:sldId id="492" r:id="rId116"/>
    <p:sldId id="487" r:id="rId117"/>
    <p:sldId id="489" r:id="rId118"/>
    <p:sldId id="491" r:id="rId119"/>
    <p:sldId id="2079" r:id="rId120"/>
    <p:sldId id="2080" r:id="rId121"/>
    <p:sldId id="2078"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8FC2"/>
    <a:srgbClr val="092C63"/>
    <a:srgbClr val="BF2DC0"/>
    <a:srgbClr val="DE84A2"/>
    <a:srgbClr val="C38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3"/>
    <p:restoredTop sz="70476"/>
  </p:normalViewPr>
  <p:slideViewPr>
    <p:cSldViewPr snapToGrid="0" snapToObjects="1">
      <p:cViewPr varScale="1">
        <p:scale>
          <a:sx n="88" d="100"/>
          <a:sy n="88" d="100"/>
        </p:scale>
        <p:origin x="1696" y="184"/>
      </p:cViewPr>
      <p:guideLst/>
    </p:cSldViewPr>
  </p:slideViewPr>
  <p:notesTextViewPr>
    <p:cViewPr>
      <p:scale>
        <a:sx n="185" d="100"/>
        <a:sy n="185" d="100"/>
      </p:scale>
      <p:origin x="0" y="0"/>
    </p:cViewPr>
  </p:notesTextViewPr>
  <p:sorterViewPr>
    <p:cViewPr>
      <p:scale>
        <a:sx n="80" d="100"/>
        <a:sy n="80" d="100"/>
      </p:scale>
      <p:origin x="0" y="0"/>
    </p:cViewPr>
  </p:sorterViewPr>
  <p:notesViewPr>
    <p:cSldViewPr snapToGrid="0" snapToObjects="1">
      <p:cViewPr varScale="1">
        <p:scale>
          <a:sx n="92" d="100"/>
          <a:sy n="92" d="100"/>
        </p:scale>
        <p:origin x="360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010D5-81C9-C448-82E8-71177EBFEC32}" type="datetimeFigureOut">
              <a:rPr lang="en-US" smtClean="0"/>
              <a:t>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6DF27-AD16-B741-919E-EA3A35DE951A}" type="slidenum">
              <a:rPr lang="en-US" smtClean="0"/>
              <a:t>‹#›</a:t>
            </a:fld>
            <a:endParaRPr lang="en-US"/>
          </a:p>
        </p:txBody>
      </p:sp>
    </p:spTree>
    <p:extLst>
      <p:ext uri="{BB962C8B-B14F-4D97-AF65-F5344CB8AC3E}">
        <p14:creationId xmlns:p14="http://schemas.microsoft.com/office/powerpoint/2010/main" val="147560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Stochastic_neural_analog_reinforcement_calculator#cite_note-2" TargetMode="External"/><Relationship Id="rId3" Type="http://schemas.openxmlformats.org/officeDocument/2006/relationships/hyperlink" Target="https://en.wikipedia.org/wiki/Neural_net" TargetMode="External"/><Relationship Id="rId7" Type="http://schemas.openxmlformats.org/officeDocument/2006/relationships/hyperlink" Target="https://en.wikipedia.org/w/index.php?title=Dean_S._Edmonds&amp;action=edit&amp;redlink=1"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George_Armitage_Miller" TargetMode="External"/><Relationship Id="rId5" Type="http://schemas.openxmlformats.org/officeDocument/2006/relationships/hyperlink" Target="https://en.wikipedia.org/wiki/Stochastic_neural_analog_reinforcement_calculator#cite_note-1" TargetMode="External"/><Relationship Id="rId4" Type="http://schemas.openxmlformats.org/officeDocument/2006/relationships/hyperlink" Target="https://en.wikipedia.org/wiki/Marvin_Lee_Minsky" TargetMode="External"/><Relationship Id="rId9" Type="http://schemas.openxmlformats.org/officeDocument/2006/relationships/hyperlink" Target="https://en.wikipedia.org/wiki/Hebb_synaps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ist.github.com/jhclark/2845836"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ist.github.com/jhclark/2845836"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a:t>
            </a:fld>
            <a:endParaRPr lang="en-US"/>
          </a:p>
        </p:txBody>
      </p:sp>
    </p:spTree>
    <p:extLst>
      <p:ext uri="{BB962C8B-B14F-4D97-AF65-F5344CB8AC3E}">
        <p14:creationId xmlns:p14="http://schemas.microsoft.com/office/powerpoint/2010/main" val="4072673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0" u="none" strike="noStrike" kern="1200" dirty="0">
                <a:solidFill>
                  <a:schemeClr val="tx1"/>
                </a:solidFill>
                <a:effectLst/>
                <a:latin typeface="+mn-lt"/>
                <a:ea typeface="+mn-ea"/>
                <a:cs typeface="+mn-cs"/>
              </a:rPr>
              <a:t>Wikipedia notes on SNARC</a:t>
            </a:r>
            <a:r>
              <a:rPr lang="en-US" sz="1050" b="0" i="0" u="none" strike="noStrike" kern="1200" dirty="0">
                <a:solidFill>
                  <a:schemeClr val="tx1"/>
                </a:solidFill>
                <a:effectLst/>
                <a:latin typeface="+mn-lt"/>
                <a:ea typeface="+mn-ea"/>
                <a:cs typeface="+mn-cs"/>
              </a:rPr>
              <a:t> (Stochastic Neural Analog Reinforcement Calculator) is a </a:t>
            </a:r>
            <a:r>
              <a:rPr lang="en-US" sz="1050" b="0" i="0" u="none" strike="noStrike" kern="1200" dirty="0">
                <a:solidFill>
                  <a:schemeClr val="tx1"/>
                </a:solidFill>
                <a:effectLst/>
                <a:latin typeface="+mn-lt"/>
                <a:ea typeface="+mn-ea"/>
                <a:cs typeface="+mn-cs"/>
                <a:hlinkClick r:id="rId3" tooltip="Neural net"/>
              </a:rPr>
              <a:t>neural net</a:t>
            </a:r>
            <a:r>
              <a:rPr lang="en-US" sz="1050" b="0" i="0" u="none" strike="noStrike" kern="1200" dirty="0">
                <a:solidFill>
                  <a:schemeClr val="tx1"/>
                </a:solidFill>
                <a:effectLst/>
                <a:latin typeface="+mn-lt"/>
                <a:ea typeface="+mn-ea"/>
                <a:cs typeface="+mn-cs"/>
              </a:rPr>
              <a:t> machine designed by </a:t>
            </a:r>
            <a:r>
              <a:rPr lang="en-US" sz="1050" b="0" i="0" u="none" strike="noStrike" kern="1200" dirty="0">
                <a:solidFill>
                  <a:schemeClr val="tx1"/>
                </a:solidFill>
                <a:effectLst/>
                <a:latin typeface="+mn-lt"/>
                <a:ea typeface="+mn-ea"/>
                <a:cs typeface="+mn-cs"/>
                <a:hlinkClick r:id="rId4" tooltip="Marvin Lee Minsky"/>
              </a:rPr>
              <a:t>Marvin Lee Minsky</a:t>
            </a:r>
            <a:r>
              <a:rPr lang="en-US" sz="1050" b="0" i="0" u="none" strike="noStrike" kern="1200" dirty="0">
                <a:solidFill>
                  <a:schemeClr val="tx1"/>
                </a:solidFill>
                <a:effectLst/>
                <a:latin typeface="+mn-lt"/>
                <a:ea typeface="+mn-ea"/>
                <a:cs typeface="+mn-cs"/>
              </a:rPr>
              <a:t>.</a:t>
            </a:r>
            <a:r>
              <a:rPr lang="en-US" sz="1050" b="0" i="0" u="none" strike="noStrike" kern="1200" baseline="30000" dirty="0">
                <a:solidFill>
                  <a:schemeClr val="tx1"/>
                </a:solidFill>
                <a:effectLst/>
                <a:latin typeface="+mn-lt"/>
                <a:ea typeface="+mn-ea"/>
                <a:cs typeface="+mn-cs"/>
                <a:hlinkClick r:id="rId5"/>
              </a:rPr>
              <a:t>[1]</a:t>
            </a:r>
            <a:r>
              <a:rPr lang="en-US" sz="1050" b="0" i="0" u="none" strike="noStrike" kern="1200" dirty="0">
                <a:solidFill>
                  <a:schemeClr val="tx1"/>
                </a:solidFill>
                <a:effectLst/>
                <a:latin typeface="+mn-lt"/>
                <a:ea typeface="+mn-ea"/>
                <a:cs typeface="+mn-cs"/>
              </a:rPr>
              <a:t> Prompted by a letter from Minsky, </a:t>
            </a:r>
            <a:r>
              <a:rPr lang="en-US" sz="1050" b="0" i="0" u="none" strike="noStrike" kern="1200" dirty="0">
                <a:solidFill>
                  <a:schemeClr val="tx1"/>
                </a:solidFill>
                <a:effectLst/>
                <a:latin typeface="+mn-lt"/>
                <a:ea typeface="+mn-ea"/>
                <a:cs typeface="+mn-cs"/>
                <a:hlinkClick r:id="rId6" tooltip="George Armitage Miller"/>
              </a:rPr>
              <a:t>George Armitage Miller</a:t>
            </a:r>
            <a:r>
              <a:rPr lang="en-US" sz="1050" b="0" i="0" u="none" strike="noStrike" kern="1200" dirty="0">
                <a:solidFill>
                  <a:schemeClr val="tx1"/>
                </a:solidFill>
                <a:effectLst/>
                <a:latin typeface="+mn-lt"/>
                <a:ea typeface="+mn-ea"/>
                <a:cs typeface="+mn-cs"/>
              </a:rPr>
              <a:t> gathered the funding for the project from the Air Force Office of Scientific Research in the summer of 1951 with the work to be carried out by Minsky, who was then a graduate student in mathematics at Princeton University. At the time, a physics graduate student at Princeton, </a:t>
            </a:r>
            <a:r>
              <a:rPr lang="en-US" sz="1050" b="0" i="0" u="none" strike="noStrike" kern="1200" dirty="0">
                <a:solidFill>
                  <a:schemeClr val="tx1"/>
                </a:solidFill>
                <a:effectLst/>
                <a:latin typeface="+mn-lt"/>
                <a:ea typeface="+mn-ea"/>
                <a:cs typeface="+mn-cs"/>
                <a:hlinkClick r:id="rId7" tooltip="Dean S. Edmonds (page does not exist)"/>
              </a:rPr>
              <a:t>Dean S. Edmonds</a:t>
            </a:r>
            <a:r>
              <a:rPr lang="en-US" sz="1050" b="0" i="0" u="none" strike="noStrike" kern="1200" dirty="0">
                <a:solidFill>
                  <a:schemeClr val="tx1"/>
                </a:solidFill>
                <a:effectLst/>
                <a:latin typeface="+mn-lt"/>
                <a:ea typeface="+mn-ea"/>
                <a:cs typeface="+mn-cs"/>
              </a:rPr>
              <a:t>,</a:t>
            </a:r>
            <a:r>
              <a:rPr lang="en-US" sz="1050" b="0" i="0" u="none" strike="noStrike" kern="1200" baseline="30000" dirty="0">
                <a:solidFill>
                  <a:schemeClr val="tx1"/>
                </a:solidFill>
                <a:effectLst/>
                <a:latin typeface="+mn-lt"/>
                <a:ea typeface="+mn-ea"/>
                <a:cs typeface="+mn-cs"/>
                <a:hlinkClick r:id="rId8"/>
              </a:rPr>
              <a:t>[2]</a:t>
            </a:r>
            <a:r>
              <a:rPr lang="en-US" sz="1050" b="0" i="0" u="none" strike="noStrike" kern="1200" dirty="0">
                <a:solidFill>
                  <a:schemeClr val="tx1"/>
                </a:solidFill>
                <a:effectLst/>
                <a:latin typeface="+mn-lt"/>
                <a:ea typeface="+mn-ea"/>
                <a:cs typeface="+mn-cs"/>
              </a:rPr>
              <a:t> volunteered that he was good with electronics and therefore Minsky brought him onto the project.</a:t>
            </a:r>
          </a:p>
          <a:p>
            <a:r>
              <a:rPr lang="en-US" sz="1050" b="0" i="0" u="none" strike="noStrike" kern="1200" dirty="0">
                <a:solidFill>
                  <a:schemeClr val="tx1"/>
                </a:solidFill>
                <a:effectLst/>
                <a:latin typeface="+mn-lt"/>
                <a:ea typeface="+mn-ea"/>
                <a:cs typeface="+mn-cs"/>
              </a:rPr>
              <a:t>The machine itself is a randomly connected network of approximately 40 </a:t>
            </a:r>
            <a:r>
              <a:rPr lang="en-US" sz="1050" b="0" i="0" u="none" strike="noStrike" kern="1200" dirty="0">
                <a:solidFill>
                  <a:schemeClr val="tx1"/>
                </a:solidFill>
                <a:effectLst/>
                <a:latin typeface="+mn-lt"/>
                <a:ea typeface="+mn-ea"/>
                <a:cs typeface="+mn-cs"/>
                <a:hlinkClick r:id="rId9" tooltip="Hebb synapse"/>
              </a:rPr>
              <a:t>Hebb synapses</a:t>
            </a:r>
            <a:r>
              <a:rPr lang="en-US" sz="1050" b="0" i="0" u="none" strike="noStrike" kern="1200" dirty="0">
                <a:solidFill>
                  <a:schemeClr val="tx1"/>
                </a:solidFill>
                <a:effectLst/>
                <a:latin typeface="+mn-lt"/>
                <a:ea typeface="+mn-ea"/>
                <a:cs typeface="+mn-cs"/>
              </a:rPr>
              <a:t>. These synapses each have a memory that holds the probability that signal comes in one input and another signal will come out of the output. There is a probability knob that goes from 0 to 1 that shows this probability of the signals propagating. If the probability signal gets through, a capacitor remembers this function and engages a "clutch". At this point, the operator will press a button to give reward to the machine. At this point, a large motor starts and there is a chain that goes to all 40 synapse machines, checking if the clutch is engaged or not. As the capacitor can only "remember" for a certain amount of time, the chain only catches the most recent updates of the probabilities.</a:t>
            </a:r>
          </a:p>
          <a:p>
            <a:r>
              <a:rPr lang="en-US" sz="1050" b="0" i="0" u="none" strike="noStrike" kern="1200" dirty="0">
                <a:solidFill>
                  <a:schemeClr val="tx1"/>
                </a:solidFill>
                <a:effectLst/>
                <a:latin typeface="+mn-lt"/>
                <a:ea typeface="+mn-ea"/>
                <a:cs typeface="+mn-cs"/>
              </a:rPr>
              <a:t>This machine is considered one of the first pioneering attempts at the field of artificial intelligence. Minsky went on to be a founding member of MIT's Project MAC, which split to become the MIT Laboratory for Computer Science and the MIT Artificial Intelligence Lab, and is now the MIT Computer Science and Artificial Intelligence Laboratory. In 1985 Minsky became a founding member of the MIT Media Laboratory.</a:t>
            </a:r>
          </a:p>
          <a:p>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27</a:t>
            </a:fld>
            <a:endParaRPr lang="en-US"/>
          </a:p>
        </p:txBody>
      </p:sp>
    </p:spTree>
    <p:extLst>
      <p:ext uri="{BB962C8B-B14F-4D97-AF65-F5344CB8AC3E}">
        <p14:creationId xmlns:p14="http://schemas.microsoft.com/office/powerpoint/2010/main" val="255045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28</a:t>
            </a:fld>
            <a:endParaRPr lang="en-US"/>
          </a:p>
        </p:txBody>
      </p:sp>
    </p:spTree>
    <p:extLst>
      <p:ext uri="{BB962C8B-B14F-4D97-AF65-F5344CB8AC3E}">
        <p14:creationId xmlns:p14="http://schemas.microsoft.com/office/powerpoint/2010/main" val="46533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29</a:t>
            </a:fld>
            <a:endParaRPr lang="en-US"/>
          </a:p>
        </p:txBody>
      </p:sp>
    </p:spTree>
    <p:extLst>
      <p:ext uri="{BB962C8B-B14F-4D97-AF65-F5344CB8AC3E}">
        <p14:creationId xmlns:p14="http://schemas.microsoft.com/office/powerpoint/2010/main" val="189110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Over 300 AI companies had shutdown, gone bankrupt, or been acquired by the end of 1993, effectively ending the first commercial wave of AI</a:t>
            </a:r>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30</a:t>
            </a:fld>
            <a:endParaRPr lang="en-US"/>
          </a:p>
        </p:txBody>
      </p:sp>
    </p:spTree>
    <p:extLst>
      <p:ext uri="{BB962C8B-B14F-4D97-AF65-F5344CB8AC3E}">
        <p14:creationId xmlns:p14="http://schemas.microsoft.com/office/powerpoint/2010/main" val="167384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31</a:t>
            </a:fld>
            <a:endParaRPr lang="en-US"/>
          </a:p>
        </p:txBody>
      </p:sp>
    </p:spTree>
    <p:extLst>
      <p:ext uri="{BB962C8B-B14F-4D97-AF65-F5344CB8AC3E}">
        <p14:creationId xmlns:p14="http://schemas.microsoft.com/office/powerpoint/2010/main" val="260653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32</a:t>
            </a:fld>
            <a:endParaRPr lang="en-US"/>
          </a:p>
        </p:txBody>
      </p:sp>
    </p:spTree>
    <p:extLst>
      <p:ext uri="{BB962C8B-B14F-4D97-AF65-F5344CB8AC3E}">
        <p14:creationId xmlns:p14="http://schemas.microsoft.com/office/powerpoint/2010/main" val="283609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Over 300 AI companies had shutdown, gone bankrupt, or been acquired by the end of 1993, effectively ending the first commercial wave of AI</a:t>
            </a:r>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33</a:t>
            </a:fld>
            <a:endParaRPr lang="en-US"/>
          </a:p>
        </p:txBody>
      </p:sp>
    </p:spTree>
    <p:extLst>
      <p:ext uri="{BB962C8B-B14F-4D97-AF65-F5344CB8AC3E}">
        <p14:creationId xmlns:p14="http://schemas.microsoft.com/office/powerpoint/2010/main" val="34914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Herbert Robbins; Sutton </a:t>
            </a:r>
            <a:r>
              <a:rPr lang="en-US" sz="1200" kern="1200" dirty="0" err="1">
                <a:solidFill>
                  <a:schemeClr val="tx1"/>
                </a:solidFill>
                <a:effectLst/>
                <a:latin typeface="+mn-lt"/>
                <a:ea typeface="+mn-ea"/>
                <a:cs typeface="+mn-cs"/>
              </a:rPr>
              <a:t>Monro</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38</a:t>
            </a:fld>
            <a:endParaRPr lang="en-US"/>
          </a:p>
        </p:txBody>
      </p:sp>
    </p:spTree>
    <p:extLst>
      <p:ext uri="{BB962C8B-B14F-4D97-AF65-F5344CB8AC3E}">
        <p14:creationId xmlns:p14="http://schemas.microsoft.com/office/powerpoint/2010/main" val="31115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1) an ML paper that builds a new distributed learning algorithm without discussing interaction with systems (This is just modern ML work)</a:t>
            </a:r>
            <a:br>
              <a:rPr lang="en-US" dirty="0"/>
            </a:br>
            <a:r>
              <a:rPr lang="en-US" dirty="0"/>
              <a:t>2) a systems paper that builds a system for scheduling ML jobs that would be the same without the ML-ness of those jobs. (This is just systems work which has applications to ML.)</a:t>
            </a:r>
            <a:br>
              <a:rPr lang="en-US" dirty="0"/>
            </a:br>
            <a:r>
              <a:rPr lang="en-US" dirty="0"/>
              <a:t>3) a software framework that is just software without any insight or design ideas. (Just because you wrote software does not make it </a:t>
            </a:r>
            <a:r>
              <a:rPr lang="en-US" dirty="0" err="1"/>
              <a:t>SysML</a:t>
            </a:r>
            <a:r>
              <a:rPr lang="en-US" dirty="0"/>
              <a:t> research.)</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47</a:t>
            </a:fld>
            <a:endParaRPr lang="en-US"/>
          </a:p>
        </p:txBody>
      </p:sp>
    </p:spTree>
    <p:extLst>
      <p:ext uri="{BB962C8B-B14F-4D97-AF65-F5344CB8AC3E}">
        <p14:creationId xmlns:p14="http://schemas.microsoft.com/office/powerpoint/2010/main" val="271573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52</a:t>
            </a:fld>
            <a:endParaRPr lang="en-US"/>
          </a:p>
        </p:txBody>
      </p:sp>
    </p:spTree>
    <p:extLst>
      <p:ext uri="{BB962C8B-B14F-4D97-AF65-F5344CB8AC3E}">
        <p14:creationId xmlns:p14="http://schemas.microsoft.com/office/powerpoint/2010/main" val="63615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3</a:t>
            </a:fld>
            <a:endParaRPr lang="en-US"/>
          </a:p>
        </p:txBody>
      </p:sp>
    </p:spTree>
    <p:extLst>
      <p:ext uri="{BB962C8B-B14F-4D97-AF65-F5344CB8AC3E}">
        <p14:creationId xmlns:p14="http://schemas.microsoft.com/office/powerpoint/2010/main" val="198781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53</a:t>
            </a:fld>
            <a:endParaRPr lang="en-US"/>
          </a:p>
        </p:txBody>
      </p:sp>
    </p:spTree>
    <p:extLst>
      <p:ext uri="{BB962C8B-B14F-4D97-AF65-F5344CB8AC3E}">
        <p14:creationId xmlns:p14="http://schemas.microsoft.com/office/powerpoint/2010/main" val="373999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63</a:t>
            </a:fld>
            <a:endParaRPr lang="en-US"/>
          </a:p>
        </p:txBody>
      </p:sp>
    </p:spTree>
    <p:extLst>
      <p:ext uri="{BB962C8B-B14F-4D97-AF65-F5344CB8AC3E}">
        <p14:creationId xmlns:p14="http://schemas.microsoft.com/office/powerpoint/2010/main" val="178230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6DF27-AD16-B741-919E-EA3A35DE951A}" type="slidenum">
              <a:rPr lang="en-US" smtClean="0"/>
              <a:t>68</a:t>
            </a:fld>
            <a:endParaRPr lang="en-US"/>
          </a:p>
        </p:txBody>
      </p:sp>
    </p:spTree>
    <p:extLst>
      <p:ext uri="{BB962C8B-B14F-4D97-AF65-F5344CB8AC3E}">
        <p14:creationId xmlns:p14="http://schemas.microsoft.com/office/powerpoint/2010/main" val="207836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77</a:t>
            </a:fld>
            <a:endParaRPr lang="en-US"/>
          </a:p>
        </p:txBody>
      </p:sp>
    </p:spTree>
    <p:extLst>
      <p:ext uri="{BB962C8B-B14F-4D97-AF65-F5344CB8AC3E}">
        <p14:creationId xmlns:p14="http://schemas.microsoft.com/office/powerpoint/2010/main" val="72889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https://gist.github.com/jhclark/2845836</a:t>
            </a:r>
            <a:endParaRPr lang="en-US" dirty="0"/>
          </a:p>
          <a:p>
            <a:r>
              <a:rPr lang="en-US" sz="1200" kern="1200" dirty="0">
                <a:solidFill>
                  <a:schemeClr val="tx1"/>
                </a:solidFill>
                <a:effectLst/>
                <a:latin typeface="+mn-lt"/>
                <a:ea typeface="+mn-ea"/>
                <a:cs typeface="+mn-cs"/>
              </a:rPr>
              <a:t>1 ns = 10-9 seconds</a:t>
            </a: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 10-3 seconds</a:t>
            </a:r>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80</a:t>
            </a:fld>
            <a:endParaRPr lang="en-US"/>
          </a:p>
        </p:txBody>
      </p:sp>
    </p:spTree>
    <p:extLst>
      <p:ext uri="{BB962C8B-B14F-4D97-AF65-F5344CB8AC3E}">
        <p14:creationId xmlns:p14="http://schemas.microsoft.com/office/powerpoint/2010/main" val="380151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https://gist.github.com/jhclark/2845836</a:t>
            </a:r>
            <a:endParaRPr lang="en-US" dirty="0"/>
          </a:p>
          <a:p>
            <a:r>
              <a:rPr lang="en-US" sz="1200" kern="1200" dirty="0">
                <a:solidFill>
                  <a:schemeClr val="tx1"/>
                </a:solidFill>
                <a:effectLst/>
                <a:latin typeface="+mn-lt"/>
                <a:ea typeface="+mn-ea"/>
                <a:cs typeface="+mn-cs"/>
              </a:rPr>
              <a:t>1 ns = 10-9 seconds</a:t>
            </a: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 10-3 seconds</a:t>
            </a:r>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81</a:t>
            </a:fld>
            <a:endParaRPr lang="en-US"/>
          </a:p>
        </p:txBody>
      </p:sp>
    </p:spTree>
    <p:extLst>
      <p:ext uri="{BB962C8B-B14F-4D97-AF65-F5344CB8AC3E}">
        <p14:creationId xmlns:p14="http://schemas.microsoft.com/office/powerpoint/2010/main" val="3109894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want history: What was the balance of my account last week? We don’t have that; only the current state. What if you want analysis over time?</a:t>
            </a:r>
          </a:p>
        </p:txBody>
      </p:sp>
      <p:sp>
        <p:nvSpPr>
          <p:cNvPr id="4" name="Slide Number Placeholder 3"/>
          <p:cNvSpPr>
            <a:spLocks noGrp="1"/>
          </p:cNvSpPr>
          <p:nvPr>
            <p:ph type="sldNum" sz="quarter" idx="10"/>
          </p:nvPr>
        </p:nvSpPr>
        <p:spPr/>
        <p:txBody>
          <a:bodyPr/>
          <a:lstStyle/>
          <a:p>
            <a:fld id="{1986DF27-AD16-B741-919E-EA3A35DE951A}" type="slidenum">
              <a:rPr lang="en-US" smtClean="0">
                <a:uFillTx/>
              </a:rPr>
              <a:t>83</a:t>
            </a:fld>
            <a:endParaRPr lang="en-US">
              <a:uFillTx/>
            </a:endParaRPr>
          </a:p>
        </p:txBody>
      </p:sp>
    </p:spTree>
    <p:extLst>
      <p:ext uri="{BB962C8B-B14F-4D97-AF65-F5344CB8AC3E}">
        <p14:creationId xmlns:p14="http://schemas.microsoft.com/office/powerpoint/2010/main" val="2697789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uFillTx/>
              </a:rPr>
              <a:t>84</a:t>
            </a:fld>
            <a:endParaRPr lang="en-US">
              <a:uFillTx/>
            </a:endParaRPr>
          </a:p>
        </p:txBody>
      </p:sp>
    </p:spTree>
    <p:extLst>
      <p:ext uri="{BB962C8B-B14F-4D97-AF65-F5344CB8AC3E}">
        <p14:creationId xmlns:p14="http://schemas.microsoft.com/office/powerpoint/2010/main" val="1833168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could go wrong here? Don’t want to drop data silently. System goes down when you make the request. Input data format changes. (This happens!) </a:t>
            </a:r>
          </a:p>
        </p:txBody>
      </p:sp>
      <p:sp>
        <p:nvSpPr>
          <p:cNvPr id="4" name="Slide Number Placeholder 3"/>
          <p:cNvSpPr>
            <a:spLocks noGrp="1"/>
          </p:cNvSpPr>
          <p:nvPr>
            <p:ph type="sldNum" sz="quarter" idx="10"/>
          </p:nvPr>
        </p:nvSpPr>
        <p:spPr/>
        <p:txBody>
          <a:bodyPr/>
          <a:lstStyle/>
          <a:p>
            <a:fld id="{1986DF27-AD16-B741-919E-EA3A35DE951A}" type="slidenum">
              <a:rPr lang="en-US" smtClean="0">
                <a:uFillTx/>
              </a:rPr>
              <a:t>85</a:t>
            </a:fld>
            <a:endParaRPr lang="en-US">
              <a:uFillTx/>
            </a:endParaRPr>
          </a:p>
        </p:txBody>
      </p:sp>
    </p:spTree>
    <p:extLst>
      <p:ext uri="{BB962C8B-B14F-4D97-AF65-F5344CB8AC3E}">
        <p14:creationId xmlns:p14="http://schemas.microsoft.com/office/powerpoint/2010/main" val="597447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traditional ETL, everything had to conform to predetermined schema before load happened... doesn't necessarily work with this kind of data -- especially audio / video / images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84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2B9E8-698A-8948-9227-39339D245734}" type="slidenum">
              <a:rPr lang="en-US" smtClean="0"/>
              <a:pPr/>
              <a:t>8</a:t>
            </a:fld>
            <a:endParaRPr lang="en-US" dirty="0"/>
          </a:p>
        </p:txBody>
      </p:sp>
    </p:spTree>
    <p:extLst>
      <p:ext uri="{BB962C8B-B14F-4D97-AF65-F5344CB8AC3E}">
        <p14:creationId xmlns:p14="http://schemas.microsoft.com/office/powerpoint/2010/main" val="101905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50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43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ideas also appear in </a:t>
            </a:r>
            <a:r>
              <a:rPr lang="en-US" dirty="0" err="1"/>
              <a:t>xFS</a:t>
            </a:r>
            <a:r>
              <a:rPr lang="en-US" dirty="0"/>
              <a:t> (1995)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801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need to be able to deal with failures.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126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 and several others (including me) have incorrectly attributed</a:t>
            </a:r>
            <a:r>
              <a:rPr lang="en-US" baseline="0" dirty="0"/>
              <a:t> this pattern to the</a:t>
            </a:r>
            <a:r>
              <a:rPr lang="en-US" dirty="0"/>
              <a:t> statistical query model of </a:t>
            </a:r>
            <a:r>
              <a:rPr lang="en-US" dirty="0">
                <a:latin typeface="Gill Sans Light"/>
                <a:cs typeface="Gill Sans Light"/>
              </a:rPr>
              <a:t>M. Kearns, STOC’93.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5C1A-7619-F842-ADB3-2B982DE9A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479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15C1A-7619-F842-ADB3-2B982DE9A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473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119</a:t>
            </a:fld>
            <a:endParaRPr lang="en-US"/>
          </a:p>
        </p:txBody>
      </p:sp>
    </p:spTree>
    <p:extLst>
      <p:ext uri="{BB962C8B-B14F-4D97-AF65-F5344CB8AC3E}">
        <p14:creationId xmlns:p14="http://schemas.microsoft.com/office/powerpoint/2010/main" val="394696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10</a:t>
            </a:fld>
            <a:endParaRPr lang="en-US"/>
          </a:p>
        </p:txBody>
      </p:sp>
    </p:spTree>
    <p:extLst>
      <p:ext uri="{BB962C8B-B14F-4D97-AF65-F5344CB8AC3E}">
        <p14:creationId xmlns:p14="http://schemas.microsoft.com/office/powerpoint/2010/main" val="78271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11</a:t>
            </a:fld>
            <a:endParaRPr lang="en-US"/>
          </a:p>
        </p:txBody>
      </p:sp>
    </p:spTree>
    <p:extLst>
      <p:ext uri="{BB962C8B-B14F-4D97-AF65-F5344CB8AC3E}">
        <p14:creationId xmlns:p14="http://schemas.microsoft.com/office/powerpoint/2010/main" val="1965408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12</a:t>
            </a:fld>
            <a:endParaRPr lang="en-US"/>
          </a:p>
        </p:txBody>
      </p:sp>
    </p:spTree>
    <p:extLst>
      <p:ext uri="{BB962C8B-B14F-4D97-AF65-F5344CB8AC3E}">
        <p14:creationId xmlns:p14="http://schemas.microsoft.com/office/powerpoint/2010/main" val="237273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(6/16/14 16:21) -----</a:t>
            </a:r>
          </a:p>
          <a:p>
            <a:r>
              <a:rPr lang="en-US"/>
              <a:t>Move items into the black box</a:t>
            </a:r>
          </a:p>
        </p:txBody>
      </p:sp>
      <p:sp>
        <p:nvSpPr>
          <p:cNvPr id="4" name="Slide Number Placeholder 3"/>
          <p:cNvSpPr>
            <a:spLocks noGrp="1"/>
          </p:cNvSpPr>
          <p:nvPr>
            <p:ph type="sldNum" sz="quarter" idx="10"/>
          </p:nvPr>
        </p:nvSpPr>
        <p:spPr/>
        <p:txBody>
          <a:bodyPr/>
          <a:lstStyle/>
          <a:p>
            <a:fld id="{1B815C1A-7619-F842-ADB3-2B982DE9A3BF}" type="slidenum">
              <a:rPr lang="en-US" smtClean="0"/>
              <a:t>19</a:t>
            </a:fld>
            <a:endParaRPr lang="en-US"/>
          </a:p>
        </p:txBody>
      </p:sp>
    </p:spTree>
    <p:extLst>
      <p:ext uri="{BB962C8B-B14F-4D97-AF65-F5344CB8AC3E}">
        <p14:creationId xmlns:p14="http://schemas.microsoft.com/office/powerpoint/2010/main" val="379494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(6/16/14 16:21) -----</a:t>
            </a:r>
          </a:p>
          <a:p>
            <a:r>
              <a:rPr lang="en-US"/>
              <a:t>Move items into the black box</a:t>
            </a:r>
          </a:p>
        </p:txBody>
      </p:sp>
      <p:sp>
        <p:nvSpPr>
          <p:cNvPr id="4" name="Slide Number Placeholder 3"/>
          <p:cNvSpPr>
            <a:spLocks noGrp="1"/>
          </p:cNvSpPr>
          <p:nvPr>
            <p:ph type="sldNum" sz="quarter" idx="10"/>
          </p:nvPr>
        </p:nvSpPr>
        <p:spPr/>
        <p:txBody>
          <a:bodyPr/>
          <a:lstStyle/>
          <a:p>
            <a:fld id="{1B815C1A-7619-F842-ADB3-2B982DE9A3BF}" type="slidenum">
              <a:rPr lang="en-US" smtClean="0"/>
              <a:t>20</a:t>
            </a:fld>
            <a:endParaRPr lang="en-US"/>
          </a:p>
        </p:txBody>
      </p:sp>
    </p:spTree>
    <p:extLst>
      <p:ext uri="{BB962C8B-B14F-4D97-AF65-F5344CB8AC3E}">
        <p14:creationId xmlns:p14="http://schemas.microsoft.com/office/powerpoint/2010/main" val="238217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(6/16/14 16:21) -----</a:t>
            </a:r>
          </a:p>
          <a:p>
            <a:r>
              <a:rPr lang="en-US"/>
              <a:t>fault tolerance check hyphen</a:t>
            </a:r>
          </a:p>
        </p:txBody>
      </p:sp>
      <p:sp>
        <p:nvSpPr>
          <p:cNvPr id="4" name="Slide Number Placeholder 3"/>
          <p:cNvSpPr>
            <a:spLocks noGrp="1"/>
          </p:cNvSpPr>
          <p:nvPr>
            <p:ph type="sldNum" sz="quarter" idx="10"/>
          </p:nvPr>
        </p:nvSpPr>
        <p:spPr/>
        <p:txBody>
          <a:bodyPr/>
          <a:lstStyle/>
          <a:p>
            <a:fld id="{1B815C1A-7619-F842-ADB3-2B982DE9A3BF}" type="slidenum">
              <a:rPr lang="en-US" smtClean="0"/>
              <a:t>21</a:t>
            </a:fld>
            <a:endParaRPr lang="en-US"/>
          </a:p>
        </p:txBody>
      </p:sp>
    </p:spTree>
    <p:extLst>
      <p:ext uri="{BB962C8B-B14F-4D97-AF65-F5344CB8AC3E}">
        <p14:creationId xmlns:p14="http://schemas.microsoft.com/office/powerpoint/2010/main" val="36873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uFillTx/>
              </a:defRPr>
            </a:lvl1pPr>
            <a:lvl2pPr marL="457189" indent="0" algn="ctr">
              <a:buNone/>
              <a:defRPr sz="2000">
                <a:uFillTx/>
              </a:defRPr>
            </a:lvl2pPr>
            <a:lvl3pPr marL="914377" indent="0" algn="ctr">
              <a:buNone/>
              <a:defRPr sz="1800">
                <a:uFillTx/>
              </a:defRPr>
            </a:lvl3pPr>
            <a:lvl4pPr marL="1371566" indent="0" algn="ctr">
              <a:buNone/>
              <a:defRPr sz="1600">
                <a:uFillTx/>
              </a:defRPr>
            </a:lvl4pPr>
            <a:lvl5pPr marL="1828754" indent="0" algn="ctr">
              <a:buNone/>
              <a:defRPr sz="1600">
                <a:uFillTx/>
              </a:defRPr>
            </a:lvl5pPr>
            <a:lvl6pPr marL="2285943" indent="0" algn="ctr">
              <a:buNone/>
              <a:defRPr sz="1600">
                <a:uFillTx/>
              </a:defRPr>
            </a:lvl6pPr>
            <a:lvl7pPr marL="2743131" indent="0" algn="ctr">
              <a:buNone/>
              <a:defRPr sz="1600">
                <a:uFillTx/>
              </a:defRPr>
            </a:lvl7pPr>
            <a:lvl8pPr marL="3200320" indent="0" algn="ctr">
              <a:buNone/>
              <a:defRPr sz="1600">
                <a:uFillTx/>
              </a:defRPr>
            </a:lvl8pPr>
            <a:lvl9pPr marL="3657509" indent="0" algn="ctr">
              <a:buNone/>
              <a:defRPr sz="1600">
                <a:uFillTx/>
              </a:defRPr>
            </a:lvl9pPr>
          </a:lstStyle>
          <a:p>
            <a:r>
              <a:rPr lang="en-US" dirty="0">
                <a:uFillTx/>
              </a:rPr>
              <a:t>Click to edit Master subtitle style</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678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lvl1pPr>
              <a:defRPr>
                <a:solidFill>
                  <a:schemeClr val="tx1"/>
                </a:solidFill>
                <a:uFillTx/>
              </a:defRPr>
            </a:lvl1pPr>
          </a:lstStyle>
          <a:p>
            <a:fld id="{F51376BE-D49D-E946-9484-81A0C482C8D7}" type="datetimeFigureOut">
              <a:rPr lang="en-US" smtClean="0">
                <a:uFillTx/>
              </a:rPr>
              <a:pPr/>
              <a:t>1/24/22</a:t>
            </a:fld>
            <a:endParaRPr lang="en-US">
              <a:uFillTx/>
            </a:endParaRPr>
          </a:p>
        </p:txBody>
      </p:sp>
      <p:sp>
        <p:nvSpPr>
          <p:cNvPr id="5" name="Footer Placeholder 4"/>
          <p:cNvSpPr>
            <a:spLocks noGrp="1"/>
          </p:cNvSpPr>
          <p:nvPr>
            <p:ph type="ftr" sz="quarter" idx="11"/>
          </p:nvPr>
        </p:nvSpPr>
        <p:spPr/>
        <p:txBody>
          <a:bodyPr/>
          <a:lstStyle>
            <a:lvl1pPr>
              <a:defRPr>
                <a:solidFill>
                  <a:schemeClr val="tx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tx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183550451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93939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uFillTx/>
              </a:defRPr>
            </a:lvl1pPr>
            <a:lvl2pPr marL="457189" indent="0">
              <a:buNone/>
              <a:defRPr sz="2000" b="1">
                <a:uFillTx/>
              </a:defRPr>
            </a:lvl2pPr>
            <a:lvl3pPr marL="914377" indent="0">
              <a:buNone/>
              <a:defRPr sz="1800" b="1">
                <a:uFillTx/>
              </a:defRPr>
            </a:lvl3pPr>
            <a:lvl4pPr marL="1371566" indent="0">
              <a:buNone/>
              <a:defRPr sz="1600" b="1">
                <a:uFillTx/>
              </a:defRPr>
            </a:lvl4pPr>
            <a:lvl5pPr marL="1828754" indent="0">
              <a:buNone/>
              <a:defRPr sz="1600" b="1">
                <a:uFillTx/>
              </a:defRPr>
            </a:lvl5pPr>
            <a:lvl6pPr marL="2285943" indent="0">
              <a:buNone/>
              <a:defRPr sz="1600" b="1">
                <a:uFillTx/>
              </a:defRPr>
            </a:lvl6pPr>
            <a:lvl7pPr marL="2743131" indent="0">
              <a:buNone/>
              <a:defRPr sz="1600" b="1">
                <a:uFillTx/>
              </a:defRPr>
            </a:lvl7pPr>
            <a:lvl8pPr marL="3200320" indent="0">
              <a:buNone/>
              <a:defRPr sz="1600" b="1">
                <a:uFillTx/>
              </a:defRPr>
            </a:lvl8pPr>
            <a:lvl9pPr marL="3657509"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uFillTx/>
              </a:defRPr>
            </a:lvl1pPr>
            <a:lvl2pPr marL="457189" indent="0">
              <a:buNone/>
              <a:defRPr sz="2000" b="1">
                <a:uFillTx/>
              </a:defRPr>
            </a:lvl2pPr>
            <a:lvl3pPr marL="914377" indent="0">
              <a:buNone/>
              <a:defRPr sz="1800" b="1">
                <a:uFillTx/>
              </a:defRPr>
            </a:lvl3pPr>
            <a:lvl4pPr marL="1371566" indent="0">
              <a:buNone/>
              <a:defRPr sz="1600" b="1">
                <a:uFillTx/>
              </a:defRPr>
            </a:lvl4pPr>
            <a:lvl5pPr marL="1828754" indent="0">
              <a:buNone/>
              <a:defRPr sz="1600" b="1">
                <a:uFillTx/>
              </a:defRPr>
            </a:lvl5pPr>
            <a:lvl6pPr marL="2285943" indent="0">
              <a:buNone/>
              <a:defRPr sz="1600" b="1">
                <a:uFillTx/>
              </a:defRPr>
            </a:lvl6pPr>
            <a:lvl7pPr marL="2743131" indent="0">
              <a:buNone/>
              <a:defRPr sz="1600" b="1">
                <a:uFillTx/>
              </a:defRPr>
            </a:lvl7pPr>
            <a:lvl8pPr marL="3200320" indent="0">
              <a:buNone/>
              <a:defRPr sz="1600" b="1">
                <a:uFillTx/>
              </a:defRPr>
            </a:lvl8pPr>
            <a:lvl9pPr marL="3657509"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uFillTx/>
            </a:endParaRPr>
          </a:p>
        </p:txBody>
      </p:sp>
      <p:sp>
        <p:nvSpPr>
          <p:cNvPr id="9" name="Slide Number Placeholder 8"/>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45080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uFillTx/>
            </a:endParaRPr>
          </a:p>
        </p:txBody>
      </p:sp>
      <p:sp>
        <p:nvSpPr>
          <p:cNvPr id="5" name="Slide Number Placeholder 4"/>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73514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uFillTx/>
            </a:endParaRP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3951013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uFillTx/>
              </a:defRPr>
            </a:lvl1pPr>
            <a:lvl2pPr marL="457189" indent="0">
              <a:buNone/>
              <a:defRPr sz="1400">
                <a:uFillTx/>
              </a:defRPr>
            </a:lvl2pPr>
            <a:lvl3pPr marL="914377" indent="0">
              <a:buNone/>
              <a:defRPr sz="1200">
                <a:uFillTx/>
              </a:defRPr>
            </a:lvl3pPr>
            <a:lvl4pPr marL="1371566" indent="0">
              <a:buNone/>
              <a:defRPr sz="1000">
                <a:uFillTx/>
              </a:defRPr>
            </a:lvl4pPr>
            <a:lvl5pPr marL="1828754" indent="0">
              <a:buNone/>
              <a:defRPr sz="1000">
                <a:uFillTx/>
              </a:defRPr>
            </a:lvl5pPr>
            <a:lvl6pPr marL="2285943" indent="0">
              <a:buNone/>
              <a:defRPr sz="1000">
                <a:uFillTx/>
              </a:defRPr>
            </a:lvl6pPr>
            <a:lvl7pPr marL="2743131" indent="0">
              <a:buNone/>
              <a:defRPr sz="1000">
                <a:uFillTx/>
              </a:defRPr>
            </a:lvl7pPr>
            <a:lvl8pPr marL="3200320" indent="0">
              <a:buNone/>
              <a:defRPr sz="1000">
                <a:uFillTx/>
              </a:defRPr>
            </a:lvl8pPr>
            <a:lvl9pPr marL="3657509"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000618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uFillTx/>
              </a:defRPr>
            </a:lvl1pPr>
            <a:lvl2pPr marL="457189" indent="0">
              <a:buNone/>
              <a:defRPr sz="2800">
                <a:uFillTx/>
              </a:defRPr>
            </a:lvl2pPr>
            <a:lvl3pPr marL="914377" indent="0">
              <a:buNone/>
              <a:defRPr sz="2400">
                <a:uFillTx/>
              </a:defRPr>
            </a:lvl3pPr>
            <a:lvl4pPr marL="1371566" indent="0">
              <a:buNone/>
              <a:defRPr sz="2000">
                <a:uFillTx/>
              </a:defRPr>
            </a:lvl4pPr>
            <a:lvl5pPr marL="1828754" indent="0">
              <a:buNone/>
              <a:defRPr sz="2000">
                <a:uFillTx/>
              </a:defRPr>
            </a:lvl5pPr>
            <a:lvl6pPr marL="2285943" indent="0">
              <a:buNone/>
              <a:defRPr sz="2000">
                <a:uFillTx/>
              </a:defRPr>
            </a:lvl6pPr>
            <a:lvl7pPr marL="2743131" indent="0">
              <a:buNone/>
              <a:defRPr sz="2000">
                <a:uFillTx/>
              </a:defRPr>
            </a:lvl7pPr>
            <a:lvl8pPr marL="3200320" indent="0">
              <a:buNone/>
              <a:defRPr sz="2000">
                <a:uFillTx/>
              </a:defRPr>
            </a:lvl8pPr>
            <a:lvl9pPr marL="3657509"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uFillTx/>
              </a:defRPr>
            </a:lvl1pPr>
            <a:lvl2pPr marL="457189" indent="0">
              <a:buNone/>
              <a:defRPr sz="1400">
                <a:uFillTx/>
              </a:defRPr>
            </a:lvl2pPr>
            <a:lvl3pPr marL="914377" indent="0">
              <a:buNone/>
              <a:defRPr sz="1200">
                <a:uFillTx/>
              </a:defRPr>
            </a:lvl3pPr>
            <a:lvl4pPr marL="1371566" indent="0">
              <a:buNone/>
              <a:defRPr sz="1000">
                <a:uFillTx/>
              </a:defRPr>
            </a:lvl4pPr>
            <a:lvl5pPr marL="1828754" indent="0">
              <a:buNone/>
              <a:defRPr sz="1000">
                <a:uFillTx/>
              </a:defRPr>
            </a:lvl5pPr>
            <a:lvl6pPr marL="2285943" indent="0">
              <a:buNone/>
              <a:defRPr sz="1000">
                <a:uFillTx/>
              </a:defRPr>
            </a:lvl6pPr>
            <a:lvl7pPr marL="2743131" indent="0">
              <a:buNone/>
              <a:defRPr sz="1000">
                <a:uFillTx/>
              </a:defRPr>
            </a:lvl7pPr>
            <a:lvl8pPr marL="3200320" indent="0">
              <a:buNone/>
              <a:defRPr sz="1000">
                <a:uFillTx/>
              </a:defRPr>
            </a:lvl8pPr>
            <a:lvl9pPr marL="3657509"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79569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39756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919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_Title Slide">
    <p:bg>
      <p:bgRef idx="1003">
        <a:schemeClr val="bg2"/>
      </p:bgRef>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 y="1915566"/>
            <a:ext cx="12191999" cy="1996034"/>
          </a:xfrm>
        </p:spPr>
        <p:txBody>
          <a:bodyPr/>
          <a:lstStyle>
            <a:lvl1pPr algn="ctr">
              <a:defRPr b="0" i="0">
                <a:solidFill>
                  <a:schemeClr val="tx1"/>
                </a:solidFill>
                <a:uFillTx/>
                <a:latin typeface="Helvetica Neue Light" charset="0"/>
                <a:ea typeface="Helvetica Neue Light" charset="0"/>
                <a:cs typeface="Helvetica Neue Light" charset="0"/>
              </a:defRPr>
            </a:lvl1pPr>
          </a:lstStyle>
          <a:p>
            <a:r>
              <a:rPr lang="en-US" dirty="0">
                <a:uFillTx/>
              </a:rPr>
              <a:t>Click to edit Master title style</a:t>
            </a:r>
          </a:p>
        </p:txBody>
      </p:sp>
      <p:sp>
        <p:nvSpPr>
          <p:cNvPr id="5" name="Date Placeholder 4"/>
          <p:cNvSpPr>
            <a:spLocks noGrp="1" noChangeArrowheads="1"/>
          </p:cNvSpPr>
          <p:nvPr>
            <p:ph type="dt" sz="half" idx="10"/>
          </p:nvPr>
        </p:nvSpPr>
        <p:spPr bwMode="auto">
          <a:xfrm>
            <a:off x="914400" y="6248400"/>
            <a:ext cx="2540000" cy="457200"/>
          </a:xfrm>
          <a:prstGeom prst="rect">
            <a:avLst/>
          </a:prstGeom>
          <a:ln>
            <a:miter lim="800000"/>
          </a:ln>
        </p:spPr>
        <p:txBody>
          <a:bodyPr vert="horz" wrap="square" lIns="91440" tIns="45720" rIns="91440" bIns="45720" numCol="1" anchor="t" anchorCtr="0" compatLnSpc="1">
            <a:prstTxWarp prst="textNoShape">
              <a:avLst/>
            </a:prstTxWarp>
          </a:bodyPr>
          <a:lstStyle>
            <a:lvl1pP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6" name="Footer Placeholder 5"/>
          <p:cNvSpPr>
            <a:spLocks noGrp="1" noChangeArrowheads="1"/>
          </p:cNvSpPr>
          <p:nvPr>
            <p:ph type="ftr" sz="quarter" idx="11"/>
          </p:nvPr>
        </p:nvSpPr>
        <p:spPr bwMode="auto">
          <a:xfrm>
            <a:off x="4165600" y="6248400"/>
            <a:ext cx="3860800" cy="457200"/>
          </a:xfrm>
          <a:prstGeom prst="rect">
            <a:avLst/>
          </a:prstGeom>
          <a:ln>
            <a:miter lim="800000"/>
          </a:ln>
        </p:spPr>
        <p:txBody>
          <a:bodyPr vert="horz" wrap="square" lIns="91440" tIns="45720" rIns="91440" bIns="45720" numCol="1" anchor="t" anchorCtr="0" compatLnSpc="1">
            <a:prstTxWarp prst="textNoShape">
              <a:avLst/>
            </a:prstTxWarp>
          </a:bodyPr>
          <a:lstStyle>
            <a:lvl1pPr algn="ct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7" name="Rectangle 6"/>
          <p:cNvSpPr>
            <a:spLocks noGrp="1" noChangeArrowheads="1"/>
          </p:cNvSpPr>
          <p:nvPr>
            <p:ph type="sldNum" sz="quarter" idx="12"/>
          </p:nvPr>
        </p:nvSpPr>
        <p:spPr>
          <a:xfrm>
            <a:off x="8737600" y="6248400"/>
            <a:ext cx="2540000" cy="457200"/>
          </a:xfrm>
        </p:spPr>
        <p:txBody>
          <a:bodyPr/>
          <a:lstStyle>
            <a:lvl1pPr>
              <a:defRPr b="0" i="0">
                <a:uFillTx/>
                <a:latin typeface="Helvetica Neue Light" charset="0"/>
                <a:ea typeface="Helvetica Neue Light" charset="0"/>
                <a:cs typeface="Helvetica Neue Light" charset="0"/>
              </a:defRPr>
            </a:lvl1pPr>
          </a:lstStyle>
          <a:p>
            <a:fld id="{0707532D-10C1-AA49-B4A4-A871B8E03AF0}" type="slidenum">
              <a:rPr lang="en-US" smtClean="0">
                <a:uFillTx/>
              </a:rPr>
              <a:pPr/>
              <a:t>‹#›</a:t>
            </a:fld>
            <a:endParaRPr lang="en-US">
              <a:uFillTx/>
            </a:endParaRPr>
          </a:p>
        </p:txBody>
      </p:sp>
    </p:spTree>
    <p:extLst>
      <p:ext uri="{BB962C8B-B14F-4D97-AF65-F5344CB8AC3E}">
        <p14:creationId xmlns:p14="http://schemas.microsoft.com/office/powerpoint/2010/main" val="223257178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lvl1pPr marL="457200" indent="-442913">
              <a:buClr>
                <a:schemeClr val="tx1"/>
              </a:buClr>
              <a:buSzPct val="100000"/>
              <a:buFont typeface="Wingdings" charset="2"/>
              <a:buChar char="Ø"/>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046578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4_Title Slide">
    <p:bg>
      <p:bgPr>
        <a:solidFill>
          <a:schemeClr val="accent5"/>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 y="1915566"/>
            <a:ext cx="12191999" cy="1996034"/>
          </a:xfrm>
        </p:spPr>
        <p:txBody>
          <a:bodyPr/>
          <a:lstStyle>
            <a:lvl1pPr algn="ctr">
              <a:defRPr b="0" i="0">
                <a:solidFill>
                  <a:schemeClr val="tx1"/>
                </a:solidFill>
                <a:uFillTx/>
                <a:latin typeface="Helvetica Neue Light" charset="0"/>
                <a:ea typeface="Helvetica Neue Light" charset="0"/>
                <a:cs typeface="Helvetica Neue Light" charset="0"/>
              </a:defRPr>
            </a:lvl1pPr>
          </a:lstStyle>
          <a:p>
            <a:r>
              <a:rPr lang="en-US" dirty="0">
                <a:uFillTx/>
              </a:rPr>
              <a:t>Click to edit Master title style</a:t>
            </a:r>
          </a:p>
        </p:txBody>
      </p:sp>
      <p:sp>
        <p:nvSpPr>
          <p:cNvPr id="5" name="Date Placeholder 4"/>
          <p:cNvSpPr>
            <a:spLocks noGrp="1" noChangeArrowheads="1"/>
          </p:cNvSpPr>
          <p:nvPr>
            <p:ph type="dt" sz="half" idx="10"/>
          </p:nvPr>
        </p:nvSpPr>
        <p:spPr bwMode="auto">
          <a:xfrm>
            <a:off x="914400" y="6248400"/>
            <a:ext cx="2540000" cy="457200"/>
          </a:xfrm>
          <a:prstGeom prst="rect">
            <a:avLst/>
          </a:prstGeom>
          <a:ln>
            <a:miter lim="800000"/>
          </a:ln>
        </p:spPr>
        <p:txBody>
          <a:bodyPr vert="horz" wrap="square" lIns="91440" tIns="45720" rIns="91440" bIns="45720" numCol="1" anchor="t" anchorCtr="0" compatLnSpc="1">
            <a:prstTxWarp prst="textNoShape">
              <a:avLst/>
            </a:prstTxWarp>
          </a:bodyPr>
          <a:lstStyle>
            <a:lvl1pP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6" name="Footer Placeholder 5"/>
          <p:cNvSpPr>
            <a:spLocks noGrp="1" noChangeArrowheads="1"/>
          </p:cNvSpPr>
          <p:nvPr>
            <p:ph type="ftr" sz="quarter" idx="11"/>
          </p:nvPr>
        </p:nvSpPr>
        <p:spPr bwMode="auto">
          <a:xfrm>
            <a:off x="4165600" y="6248400"/>
            <a:ext cx="3860800" cy="457200"/>
          </a:xfrm>
          <a:prstGeom prst="rect">
            <a:avLst/>
          </a:prstGeom>
          <a:ln>
            <a:miter lim="800000"/>
          </a:ln>
        </p:spPr>
        <p:txBody>
          <a:bodyPr vert="horz" wrap="square" lIns="91440" tIns="45720" rIns="91440" bIns="45720" numCol="1" anchor="t" anchorCtr="0" compatLnSpc="1">
            <a:prstTxWarp prst="textNoShape">
              <a:avLst/>
            </a:prstTxWarp>
          </a:bodyPr>
          <a:lstStyle>
            <a:lvl1pPr algn="ct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7" name="Rectangle 6"/>
          <p:cNvSpPr>
            <a:spLocks noGrp="1" noChangeArrowheads="1"/>
          </p:cNvSpPr>
          <p:nvPr>
            <p:ph type="sldNum" sz="quarter" idx="12"/>
          </p:nvPr>
        </p:nvSpPr>
        <p:spPr>
          <a:xfrm>
            <a:off x="8737600" y="6248400"/>
            <a:ext cx="2540000" cy="457200"/>
          </a:xfrm>
        </p:spPr>
        <p:txBody>
          <a:bodyPr/>
          <a:lstStyle>
            <a:lvl1pPr>
              <a:defRPr b="0" i="0">
                <a:uFillTx/>
                <a:latin typeface="Helvetica Neue Light" charset="0"/>
                <a:ea typeface="Helvetica Neue Light" charset="0"/>
                <a:cs typeface="Helvetica Neue Light" charset="0"/>
              </a:defRPr>
            </a:lvl1pPr>
          </a:lstStyle>
          <a:p>
            <a:fld id="{0707532D-10C1-AA49-B4A4-A871B8E03AF0}" type="slidenum">
              <a:rPr lang="en-US" smtClean="0">
                <a:uFillTx/>
              </a:rPr>
              <a:pPr/>
              <a:t>‹#›</a:t>
            </a:fld>
            <a:endParaRPr lang="en-US">
              <a:uFillTx/>
            </a:endParaRPr>
          </a:p>
        </p:txBody>
      </p:sp>
    </p:spTree>
    <p:extLst>
      <p:ext uri="{BB962C8B-B14F-4D97-AF65-F5344CB8AC3E}">
        <p14:creationId xmlns:p14="http://schemas.microsoft.com/office/powerpoint/2010/main" val="286109075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sz="48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spcAft>
                <a:spcPts val="0"/>
              </a:spcAft>
              <a:defRPr sz="3733"/>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169222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49056"/>
            <a:ext cx="10363200" cy="2221521"/>
          </a:xfrm>
        </p:spPr>
        <p:txBody>
          <a:bodyPr anchor="t"/>
          <a:lstStyle>
            <a:lvl1pPr>
              <a:defRPr sz="7200"/>
            </a:lvl1pPr>
          </a:lstStyle>
          <a:p>
            <a:r>
              <a:rPr lang="en-US" dirty="0"/>
              <a:t>Click to edit Master title style</a:t>
            </a:r>
          </a:p>
        </p:txBody>
      </p:sp>
      <p:sp>
        <p:nvSpPr>
          <p:cNvPr id="3" name="Subtitle 2"/>
          <p:cNvSpPr>
            <a:spLocks noGrp="1"/>
          </p:cNvSpPr>
          <p:nvPr>
            <p:ph type="subTitle" idx="1"/>
          </p:nvPr>
        </p:nvSpPr>
        <p:spPr>
          <a:xfrm>
            <a:off x="914400" y="3736975"/>
            <a:ext cx="10363200" cy="682625"/>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3982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200"/>
            <a:ext cx="10363200" cy="2573088"/>
          </a:xfrm>
        </p:spPr>
        <p:txBody>
          <a:bodyPr anchor="t"/>
          <a:lstStyle>
            <a:lvl1pPr algn="l">
              <a:defRPr sz="8000"/>
            </a:lvl1pPr>
          </a:lstStyle>
          <a:p>
            <a:r>
              <a:rPr lang="en-US" dirty="0"/>
              <a:t>Click to edit Master title style</a:t>
            </a:r>
          </a:p>
        </p:txBody>
      </p:sp>
      <p:sp>
        <p:nvSpPr>
          <p:cNvPr id="3" name="Subtitle 2"/>
          <p:cNvSpPr>
            <a:spLocks noGrp="1"/>
          </p:cNvSpPr>
          <p:nvPr>
            <p:ph type="subTitle" idx="1"/>
          </p:nvPr>
        </p:nvSpPr>
        <p:spPr>
          <a:xfrm>
            <a:off x="914400" y="3630381"/>
            <a:ext cx="8534400" cy="682625"/>
          </a:xfr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70496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10972800" cy="1143000"/>
          </a:xfrm>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F38D69-7854-5743-8814-6FD6FB500DDC}" type="slidenum">
              <a:rPr lang="en-US"/>
              <a:pPr>
                <a:defRPr/>
              </a:pPr>
              <a:t>‹#›</a:t>
            </a:fld>
            <a:endParaRPr lang="en-US"/>
          </a:p>
        </p:txBody>
      </p:sp>
    </p:spTree>
    <p:extLst>
      <p:ext uri="{BB962C8B-B14F-4D97-AF65-F5344CB8AC3E}">
        <p14:creationId xmlns:p14="http://schemas.microsoft.com/office/powerpoint/2010/main" val="320584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98055"/>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E1F212-E36A-6C44-B33E-31147482829D}" type="slidenum">
              <a:rPr lang="en-US"/>
              <a:pPr>
                <a:defRPr/>
              </a:pPr>
              <a:t>‹#›</a:t>
            </a:fld>
            <a:endParaRPr lang="en-US"/>
          </a:p>
        </p:txBody>
      </p:sp>
    </p:spTree>
    <p:extLst>
      <p:ext uri="{BB962C8B-B14F-4D97-AF65-F5344CB8AC3E}">
        <p14:creationId xmlns:p14="http://schemas.microsoft.com/office/powerpoint/2010/main" val="4182089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6E3AE0-77FC-6A46-AAD7-7484B6419EDB}" type="slidenum">
              <a:rPr lang="en-US"/>
              <a:pPr>
                <a:defRPr/>
              </a:pPr>
              <a:t>‹#›</a:t>
            </a:fld>
            <a:endParaRPr lang="en-US"/>
          </a:p>
        </p:txBody>
      </p:sp>
    </p:spTree>
    <p:extLst>
      <p:ext uri="{BB962C8B-B14F-4D97-AF65-F5344CB8AC3E}">
        <p14:creationId xmlns:p14="http://schemas.microsoft.com/office/powerpoint/2010/main" val="4257855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5E49AE-0C71-C547-B6A5-EC281CCEEEFD}" type="slidenum">
              <a:rPr lang="en-US"/>
              <a:pPr>
                <a:defRPr/>
              </a:pPr>
              <a:t>‹#›</a:t>
            </a:fld>
            <a:endParaRPr lang="en-US"/>
          </a:p>
        </p:txBody>
      </p:sp>
    </p:spTree>
    <p:extLst>
      <p:ext uri="{BB962C8B-B14F-4D97-AF65-F5344CB8AC3E}">
        <p14:creationId xmlns:p14="http://schemas.microsoft.com/office/powerpoint/2010/main" val="387744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FC58E1-AD50-B54D-AB38-8CD397ACEDB9}" type="slidenum">
              <a:rPr lang="en-US"/>
              <a:pPr>
                <a:defRPr/>
              </a:pPr>
              <a:t>‹#›</a:t>
            </a:fld>
            <a:endParaRPr lang="en-US"/>
          </a:p>
        </p:txBody>
      </p:sp>
    </p:spTree>
    <p:extLst>
      <p:ext uri="{BB962C8B-B14F-4D97-AF65-F5344CB8AC3E}">
        <p14:creationId xmlns:p14="http://schemas.microsoft.com/office/powerpoint/2010/main" val="27550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0" y="152400"/>
            <a:ext cx="10972800" cy="838200"/>
          </a:xfrm>
        </p:spPr>
        <p:txBody>
          <a:bodyPr/>
          <a:lstStyle>
            <a:lvl1pPr>
              <a:defRPr sz="5500"/>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464161-BD14-6B44-8A5D-DA5F390B3FBC}" type="slidenum">
              <a:rPr lang="en-US"/>
              <a:pPr>
                <a:defRPr/>
              </a:pPr>
              <a:t>‹#›</a:t>
            </a:fld>
            <a:endParaRPr lang="en-US"/>
          </a:p>
        </p:txBody>
      </p:sp>
    </p:spTree>
    <p:extLst>
      <p:ext uri="{BB962C8B-B14F-4D97-AF65-F5344CB8AC3E}">
        <p14:creationId xmlns:p14="http://schemas.microsoft.com/office/powerpoint/2010/main" val="275705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541060"/>
            <a:ext cx="10801350" cy="1305579"/>
          </a:xfrm>
        </p:spPr>
        <p:txBody>
          <a:bodyPr/>
          <a:lstStyle/>
          <a:p>
            <a:r>
              <a:rPr lang="en-US">
                <a:uFillTx/>
              </a:rPr>
              <a:t>Click to edit Master title style</a:t>
            </a:r>
          </a:p>
        </p:txBody>
      </p:sp>
      <p:sp>
        <p:nvSpPr>
          <p:cNvPr id="3" name="Content Placeholder 2"/>
          <p:cNvSpPr>
            <a:spLocks noGrp="1"/>
          </p:cNvSpPr>
          <p:nvPr>
            <p:ph idx="1"/>
          </p:nvPr>
        </p:nvSpPr>
        <p:spPr>
          <a:xfrm>
            <a:off x="838200" y="2026025"/>
            <a:ext cx="10515600" cy="4150940"/>
          </a:xfrm>
        </p:spPr>
        <p:txBody>
          <a:bodyPr/>
          <a:lstStyle>
            <a:lvl1pPr marL="457200" indent="-442913">
              <a:buClr>
                <a:schemeClr val="tx1"/>
              </a:buClr>
              <a:buSzPct val="100000"/>
              <a:buFont typeface="Wingdings" charset="2"/>
              <a:buChar char="Ø"/>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
        <p:nvSpPr>
          <p:cNvPr id="7" name="TextBox 6"/>
          <p:cNvSpPr txBox="1">
            <a:spLocks/>
          </p:cNvSpPr>
          <p:nvPr userDrawn="1"/>
        </p:nvSpPr>
        <p:spPr>
          <a:xfrm>
            <a:off x="175999" y="171728"/>
            <a:ext cx="1324402" cy="369332"/>
          </a:xfrm>
          <a:prstGeom prst="rect">
            <a:avLst/>
          </a:prstGeom>
          <a:noFill/>
        </p:spPr>
        <p:txBody>
          <a:bodyPr wrap="none" rtlCol="0">
            <a:spAutoFit/>
          </a:bodyPr>
          <a:lstStyle/>
          <a:p>
            <a:r>
              <a:rPr lang="en-US" dirty="0" err="1">
                <a:uFillTx/>
              </a:rPr>
              <a:t>Todo</a:t>
            </a:r>
            <a:r>
              <a:rPr lang="en-US" dirty="0">
                <a:uFillTx/>
              </a:rPr>
              <a:t> Slide</a:t>
            </a:r>
          </a:p>
        </p:txBody>
      </p:sp>
      <p:sp>
        <p:nvSpPr>
          <p:cNvPr id="8" name="TextBox 7"/>
          <p:cNvSpPr txBox="1">
            <a:spLocks/>
          </p:cNvSpPr>
          <p:nvPr userDrawn="1"/>
        </p:nvSpPr>
        <p:spPr>
          <a:xfrm rot="2080315">
            <a:off x="8030560" y="740354"/>
            <a:ext cx="5319706" cy="461665"/>
          </a:xfrm>
          <a:prstGeom prst="rect">
            <a:avLst/>
          </a:prstGeom>
          <a:pattFill prst="wdUpDiag">
            <a:fgClr>
              <a:schemeClr val="accent2">
                <a:lumMod val="50000"/>
              </a:schemeClr>
            </a:fgClr>
            <a:bgClr>
              <a:srgbClr val="FFC000"/>
            </a:bgClr>
          </a:pattFill>
        </p:spPr>
        <p:txBody>
          <a:bodyPr wrap="square" rtlCol="0">
            <a:spAutoFit/>
          </a:bodyPr>
          <a:lstStyle/>
          <a:p>
            <a:pPr algn="ctr"/>
            <a:r>
              <a:rPr lang="en-US" sz="2400" b="1">
                <a:effectLst>
                  <a:glow rad="368300">
                    <a:srgbClr val="FFC000">
                      <a:alpha val="76000"/>
                    </a:srgbClr>
                  </a:glow>
                </a:effectLst>
                <a:uFillTx/>
              </a:rPr>
              <a:t>Under Construction</a:t>
            </a:r>
          </a:p>
        </p:txBody>
      </p:sp>
    </p:spTree>
    <p:extLst>
      <p:ext uri="{BB962C8B-B14F-4D97-AF65-F5344CB8AC3E}">
        <p14:creationId xmlns:p14="http://schemas.microsoft.com/office/powerpoint/2010/main" val="695182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683E74-89E2-C64C-9005-6CEB91907F00}" type="slidenum">
              <a:rPr lang="en-US"/>
              <a:pPr>
                <a:defRPr/>
              </a:pPr>
              <a:t>‹#›</a:t>
            </a:fld>
            <a:endParaRPr lang="en-US"/>
          </a:p>
        </p:txBody>
      </p:sp>
    </p:spTree>
    <p:extLst>
      <p:ext uri="{BB962C8B-B14F-4D97-AF65-F5344CB8AC3E}">
        <p14:creationId xmlns:p14="http://schemas.microsoft.com/office/powerpoint/2010/main" val="2431153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E9F4B6-8681-E04D-9255-0297A3D32380}" type="slidenum">
              <a:rPr lang="en-US"/>
              <a:pPr>
                <a:defRPr/>
              </a:pPr>
              <a:t>‹#›</a:t>
            </a:fld>
            <a:endParaRPr lang="en-US"/>
          </a:p>
        </p:txBody>
      </p:sp>
    </p:spTree>
    <p:extLst>
      <p:ext uri="{BB962C8B-B14F-4D97-AF65-F5344CB8AC3E}">
        <p14:creationId xmlns:p14="http://schemas.microsoft.com/office/powerpoint/2010/main" val="3221138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A3C13E-E4C7-D24A-8B56-ECE664E03A45}" type="slidenum">
              <a:rPr lang="en-US"/>
              <a:pPr>
                <a:defRPr/>
              </a:pPr>
              <a:t>‹#›</a:t>
            </a:fld>
            <a:endParaRPr lang="en-US"/>
          </a:p>
        </p:txBody>
      </p:sp>
    </p:spTree>
    <p:extLst>
      <p:ext uri="{BB962C8B-B14F-4D97-AF65-F5344CB8AC3E}">
        <p14:creationId xmlns:p14="http://schemas.microsoft.com/office/powerpoint/2010/main" val="4053857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2440E-5BFE-874C-9227-F4E32884346A}" type="slidenum">
              <a:rPr lang="en-US"/>
              <a:pPr>
                <a:defRPr/>
              </a:pPr>
              <a:t>‹#›</a:t>
            </a:fld>
            <a:endParaRPr lang="en-US"/>
          </a:p>
        </p:txBody>
      </p:sp>
    </p:spTree>
    <p:extLst>
      <p:ext uri="{BB962C8B-B14F-4D97-AF65-F5344CB8AC3E}">
        <p14:creationId xmlns:p14="http://schemas.microsoft.com/office/powerpoint/2010/main" val="1278977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463FC-7912-AC48-B1D7-F0AD74BF434B}" type="slidenum">
              <a:rPr lang="en-US"/>
              <a:pPr>
                <a:defRPr/>
              </a:pPr>
              <a:t>‹#›</a:t>
            </a:fld>
            <a:endParaRPr lang="en-US"/>
          </a:p>
        </p:txBody>
      </p:sp>
    </p:spTree>
    <p:extLst>
      <p:ext uri="{BB962C8B-B14F-4D97-AF65-F5344CB8AC3E}">
        <p14:creationId xmlns:p14="http://schemas.microsoft.com/office/powerpoint/2010/main" val="3566465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123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0976" y="1344168"/>
            <a:ext cx="11427883" cy="4965192"/>
          </a:xfrm>
        </p:spPr>
        <p:txBody>
          <a:bodyPr>
            <a:noAutofit/>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3113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lvl1pPr marL="14287" indent="0">
              <a:buClr>
                <a:schemeClr val="tx1"/>
              </a:buClr>
              <a:buSzPct val="100000"/>
              <a:buFont typeface="Wingdings" charset="2"/>
              <a:buNone/>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3033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3" name="Content Placeholder 2"/>
          <p:cNvSpPr>
            <a:spLocks noGrp="1"/>
          </p:cNvSpPr>
          <p:nvPr>
            <p:ph idx="1"/>
          </p:nvPr>
        </p:nvSpPr>
        <p:spPr/>
        <p:txBody>
          <a:bodyPr/>
          <a:lstStyle>
            <a:lvl1pPr marL="14287" indent="0">
              <a:buClr>
                <a:schemeClr val="tx1"/>
              </a:buClr>
              <a:buSzPct val="100000"/>
              <a:buFont typeface="Wingdings" charset="2"/>
              <a:buNone/>
              <a:defRPr>
                <a:uFillTx/>
                <a:latin typeface="Monaco" charset="0"/>
                <a:ea typeface="Monaco" charset="0"/>
                <a:cs typeface="Monaco" charset="0"/>
              </a:defRPr>
            </a:lvl1pPr>
            <a:lvl2pPr marL="457200" indent="0">
              <a:buNone/>
              <a:defRPr>
                <a:uFillTx/>
                <a:latin typeface="Monaco" charset="0"/>
                <a:ea typeface="Monaco" charset="0"/>
                <a:cs typeface="Monaco" charset="0"/>
              </a:defRPr>
            </a:lvl2pPr>
            <a:lvl3pPr marL="1062038" indent="0">
              <a:buNone/>
              <a:defRPr>
                <a:uFillTx/>
                <a:latin typeface="Monaco" charset="0"/>
                <a:ea typeface="Monaco" charset="0"/>
                <a:cs typeface="Monaco" charset="0"/>
              </a:defRPr>
            </a:lvl3pPr>
            <a:lvl4pPr marL="1593850" indent="0">
              <a:buNone/>
              <a:defRPr>
                <a:uFillTx/>
                <a:latin typeface="Monaco" charset="0"/>
                <a:ea typeface="Monaco" charset="0"/>
                <a:cs typeface="Monaco" charset="0"/>
              </a:defRPr>
            </a:lvl4pPr>
            <a:lvl5pPr marL="2052638" indent="0">
              <a:buNone/>
              <a:defRPr>
                <a:uFillTx/>
                <a:latin typeface="Monaco" charset="0"/>
                <a:ea typeface="Monaco" charset="0"/>
                <a:cs typeface="Monaco"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03840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uFillTx/>
              </a:defRPr>
            </a:lvl1pPr>
          </a:lstStyle>
          <a:p>
            <a:r>
              <a:rPr lang="en-US">
                <a:uFillTx/>
              </a:rPr>
              <a:t>Click to edit Master title style</a:t>
            </a:r>
          </a:p>
        </p:txBody>
      </p:sp>
      <p:sp>
        <p:nvSpPr>
          <p:cNvPr id="3" name="Content Placeholder 2"/>
          <p:cNvSpPr>
            <a:spLocks noGrp="1"/>
          </p:cNvSpPr>
          <p:nvPr>
            <p:ph idx="1"/>
          </p:nvPr>
        </p:nvSpPr>
        <p:spPr/>
        <p:txBody>
          <a:bodyPr/>
          <a:lstStyle>
            <a:lvl1pPr marL="457200" indent="-442913">
              <a:buClr>
                <a:schemeClr val="bg1"/>
              </a:buClr>
              <a:buSzPct val="100000"/>
              <a:buFont typeface="Wingdings" charset="2"/>
              <a:buChar char="Ø"/>
              <a:defRPr>
                <a:solidFill>
                  <a:schemeClr val="bg1"/>
                </a:solidFill>
                <a:uFillTx/>
              </a:defRPr>
            </a:lvl1pPr>
            <a:lvl2pPr marL="914400" indent="-457200">
              <a:defRPr>
                <a:solidFill>
                  <a:schemeClr val="bg1"/>
                </a:solidFill>
                <a:uFillTx/>
              </a:defRPr>
            </a:lvl2pPr>
            <a:lvl3pPr marL="1373188" indent="-311150">
              <a:defRPr>
                <a:solidFill>
                  <a:schemeClr val="bg1"/>
                </a:solidFill>
                <a:uFillTx/>
              </a:defRPr>
            </a:lvl3pPr>
            <a:lvl4pPr marL="1830388" indent="-236538">
              <a:defRPr>
                <a:solidFill>
                  <a:schemeClr val="bg1"/>
                </a:solidFill>
                <a:uFillTx/>
              </a:defRPr>
            </a:lvl4pPr>
            <a:lvl5pPr marL="2287588" indent="-234950">
              <a:defRPr>
                <a:solidFill>
                  <a:schemeClr val="bg1"/>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lvl1pPr>
              <a:defRPr>
                <a:solidFill>
                  <a:schemeClr val="bg1"/>
                </a:solidFill>
                <a:uFillTx/>
              </a:defRPr>
            </a:lvl1pPr>
          </a:lstStyle>
          <a:p>
            <a:fld id="{F51376BE-D49D-E946-9484-81A0C482C8D7}" type="datetimeFigureOut">
              <a:rPr lang="en-US" smtClean="0">
                <a:uFillTx/>
              </a:rPr>
              <a:pPr/>
              <a:t>1/24/22</a:t>
            </a:fld>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136122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uFillTx/>
              </a:defRPr>
            </a:lvl1pPr>
          </a:lstStyle>
          <a:p>
            <a:r>
              <a:rPr lang="en-US" dirty="0">
                <a:uFillTx/>
              </a:rPr>
              <a:t>Click to edit Master title style</a:t>
            </a:r>
          </a:p>
        </p:txBody>
      </p:sp>
      <p:sp>
        <p:nvSpPr>
          <p:cNvPr id="3" name="Content Placeholder 2"/>
          <p:cNvSpPr>
            <a:spLocks noGrp="1"/>
          </p:cNvSpPr>
          <p:nvPr>
            <p:ph idx="1"/>
          </p:nvPr>
        </p:nvSpPr>
        <p:spPr/>
        <p:txBody>
          <a:bodyPr/>
          <a:lstStyle>
            <a:lvl1pPr marL="457200" indent="-442913">
              <a:buClr>
                <a:schemeClr val="bg1"/>
              </a:buClr>
              <a:buSzPct val="100000"/>
              <a:buFont typeface="Wingdings" charset="2"/>
              <a:buChar char="Ø"/>
              <a:defRPr>
                <a:solidFill>
                  <a:schemeClr val="bg1"/>
                </a:solidFill>
                <a:uFillTx/>
              </a:defRPr>
            </a:lvl1pPr>
            <a:lvl2pPr marL="914400" indent="-457200">
              <a:defRPr>
                <a:solidFill>
                  <a:schemeClr val="bg1"/>
                </a:solidFill>
                <a:uFillTx/>
              </a:defRPr>
            </a:lvl2pPr>
            <a:lvl3pPr marL="1373188" indent="-311150">
              <a:defRPr>
                <a:solidFill>
                  <a:schemeClr val="bg1"/>
                </a:solidFill>
                <a:uFillTx/>
              </a:defRPr>
            </a:lvl3pPr>
            <a:lvl4pPr marL="1830388" indent="-236538">
              <a:defRPr>
                <a:solidFill>
                  <a:schemeClr val="bg1"/>
                </a:solidFill>
                <a:uFillTx/>
              </a:defRPr>
            </a:lvl4pPr>
            <a:lvl5pPr marL="2287588" indent="-234950">
              <a:defRPr>
                <a:solidFill>
                  <a:schemeClr val="bg1"/>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lvl1pPr>
              <a:defRPr>
                <a:solidFill>
                  <a:schemeClr val="bg1"/>
                </a:solidFill>
                <a:uFillTx/>
              </a:defRPr>
            </a:lvl1pPr>
          </a:lstStyle>
          <a:p>
            <a:fld id="{F51376BE-D49D-E946-9484-81A0C482C8D7}" type="datetimeFigureOut">
              <a:rPr lang="en-US" smtClean="0">
                <a:uFillTx/>
              </a:rPr>
              <a:pPr/>
              <a:t>1/24/22</a:t>
            </a:fld>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224354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fld id="{F51376BE-D49D-E946-9484-81A0C482C8D7}" type="datetimeFigureOut">
              <a:rPr lang="en-US" smtClean="0">
                <a:solidFill>
                  <a:srgbClr val="000000">
                    <a:tint val="75000"/>
                  </a:srgbClr>
                </a:solidFill>
                <a:uFillTx/>
              </a:rPr>
              <a:pPr/>
              <a:t>1/24/22</a:t>
            </a:fld>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74408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bg1"/>
                </a:solidFill>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bg1"/>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lvl1pPr>
              <a:defRPr>
                <a:solidFill>
                  <a:schemeClr val="bg1"/>
                </a:solidFill>
                <a:uFillTx/>
              </a:defRPr>
            </a:lvl1pPr>
          </a:lstStyle>
          <a:p>
            <a:fld id="{F51376BE-D49D-E946-9484-81A0C482C8D7}" type="datetimeFigureOut">
              <a:rPr lang="en-US" smtClean="0">
                <a:uFillTx/>
              </a:rPr>
              <a:pPr/>
              <a:t>1/24/22</a:t>
            </a:fld>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3792104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2450" y="320675"/>
            <a:ext cx="10801350" cy="1325563"/>
          </a:xfrm>
          <a:prstGeom prst="rect">
            <a:avLst/>
          </a:prstGeom>
        </p:spPr>
        <p:txBody>
          <a:bodyPr vert="horz" lIns="91440" tIns="45720" rIns="91440" bIns="45720" rtlCol="0" anchor="ctr">
            <a:normAutofit/>
          </a:bodyPr>
          <a:lstStyle/>
          <a:p>
            <a:r>
              <a:rPr lang="en-US" dirty="0">
                <a:uFillTx/>
              </a:rPr>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uFillTx/>
                <a:latin typeface="Helvetica Neue" charset="0"/>
                <a:ea typeface="Helvetica Neue" charset="0"/>
                <a:cs typeface="Helvetica Neue" charset="0"/>
              </a:defRPr>
            </a:lvl1pPr>
          </a:lstStyle>
          <a:p>
            <a:pPr defTabSz="914377"/>
            <a:fld id="{F51376BE-D49D-E946-9484-81A0C482C8D7}" type="datetimeFigureOut">
              <a:rPr lang="en-US" smtClean="0">
                <a:solidFill>
                  <a:srgbClr val="000000">
                    <a:tint val="75000"/>
                  </a:srgbClr>
                </a:solidFill>
                <a:uFillTx/>
              </a:rPr>
              <a:pPr defTabSz="914377"/>
              <a:t>1/24/22</a:t>
            </a:fld>
            <a:endParaRPr lang="en-US">
              <a:solidFill>
                <a:srgbClr val="000000">
                  <a:tint val="75000"/>
                </a:srgbClr>
              </a:solidFill>
              <a:uFillTx/>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uFillTx/>
                <a:latin typeface="Helvetica Neue" charset="0"/>
                <a:ea typeface="Helvetica Neue" charset="0"/>
                <a:cs typeface="Helvetica Neue" charset="0"/>
              </a:defRPr>
            </a:lvl1pPr>
          </a:lstStyle>
          <a:p>
            <a:pPr defTabSz="914377"/>
            <a:endParaRPr lang="en-US">
              <a:solidFill>
                <a:srgbClr val="000000">
                  <a:tint val="75000"/>
                </a:srgbClr>
              </a:solidFill>
              <a:uFillTx/>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uFillTx/>
                <a:latin typeface="Helvetica Neue" charset="0"/>
                <a:ea typeface="Helvetica Neue" charset="0"/>
                <a:cs typeface="Helvetica Neue" charset="0"/>
              </a:defRPr>
            </a:lvl1pPr>
          </a:lstStyle>
          <a:p>
            <a:pPr defTabSz="914377"/>
            <a:fld id="{DC2A921A-EC74-6F4D-8465-D463C43FF014}" type="slidenum">
              <a:rPr lang="en-US" smtClean="0">
                <a:solidFill>
                  <a:srgbClr val="000000">
                    <a:tint val="75000"/>
                  </a:srgbClr>
                </a:solidFill>
                <a:uFillTx/>
              </a:rPr>
              <a:pPr defTabSz="914377"/>
              <a:t>‹#›</a:t>
            </a:fld>
            <a:endParaRPr lang="en-US">
              <a:solidFill>
                <a:srgbClr val="000000">
                  <a:tint val="75000"/>
                </a:srgbClr>
              </a:solidFill>
              <a:uFillTx/>
            </a:endParaRPr>
          </a:p>
        </p:txBody>
      </p:sp>
    </p:spTree>
    <p:extLst>
      <p:ext uri="{BB962C8B-B14F-4D97-AF65-F5344CB8AC3E}">
        <p14:creationId xmlns:p14="http://schemas.microsoft.com/office/powerpoint/2010/main" val="23876504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txStyles>
    <p:title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p:titleStyle>
    <p:bodyStyle>
      <a:lvl1pPr marL="0" indent="0" algn="l" defTabSz="914377" rtl="0" eaLnBrk="1" latinLnBrk="0" hangingPunct="1">
        <a:lnSpc>
          <a:spcPct val="90000"/>
        </a:lnSpc>
        <a:spcBef>
          <a:spcPts val="2200"/>
        </a:spcBef>
        <a:buFont typeface="Wingdings" charset="2"/>
        <a:buNone/>
        <a:defRPr sz="2800" b="0" i="0" kern="1200">
          <a:solidFill>
            <a:schemeClr val="tx1"/>
          </a:solidFill>
          <a:uFillTx/>
          <a:latin typeface="+mn-lt"/>
          <a:ea typeface="Helvetica Neue Light" charset="0"/>
          <a:cs typeface="Helvetica Neue Light" charset="0"/>
        </a:defRPr>
      </a:lvl1pPr>
      <a:lvl2pPr marL="685783" indent="-228594"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142971" indent="-228594"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600160" indent="-228594"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057349" indent="-228594"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p:bodyStyle>
    <p:otherStyle>
      <a:defPPr>
        <a:defRPr lang="en-US">
          <a:uFillTx/>
        </a:defRPr>
      </a:defPPr>
      <a:lvl1pPr marL="0" algn="l" defTabSz="914377" rtl="0" eaLnBrk="1" latinLnBrk="0" hangingPunct="1">
        <a:defRPr sz="1800" kern="1200">
          <a:solidFill>
            <a:schemeClr val="tx1"/>
          </a:solidFill>
          <a:uFillTx/>
          <a:latin typeface="+mn-lt"/>
          <a:ea typeface="+mn-ea"/>
          <a:cs typeface="+mn-cs"/>
        </a:defRPr>
      </a:lvl1pPr>
      <a:lvl2pPr marL="457189" algn="l" defTabSz="914377" rtl="0" eaLnBrk="1" latinLnBrk="0" hangingPunct="1">
        <a:defRPr sz="1800" kern="1200">
          <a:solidFill>
            <a:schemeClr val="tx1"/>
          </a:solidFill>
          <a:uFillTx/>
          <a:latin typeface="+mn-lt"/>
          <a:ea typeface="+mn-ea"/>
          <a:cs typeface="+mn-cs"/>
        </a:defRPr>
      </a:lvl2pPr>
      <a:lvl3pPr marL="914377" algn="l" defTabSz="914377" rtl="0" eaLnBrk="1" latinLnBrk="0" hangingPunct="1">
        <a:defRPr sz="1800" kern="1200">
          <a:solidFill>
            <a:schemeClr val="tx1"/>
          </a:solidFill>
          <a:uFillTx/>
          <a:latin typeface="+mn-lt"/>
          <a:ea typeface="+mn-ea"/>
          <a:cs typeface="+mn-cs"/>
        </a:defRPr>
      </a:lvl3pPr>
      <a:lvl4pPr marL="1371566" algn="l" defTabSz="914377" rtl="0" eaLnBrk="1" latinLnBrk="0" hangingPunct="1">
        <a:defRPr sz="1800" kern="1200">
          <a:solidFill>
            <a:schemeClr val="tx1"/>
          </a:solidFill>
          <a:uFillTx/>
          <a:latin typeface="+mn-lt"/>
          <a:ea typeface="+mn-ea"/>
          <a:cs typeface="+mn-cs"/>
        </a:defRPr>
      </a:lvl4pPr>
      <a:lvl5pPr marL="1828754" algn="l" defTabSz="914377" rtl="0" eaLnBrk="1" latinLnBrk="0" hangingPunct="1">
        <a:defRPr sz="1800" kern="1200">
          <a:solidFill>
            <a:schemeClr val="tx1"/>
          </a:solidFill>
          <a:uFillTx/>
          <a:latin typeface="+mn-lt"/>
          <a:ea typeface="+mn-ea"/>
          <a:cs typeface="+mn-cs"/>
        </a:defRPr>
      </a:lvl5pPr>
      <a:lvl6pPr marL="2285943" algn="l" defTabSz="914377" rtl="0" eaLnBrk="1" latinLnBrk="0" hangingPunct="1">
        <a:defRPr sz="1800" kern="1200">
          <a:solidFill>
            <a:schemeClr val="tx1"/>
          </a:solidFill>
          <a:uFillTx/>
          <a:latin typeface="+mn-lt"/>
          <a:ea typeface="+mn-ea"/>
          <a:cs typeface="+mn-cs"/>
        </a:defRPr>
      </a:lvl6pPr>
      <a:lvl7pPr marL="2743131" algn="l" defTabSz="914377" rtl="0" eaLnBrk="1" latinLnBrk="0" hangingPunct="1">
        <a:defRPr sz="1800" kern="1200">
          <a:solidFill>
            <a:schemeClr val="tx1"/>
          </a:solidFill>
          <a:uFillTx/>
          <a:latin typeface="+mn-lt"/>
          <a:ea typeface="+mn-ea"/>
          <a:cs typeface="+mn-cs"/>
        </a:defRPr>
      </a:lvl7pPr>
      <a:lvl8pPr marL="3200320" algn="l" defTabSz="914377" rtl="0" eaLnBrk="1" latinLnBrk="0" hangingPunct="1">
        <a:defRPr sz="1800" kern="1200">
          <a:solidFill>
            <a:schemeClr val="tx1"/>
          </a:solidFill>
          <a:uFillTx/>
          <a:latin typeface="+mn-lt"/>
          <a:ea typeface="+mn-ea"/>
          <a:cs typeface="+mn-cs"/>
        </a:defRPr>
      </a:lvl8pPr>
      <a:lvl9pPr marL="3657509" algn="l" defTabSz="914377" rtl="0" eaLnBrk="1" latinLnBrk="0" hangingPunct="1">
        <a:defRPr sz="1800" kern="1200">
          <a:solidFill>
            <a:schemeClr val="tx1"/>
          </a:solidFill>
          <a:uFillTx/>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6096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951038"/>
            <a:ext cx="10972800" cy="422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Light"/>
              </a:defRPr>
            </a:lvl1pPr>
          </a:lstStyle>
          <a:p>
            <a:pPr fontAlgn="base">
              <a:spcBef>
                <a:spcPct val="0"/>
              </a:spcBef>
              <a:spcAft>
                <a:spcPct val="0"/>
              </a:spcAft>
              <a:defRPr/>
            </a:pPr>
            <a:endParaRPr lang="en-US" dirty="0">
              <a:ea typeface="ＭＳ Ｐゴシック" charset="-128"/>
              <a:cs typeface="ＭＳ Ｐゴシック"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Gill Sans Light"/>
              </a:defRPr>
            </a:lvl1pPr>
          </a:lstStyle>
          <a:p>
            <a:pPr fontAlgn="base">
              <a:spcBef>
                <a:spcPct val="0"/>
              </a:spcBef>
              <a:spcAft>
                <a:spcPct val="0"/>
              </a:spcAft>
              <a:defRPr/>
            </a:pPr>
            <a:endParaRPr lang="en-US" dirty="0">
              <a:ea typeface="ＭＳ Ｐゴシック" charset="-128"/>
              <a:cs typeface="ＭＳ Ｐゴシック"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Light"/>
              </a:defRPr>
            </a:lvl1pPr>
          </a:lstStyle>
          <a:p>
            <a:pPr fontAlgn="base">
              <a:spcBef>
                <a:spcPct val="0"/>
              </a:spcBef>
              <a:spcAft>
                <a:spcPct val="0"/>
              </a:spcAft>
              <a:defRPr/>
            </a:pPr>
            <a:fld id="{6EC0E81C-C778-DC40-90D0-8BC73B380437}" type="slidenum">
              <a:rPr lang="en-US" smtClean="0">
                <a:ea typeface="ＭＳ Ｐゴシック" charset="-128"/>
                <a:cs typeface="ＭＳ Ｐゴシック" charset="-128"/>
              </a:rPr>
              <a:pPr fontAlgn="base">
                <a:spcBef>
                  <a:spcPct val="0"/>
                </a:spcBef>
                <a:spcAft>
                  <a:spcPct val="0"/>
                </a:spcAft>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4991312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ctr" defTabSz="457200" rtl="0" eaLnBrk="0" fontAlgn="base" hangingPunct="0">
        <a:spcBef>
          <a:spcPct val="0"/>
        </a:spcBef>
        <a:spcAft>
          <a:spcPct val="0"/>
        </a:spcAft>
        <a:defRPr sz="5000" b="0" kern="1200">
          <a:solidFill>
            <a:schemeClr val="tx1"/>
          </a:solidFill>
          <a:latin typeface="Gill Sans Light"/>
          <a:ea typeface="ＭＳ Ｐゴシック" pitchFamily="-65" charset="-128"/>
          <a:cs typeface="Gill Sans Light"/>
        </a:defRPr>
      </a:lvl1pPr>
      <a:lvl2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0" indent="0" algn="l" defTabSz="457200" rtl="0" eaLnBrk="0" fontAlgn="base" hangingPunct="0">
        <a:spcBef>
          <a:spcPts val="2000"/>
        </a:spcBef>
        <a:spcAft>
          <a:spcPct val="0"/>
        </a:spcAft>
        <a:buNone/>
        <a:defRPr sz="3200" kern="1200">
          <a:solidFill>
            <a:schemeClr val="tx1"/>
          </a:solidFill>
          <a:latin typeface="Gill Sans Light"/>
          <a:ea typeface="ＭＳ Ｐゴシック" pitchFamily="-65" charset="-128"/>
          <a:cs typeface="Gill Sans Light"/>
        </a:defRPr>
      </a:lvl1pPr>
      <a:lvl2pPr marL="457200" indent="-228600" algn="l" defTabSz="457200" rtl="0" eaLnBrk="0" fontAlgn="base" hangingPunct="0">
        <a:spcBef>
          <a:spcPct val="0"/>
        </a:spcBef>
        <a:spcAft>
          <a:spcPct val="0"/>
        </a:spcAft>
        <a:buSzPct val="100000"/>
        <a:buFont typeface="Lucida Grande" charset="0"/>
        <a:buChar char="»"/>
        <a:defRPr sz="2700" kern="1200">
          <a:solidFill>
            <a:schemeClr val="tx1"/>
          </a:solidFill>
          <a:latin typeface="Gill Sans Light"/>
          <a:ea typeface="ＭＳ Ｐゴシック" pitchFamily="-65" charset="-128"/>
          <a:cs typeface="Gill Sans Light"/>
        </a:defRPr>
      </a:lvl2pPr>
      <a:lvl3pPr marL="777240" indent="-228600" algn="l" defTabSz="457200" rtl="0" eaLnBrk="0" fontAlgn="base" hangingPunct="0">
        <a:spcBef>
          <a:spcPct val="20000"/>
        </a:spcBef>
        <a:spcAft>
          <a:spcPct val="0"/>
        </a:spcAft>
        <a:buFont typeface="Arial" charset="0"/>
        <a:buChar char="•"/>
        <a:defRPr sz="2400" kern="1200">
          <a:solidFill>
            <a:schemeClr val="tx1"/>
          </a:solidFill>
          <a:latin typeface="Gill Sans Light"/>
          <a:ea typeface="ＭＳ Ｐゴシック" pitchFamily="-65" charset="-128"/>
          <a:cs typeface="Gill Sans Light"/>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Gill Sans Light"/>
          <a:ea typeface="ＭＳ Ｐゴシック" pitchFamily="-65" charset="-128"/>
          <a:cs typeface="Gill Sans Light"/>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Gill Sans Light"/>
          <a:ea typeface="ＭＳ Ｐゴシック" pitchFamily="-65" charset="-128"/>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emf"/></Relationships>
</file>

<file path=ppt/slides/_rels/slide10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tiff"/><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10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tiff"/><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107.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00.emf"/><Relationship Id="rId3" Type="http://schemas.openxmlformats.org/officeDocument/2006/relationships/image" Target="../media/image90.emf"/><Relationship Id="rId7" Type="http://schemas.openxmlformats.org/officeDocument/2006/relationships/image" Target="../media/image94.emf"/><Relationship Id="rId12" Type="http://schemas.openxmlformats.org/officeDocument/2006/relationships/image" Target="../media/image99.emf"/><Relationship Id="rId2"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93.emf"/><Relationship Id="rId11" Type="http://schemas.openxmlformats.org/officeDocument/2006/relationships/image" Target="../media/image98.emf"/><Relationship Id="rId5" Type="http://schemas.openxmlformats.org/officeDocument/2006/relationships/image" Target="../media/image92.emf"/><Relationship Id="rId10" Type="http://schemas.openxmlformats.org/officeDocument/2006/relationships/image" Target="../media/image97.emf"/><Relationship Id="rId4" Type="http://schemas.openxmlformats.org/officeDocument/2006/relationships/image" Target="../media/image91.emf"/><Relationship Id="rId9" Type="http://schemas.openxmlformats.org/officeDocument/2006/relationships/image" Target="../media/image96.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1.emf"/><Relationship Id="rId1" Type="http://schemas.openxmlformats.org/officeDocument/2006/relationships/slideLayout" Target="../slideLayouts/slideLayout25.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1.emf"/><Relationship Id="rId1" Type="http://schemas.openxmlformats.org/officeDocument/2006/relationships/slideLayout" Target="../slideLayouts/slideLayout25.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blog.getdbt.com/future-of-the-modern-data-stack/"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idc.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idc.com/tracker/showproductinfo.jsp?prod_id=184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10" Type="http://schemas.openxmlformats.org/officeDocument/2006/relationships/image" Target="../media/image52.emf"/><Relationship Id="rId4" Type="http://schemas.openxmlformats.org/officeDocument/2006/relationships/image" Target="../media/image46.tiff"/><Relationship Id="rId9" Type="http://schemas.openxmlformats.org/officeDocument/2006/relationships/image" Target="../media/image5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60.tiff"/><Relationship Id="rId3" Type="http://schemas.openxmlformats.org/officeDocument/2006/relationships/image" Target="../media/image15.emf"/><Relationship Id="rId7" Type="http://schemas.openxmlformats.org/officeDocument/2006/relationships/image" Target="../media/image54.tiff"/><Relationship Id="rId12" Type="http://schemas.openxmlformats.org/officeDocument/2006/relationships/image" Target="../media/image59.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3.tiff"/><Relationship Id="rId11" Type="http://schemas.openxmlformats.org/officeDocument/2006/relationships/image" Target="../media/image58.tiff"/><Relationship Id="rId5" Type="http://schemas.openxmlformats.org/officeDocument/2006/relationships/image" Target="../media/image16.tiff"/><Relationship Id="rId10" Type="http://schemas.openxmlformats.org/officeDocument/2006/relationships/image" Target="../media/image57.tiff"/><Relationship Id="rId4" Type="http://schemas.openxmlformats.org/officeDocument/2006/relationships/image" Target="../media/image18.tiff"/><Relationship Id="rId9" Type="http://schemas.openxmlformats.org/officeDocument/2006/relationships/image" Target="../media/image56.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hyperlink" Target="mailto:jegonzal@Berkeley.ed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forms.gle/cn1DS5owivBbniA78"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docs.google.com/spreadsheets/d/1mh9JG1CVgUKMy98xSm8ssI8FEWbITL_8rcBjH2tk0SE/edit?usp=sharin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docs.google.com/presentation/d/1iI7arlEPDTQp2VpHtOTS_ghg_oG03TT0ulwyqG6ZHUM/edit?usp=sharing" TargetMode="Externa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join.slack.com/t/cs294-ai-sys-sp22/shared_invite/zt-120vm629j-pos6xUIfrt_xgaCMM_aaUw" TargetMode="External"/><Relationship Id="rId2" Type="http://schemas.openxmlformats.org/officeDocument/2006/relationships/hyperlink" Target="https://ucbrise.github.io/cs294-ai-sys-sp22/" TargetMode="External"/><Relationship Id="rId1" Type="http://schemas.openxmlformats.org/officeDocument/2006/relationships/slideLayout" Target="../slideLayouts/slideLayout2.xml"/><Relationship Id="rId4" Type="http://schemas.openxmlformats.org/officeDocument/2006/relationships/hyperlink" Target="https://docs.google.com/spreadsheets/d/1mh9JG1CVgUKMy98xSm8ssI8FEWbITL_8rcBjH2tk0SE/edit?usp=sharin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tiff"/><Relationship Id="rId7" Type="http://schemas.openxmlformats.org/officeDocument/2006/relationships/image" Target="../media/image66.tiff"/><Relationship Id="rId2" Type="http://schemas.openxmlformats.org/officeDocument/2006/relationships/image" Target="../media/image61.tiff"/><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db.csail.mit.edu/pubs/sigmod06-mauvedb.pd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tiff"/><Relationship Id="rId7" Type="http://schemas.openxmlformats.org/officeDocument/2006/relationships/image" Target="../media/image72.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 Id="rId9" Type="http://schemas.openxmlformats.org/officeDocument/2006/relationships/image" Target="../media/image74.tiff"/></Relationships>
</file>

<file path=ppt/slides/_rels/slide84.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tiff"/><Relationship Id="rId7" Type="http://schemas.openxmlformats.org/officeDocument/2006/relationships/image" Target="../media/image72.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 Id="rId9" Type="http://schemas.openxmlformats.org/officeDocument/2006/relationships/image" Target="../media/image74.tif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69.tiff"/><Relationship Id="rId13" Type="http://schemas.openxmlformats.org/officeDocument/2006/relationships/image" Target="../media/image78.tiff"/><Relationship Id="rId3" Type="http://schemas.openxmlformats.org/officeDocument/2006/relationships/image" Target="../media/image68.tiff"/><Relationship Id="rId7" Type="http://schemas.openxmlformats.org/officeDocument/2006/relationships/image" Target="../media/image74.tiff"/><Relationship Id="rId12" Type="http://schemas.openxmlformats.org/officeDocument/2006/relationships/image" Target="../media/image77.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tiff"/><Relationship Id="rId11" Type="http://schemas.openxmlformats.org/officeDocument/2006/relationships/image" Target="../media/image76.tiff"/><Relationship Id="rId5" Type="http://schemas.openxmlformats.org/officeDocument/2006/relationships/image" Target="../media/image71.tiff"/><Relationship Id="rId15" Type="http://schemas.openxmlformats.org/officeDocument/2006/relationships/image" Target="../media/image80.tiff"/><Relationship Id="rId10" Type="http://schemas.openxmlformats.org/officeDocument/2006/relationships/image" Target="../media/image75.tiff"/><Relationship Id="rId4" Type="http://schemas.openxmlformats.org/officeDocument/2006/relationships/image" Target="../media/image70.tiff"/><Relationship Id="rId9" Type="http://schemas.openxmlformats.org/officeDocument/2006/relationships/image" Target="../media/image73.tiff"/><Relationship Id="rId14" Type="http://schemas.openxmlformats.org/officeDocument/2006/relationships/image" Target="../media/image79.tiff"/></Relationships>
</file>

<file path=ppt/slides/_rels/slide88.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tiff"/><Relationship Id="rId3" Type="http://schemas.openxmlformats.org/officeDocument/2006/relationships/image" Target="../media/image68.tiff"/><Relationship Id="rId7" Type="http://schemas.openxmlformats.org/officeDocument/2006/relationships/image" Target="../media/image69.tiff"/><Relationship Id="rId12" Type="http://schemas.openxmlformats.org/officeDocument/2006/relationships/image" Target="../media/image77.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tiff"/><Relationship Id="rId11" Type="http://schemas.openxmlformats.org/officeDocument/2006/relationships/image" Target="../media/image76.tiff"/><Relationship Id="rId5" Type="http://schemas.openxmlformats.org/officeDocument/2006/relationships/image" Target="../media/image71.tiff"/><Relationship Id="rId15" Type="http://schemas.openxmlformats.org/officeDocument/2006/relationships/image" Target="../media/image80.tiff"/><Relationship Id="rId10" Type="http://schemas.openxmlformats.org/officeDocument/2006/relationships/image" Target="../media/image75.tiff"/><Relationship Id="rId4" Type="http://schemas.openxmlformats.org/officeDocument/2006/relationships/image" Target="../media/image70.tiff"/><Relationship Id="rId9" Type="http://schemas.openxmlformats.org/officeDocument/2006/relationships/image" Target="../media/image74.tiff"/><Relationship Id="rId14" Type="http://schemas.openxmlformats.org/officeDocument/2006/relationships/image" Target="../media/image79.tiff"/></Relationships>
</file>

<file path=ppt/slides/_rels/slide89.xml.rels><?xml version="1.0" encoding="UTF-8" standalone="yes"?>
<Relationships xmlns="http://schemas.openxmlformats.org/package/2006/relationships"><Relationship Id="rId8" Type="http://schemas.openxmlformats.org/officeDocument/2006/relationships/image" Target="../media/image69.tiff"/><Relationship Id="rId13" Type="http://schemas.openxmlformats.org/officeDocument/2006/relationships/image" Target="../media/image77.tiff"/><Relationship Id="rId3" Type="http://schemas.openxmlformats.org/officeDocument/2006/relationships/image" Target="../media/image81.tiff"/><Relationship Id="rId7" Type="http://schemas.openxmlformats.org/officeDocument/2006/relationships/image" Target="../media/image72.tiff"/><Relationship Id="rId12" Type="http://schemas.openxmlformats.org/officeDocument/2006/relationships/image" Target="../media/image76.tiff"/><Relationship Id="rId2" Type="http://schemas.openxmlformats.org/officeDocument/2006/relationships/notesSlide" Target="../notesSlides/notesSlide31.xml"/><Relationship Id="rId16" Type="http://schemas.openxmlformats.org/officeDocument/2006/relationships/image" Target="../media/image80.tiff"/><Relationship Id="rId1" Type="http://schemas.openxmlformats.org/officeDocument/2006/relationships/slideLayout" Target="../slideLayouts/slideLayout2.xml"/><Relationship Id="rId6" Type="http://schemas.openxmlformats.org/officeDocument/2006/relationships/image" Target="../media/image71.tiff"/><Relationship Id="rId11" Type="http://schemas.openxmlformats.org/officeDocument/2006/relationships/image" Target="../media/image75.tiff"/><Relationship Id="rId5" Type="http://schemas.openxmlformats.org/officeDocument/2006/relationships/image" Target="../media/image70.tiff"/><Relationship Id="rId15" Type="http://schemas.openxmlformats.org/officeDocument/2006/relationships/image" Target="../media/image79.tiff"/><Relationship Id="rId10" Type="http://schemas.openxmlformats.org/officeDocument/2006/relationships/image" Target="../media/image74.tiff"/><Relationship Id="rId4" Type="http://schemas.openxmlformats.org/officeDocument/2006/relationships/image" Target="../media/image68.tiff"/><Relationship Id="rId9" Type="http://schemas.openxmlformats.org/officeDocument/2006/relationships/image" Target="../media/image73.tiff"/><Relationship Id="rId14" Type="http://schemas.openxmlformats.org/officeDocument/2006/relationships/image" Target="../media/image7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E258B90-0F12-634D-B10B-BF94645DDE0A}"/>
              </a:ext>
            </a:extLst>
          </p:cNvPr>
          <p:cNvSpPr txBox="1">
            <a:spLocks/>
          </p:cNvSpPr>
          <p:nvPr/>
        </p:nvSpPr>
        <p:spPr bwMode="auto">
          <a:xfrm>
            <a:off x="2307771" y="5017567"/>
            <a:ext cx="9211409" cy="1271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lvl="0" indent="-342900"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Tahoma"/>
                <a:ea typeface="Helvetica Neue Light" charset="0"/>
                <a:cs typeface="Tahoma"/>
              </a:defRPr>
            </a:lvl1pPr>
            <a:lvl2pPr marL="628650" lvl="1" indent="-171450"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Helvetica Neue Light" charset="0"/>
                <a:ea typeface="Helvetica Neue Light" charset="0"/>
                <a:cs typeface="Helvetica Neue Light" charset="0"/>
              </a:defRPr>
            </a:lvl2pPr>
            <a:lvl3pPr marL="1089025" lvl="2" indent="-174625" algn="ctr" defTabSz="457200" rtl="0" eaLnBrk="0" fontAlgn="base" hangingPunct="0">
              <a:lnSpc>
                <a:spcPct val="100000"/>
              </a:lnSpc>
              <a:spcBef>
                <a:spcPts val="0"/>
              </a:spcBef>
              <a:spcAft>
                <a:spcPts val="0"/>
              </a:spcAft>
              <a:buSzPct val="100000"/>
              <a:buFont typeface="Lucida Grande" charset="0"/>
              <a:buNone/>
              <a:defRPr sz="2800" b="0" i="0" kern="1200">
                <a:solidFill>
                  <a:srgbClr val="404040"/>
                </a:solidFill>
                <a:latin typeface="Helvetica Neue Light" charset="0"/>
                <a:ea typeface="Helvetica Neue Light" charset="0"/>
                <a:cs typeface="Helvetica Neue Light" charset="0"/>
              </a:defRPr>
            </a:lvl3pPr>
            <a:lvl4pPr marL="1541463" lvl="3" indent="-169863"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Helvetica Neue Light" charset="0"/>
                <a:ea typeface="Helvetica Neue Light" charset="0"/>
                <a:cs typeface="Helvetica Neue Light" charset="0"/>
              </a:defRPr>
            </a:lvl4pPr>
            <a:lvl5pPr marL="2001838" lvl="4" indent="-173038" algn="ctr" defTabSz="457200" rtl="0" eaLnBrk="0" fontAlgn="base" hangingPunct="0">
              <a:lnSpc>
                <a:spcPct val="100000"/>
              </a:lnSpc>
              <a:spcBef>
                <a:spcPts val="0"/>
              </a:spcBef>
              <a:spcAft>
                <a:spcPts val="0"/>
              </a:spcAft>
              <a:buSzPct val="100000"/>
              <a:buFont typeface="Lucida Grande" charset="0"/>
              <a:buNone/>
              <a:defRPr sz="2800" b="0" i="0" kern="1200">
                <a:solidFill>
                  <a:srgbClr val="404040"/>
                </a:solidFill>
                <a:latin typeface="Helvetica Neue Light" charset="0"/>
                <a:ea typeface="Helvetica Neue Light" charset="0"/>
                <a:cs typeface="Helvetica Neue Light" charset="0"/>
              </a:defRPr>
            </a:lvl5pPr>
            <a:lvl6pPr marL="2514600" lvl="5"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6pPr>
            <a:lvl7pPr marL="2971800" lvl="6"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7pPr>
            <a:lvl8pPr marL="3429000" lvl="7"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8pPr>
            <a:lvl9pPr marL="3886200" lvl="8"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9pPr>
          </a:lstStyle>
          <a:p>
            <a:pPr marL="342900" marR="0" lvl="0" indent="-342900" algn="r" defTabSz="457200" rtl="0" eaLnBrk="0" fontAlgn="base" latinLnBrk="0" hangingPunct="0">
              <a:lnSpc>
                <a:spcPct val="100000"/>
              </a:lnSpc>
              <a:spcBef>
                <a:spcPts val="0"/>
              </a:spcBef>
              <a:spcAft>
                <a:spcPts val="0"/>
              </a:spcAft>
              <a:buClrTx/>
              <a:buSzPct val="100000"/>
              <a:buFont typeface="Arial" pitchFamily="34" charset="0"/>
              <a:buNone/>
              <a:tabLst/>
              <a:defRPr/>
            </a:pPr>
            <a:r>
              <a:rPr kumimoji="0" lang="en-US" sz="3600" b="0" i="0" u="none" strike="noStrike" kern="1200" cap="none" spc="0" normalizeH="0" baseline="0" noProof="0" dirty="0">
                <a:ln>
                  <a:noFill/>
                </a:ln>
                <a:solidFill>
                  <a:srgbClr val="404040"/>
                </a:solidFill>
                <a:effectLst/>
                <a:uLnTx/>
                <a:uFillTx/>
                <a:latin typeface="Century Gothic" panose="020B0502020202020204" pitchFamily="34" charset="0"/>
                <a:cs typeface="Calibri" panose="020F0502020204030204" pitchFamily="34" charset="0"/>
              </a:rPr>
              <a:t>Amir </a:t>
            </a:r>
            <a:r>
              <a:rPr kumimoji="0" lang="en-US" sz="3600" b="0" i="0" u="none" strike="noStrike" kern="1200" cap="none" spc="0" normalizeH="0" baseline="0" noProof="0" dirty="0" err="1">
                <a:ln>
                  <a:noFill/>
                </a:ln>
                <a:solidFill>
                  <a:srgbClr val="404040"/>
                </a:solidFill>
                <a:effectLst/>
                <a:uLnTx/>
                <a:uFillTx/>
                <a:latin typeface="Century Gothic" panose="020B0502020202020204" pitchFamily="34" charset="0"/>
                <a:cs typeface="Calibri" panose="020F0502020204030204" pitchFamily="34" charset="0"/>
              </a:rPr>
              <a:t>Gholami</a:t>
            </a:r>
            <a:r>
              <a:rPr kumimoji="0" lang="en-US" sz="3600" b="0" i="0" u="none" strike="noStrike" kern="1200" cap="none" spc="0" normalizeH="0" baseline="0" noProof="0" dirty="0">
                <a:ln>
                  <a:noFill/>
                </a:ln>
                <a:solidFill>
                  <a:srgbClr val="404040"/>
                </a:solidFill>
                <a:effectLst/>
                <a:uLnTx/>
                <a:uFillTx/>
                <a:latin typeface="Century Gothic" panose="020B0502020202020204" pitchFamily="34" charset="0"/>
                <a:cs typeface="Calibri" panose="020F0502020204030204" pitchFamily="34" charset="0"/>
              </a:rPr>
              <a:t> &amp; Joseph E. Gonzalez</a:t>
            </a:r>
          </a:p>
        </p:txBody>
      </p:sp>
      <p:sp>
        <p:nvSpPr>
          <p:cNvPr id="2" name="Title 1">
            <a:extLst>
              <a:ext uri="{FF2B5EF4-FFF2-40B4-BE49-F238E27FC236}">
                <a16:creationId xmlns:a16="http://schemas.microsoft.com/office/drawing/2014/main" id="{41DB2976-31A7-0C41-A48C-33994F729244}"/>
              </a:ext>
            </a:extLst>
          </p:cNvPr>
          <p:cNvSpPr>
            <a:spLocks noGrp="1"/>
          </p:cNvSpPr>
          <p:nvPr>
            <p:ph type="ctrTitle"/>
          </p:nvPr>
        </p:nvSpPr>
        <p:spPr>
          <a:xfrm>
            <a:off x="1041680" y="1102514"/>
            <a:ext cx="10477500" cy="4053794"/>
          </a:xfrm>
        </p:spPr>
        <p:txBody>
          <a:bodyPr>
            <a:normAutofit/>
          </a:bodyPr>
          <a:lstStyle/>
          <a:p>
            <a:pPr algn="l"/>
            <a:r>
              <a:rPr lang="en-US" sz="8800" dirty="0">
                <a:solidFill>
                  <a:schemeClr val="accent2"/>
                </a:solidFill>
                <a:latin typeface="Aharoni" panose="02010803020104030203" pitchFamily="2" charset="-79"/>
                <a:cs typeface="Aharoni" panose="02010803020104030203" pitchFamily="2" charset="-79"/>
              </a:rPr>
              <a:t>Machine Learning </a:t>
            </a:r>
            <a:br>
              <a:rPr lang="en-US" sz="8800" dirty="0">
                <a:solidFill>
                  <a:schemeClr val="accent2"/>
                </a:solidFill>
                <a:latin typeface="Aharoni" panose="02010803020104030203" pitchFamily="2" charset="-79"/>
                <a:cs typeface="Aharoni" panose="02010803020104030203" pitchFamily="2" charset="-79"/>
              </a:rPr>
            </a:br>
            <a:r>
              <a:rPr lang="en-US" sz="8800" dirty="0">
                <a:solidFill>
                  <a:schemeClr val="accent2"/>
                </a:solidFill>
                <a:latin typeface="Aharoni" panose="02010803020104030203" pitchFamily="2" charset="-79"/>
                <a:cs typeface="Aharoni" panose="02010803020104030203" pitchFamily="2" charset="-79"/>
              </a:rPr>
              <a:t>Systems</a:t>
            </a:r>
            <a:br>
              <a:rPr lang="en-US" sz="8800" dirty="0">
                <a:latin typeface="Aharoni" panose="02010803020104030203" pitchFamily="2" charset="-79"/>
                <a:cs typeface="Aharoni" panose="02010803020104030203" pitchFamily="2" charset="-79"/>
              </a:rPr>
            </a:br>
            <a:r>
              <a:rPr lang="en-US" sz="8800" dirty="0">
                <a:solidFill>
                  <a:schemeClr val="accent5"/>
                </a:solidFill>
                <a:latin typeface="Aharoni" panose="02010803020104030203" pitchFamily="2" charset="-79"/>
                <a:cs typeface="Aharoni" panose="02010803020104030203" pitchFamily="2" charset="-79"/>
              </a:rPr>
              <a:t>(294-162)</a:t>
            </a:r>
          </a:p>
        </p:txBody>
      </p:sp>
    </p:spTree>
    <p:extLst>
      <p:ext uri="{BB962C8B-B14F-4D97-AF65-F5344CB8AC3E}">
        <p14:creationId xmlns:p14="http://schemas.microsoft.com/office/powerpoint/2010/main" val="3654878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704">
        <p159:morph option="byObject"/>
      </p:transition>
    </mc:Choice>
    <mc:Fallback xmlns="">
      <p:transition spd="slow" advTm="197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798D49-A346-7049-90E2-17E134251EAF}"/>
              </a:ext>
            </a:extLst>
          </p:cNvPr>
          <p:cNvSpPr>
            <a:spLocks noGrp="1"/>
          </p:cNvSpPr>
          <p:nvPr>
            <p:ph type="title"/>
          </p:nvPr>
        </p:nvSpPr>
        <p:spPr/>
        <p:txBody>
          <a:bodyPr/>
          <a:lstStyle/>
          <a:p>
            <a:r>
              <a:rPr lang="en-US" dirty="0"/>
              <a:t>Back in 2007</a:t>
            </a:r>
          </a:p>
        </p:txBody>
      </p:sp>
      <p:pic>
        <p:nvPicPr>
          <p:cNvPr id="10" name="Picture 9">
            <a:extLst>
              <a:ext uri="{FF2B5EF4-FFF2-40B4-BE49-F238E27FC236}">
                <a16:creationId xmlns:a16="http://schemas.microsoft.com/office/drawing/2014/main" id="{D1BA8442-193D-9044-9E6A-41776AC6971F}"/>
              </a:ext>
            </a:extLst>
          </p:cNvPr>
          <p:cNvPicPr>
            <a:picLocks noChangeAspect="1"/>
          </p:cNvPicPr>
          <p:nvPr/>
        </p:nvPicPr>
        <p:blipFill>
          <a:blip r:embed="rId3"/>
          <a:stretch>
            <a:fillRect/>
          </a:stretch>
        </p:blipFill>
        <p:spPr>
          <a:xfrm>
            <a:off x="552450" y="1243466"/>
            <a:ext cx="3543737" cy="3235586"/>
          </a:xfrm>
          <a:prstGeom prst="rect">
            <a:avLst/>
          </a:prstGeom>
        </p:spPr>
      </p:pic>
      <p:pic>
        <p:nvPicPr>
          <p:cNvPr id="2" name="Picture 1">
            <a:extLst>
              <a:ext uri="{FF2B5EF4-FFF2-40B4-BE49-F238E27FC236}">
                <a16:creationId xmlns:a16="http://schemas.microsoft.com/office/drawing/2014/main" id="{5906C449-F82C-A54C-88E1-5A3EF414DFBF}"/>
              </a:ext>
            </a:extLst>
          </p:cNvPr>
          <p:cNvPicPr>
            <a:picLocks noChangeAspect="1"/>
          </p:cNvPicPr>
          <p:nvPr/>
        </p:nvPicPr>
        <p:blipFill>
          <a:blip r:embed="rId4"/>
          <a:stretch>
            <a:fillRect/>
          </a:stretch>
        </p:blipFill>
        <p:spPr>
          <a:xfrm>
            <a:off x="838200" y="4269695"/>
            <a:ext cx="3023507" cy="2267630"/>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2DBF3E9A-0560-3D49-97F3-67B1925F20B5}"/>
              </a:ext>
            </a:extLst>
          </p:cNvPr>
          <p:cNvPicPr>
            <a:picLocks noChangeAspect="1"/>
          </p:cNvPicPr>
          <p:nvPr/>
        </p:nvPicPr>
        <p:blipFill rotWithShape="1">
          <a:blip r:embed="rId5"/>
          <a:srcRect l="7510" t="7718" r="8721" b="3691"/>
          <a:stretch/>
        </p:blipFill>
        <p:spPr>
          <a:xfrm>
            <a:off x="5050536" y="1646238"/>
            <a:ext cx="6090557" cy="4310744"/>
          </a:xfrm>
          <a:prstGeom prst="rect">
            <a:avLst/>
          </a:prstGeom>
        </p:spPr>
      </p:pic>
    </p:spTree>
    <p:extLst>
      <p:ext uri="{BB962C8B-B14F-4D97-AF65-F5344CB8AC3E}">
        <p14:creationId xmlns:p14="http://schemas.microsoft.com/office/powerpoint/2010/main" val="580354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725653" y="3259574"/>
            <a:ext cx="4584031" cy="19099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 name="Title 1"/>
          <p:cNvSpPr>
            <a:spLocks noGrp="1"/>
          </p:cNvSpPr>
          <p:nvPr>
            <p:ph type="title"/>
          </p:nvPr>
        </p:nvSpPr>
        <p:spPr>
          <a:xfrm>
            <a:off x="8648700" y="389909"/>
            <a:ext cx="3251200" cy="1929320"/>
          </a:xfrm>
        </p:spPr>
        <p:txBody>
          <a:bodyPr>
            <a:normAutofit/>
          </a:bodyPr>
          <a:lstStyle/>
          <a:p>
            <a:pPr algn="r"/>
            <a:r>
              <a:rPr lang="en-US" dirty="0"/>
              <a:t>Executing Map Reduce</a:t>
            </a:r>
          </a:p>
        </p:txBody>
      </p:sp>
      <p:sp>
        <p:nvSpPr>
          <p:cNvPr id="5" name="Rectangle 4"/>
          <p:cNvSpPr/>
          <p:nvPr/>
        </p:nvSpPr>
        <p:spPr>
          <a:xfrm>
            <a:off x="557612" y="1838785"/>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680383"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2" name="Rectangle 11"/>
          <p:cNvSpPr>
            <a:spLocks noChangeAspect="1"/>
          </p:cNvSpPr>
          <p:nvPr/>
        </p:nvSpPr>
        <p:spPr>
          <a:xfrm>
            <a:off x="1333081"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5" name="Rectangle 14"/>
          <p:cNvSpPr>
            <a:spLocks noChangeAspect="1"/>
          </p:cNvSpPr>
          <p:nvPr/>
        </p:nvSpPr>
        <p:spPr>
          <a:xfrm>
            <a:off x="678713" y="2780291"/>
            <a:ext cx="479283" cy="47928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7" name="Rectangle 6"/>
          <p:cNvSpPr/>
          <p:nvPr/>
        </p:nvSpPr>
        <p:spPr>
          <a:xfrm>
            <a:off x="557612" y="5169510"/>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687918"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1" name="Rectangle 10"/>
          <p:cNvSpPr>
            <a:spLocks noChangeAspect="1"/>
          </p:cNvSpPr>
          <p:nvPr/>
        </p:nvSpPr>
        <p:spPr>
          <a:xfrm>
            <a:off x="1312572"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7" name="Folded Corner 16"/>
          <p:cNvSpPr>
            <a:spLocks noChangeAspect="1"/>
          </p:cNvSpPr>
          <p:nvPr/>
        </p:nvSpPr>
        <p:spPr>
          <a:xfrm>
            <a:off x="687003" y="6111016"/>
            <a:ext cx="481112" cy="47928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6" name="Rectangle 5"/>
          <p:cNvSpPr/>
          <p:nvPr/>
        </p:nvSpPr>
        <p:spPr>
          <a:xfrm>
            <a:off x="557612" y="3504148"/>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75990" y="3848357"/>
            <a:ext cx="479283" cy="47928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1291748" y="3848357"/>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8" name="Folded Corner 17"/>
          <p:cNvSpPr>
            <a:spLocks noChangeAspect="1"/>
          </p:cNvSpPr>
          <p:nvPr/>
        </p:nvSpPr>
        <p:spPr>
          <a:xfrm>
            <a:off x="674160" y="4445654"/>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4" name="Rectangle 3"/>
          <p:cNvSpPr/>
          <p:nvPr/>
        </p:nvSpPr>
        <p:spPr>
          <a:xfrm>
            <a:off x="557612" y="173422"/>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690503" y="517631"/>
            <a:ext cx="479283" cy="47928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1318555" y="517631"/>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9" name="Folded Corner 18"/>
          <p:cNvSpPr>
            <a:spLocks noChangeAspect="1"/>
          </p:cNvSpPr>
          <p:nvPr/>
        </p:nvSpPr>
        <p:spPr>
          <a:xfrm>
            <a:off x="690503" y="1114928"/>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7" name="Rounded Rectangle 36"/>
          <p:cNvSpPr/>
          <p:nvPr/>
        </p:nvSpPr>
        <p:spPr>
          <a:xfrm>
            <a:off x="4657215" y="260112"/>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2" name="Rounded Rectangle 41"/>
          <p:cNvSpPr/>
          <p:nvPr/>
        </p:nvSpPr>
        <p:spPr>
          <a:xfrm>
            <a:off x="3571527" y="260112"/>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sp>
        <p:nvSpPr>
          <p:cNvPr id="44" name="Rounded Rectangle 43"/>
          <p:cNvSpPr/>
          <p:nvPr/>
        </p:nvSpPr>
        <p:spPr>
          <a:xfrm>
            <a:off x="4657215" y="752612"/>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5" name="Rounded Rectangle 44"/>
          <p:cNvSpPr/>
          <p:nvPr/>
        </p:nvSpPr>
        <p:spPr>
          <a:xfrm>
            <a:off x="3571527" y="752612"/>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sp>
        <p:nvSpPr>
          <p:cNvPr id="47" name="Rounded Rectangle 46"/>
          <p:cNvSpPr/>
          <p:nvPr/>
        </p:nvSpPr>
        <p:spPr>
          <a:xfrm>
            <a:off x="4657215" y="122054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48" name="Rounded Rectangle 47"/>
          <p:cNvSpPr/>
          <p:nvPr/>
        </p:nvSpPr>
        <p:spPr>
          <a:xfrm>
            <a:off x="3571527" y="1220540"/>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sp>
        <p:nvSpPr>
          <p:cNvPr id="50" name="Rounded Rectangle 49"/>
          <p:cNvSpPr/>
          <p:nvPr/>
        </p:nvSpPr>
        <p:spPr>
          <a:xfrm>
            <a:off x="4677889" y="1980977"/>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1" name="Rounded Rectangle 50"/>
          <p:cNvSpPr/>
          <p:nvPr/>
        </p:nvSpPr>
        <p:spPr>
          <a:xfrm>
            <a:off x="3592201" y="1980977"/>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sp>
        <p:nvSpPr>
          <p:cNvPr id="53" name="Rounded Rectangle 52"/>
          <p:cNvSpPr/>
          <p:nvPr/>
        </p:nvSpPr>
        <p:spPr>
          <a:xfrm>
            <a:off x="4677889" y="2473477"/>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54" name="Rounded Rectangle 53"/>
          <p:cNvSpPr/>
          <p:nvPr/>
        </p:nvSpPr>
        <p:spPr>
          <a:xfrm>
            <a:off x="3592201" y="2473477"/>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sp>
        <p:nvSpPr>
          <p:cNvPr id="56" name="Rounded Rectangle 55"/>
          <p:cNvSpPr/>
          <p:nvPr/>
        </p:nvSpPr>
        <p:spPr>
          <a:xfrm>
            <a:off x="4677889" y="294140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7" name="Rounded Rectangle 56"/>
          <p:cNvSpPr/>
          <p:nvPr/>
        </p:nvSpPr>
        <p:spPr>
          <a:xfrm>
            <a:off x="3592201" y="2941405"/>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sp>
        <p:nvSpPr>
          <p:cNvPr id="59" name="Rounded Rectangle 58"/>
          <p:cNvSpPr/>
          <p:nvPr/>
        </p:nvSpPr>
        <p:spPr>
          <a:xfrm>
            <a:off x="4677889" y="394126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0" name="Rounded Rectangle 59"/>
          <p:cNvSpPr/>
          <p:nvPr/>
        </p:nvSpPr>
        <p:spPr>
          <a:xfrm>
            <a:off x="3592201" y="3941260"/>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sp>
        <p:nvSpPr>
          <p:cNvPr id="62" name="Rounded Rectangle 61"/>
          <p:cNvSpPr/>
          <p:nvPr/>
        </p:nvSpPr>
        <p:spPr>
          <a:xfrm>
            <a:off x="4677889" y="443376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3" name="Rounded Rectangle 62"/>
          <p:cNvSpPr/>
          <p:nvPr/>
        </p:nvSpPr>
        <p:spPr>
          <a:xfrm>
            <a:off x="3592201" y="4433760"/>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sp>
        <p:nvSpPr>
          <p:cNvPr id="68" name="Rounded Rectangle 67"/>
          <p:cNvSpPr/>
          <p:nvPr/>
        </p:nvSpPr>
        <p:spPr>
          <a:xfrm>
            <a:off x="4657215" y="5622166"/>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9" name="Rounded Rectangle 68"/>
          <p:cNvSpPr/>
          <p:nvPr/>
        </p:nvSpPr>
        <p:spPr>
          <a:xfrm>
            <a:off x="3571527" y="5622166"/>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sp>
        <p:nvSpPr>
          <p:cNvPr id="71" name="Rounded Rectangle 70"/>
          <p:cNvSpPr/>
          <p:nvPr/>
        </p:nvSpPr>
        <p:spPr>
          <a:xfrm>
            <a:off x="4657215" y="6114666"/>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72" name="Rounded Rectangle 71"/>
          <p:cNvSpPr/>
          <p:nvPr/>
        </p:nvSpPr>
        <p:spPr>
          <a:xfrm>
            <a:off x="3571527" y="6114666"/>
            <a:ext cx="1084180"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sp>
        <p:nvSpPr>
          <p:cNvPr id="64" name="Right Arrow 63"/>
          <p:cNvSpPr/>
          <p:nvPr/>
        </p:nvSpPr>
        <p:spPr>
          <a:xfrm>
            <a:off x="8376657" y="3719468"/>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65" name="Group 64"/>
          <p:cNvGrpSpPr/>
          <p:nvPr/>
        </p:nvGrpSpPr>
        <p:grpSpPr>
          <a:xfrm>
            <a:off x="7022615" y="3512520"/>
            <a:ext cx="1270030" cy="1336080"/>
            <a:chOff x="5125703" y="2092027"/>
            <a:chExt cx="1270030" cy="1336080"/>
          </a:xfrm>
        </p:grpSpPr>
        <p:grpSp>
          <p:nvGrpSpPr>
            <p:cNvPr id="66" name="Group 65"/>
            <p:cNvGrpSpPr/>
            <p:nvPr/>
          </p:nvGrpSpPr>
          <p:grpSpPr>
            <a:xfrm>
              <a:off x="5125703" y="2092027"/>
              <a:ext cx="1270030" cy="1336080"/>
              <a:chOff x="3291710" y="3032640"/>
              <a:chExt cx="1270030" cy="1336080"/>
            </a:xfrm>
          </p:grpSpPr>
          <p:sp>
            <p:nvSpPr>
              <p:cNvPr id="78" name="Rounded Rectangle 77"/>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79" name="Rounded Rectangle 78"/>
              <p:cNvSpPr/>
              <p:nvPr/>
            </p:nvSpPr>
            <p:spPr>
              <a:xfrm>
                <a:off x="3291710" y="3032640"/>
                <a:ext cx="560799" cy="133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sp>
          <p:nvSpPr>
            <p:cNvPr id="73" name="Rounded Rectangle 72"/>
            <p:cNvSpPr/>
            <p:nvPr/>
          </p:nvSpPr>
          <p:spPr>
            <a:xfrm>
              <a:off x="5687282" y="3022027"/>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grpSp>
          <p:nvGrpSpPr>
            <p:cNvPr id="74" name="Group 73"/>
            <p:cNvGrpSpPr/>
            <p:nvPr/>
          </p:nvGrpSpPr>
          <p:grpSpPr>
            <a:xfrm>
              <a:off x="5834987" y="2712548"/>
              <a:ext cx="385677" cy="95037"/>
              <a:chOff x="3101637" y="4456680"/>
              <a:chExt cx="385677" cy="95037"/>
            </a:xfrm>
          </p:grpSpPr>
          <p:sp>
            <p:nvSpPr>
              <p:cNvPr id="75" name="Oval 74"/>
              <p:cNvSpPr/>
              <p:nvPr/>
            </p:nvSpPr>
            <p:spPr>
              <a:xfrm>
                <a:off x="310163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76" name="Oval 75"/>
              <p:cNvSpPr/>
              <p:nvPr/>
            </p:nvSpPr>
            <p:spPr>
              <a:xfrm>
                <a:off x="324695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77" name="Oval 76"/>
              <p:cNvSpPr/>
              <p:nvPr/>
            </p:nvSpPr>
            <p:spPr>
              <a:xfrm>
                <a:off x="339227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grpSp>
      </p:grpSp>
      <p:grpSp>
        <p:nvGrpSpPr>
          <p:cNvPr id="80" name="Group 79"/>
          <p:cNvGrpSpPr/>
          <p:nvPr/>
        </p:nvGrpSpPr>
        <p:grpSpPr>
          <a:xfrm>
            <a:off x="9755130" y="3977520"/>
            <a:ext cx="1270030" cy="406080"/>
            <a:chOff x="3179236" y="2244427"/>
            <a:chExt cx="1270030" cy="406080"/>
          </a:xfrm>
        </p:grpSpPr>
        <p:sp>
          <p:nvSpPr>
            <p:cNvPr id="81" name="Rounded Rectangle 80"/>
            <p:cNvSpPr/>
            <p:nvPr/>
          </p:nvSpPr>
          <p:spPr>
            <a:xfrm>
              <a:off x="3740815" y="2244427"/>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82" name="Rounded Rectangle 81"/>
            <p:cNvSpPr/>
            <p:nvPr/>
          </p:nvSpPr>
          <p:spPr>
            <a:xfrm>
              <a:off x="3179236" y="2244427"/>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sp>
        <p:nvSpPr>
          <p:cNvPr id="21" name="TextBox 20"/>
          <p:cNvSpPr txBox="1"/>
          <p:nvPr/>
        </p:nvSpPr>
        <p:spPr>
          <a:xfrm>
            <a:off x="6725653" y="5693430"/>
            <a:ext cx="4479111"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Reduce function can be run on many </a:t>
            </a:r>
            <a:b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machines </a:t>
            </a:r>
            <a:r>
              <a:rPr kumimoji="0" lang="mr-IN" sz="1800" b="0" i="0" u="none" strike="noStrike" kern="1200" cap="none" spc="0" normalizeH="0" baseline="0" noProof="0" dirty="0">
                <a:ln>
                  <a:noFill/>
                </a:ln>
                <a:solidFill>
                  <a:srgbClr val="000000"/>
                </a:solidFill>
                <a:effectLst/>
                <a:uLnTx/>
                <a:uFillTx/>
                <a:latin typeface="Century Gothic" panose="020F0302020204030204"/>
                <a:ea typeface="+mn-ea"/>
                <a:cs typeface="Mangal" panose="02040503050203030202" pitchFamily="18" charset="0"/>
              </a:rPr>
              <a:t>…</a:t>
            </a: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290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785" y="-2084084"/>
            <a:ext cx="3251200" cy="1929320"/>
          </a:xfrm>
        </p:spPr>
        <p:txBody>
          <a:bodyPr>
            <a:normAutofit/>
          </a:bodyPr>
          <a:lstStyle/>
          <a:p>
            <a:pPr algn="r"/>
            <a:r>
              <a:rPr lang="en-US" dirty="0"/>
              <a:t>Executing Map Reduce</a:t>
            </a:r>
          </a:p>
        </p:txBody>
      </p:sp>
      <p:sp>
        <p:nvSpPr>
          <p:cNvPr id="5" name="Rectangle 4"/>
          <p:cNvSpPr/>
          <p:nvPr/>
        </p:nvSpPr>
        <p:spPr>
          <a:xfrm>
            <a:off x="557612" y="1838785"/>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680383"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2" name="Rectangle 11"/>
          <p:cNvSpPr>
            <a:spLocks noChangeAspect="1"/>
          </p:cNvSpPr>
          <p:nvPr/>
        </p:nvSpPr>
        <p:spPr>
          <a:xfrm>
            <a:off x="1333081"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5" name="Rectangle 14"/>
          <p:cNvSpPr>
            <a:spLocks noChangeAspect="1"/>
          </p:cNvSpPr>
          <p:nvPr/>
        </p:nvSpPr>
        <p:spPr>
          <a:xfrm>
            <a:off x="678713" y="2780291"/>
            <a:ext cx="479283" cy="47928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7" name="Rectangle 6"/>
          <p:cNvSpPr/>
          <p:nvPr/>
        </p:nvSpPr>
        <p:spPr>
          <a:xfrm>
            <a:off x="557612" y="5169510"/>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687918"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1" name="Rectangle 10"/>
          <p:cNvSpPr>
            <a:spLocks noChangeAspect="1"/>
          </p:cNvSpPr>
          <p:nvPr/>
        </p:nvSpPr>
        <p:spPr>
          <a:xfrm>
            <a:off x="1312572"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7" name="Folded Corner 16"/>
          <p:cNvSpPr>
            <a:spLocks noChangeAspect="1"/>
          </p:cNvSpPr>
          <p:nvPr/>
        </p:nvSpPr>
        <p:spPr>
          <a:xfrm>
            <a:off x="687003" y="6111016"/>
            <a:ext cx="481112" cy="47928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6" name="Rectangle 5"/>
          <p:cNvSpPr/>
          <p:nvPr/>
        </p:nvSpPr>
        <p:spPr>
          <a:xfrm>
            <a:off x="557612" y="3504148"/>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75990" y="3848357"/>
            <a:ext cx="479283" cy="47928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1291748" y="3848357"/>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8" name="Folded Corner 17"/>
          <p:cNvSpPr>
            <a:spLocks noChangeAspect="1"/>
          </p:cNvSpPr>
          <p:nvPr/>
        </p:nvSpPr>
        <p:spPr>
          <a:xfrm>
            <a:off x="674160" y="4445654"/>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4" name="Rectangle 3"/>
          <p:cNvSpPr/>
          <p:nvPr/>
        </p:nvSpPr>
        <p:spPr>
          <a:xfrm>
            <a:off x="557612" y="173422"/>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690503" y="517631"/>
            <a:ext cx="479283" cy="47928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1318555" y="517631"/>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9" name="Folded Corner 18"/>
          <p:cNvSpPr>
            <a:spLocks noChangeAspect="1"/>
          </p:cNvSpPr>
          <p:nvPr/>
        </p:nvSpPr>
        <p:spPr>
          <a:xfrm>
            <a:off x="690503" y="1114928"/>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101" name="Rectangle 100"/>
          <p:cNvSpPr/>
          <p:nvPr/>
        </p:nvSpPr>
        <p:spPr>
          <a:xfrm>
            <a:off x="6349981" y="4237183"/>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4" name="Right Arrow 103"/>
          <p:cNvSpPr/>
          <p:nvPr/>
        </p:nvSpPr>
        <p:spPr>
          <a:xfrm>
            <a:off x="8615662" y="4317276"/>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32" name="Group 31"/>
          <p:cNvGrpSpPr/>
          <p:nvPr/>
        </p:nvGrpSpPr>
        <p:grpSpPr>
          <a:xfrm>
            <a:off x="10002472" y="4626303"/>
            <a:ext cx="1672572" cy="363515"/>
            <a:chOff x="10002472" y="4626303"/>
            <a:chExt cx="1672572" cy="363515"/>
          </a:xfrm>
        </p:grpSpPr>
        <p:sp>
          <p:nvSpPr>
            <p:cNvPr id="107" name="Rounded Rectangle 106"/>
            <p:cNvSpPr/>
            <p:nvPr/>
          </p:nvSpPr>
          <p:spPr>
            <a:xfrm>
              <a:off x="10980796" y="4626303"/>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08" name="Rounded Rectangle 107"/>
            <p:cNvSpPr/>
            <p:nvPr/>
          </p:nvSpPr>
          <p:spPr>
            <a:xfrm>
              <a:off x="10002472" y="4627502"/>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grpSp>
      <p:sp>
        <p:nvSpPr>
          <p:cNvPr id="50" name="Rounded Rectangle 49"/>
          <p:cNvSpPr/>
          <p:nvPr/>
        </p:nvSpPr>
        <p:spPr>
          <a:xfrm>
            <a:off x="7665800" y="437983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1" name="Rounded Rectangle 50"/>
          <p:cNvSpPr/>
          <p:nvPr/>
        </p:nvSpPr>
        <p:spPr>
          <a:xfrm>
            <a:off x="6565353" y="4379834"/>
            <a:ext cx="1084180" cy="78836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sp>
        <p:nvSpPr>
          <p:cNvPr id="68" name="Rounded Rectangle 67"/>
          <p:cNvSpPr/>
          <p:nvPr/>
        </p:nvSpPr>
        <p:spPr>
          <a:xfrm>
            <a:off x="7670429" y="4762209"/>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20" name="Rectangle 19"/>
          <p:cNvSpPr/>
          <p:nvPr/>
        </p:nvSpPr>
        <p:spPr>
          <a:xfrm>
            <a:off x="6364870" y="194396"/>
            <a:ext cx="5466347" cy="10845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Rounded Rectangle 36"/>
          <p:cNvSpPr/>
          <p:nvPr/>
        </p:nvSpPr>
        <p:spPr>
          <a:xfrm>
            <a:off x="7643981" y="564121"/>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42" name="Rounded Rectangle 41"/>
          <p:cNvSpPr/>
          <p:nvPr/>
        </p:nvSpPr>
        <p:spPr>
          <a:xfrm>
            <a:off x="6665657" y="565320"/>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sp>
        <p:nvSpPr>
          <p:cNvPr id="64" name="Right Arrow 63"/>
          <p:cNvSpPr/>
          <p:nvPr/>
        </p:nvSpPr>
        <p:spPr>
          <a:xfrm>
            <a:off x="8512065" y="284992"/>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28" name="Group 27"/>
          <p:cNvGrpSpPr/>
          <p:nvPr/>
        </p:nvGrpSpPr>
        <p:grpSpPr>
          <a:xfrm>
            <a:off x="10009367" y="594246"/>
            <a:ext cx="1672572" cy="363515"/>
            <a:chOff x="10009367" y="594246"/>
            <a:chExt cx="1672572" cy="363515"/>
          </a:xfrm>
        </p:grpSpPr>
        <p:sp>
          <p:nvSpPr>
            <p:cNvPr id="83" name="Rounded Rectangle 82"/>
            <p:cNvSpPr/>
            <p:nvPr/>
          </p:nvSpPr>
          <p:spPr>
            <a:xfrm>
              <a:off x="10987691" y="594246"/>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84" name="Rounded Rectangle 83"/>
            <p:cNvSpPr/>
            <p:nvPr/>
          </p:nvSpPr>
          <p:spPr>
            <a:xfrm>
              <a:off x="10009367" y="595445"/>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grpSp>
      <p:sp>
        <p:nvSpPr>
          <p:cNvPr id="86" name="Rectangle 85"/>
          <p:cNvSpPr/>
          <p:nvPr/>
        </p:nvSpPr>
        <p:spPr>
          <a:xfrm>
            <a:off x="6364869" y="1405164"/>
            <a:ext cx="5466347" cy="112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7" name="Rounded Rectangle 46"/>
          <p:cNvSpPr/>
          <p:nvPr/>
        </p:nvSpPr>
        <p:spPr>
          <a:xfrm>
            <a:off x="7637289" y="158050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48" name="Rounded Rectangle 47"/>
          <p:cNvSpPr/>
          <p:nvPr/>
        </p:nvSpPr>
        <p:spPr>
          <a:xfrm>
            <a:off x="6551601" y="1544407"/>
            <a:ext cx="1084180" cy="83864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sp>
        <p:nvSpPr>
          <p:cNvPr id="56" name="Rounded Rectangle 55"/>
          <p:cNvSpPr/>
          <p:nvPr/>
        </p:nvSpPr>
        <p:spPr>
          <a:xfrm>
            <a:off x="7635781" y="197755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89" name="Right Arrow 88"/>
          <p:cNvSpPr/>
          <p:nvPr/>
        </p:nvSpPr>
        <p:spPr>
          <a:xfrm>
            <a:off x="8541705" y="1496959"/>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30" name="Group 29"/>
          <p:cNvGrpSpPr/>
          <p:nvPr/>
        </p:nvGrpSpPr>
        <p:grpSpPr>
          <a:xfrm>
            <a:off x="10009366" y="1805014"/>
            <a:ext cx="1672572" cy="363515"/>
            <a:chOff x="10009366" y="1805014"/>
            <a:chExt cx="1672572" cy="363515"/>
          </a:xfrm>
        </p:grpSpPr>
        <p:sp>
          <p:nvSpPr>
            <p:cNvPr id="90" name="Rounded Rectangle 89"/>
            <p:cNvSpPr/>
            <p:nvPr/>
          </p:nvSpPr>
          <p:spPr>
            <a:xfrm>
              <a:off x="10987690" y="1805014"/>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91" name="Rounded Rectangle 90"/>
            <p:cNvSpPr/>
            <p:nvPr/>
          </p:nvSpPr>
          <p:spPr>
            <a:xfrm>
              <a:off x="10009366" y="1806213"/>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grpSp>
      <p:sp>
        <p:nvSpPr>
          <p:cNvPr id="92" name="Rectangle 91"/>
          <p:cNvSpPr/>
          <p:nvPr/>
        </p:nvSpPr>
        <p:spPr>
          <a:xfrm>
            <a:off x="6349981" y="2660795"/>
            <a:ext cx="5466347" cy="14501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3" name="Rounded Rectangle 52"/>
          <p:cNvSpPr/>
          <p:nvPr/>
        </p:nvSpPr>
        <p:spPr>
          <a:xfrm>
            <a:off x="7651041" y="316598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59" name="Rounded Rectangle 58"/>
          <p:cNvSpPr/>
          <p:nvPr/>
        </p:nvSpPr>
        <p:spPr>
          <a:xfrm>
            <a:off x="7635781" y="355500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96" name="Right Arrow 95"/>
          <p:cNvSpPr/>
          <p:nvPr/>
        </p:nvSpPr>
        <p:spPr>
          <a:xfrm>
            <a:off x="8615662" y="2920465"/>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44" name="Rounded Rectangle 43"/>
          <p:cNvSpPr/>
          <p:nvPr/>
        </p:nvSpPr>
        <p:spPr>
          <a:xfrm>
            <a:off x="7651041" y="2787148"/>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5" name="Rounded Rectangle 44"/>
          <p:cNvSpPr/>
          <p:nvPr/>
        </p:nvSpPr>
        <p:spPr>
          <a:xfrm>
            <a:off x="6565353" y="2787147"/>
            <a:ext cx="1084180" cy="114220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nvGrpSpPr>
          <p:cNvPr id="31" name="Group 30"/>
          <p:cNvGrpSpPr/>
          <p:nvPr/>
        </p:nvGrpSpPr>
        <p:grpSpPr>
          <a:xfrm>
            <a:off x="10002472" y="3229492"/>
            <a:ext cx="1672572" cy="363515"/>
            <a:chOff x="10002472" y="3229492"/>
            <a:chExt cx="1672572" cy="363515"/>
          </a:xfrm>
        </p:grpSpPr>
        <p:sp>
          <p:nvSpPr>
            <p:cNvPr id="99" name="Rounded Rectangle 98"/>
            <p:cNvSpPr/>
            <p:nvPr/>
          </p:nvSpPr>
          <p:spPr>
            <a:xfrm>
              <a:off x="10980796" y="3229492"/>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5</a:t>
              </a:r>
            </a:p>
          </p:txBody>
        </p:sp>
        <p:sp>
          <p:nvSpPr>
            <p:cNvPr id="100" name="Rounded Rectangle 99"/>
            <p:cNvSpPr/>
            <p:nvPr/>
          </p:nvSpPr>
          <p:spPr>
            <a:xfrm>
              <a:off x="10002472" y="3230691"/>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sp>
        <p:nvSpPr>
          <p:cNvPr id="110" name="Rectangle 109"/>
          <p:cNvSpPr/>
          <p:nvPr/>
        </p:nvSpPr>
        <p:spPr>
          <a:xfrm>
            <a:off x="6349980" y="5509785"/>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1" name="Right Arrow 110"/>
          <p:cNvSpPr/>
          <p:nvPr/>
        </p:nvSpPr>
        <p:spPr>
          <a:xfrm>
            <a:off x="8615661" y="5589878"/>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33" name="Group 32"/>
          <p:cNvGrpSpPr/>
          <p:nvPr/>
        </p:nvGrpSpPr>
        <p:grpSpPr>
          <a:xfrm>
            <a:off x="10002471" y="5898905"/>
            <a:ext cx="1672572" cy="363515"/>
            <a:chOff x="10002471" y="5898905"/>
            <a:chExt cx="1672572" cy="363515"/>
          </a:xfrm>
        </p:grpSpPr>
        <p:sp>
          <p:nvSpPr>
            <p:cNvPr id="112" name="Rounded Rectangle 111"/>
            <p:cNvSpPr/>
            <p:nvPr/>
          </p:nvSpPr>
          <p:spPr>
            <a:xfrm>
              <a:off x="10980795" y="5898905"/>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13" name="Rounded Rectangle 112"/>
            <p:cNvSpPr/>
            <p:nvPr/>
          </p:nvSpPr>
          <p:spPr>
            <a:xfrm>
              <a:off x="10002471" y="5900104"/>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sp>
        <p:nvSpPr>
          <p:cNvPr id="114" name="Rounded Rectangle 113"/>
          <p:cNvSpPr/>
          <p:nvPr/>
        </p:nvSpPr>
        <p:spPr>
          <a:xfrm>
            <a:off x="7643981" y="566242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116" name="Rounded Rectangle 115"/>
          <p:cNvSpPr/>
          <p:nvPr/>
        </p:nvSpPr>
        <p:spPr>
          <a:xfrm>
            <a:off x="7635781" y="603481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3" name="Rounded Rectangle 62"/>
          <p:cNvSpPr/>
          <p:nvPr/>
        </p:nvSpPr>
        <p:spPr>
          <a:xfrm>
            <a:off x="6540119" y="5662423"/>
            <a:ext cx="1084180" cy="734704"/>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sp>
        <p:nvSpPr>
          <p:cNvPr id="34" name="TextBox 33"/>
          <p:cNvSpPr txBox="1"/>
          <p:nvPr/>
        </p:nvSpPr>
        <p:spPr>
          <a:xfrm rot="16200000">
            <a:off x="4489009" y="3211760"/>
            <a:ext cx="2951449"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F0302020204030204"/>
                <a:ea typeface="+mn-ea"/>
                <a:cs typeface="+mn-cs"/>
              </a:rPr>
              <a:t>Run in Parallel</a:t>
            </a:r>
          </a:p>
        </p:txBody>
      </p:sp>
    </p:spTree>
    <p:extLst>
      <p:ext uri="{BB962C8B-B14F-4D97-AF65-F5344CB8AC3E}">
        <p14:creationId xmlns:p14="http://schemas.microsoft.com/office/powerpoint/2010/main" val="197161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785" y="-2084084"/>
            <a:ext cx="3251200" cy="1929320"/>
          </a:xfrm>
        </p:spPr>
        <p:txBody>
          <a:bodyPr>
            <a:normAutofit/>
          </a:bodyPr>
          <a:lstStyle/>
          <a:p>
            <a:pPr algn="r"/>
            <a:r>
              <a:rPr lang="en-US" dirty="0"/>
              <a:t>Executing Map Reduce</a:t>
            </a:r>
          </a:p>
        </p:txBody>
      </p:sp>
      <p:sp>
        <p:nvSpPr>
          <p:cNvPr id="5" name="Rectangle 4"/>
          <p:cNvSpPr/>
          <p:nvPr/>
        </p:nvSpPr>
        <p:spPr>
          <a:xfrm>
            <a:off x="557612" y="1838785"/>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680383"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2" name="Rectangle 11"/>
          <p:cNvSpPr>
            <a:spLocks noChangeAspect="1"/>
          </p:cNvSpPr>
          <p:nvPr/>
        </p:nvSpPr>
        <p:spPr>
          <a:xfrm>
            <a:off x="1333081"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5" name="Rectangle 14"/>
          <p:cNvSpPr>
            <a:spLocks noChangeAspect="1"/>
          </p:cNvSpPr>
          <p:nvPr/>
        </p:nvSpPr>
        <p:spPr>
          <a:xfrm>
            <a:off x="678713" y="2780291"/>
            <a:ext cx="479283" cy="47928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7" name="Rectangle 6"/>
          <p:cNvSpPr/>
          <p:nvPr/>
        </p:nvSpPr>
        <p:spPr>
          <a:xfrm>
            <a:off x="557612" y="5169510"/>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687918"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1" name="Rectangle 10"/>
          <p:cNvSpPr>
            <a:spLocks noChangeAspect="1"/>
          </p:cNvSpPr>
          <p:nvPr/>
        </p:nvSpPr>
        <p:spPr>
          <a:xfrm>
            <a:off x="1312572"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7" name="Folded Corner 16"/>
          <p:cNvSpPr>
            <a:spLocks noChangeAspect="1"/>
          </p:cNvSpPr>
          <p:nvPr/>
        </p:nvSpPr>
        <p:spPr>
          <a:xfrm>
            <a:off x="687003" y="6111016"/>
            <a:ext cx="481112" cy="47928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6" name="Rectangle 5"/>
          <p:cNvSpPr/>
          <p:nvPr/>
        </p:nvSpPr>
        <p:spPr>
          <a:xfrm>
            <a:off x="557612" y="3504148"/>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75990" y="3848357"/>
            <a:ext cx="479283" cy="47928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1291748" y="3848357"/>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8" name="Folded Corner 17"/>
          <p:cNvSpPr>
            <a:spLocks noChangeAspect="1"/>
          </p:cNvSpPr>
          <p:nvPr/>
        </p:nvSpPr>
        <p:spPr>
          <a:xfrm>
            <a:off x="674160" y="4445654"/>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4" name="Rectangle 3"/>
          <p:cNvSpPr/>
          <p:nvPr/>
        </p:nvSpPr>
        <p:spPr>
          <a:xfrm>
            <a:off x="557612" y="173422"/>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690503" y="517631"/>
            <a:ext cx="479283" cy="47928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1318555" y="517631"/>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9" name="Folded Corner 18"/>
          <p:cNvSpPr>
            <a:spLocks noChangeAspect="1"/>
          </p:cNvSpPr>
          <p:nvPr/>
        </p:nvSpPr>
        <p:spPr>
          <a:xfrm>
            <a:off x="690503" y="1114928"/>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101" name="Rectangle 100"/>
          <p:cNvSpPr/>
          <p:nvPr/>
        </p:nvSpPr>
        <p:spPr>
          <a:xfrm>
            <a:off x="3395036" y="4237183"/>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4" name="Right Arrow 103"/>
          <p:cNvSpPr/>
          <p:nvPr/>
        </p:nvSpPr>
        <p:spPr>
          <a:xfrm>
            <a:off x="5660717" y="4317276"/>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50" name="Rounded Rectangle 49"/>
          <p:cNvSpPr/>
          <p:nvPr/>
        </p:nvSpPr>
        <p:spPr>
          <a:xfrm>
            <a:off x="4710855" y="437983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1" name="Rounded Rectangle 50"/>
          <p:cNvSpPr/>
          <p:nvPr/>
        </p:nvSpPr>
        <p:spPr>
          <a:xfrm>
            <a:off x="3610408" y="4379834"/>
            <a:ext cx="1084180" cy="78836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sp>
        <p:nvSpPr>
          <p:cNvPr id="68" name="Rounded Rectangle 67"/>
          <p:cNvSpPr/>
          <p:nvPr/>
        </p:nvSpPr>
        <p:spPr>
          <a:xfrm>
            <a:off x="4715484" y="4762209"/>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20" name="Rectangle 19"/>
          <p:cNvSpPr/>
          <p:nvPr/>
        </p:nvSpPr>
        <p:spPr>
          <a:xfrm>
            <a:off x="3409925" y="194396"/>
            <a:ext cx="5466347" cy="10845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Rounded Rectangle 36"/>
          <p:cNvSpPr/>
          <p:nvPr/>
        </p:nvSpPr>
        <p:spPr>
          <a:xfrm>
            <a:off x="4689036" y="564121"/>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42" name="Rounded Rectangle 41"/>
          <p:cNvSpPr/>
          <p:nvPr/>
        </p:nvSpPr>
        <p:spPr>
          <a:xfrm>
            <a:off x="3710712" y="565320"/>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sp>
        <p:nvSpPr>
          <p:cNvPr id="64" name="Right Arrow 63"/>
          <p:cNvSpPr/>
          <p:nvPr/>
        </p:nvSpPr>
        <p:spPr>
          <a:xfrm>
            <a:off x="5557120" y="284992"/>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86" name="Rectangle 85"/>
          <p:cNvSpPr/>
          <p:nvPr/>
        </p:nvSpPr>
        <p:spPr>
          <a:xfrm>
            <a:off x="3409924" y="1405164"/>
            <a:ext cx="5466347" cy="112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7" name="Rounded Rectangle 46"/>
          <p:cNvSpPr/>
          <p:nvPr/>
        </p:nvSpPr>
        <p:spPr>
          <a:xfrm>
            <a:off x="4682344" y="158050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48" name="Rounded Rectangle 47"/>
          <p:cNvSpPr/>
          <p:nvPr/>
        </p:nvSpPr>
        <p:spPr>
          <a:xfrm>
            <a:off x="3596656" y="1544407"/>
            <a:ext cx="1084180" cy="83864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sp>
        <p:nvSpPr>
          <p:cNvPr id="56" name="Rounded Rectangle 55"/>
          <p:cNvSpPr/>
          <p:nvPr/>
        </p:nvSpPr>
        <p:spPr>
          <a:xfrm>
            <a:off x="4680836" y="197755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89" name="Right Arrow 88"/>
          <p:cNvSpPr/>
          <p:nvPr/>
        </p:nvSpPr>
        <p:spPr>
          <a:xfrm>
            <a:off x="5586760" y="1496959"/>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92" name="Rectangle 91"/>
          <p:cNvSpPr/>
          <p:nvPr/>
        </p:nvSpPr>
        <p:spPr>
          <a:xfrm>
            <a:off x="3395036" y="2660795"/>
            <a:ext cx="5466347" cy="14501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3" name="Rounded Rectangle 52"/>
          <p:cNvSpPr/>
          <p:nvPr/>
        </p:nvSpPr>
        <p:spPr>
          <a:xfrm>
            <a:off x="4696096" y="316598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59" name="Rounded Rectangle 58"/>
          <p:cNvSpPr/>
          <p:nvPr/>
        </p:nvSpPr>
        <p:spPr>
          <a:xfrm>
            <a:off x="4680836" y="355500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96" name="Right Arrow 95"/>
          <p:cNvSpPr/>
          <p:nvPr/>
        </p:nvSpPr>
        <p:spPr>
          <a:xfrm>
            <a:off x="5660717" y="2920465"/>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44" name="Rounded Rectangle 43"/>
          <p:cNvSpPr/>
          <p:nvPr/>
        </p:nvSpPr>
        <p:spPr>
          <a:xfrm>
            <a:off x="4696096" y="2787148"/>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5" name="Rounded Rectangle 44"/>
          <p:cNvSpPr/>
          <p:nvPr/>
        </p:nvSpPr>
        <p:spPr>
          <a:xfrm>
            <a:off x="3610408" y="2787147"/>
            <a:ext cx="1084180" cy="114220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sp>
        <p:nvSpPr>
          <p:cNvPr id="110" name="Rectangle 109"/>
          <p:cNvSpPr/>
          <p:nvPr/>
        </p:nvSpPr>
        <p:spPr>
          <a:xfrm>
            <a:off x="3395035" y="5509785"/>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1" name="Right Arrow 110"/>
          <p:cNvSpPr/>
          <p:nvPr/>
        </p:nvSpPr>
        <p:spPr>
          <a:xfrm>
            <a:off x="5660716" y="5589878"/>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114" name="Rounded Rectangle 113"/>
          <p:cNvSpPr/>
          <p:nvPr/>
        </p:nvSpPr>
        <p:spPr>
          <a:xfrm>
            <a:off x="4689036" y="566242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116" name="Rounded Rectangle 115"/>
          <p:cNvSpPr/>
          <p:nvPr/>
        </p:nvSpPr>
        <p:spPr>
          <a:xfrm>
            <a:off x="4680836" y="603481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3" name="Rounded Rectangle 62"/>
          <p:cNvSpPr/>
          <p:nvPr/>
        </p:nvSpPr>
        <p:spPr>
          <a:xfrm>
            <a:off x="3585174" y="5662423"/>
            <a:ext cx="1084180" cy="734704"/>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nvGrpSpPr>
          <p:cNvPr id="32" name="Group 31"/>
          <p:cNvGrpSpPr/>
          <p:nvPr/>
        </p:nvGrpSpPr>
        <p:grpSpPr>
          <a:xfrm>
            <a:off x="9793959" y="3673222"/>
            <a:ext cx="1672572" cy="363515"/>
            <a:chOff x="10002472" y="4626303"/>
            <a:chExt cx="1672572" cy="363515"/>
          </a:xfrm>
        </p:grpSpPr>
        <p:sp>
          <p:nvSpPr>
            <p:cNvPr id="107" name="Rounded Rectangle 106"/>
            <p:cNvSpPr/>
            <p:nvPr/>
          </p:nvSpPr>
          <p:spPr>
            <a:xfrm>
              <a:off x="10980796" y="4626303"/>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08" name="Rounded Rectangle 107"/>
            <p:cNvSpPr/>
            <p:nvPr/>
          </p:nvSpPr>
          <p:spPr>
            <a:xfrm>
              <a:off x="10002472" y="4627502"/>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grpSp>
      <p:grpSp>
        <p:nvGrpSpPr>
          <p:cNvPr id="28" name="Group 27"/>
          <p:cNvGrpSpPr/>
          <p:nvPr/>
        </p:nvGrpSpPr>
        <p:grpSpPr>
          <a:xfrm>
            <a:off x="9793959" y="2349203"/>
            <a:ext cx="1672572" cy="363515"/>
            <a:chOff x="10009367" y="594246"/>
            <a:chExt cx="1672572" cy="363515"/>
          </a:xfrm>
        </p:grpSpPr>
        <p:sp>
          <p:nvSpPr>
            <p:cNvPr id="83" name="Rounded Rectangle 82"/>
            <p:cNvSpPr/>
            <p:nvPr/>
          </p:nvSpPr>
          <p:spPr>
            <a:xfrm>
              <a:off x="10987691" y="594246"/>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84" name="Rounded Rectangle 83"/>
            <p:cNvSpPr/>
            <p:nvPr/>
          </p:nvSpPr>
          <p:spPr>
            <a:xfrm>
              <a:off x="10009367" y="595445"/>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grpSp>
      <p:grpSp>
        <p:nvGrpSpPr>
          <p:cNvPr id="30" name="Group 29"/>
          <p:cNvGrpSpPr/>
          <p:nvPr/>
        </p:nvGrpSpPr>
        <p:grpSpPr>
          <a:xfrm>
            <a:off x="9793959" y="2793137"/>
            <a:ext cx="1672572" cy="363515"/>
            <a:chOff x="10009366" y="1805014"/>
            <a:chExt cx="1672572" cy="363515"/>
          </a:xfrm>
        </p:grpSpPr>
        <p:sp>
          <p:nvSpPr>
            <p:cNvPr id="90" name="Rounded Rectangle 89"/>
            <p:cNvSpPr/>
            <p:nvPr/>
          </p:nvSpPr>
          <p:spPr>
            <a:xfrm>
              <a:off x="10987690" y="1805014"/>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91" name="Rounded Rectangle 90"/>
            <p:cNvSpPr/>
            <p:nvPr/>
          </p:nvSpPr>
          <p:spPr>
            <a:xfrm>
              <a:off x="10009366" y="1806213"/>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grpSp>
      <p:grpSp>
        <p:nvGrpSpPr>
          <p:cNvPr id="31" name="Group 30"/>
          <p:cNvGrpSpPr/>
          <p:nvPr/>
        </p:nvGrpSpPr>
        <p:grpSpPr>
          <a:xfrm>
            <a:off x="9793959" y="3228472"/>
            <a:ext cx="1672572" cy="363515"/>
            <a:chOff x="10002472" y="3229492"/>
            <a:chExt cx="1672572" cy="363515"/>
          </a:xfrm>
        </p:grpSpPr>
        <p:sp>
          <p:nvSpPr>
            <p:cNvPr id="99" name="Rounded Rectangle 98"/>
            <p:cNvSpPr/>
            <p:nvPr/>
          </p:nvSpPr>
          <p:spPr>
            <a:xfrm>
              <a:off x="10980796" y="3229492"/>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5</a:t>
              </a:r>
            </a:p>
          </p:txBody>
        </p:sp>
        <p:sp>
          <p:nvSpPr>
            <p:cNvPr id="100" name="Rounded Rectangle 99"/>
            <p:cNvSpPr/>
            <p:nvPr/>
          </p:nvSpPr>
          <p:spPr>
            <a:xfrm>
              <a:off x="10002472" y="3230691"/>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grpSp>
        <p:nvGrpSpPr>
          <p:cNvPr id="33" name="Group 32"/>
          <p:cNvGrpSpPr/>
          <p:nvPr/>
        </p:nvGrpSpPr>
        <p:grpSpPr>
          <a:xfrm>
            <a:off x="9793959" y="4094622"/>
            <a:ext cx="1672572" cy="363515"/>
            <a:chOff x="10002471" y="5898905"/>
            <a:chExt cx="1672572" cy="363515"/>
          </a:xfrm>
        </p:grpSpPr>
        <p:sp>
          <p:nvSpPr>
            <p:cNvPr id="112" name="Rounded Rectangle 111"/>
            <p:cNvSpPr/>
            <p:nvPr/>
          </p:nvSpPr>
          <p:spPr>
            <a:xfrm>
              <a:off x="10980795" y="5898905"/>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13" name="Rounded Rectangle 112"/>
            <p:cNvSpPr/>
            <p:nvPr/>
          </p:nvSpPr>
          <p:spPr>
            <a:xfrm>
              <a:off x="10002471" y="5900104"/>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sp>
        <p:nvSpPr>
          <p:cNvPr id="3" name="TextBox 2"/>
          <p:cNvSpPr txBox="1"/>
          <p:nvPr/>
        </p:nvSpPr>
        <p:spPr>
          <a:xfrm>
            <a:off x="9840931" y="1956832"/>
            <a:ext cx="1401346"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Output File</a:t>
            </a:r>
          </a:p>
        </p:txBody>
      </p:sp>
    </p:spTree>
    <p:extLst>
      <p:ext uri="{BB962C8B-B14F-4D97-AF65-F5344CB8AC3E}">
        <p14:creationId xmlns:p14="http://schemas.microsoft.com/office/powerpoint/2010/main" val="28135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785" y="-2084084"/>
            <a:ext cx="3251200" cy="1929320"/>
          </a:xfrm>
        </p:spPr>
        <p:txBody>
          <a:bodyPr>
            <a:normAutofit/>
          </a:bodyPr>
          <a:lstStyle/>
          <a:p>
            <a:pPr algn="r"/>
            <a:r>
              <a:rPr lang="en-US" dirty="0"/>
              <a:t>Executing Map Reduce</a:t>
            </a:r>
          </a:p>
        </p:txBody>
      </p:sp>
      <p:sp>
        <p:nvSpPr>
          <p:cNvPr id="5" name="Rectangle 4"/>
          <p:cNvSpPr/>
          <p:nvPr/>
        </p:nvSpPr>
        <p:spPr>
          <a:xfrm>
            <a:off x="557612" y="1838785"/>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680383"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2" name="Rectangle 11"/>
          <p:cNvSpPr>
            <a:spLocks noChangeAspect="1"/>
          </p:cNvSpPr>
          <p:nvPr/>
        </p:nvSpPr>
        <p:spPr>
          <a:xfrm>
            <a:off x="1333081"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5" name="Rectangle 14"/>
          <p:cNvSpPr>
            <a:spLocks noChangeAspect="1"/>
          </p:cNvSpPr>
          <p:nvPr/>
        </p:nvSpPr>
        <p:spPr>
          <a:xfrm>
            <a:off x="678713" y="2780291"/>
            <a:ext cx="479283" cy="47928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7" name="Rectangle 6"/>
          <p:cNvSpPr/>
          <p:nvPr/>
        </p:nvSpPr>
        <p:spPr>
          <a:xfrm>
            <a:off x="557612" y="5169510"/>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687918"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1" name="Rectangle 10"/>
          <p:cNvSpPr>
            <a:spLocks noChangeAspect="1"/>
          </p:cNvSpPr>
          <p:nvPr/>
        </p:nvSpPr>
        <p:spPr>
          <a:xfrm>
            <a:off x="1312572"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7" name="Folded Corner 16"/>
          <p:cNvSpPr>
            <a:spLocks noChangeAspect="1"/>
          </p:cNvSpPr>
          <p:nvPr/>
        </p:nvSpPr>
        <p:spPr>
          <a:xfrm>
            <a:off x="687003" y="6111016"/>
            <a:ext cx="481112" cy="47928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6" name="Rectangle 5"/>
          <p:cNvSpPr/>
          <p:nvPr/>
        </p:nvSpPr>
        <p:spPr>
          <a:xfrm>
            <a:off x="557612" y="3504148"/>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75990" y="3848357"/>
            <a:ext cx="479283" cy="47928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1291748" y="3848357"/>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8" name="Folded Corner 17"/>
          <p:cNvSpPr>
            <a:spLocks noChangeAspect="1"/>
          </p:cNvSpPr>
          <p:nvPr/>
        </p:nvSpPr>
        <p:spPr>
          <a:xfrm>
            <a:off x="674160" y="4445654"/>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4" name="Rectangle 3"/>
          <p:cNvSpPr/>
          <p:nvPr/>
        </p:nvSpPr>
        <p:spPr>
          <a:xfrm>
            <a:off x="557612" y="173422"/>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690503" y="517631"/>
            <a:ext cx="479283" cy="47928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1318555" y="517631"/>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9" name="Folded Corner 18"/>
          <p:cNvSpPr>
            <a:spLocks noChangeAspect="1"/>
          </p:cNvSpPr>
          <p:nvPr/>
        </p:nvSpPr>
        <p:spPr>
          <a:xfrm>
            <a:off x="690503" y="1114928"/>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101" name="Rectangle 100"/>
          <p:cNvSpPr/>
          <p:nvPr/>
        </p:nvSpPr>
        <p:spPr>
          <a:xfrm>
            <a:off x="3395036" y="4237183"/>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4" name="Right Arrow 103"/>
          <p:cNvSpPr/>
          <p:nvPr/>
        </p:nvSpPr>
        <p:spPr>
          <a:xfrm>
            <a:off x="5660717" y="4317276"/>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50" name="Rounded Rectangle 49"/>
          <p:cNvSpPr/>
          <p:nvPr/>
        </p:nvSpPr>
        <p:spPr>
          <a:xfrm>
            <a:off x="4710855" y="437983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1" name="Rounded Rectangle 50"/>
          <p:cNvSpPr/>
          <p:nvPr/>
        </p:nvSpPr>
        <p:spPr>
          <a:xfrm>
            <a:off x="3610408" y="4379834"/>
            <a:ext cx="1084180" cy="78836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sp>
        <p:nvSpPr>
          <p:cNvPr id="68" name="Rounded Rectangle 67"/>
          <p:cNvSpPr/>
          <p:nvPr/>
        </p:nvSpPr>
        <p:spPr>
          <a:xfrm>
            <a:off x="4715484" y="4762209"/>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20" name="Rectangle 19"/>
          <p:cNvSpPr/>
          <p:nvPr/>
        </p:nvSpPr>
        <p:spPr>
          <a:xfrm>
            <a:off x="3409925" y="194396"/>
            <a:ext cx="5466347" cy="10845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Rounded Rectangle 36"/>
          <p:cNvSpPr/>
          <p:nvPr/>
        </p:nvSpPr>
        <p:spPr>
          <a:xfrm>
            <a:off x="4689036" y="564121"/>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42" name="Rounded Rectangle 41"/>
          <p:cNvSpPr/>
          <p:nvPr/>
        </p:nvSpPr>
        <p:spPr>
          <a:xfrm>
            <a:off x="3710712" y="565320"/>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sp>
        <p:nvSpPr>
          <p:cNvPr id="64" name="Right Arrow 63"/>
          <p:cNvSpPr/>
          <p:nvPr/>
        </p:nvSpPr>
        <p:spPr>
          <a:xfrm>
            <a:off x="5557120" y="284992"/>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86" name="Rectangle 85"/>
          <p:cNvSpPr/>
          <p:nvPr/>
        </p:nvSpPr>
        <p:spPr>
          <a:xfrm>
            <a:off x="3409924" y="1405164"/>
            <a:ext cx="5466347" cy="112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7" name="Rounded Rectangle 46"/>
          <p:cNvSpPr/>
          <p:nvPr/>
        </p:nvSpPr>
        <p:spPr>
          <a:xfrm>
            <a:off x="4682344" y="158050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48" name="Rounded Rectangle 47"/>
          <p:cNvSpPr/>
          <p:nvPr/>
        </p:nvSpPr>
        <p:spPr>
          <a:xfrm>
            <a:off x="3596656" y="1544407"/>
            <a:ext cx="1084180" cy="838641"/>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sp>
        <p:nvSpPr>
          <p:cNvPr id="56" name="Rounded Rectangle 55"/>
          <p:cNvSpPr/>
          <p:nvPr/>
        </p:nvSpPr>
        <p:spPr>
          <a:xfrm>
            <a:off x="4680836" y="197755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89" name="Right Arrow 88"/>
          <p:cNvSpPr/>
          <p:nvPr/>
        </p:nvSpPr>
        <p:spPr>
          <a:xfrm>
            <a:off x="5586760" y="1496959"/>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92" name="Rectangle 91"/>
          <p:cNvSpPr/>
          <p:nvPr/>
        </p:nvSpPr>
        <p:spPr>
          <a:xfrm>
            <a:off x="3395036" y="2660795"/>
            <a:ext cx="5466347" cy="14501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3" name="Rounded Rectangle 52"/>
          <p:cNvSpPr/>
          <p:nvPr/>
        </p:nvSpPr>
        <p:spPr>
          <a:xfrm>
            <a:off x="4696096" y="3165980"/>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59" name="Rounded Rectangle 58"/>
          <p:cNvSpPr/>
          <p:nvPr/>
        </p:nvSpPr>
        <p:spPr>
          <a:xfrm>
            <a:off x="4680836" y="3555005"/>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96" name="Right Arrow 95"/>
          <p:cNvSpPr/>
          <p:nvPr/>
        </p:nvSpPr>
        <p:spPr>
          <a:xfrm>
            <a:off x="5660717" y="2920465"/>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44" name="Rounded Rectangle 43"/>
          <p:cNvSpPr/>
          <p:nvPr/>
        </p:nvSpPr>
        <p:spPr>
          <a:xfrm>
            <a:off x="4696096" y="2787148"/>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5" name="Rounded Rectangle 44"/>
          <p:cNvSpPr/>
          <p:nvPr/>
        </p:nvSpPr>
        <p:spPr>
          <a:xfrm>
            <a:off x="3610408" y="2787147"/>
            <a:ext cx="1084180" cy="1142205"/>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sp>
        <p:nvSpPr>
          <p:cNvPr id="110" name="Rectangle 109"/>
          <p:cNvSpPr/>
          <p:nvPr/>
        </p:nvSpPr>
        <p:spPr>
          <a:xfrm>
            <a:off x="3395035" y="5509785"/>
            <a:ext cx="5466347" cy="11463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1" name="Right Arrow 110"/>
          <p:cNvSpPr/>
          <p:nvPr/>
        </p:nvSpPr>
        <p:spPr>
          <a:xfrm>
            <a:off x="5660716" y="5589878"/>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sp>
        <p:nvSpPr>
          <p:cNvPr id="114" name="Rounded Rectangle 113"/>
          <p:cNvSpPr/>
          <p:nvPr/>
        </p:nvSpPr>
        <p:spPr>
          <a:xfrm>
            <a:off x="4689036" y="5662423"/>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116" name="Rounded Rectangle 115"/>
          <p:cNvSpPr/>
          <p:nvPr/>
        </p:nvSpPr>
        <p:spPr>
          <a:xfrm>
            <a:off x="4680836" y="6034811"/>
            <a:ext cx="769367"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3" name="Rounded Rectangle 62"/>
          <p:cNvSpPr/>
          <p:nvPr/>
        </p:nvSpPr>
        <p:spPr>
          <a:xfrm>
            <a:off x="3585174" y="5662423"/>
            <a:ext cx="1084180" cy="734704"/>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nvGrpSpPr>
          <p:cNvPr id="32" name="Group 31"/>
          <p:cNvGrpSpPr/>
          <p:nvPr/>
        </p:nvGrpSpPr>
        <p:grpSpPr>
          <a:xfrm>
            <a:off x="9793959" y="2068698"/>
            <a:ext cx="1672572" cy="363515"/>
            <a:chOff x="10002472" y="4626303"/>
            <a:chExt cx="1672572" cy="363515"/>
          </a:xfrm>
        </p:grpSpPr>
        <p:sp>
          <p:nvSpPr>
            <p:cNvPr id="107" name="Rounded Rectangle 106"/>
            <p:cNvSpPr/>
            <p:nvPr/>
          </p:nvSpPr>
          <p:spPr>
            <a:xfrm>
              <a:off x="10980796" y="4626303"/>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08" name="Rounded Rectangle 107"/>
            <p:cNvSpPr/>
            <p:nvPr/>
          </p:nvSpPr>
          <p:spPr>
            <a:xfrm>
              <a:off x="10002472" y="4627502"/>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grpSp>
      <p:grpSp>
        <p:nvGrpSpPr>
          <p:cNvPr id="28" name="Group 27"/>
          <p:cNvGrpSpPr/>
          <p:nvPr/>
        </p:nvGrpSpPr>
        <p:grpSpPr>
          <a:xfrm>
            <a:off x="9793959" y="744679"/>
            <a:ext cx="1672572" cy="363515"/>
            <a:chOff x="10009367" y="594246"/>
            <a:chExt cx="1672572" cy="363515"/>
          </a:xfrm>
        </p:grpSpPr>
        <p:sp>
          <p:nvSpPr>
            <p:cNvPr id="83" name="Rounded Rectangle 82"/>
            <p:cNvSpPr/>
            <p:nvPr/>
          </p:nvSpPr>
          <p:spPr>
            <a:xfrm>
              <a:off x="10987691" y="594246"/>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84" name="Rounded Rectangle 83"/>
            <p:cNvSpPr/>
            <p:nvPr/>
          </p:nvSpPr>
          <p:spPr>
            <a:xfrm>
              <a:off x="10009367" y="595445"/>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grpSp>
      <p:grpSp>
        <p:nvGrpSpPr>
          <p:cNvPr id="30" name="Group 29"/>
          <p:cNvGrpSpPr/>
          <p:nvPr/>
        </p:nvGrpSpPr>
        <p:grpSpPr>
          <a:xfrm>
            <a:off x="9793959" y="1188613"/>
            <a:ext cx="1672572" cy="363515"/>
            <a:chOff x="10009366" y="1805014"/>
            <a:chExt cx="1672572" cy="363515"/>
          </a:xfrm>
        </p:grpSpPr>
        <p:sp>
          <p:nvSpPr>
            <p:cNvPr id="90" name="Rounded Rectangle 89"/>
            <p:cNvSpPr/>
            <p:nvPr/>
          </p:nvSpPr>
          <p:spPr>
            <a:xfrm>
              <a:off x="10987690" y="1805014"/>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91" name="Rounded Rectangle 90"/>
            <p:cNvSpPr/>
            <p:nvPr/>
          </p:nvSpPr>
          <p:spPr>
            <a:xfrm>
              <a:off x="10009366" y="1806213"/>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grpSp>
      <p:grpSp>
        <p:nvGrpSpPr>
          <p:cNvPr id="31" name="Group 30"/>
          <p:cNvGrpSpPr/>
          <p:nvPr/>
        </p:nvGrpSpPr>
        <p:grpSpPr>
          <a:xfrm>
            <a:off x="9793959" y="1623948"/>
            <a:ext cx="1672572" cy="363515"/>
            <a:chOff x="10002472" y="3229492"/>
            <a:chExt cx="1672572" cy="363515"/>
          </a:xfrm>
        </p:grpSpPr>
        <p:sp>
          <p:nvSpPr>
            <p:cNvPr id="99" name="Rounded Rectangle 98"/>
            <p:cNvSpPr/>
            <p:nvPr/>
          </p:nvSpPr>
          <p:spPr>
            <a:xfrm>
              <a:off x="10980796" y="3229492"/>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5</a:t>
              </a:r>
            </a:p>
          </p:txBody>
        </p:sp>
        <p:sp>
          <p:nvSpPr>
            <p:cNvPr id="100" name="Rounded Rectangle 99"/>
            <p:cNvSpPr/>
            <p:nvPr/>
          </p:nvSpPr>
          <p:spPr>
            <a:xfrm>
              <a:off x="10002472" y="3230691"/>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grpSp>
        <p:nvGrpSpPr>
          <p:cNvPr id="33" name="Group 32"/>
          <p:cNvGrpSpPr/>
          <p:nvPr/>
        </p:nvGrpSpPr>
        <p:grpSpPr>
          <a:xfrm>
            <a:off x="9793959" y="2490098"/>
            <a:ext cx="1672572" cy="363515"/>
            <a:chOff x="10002471" y="5898905"/>
            <a:chExt cx="1672572" cy="363515"/>
          </a:xfrm>
        </p:grpSpPr>
        <p:sp>
          <p:nvSpPr>
            <p:cNvPr id="112" name="Rounded Rectangle 111"/>
            <p:cNvSpPr/>
            <p:nvPr/>
          </p:nvSpPr>
          <p:spPr>
            <a:xfrm>
              <a:off x="10980795" y="5898905"/>
              <a:ext cx="694248" cy="36231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113" name="Rounded Rectangle 112"/>
            <p:cNvSpPr/>
            <p:nvPr/>
          </p:nvSpPr>
          <p:spPr>
            <a:xfrm>
              <a:off x="10002471" y="5900104"/>
              <a:ext cx="978324" cy="362316"/>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sp>
        <p:nvSpPr>
          <p:cNvPr id="3" name="TextBox 2"/>
          <p:cNvSpPr txBox="1"/>
          <p:nvPr/>
        </p:nvSpPr>
        <p:spPr>
          <a:xfrm>
            <a:off x="9840931" y="352308"/>
            <a:ext cx="1401346"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Output File</a:t>
            </a:r>
          </a:p>
        </p:txBody>
      </p:sp>
      <p:sp>
        <p:nvSpPr>
          <p:cNvPr id="22" name="TextBox 21"/>
          <p:cNvSpPr txBox="1"/>
          <p:nvPr/>
        </p:nvSpPr>
        <p:spPr>
          <a:xfrm>
            <a:off x="9022447" y="3377367"/>
            <a:ext cx="3169553" cy="1477328"/>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If part of the file or any intermediate computation is lost we can simply </a:t>
            </a:r>
            <a:r>
              <a:rPr kumimoji="0" lang="en-US" sz="1800" b="1" i="0" u="none" strike="noStrike" kern="1200" cap="none" spc="0" normalizeH="0" baseline="0" noProof="0" dirty="0" err="1">
                <a:ln>
                  <a:noFill/>
                </a:ln>
                <a:solidFill>
                  <a:srgbClr val="000000"/>
                </a:solidFill>
                <a:effectLst/>
                <a:uLnTx/>
                <a:uFillTx/>
                <a:latin typeface="Century Gothic" panose="020F0302020204030204"/>
                <a:ea typeface="+mn-ea"/>
                <a:cs typeface="+mn-cs"/>
              </a:rPr>
              <a:t>recompute</a:t>
            </a: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 it</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 without </a:t>
            </a:r>
            <a:r>
              <a:rPr kumimoji="0" lang="en-US" sz="1800" b="0" i="0" u="none" strike="noStrike" kern="1200" cap="none" spc="0" normalizeH="0" baseline="0" noProof="0" dirty="0" err="1">
                <a:ln>
                  <a:noFill/>
                </a:ln>
                <a:solidFill>
                  <a:srgbClr val="000000"/>
                </a:solidFill>
                <a:effectLst/>
                <a:uLnTx/>
                <a:uFillTx/>
                <a:latin typeface="Century Gothic" panose="020F0302020204030204"/>
                <a:ea typeface="+mn-ea"/>
                <a:cs typeface="+mn-cs"/>
              </a:rPr>
              <a:t>recomputing</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 everything.</a:t>
            </a:r>
          </a:p>
        </p:txBody>
      </p:sp>
      <p:sp>
        <p:nvSpPr>
          <p:cNvPr id="23" name="Rectangle 22"/>
          <p:cNvSpPr/>
          <p:nvPr/>
        </p:nvSpPr>
        <p:spPr>
          <a:xfrm>
            <a:off x="9547106" y="1597019"/>
            <a:ext cx="2087431" cy="426126"/>
          </a:xfrm>
          <a:prstGeom prst="rect">
            <a:avLst/>
          </a:prstGeom>
          <a:solidFill>
            <a:schemeClr val="bg1">
              <a:alpha val="78000"/>
            </a:schemeClr>
          </a:solidFill>
          <a:ln>
            <a:solidFill>
              <a:schemeClr val="bg1"/>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7" name="Rectangle 66"/>
          <p:cNvSpPr/>
          <p:nvPr/>
        </p:nvSpPr>
        <p:spPr>
          <a:xfrm>
            <a:off x="3323238" y="2613590"/>
            <a:ext cx="5699208" cy="1559626"/>
          </a:xfrm>
          <a:prstGeom prst="rect">
            <a:avLst/>
          </a:prstGeom>
          <a:solidFill>
            <a:schemeClr val="bg1">
              <a:alpha val="78000"/>
            </a:schemeClr>
          </a:solidFill>
          <a:ln>
            <a:solidFill>
              <a:schemeClr val="bg1"/>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957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DC7"/>
        </a:solidFill>
        <a:effectLst/>
      </p:bgPr>
    </p:bg>
    <p:spTree>
      <p:nvGrpSpPr>
        <p:cNvPr id="1" name=""/>
        <p:cNvGrpSpPr/>
        <p:nvPr/>
      </p:nvGrpSpPr>
      <p:grpSpPr>
        <a:xfrm>
          <a:off x="0" y="0"/>
          <a:ext cx="0" cy="0"/>
          <a:chOff x="0" y="0"/>
          <a:chExt cx="0" cy="0"/>
        </a:xfrm>
      </p:grpSpPr>
      <p:sp>
        <p:nvSpPr>
          <p:cNvPr id="4" name="Rectangle 3"/>
          <p:cNvSpPr/>
          <p:nvPr/>
        </p:nvSpPr>
        <p:spPr>
          <a:xfrm>
            <a:off x="2049975" y="1971159"/>
            <a:ext cx="2286000" cy="2743200"/>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Learning Algorithm</a:t>
            </a:r>
          </a:p>
        </p:txBody>
      </p:sp>
      <p:grpSp>
        <p:nvGrpSpPr>
          <p:cNvPr id="11" name="Group 10"/>
          <p:cNvGrpSpPr/>
          <p:nvPr/>
        </p:nvGrpSpPr>
        <p:grpSpPr>
          <a:xfrm>
            <a:off x="4785252" y="3345186"/>
            <a:ext cx="2286000" cy="1371600"/>
            <a:chOff x="3646303" y="3965602"/>
            <a:chExt cx="2286000" cy="1371600"/>
          </a:xfrm>
        </p:grpSpPr>
        <p:sp>
          <p:nvSpPr>
            <p:cNvPr id="7" name="Left Arrow 6"/>
            <p:cNvSpPr/>
            <p:nvPr/>
          </p:nvSpPr>
          <p:spPr>
            <a:xfrm>
              <a:off x="3646303" y="3965602"/>
              <a:ext cx="2286000" cy="1371600"/>
            </a:xfrm>
            <a:prstGeom prst="leftArrow">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erican Typewriter" panose="02090604020004020304" pitchFamily="18" charset="77"/>
                <a:ea typeface="+mn-ea"/>
                <a:cs typeface="+mn-cs"/>
              </a:endParaRP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8074" y="4410102"/>
              <a:ext cx="1714500" cy="482600"/>
            </a:xfrm>
            <a:prstGeom prst="rect">
              <a:avLst/>
            </a:prstGeom>
          </p:spPr>
        </p:pic>
      </p:grpSp>
      <p:grpSp>
        <p:nvGrpSpPr>
          <p:cNvPr id="12" name="Group 11"/>
          <p:cNvGrpSpPr/>
          <p:nvPr/>
        </p:nvGrpSpPr>
        <p:grpSpPr>
          <a:xfrm>
            <a:off x="4785252" y="1973586"/>
            <a:ext cx="2286000" cy="1371600"/>
            <a:chOff x="3646303" y="2384035"/>
            <a:chExt cx="2286000" cy="1371600"/>
          </a:xfrm>
        </p:grpSpPr>
        <p:sp>
          <p:nvSpPr>
            <p:cNvPr id="6" name="Right Arrow 5"/>
            <p:cNvSpPr/>
            <p:nvPr/>
          </p:nvSpPr>
          <p:spPr>
            <a:xfrm>
              <a:off x="3646303" y="2384035"/>
              <a:ext cx="2286000" cy="1371600"/>
            </a:xfrm>
            <a:prstGeom prst="rightArrow">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Query:  </a:t>
              </a:r>
              <a:endParaRPr kumimoji="0" lang="en-US" sz="2800" b="0" i="1"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5763" y="2879335"/>
              <a:ext cx="215900" cy="381000"/>
            </a:xfrm>
            <a:prstGeom prst="rect">
              <a:avLst/>
            </a:prstGeom>
          </p:spPr>
        </p:pic>
      </p:grpSp>
      <p:sp>
        <p:nvSpPr>
          <p:cNvPr id="13" name="Rectangle 12"/>
          <p:cNvSpPr/>
          <p:nvPr/>
        </p:nvSpPr>
        <p:spPr>
          <a:xfrm>
            <a:off x="1666240" y="5171770"/>
            <a:ext cx="891032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D. </a:t>
            </a:r>
            <a:r>
              <a:rPr kumimoji="0" lang="en-US" sz="1800" b="0" i="0" u="none" strike="noStrike" kern="1200" cap="none" spc="0" normalizeH="0" baseline="0" noProof="0" dirty="0" err="1">
                <a:ln>
                  <a:noFill/>
                </a:ln>
                <a:solidFill>
                  <a:srgbClr val="000000"/>
                </a:solidFill>
                <a:effectLst/>
                <a:uLnTx/>
                <a:uFillTx/>
                <a:latin typeface="American Typewriter" panose="02090604020004020304" pitchFamily="18" charset="77"/>
                <a:ea typeface="+mn-ea"/>
                <a:cs typeface="Gill Sans Light"/>
              </a:rPr>
              <a:t>Caragea</a:t>
            </a:r>
            <a:r>
              <a:rPr kumimoji="0" lang="en-US" sz="18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 et al.,</a:t>
            </a:r>
            <a:r>
              <a:rPr kumimoji="0" lang="en-US" sz="1800" b="0" i="1"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 A Framework for Learning from Distributed Data Using Sufficient Statistics and Its Application to Learning Decision Trees</a:t>
            </a:r>
            <a:r>
              <a:rPr kumimoji="0" lang="en-US" sz="18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 Int. J. Hybrid </a:t>
            </a:r>
            <a:r>
              <a:rPr kumimoji="0" lang="en-US" sz="1800" b="0" i="0" u="none" strike="noStrike" kern="1200" cap="none" spc="0" normalizeH="0" baseline="0" noProof="0" dirty="0" err="1">
                <a:ln>
                  <a:noFill/>
                </a:ln>
                <a:solidFill>
                  <a:srgbClr val="000000"/>
                </a:solidFill>
                <a:effectLst/>
                <a:uLnTx/>
                <a:uFillTx/>
                <a:latin typeface="American Typewriter" panose="02090604020004020304" pitchFamily="18" charset="77"/>
                <a:ea typeface="+mn-ea"/>
                <a:cs typeface="Gill Sans Light"/>
              </a:rPr>
              <a:t>Intell</a:t>
            </a:r>
            <a:r>
              <a:rPr kumimoji="0" lang="en-US" sz="18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 Syst. 2004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American Typewriter" panose="02090604020004020304" pitchFamily="18" charset="77"/>
                <a:ea typeface="+mn-ea"/>
                <a:cs typeface="Gill Sans Light"/>
              </a:rPr>
              <a:t>Chu et al., </a:t>
            </a:r>
            <a:r>
              <a:rPr kumimoji="0" lang="en-US" sz="1800" b="0" i="1" u="none" strike="noStrike" kern="1200" cap="none" spc="0" normalizeH="0" baseline="0" noProof="0" dirty="0">
                <a:ln>
                  <a:noFill/>
                </a:ln>
                <a:solidFill>
                  <a:srgbClr val="000000"/>
                </a:solidFill>
                <a:effectLst/>
                <a:highlight>
                  <a:srgbClr val="FFFF00"/>
                </a:highlight>
                <a:uLnTx/>
                <a:uFillTx/>
                <a:latin typeface="American Typewriter" panose="02090604020004020304" pitchFamily="18" charset="77"/>
                <a:ea typeface="+mn-ea"/>
                <a:cs typeface="Gill Sans Light"/>
              </a:rPr>
              <a:t>Map-Reduce for Machine Learning on Multicore</a:t>
            </a:r>
            <a:r>
              <a:rPr kumimoji="0" lang="en-US" sz="1800" b="0" i="0" u="none" strike="noStrike" kern="1200" cap="none" spc="0" normalizeH="0" baseline="0" noProof="0" dirty="0">
                <a:ln>
                  <a:noFill/>
                </a:ln>
                <a:solidFill>
                  <a:srgbClr val="000000"/>
                </a:solidFill>
                <a:effectLst/>
                <a:highlight>
                  <a:srgbClr val="FFFF00"/>
                </a:highlight>
                <a:uLnTx/>
                <a:uFillTx/>
                <a:latin typeface="American Typewriter" panose="02090604020004020304" pitchFamily="18" charset="77"/>
                <a:ea typeface="+mn-ea"/>
                <a:cs typeface="Gill Sans Light"/>
              </a:rPr>
              <a:t>. NIPS’06.</a:t>
            </a:r>
          </a:p>
        </p:txBody>
      </p:sp>
      <p:sp>
        <p:nvSpPr>
          <p:cNvPr id="15" name="Title 14"/>
          <p:cNvSpPr>
            <a:spLocks noGrp="1"/>
          </p:cNvSpPr>
          <p:nvPr>
            <p:ph type="title"/>
          </p:nvPr>
        </p:nvSpPr>
        <p:spPr>
          <a:xfrm>
            <a:off x="310185" y="205746"/>
            <a:ext cx="11815219" cy="1635760"/>
          </a:xfrm>
        </p:spPr>
        <p:txBody>
          <a:bodyPr>
            <a:normAutofit/>
          </a:bodyPr>
          <a:lstStyle/>
          <a:p>
            <a:r>
              <a:rPr lang="en-US" sz="4200" dirty="0">
                <a:latin typeface="Algerian" pitchFamily="82" charset="77"/>
              </a:rPr>
              <a:t>Learning from Statistics (Aggregation)*</a:t>
            </a:r>
          </a:p>
        </p:txBody>
      </p:sp>
      <p:grpSp>
        <p:nvGrpSpPr>
          <p:cNvPr id="2" name="Group 1"/>
          <p:cNvGrpSpPr/>
          <p:nvPr/>
        </p:nvGrpSpPr>
        <p:grpSpPr>
          <a:xfrm>
            <a:off x="7410152" y="1971159"/>
            <a:ext cx="2938583" cy="2801536"/>
            <a:chOff x="5886151" y="2526048"/>
            <a:chExt cx="2938583" cy="2801536"/>
          </a:xfrm>
        </p:grpSpPr>
        <p:sp>
          <p:nvSpPr>
            <p:cNvPr id="16" name="Rectangle 15"/>
            <p:cNvSpPr/>
            <p:nvPr/>
          </p:nvSpPr>
          <p:spPr>
            <a:xfrm>
              <a:off x="5993527" y="2526048"/>
              <a:ext cx="2723830" cy="2743200"/>
            </a:xfrm>
            <a:prstGeom prst="rect">
              <a:avLst/>
            </a:prstGeom>
            <a:ln>
              <a:headEnd type="none" w="med" len="med"/>
              <a:tailEnd type="none"/>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System</a:t>
              </a:r>
            </a:p>
          </p:txBody>
        </p:sp>
        <p:pic>
          <p:nvPicPr>
            <p:cNvPr id="17" name="Picture 16" descr="hadoop_rgb.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6151" y="4277836"/>
              <a:ext cx="2938583" cy="1049748"/>
            </a:xfrm>
            <a:prstGeom prst="rect">
              <a:avLst/>
            </a:prstGeom>
          </p:spPr>
        </p:pic>
        <p:sp>
          <p:nvSpPr>
            <p:cNvPr id="5" name="Can 4"/>
            <p:cNvSpPr/>
            <p:nvPr/>
          </p:nvSpPr>
          <p:spPr>
            <a:xfrm>
              <a:off x="6615435" y="3163770"/>
              <a:ext cx="1480015" cy="1180805"/>
            </a:xfrm>
            <a:prstGeom prst="can">
              <a:avLst/>
            </a:prstGeom>
            <a:ln>
              <a:headEnd type="none" w="med" len="med"/>
              <a:tailEnd type="none"/>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Gill Sans Light"/>
                </a:rPr>
                <a:t>Data</a:t>
              </a:r>
            </a:p>
          </p:txBody>
        </p:sp>
      </p:grpSp>
      <p:sp>
        <p:nvSpPr>
          <p:cNvPr id="10" name="TextBox 9">
            <a:extLst>
              <a:ext uri="{FF2B5EF4-FFF2-40B4-BE49-F238E27FC236}">
                <a16:creationId xmlns:a16="http://schemas.microsoft.com/office/drawing/2014/main" id="{F29E4298-340A-D848-86E7-5FBF60D0E20C}"/>
              </a:ext>
            </a:extLst>
          </p:cNvPr>
          <p:cNvSpPr txBox="1"/>
          <p:nvPr/>
        </p:nvSpPr>
        <p:spPr>
          <a:xfrm>
            <a:off x="9748702" y="6537386"/>
            <a:ext cx="2443298"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merican Typewriter" panose="02090604020004020304" pitchFamily="18" charset="77"/>
                <a:ea typeface="+mn-ea"/>
                <a:cs typeface="+mn-cs"/>
              </a:rPr>
              <a:t>*next set of slides are old!</a:t>
            </a:r>
          </a:p>
        </p:txBody>
      </p:sp>
    </p:spTree>
    <p:extLst>
      <p:ext uri="{BB962C8B-B14F-4D97-AF65-F5344CB8AC3E}">
        <p14:creationId xmlns:p14="http://schemas.microsoft.com/office/powerpoint/2010/main" val="29190104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851" y="-6377"/>
            <a:ext cx="7886700" cy="1325563"/>
          </a:xfrm>
        </p:spPr>
        <p:txBody>
          <a:bodyPr/>
          <a:lstStyle/>
          <a:p>
            <a:r>
              <a:rPr lang="en-US" dirty="0"/>
              <a:t>Can we compute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9455" y="4524997"/>
            <a:ext cx="1503070" cy="1665453"/>
          </a:xfrm>
          <a:prstGeom prst="rect">
            <a:avLst/>
          </a:prstGeom>
        </p:spPr>
      </p:pic>
      <p:grpSp>
        <p:nvGrpSpPr>
          <p:cNvPr id="6" name="Group 5"/>
          <p:cNvGrpSpPr/>
          <p:nvPr/>
        </p:nvGrpSpPr>
        <p:grpSpPr>
          <a:xfrm>
            <a:off x="1929785" y="3779189"/>
            <a:ext cx="2958353" cy="2958353"/>
            <a:chOff x="829874" y="3296876"/>
            <a:chExt cx="2958353" cy="2958353"/>
          </a:xfrm>
        </p:grpSpPr>
        <p:sp>
          <p:nvSpPr>
            <p:cNvPr id="21" name="Circular Arrow 20"/>
            <p:cNvSpPr/>
            <p:nvPr/>
          </p:nvSpPr>
          <p:spPr>
            <a:xfrm rot="10800000">
              <a:off x="829874" y="3296876"/>
              <a:ext cx="2958353" cy="2958353"/>
            </a:xfrm>
            <a:prstGeom prst="circularArrow">
              <a:avLst>
                <a:gd name="adj1" fmla="val 6732"/>
                <a:gd name="adj2" fmla="val 1142319"/>
                <a:gd name="adj3" fmla="val 20410808"/>
                <a:gd name="adj4" fmla="val 187223"/>
                <a:gd name="adj5" fmla="val 9266"/>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2" name="TextBox 21"/>
            <p:cNvSpPr txBox="1"/>
            <p:nvPr/>
          </p:nvSpPr>
          <p:spPr>
            <a:xfrm>
              <a:off x="1262130" y="4448607"/>
              <a:ext cx="20938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F0302020204030204"/>
                  <a:ea typeface="+mn-ea"/>
                  <a:cs typeface="+mn-cs"/>
                </a:rPr>
                <a:t>Algorithm</a:t>
              </a:r>
            </a:p>
          </p:txBody>
        </p:sp>
      </p:grpSp>
      <p:grpSp>
        <p:nvGrpSpPr>
          <p:cNvPr id="7" name="Group 6"/>
          <p:cNvGrpSpPr/>
          <p:nvPr/>
        </p:nvGrpSpPr>
        <p:grpSpPr>
          <a:xfrm>
            <a:off x="5232587" y="4322565"/>
            <a:ext cx="2444963" cy="770167"/>
            <a:chOff x="3371851" y="3314309"/>
            <a:chExt cx="2444963" cy="770167"/>
          </a:xfrm>
        </p:grpSpPr>
        <p:sp>
          <p:nvSpPr>
            <p:cNvPr id="17" name="Right Arrow 16"/>
            <p:cNvSpPr/>
            <p:nvPr/>
          </p:nvSpPr>
          <p:spPr>
            <a:xfrm>
              <a:off x="3371851" y="3838587"/>
              <a:ext cx="2444963" cy="245889"/>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8" name="Group 17"/>
            <p:cNvGrpSpPr/>
            <p:nvPr/>
          </p:nvGrpSpPr>
          <p:grpSpPr>
            <a:xfrm>
              <a:off x="3645515" y="3314309"/>
              <a:ext cx="1618659" cy="508000"/>
              <a:chOff x="3448820" y="3806533"/>
              <a:chExt cx="1618659" cy="508000"/>
            </a:xfrm>
          </p:grpSpPr>
          <p:sp>
            <p:nvSpPr>
              <p:cNvPr id="19" name="TextBox 18"/>
              <p:cNvSpPr txBox="1"/>
              <p:nvPr/>
            </p:nvSpPr>
            <p:spPr>
              <a:xfrm>
                <a:off x="3448820" y="3834836"/>
                <a:ext cx="1183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Query:</a:t>
                </a:r>
              </a:p>
            </p:txBody>
          </p:sp>
          <p:pic>
            <p:nvPicPr>
              <p:cNvPr id="20" name="Picture 19"/>
              <p:cNvPicPr>
                <a:picLocks noChangeAspect="1"/>
              </p:cNvPicPr>
              <p:nvPr/>
            </p:nvPicPr>
            <p:blipFill>
              <a:blip r:embed="rId3"/>
              <a:stretch>
                <a:fillRect/>
              </a:stretch>
            </p:blipFill>
            <p:spPr>
              <a:xfrm>
                <a:off x="4622979" y="3806533"/>
                <a:ext cx="444500" cy="508000"/>
              </a:xfrm>
              <a:prstGeom prst="rect">
                <a:avLst/>
              </a:prstGeom>
            </p:spPr>
          </p:pic>
        </p:grpSp>
      </p:grpSp>
      <p:grpSp>
        <p:nvGrpSpPr>
          <p:cNvPr id="8" name="Group 7"/>
          <p:cNvGrpSpPr/>
          <p:nvPr/>
        </p:nvGrpSpPr>
        <p:grpSpPr>
          <a:xfrm>
            <a:off x="5196633" y="5223588"/>
            <a:ext cx="2480916" cy="713439"/>
            <a:chOff x="3335897" y="4215332"/>
            <a:chExt cx="2480916" cy="713439"/>
          </a:xfrm>
        </p:grpSpPr>
        <p:sp>
          <p:nvSpPr>
            <p:cNvPr id="13" name="Right Arrow 12"/>
            <p:cNvSpPr/>
            <p:nvPr/>
          </p:nvSpPr>
          <p:spPr>
            <a:xfrm rot="10800000">
              <a:off x="3371850" y="4215332"/>
              <a:ext cx="2444963" cy="245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4" name="Group 13"/>
            <p:cNvGrpSpPr/>
            <p:nvPr/>
          </p:nvGrpSpPr>
          <p:grpSpPr>
            <a:xfrm>
              <a:off x="3335897" y="4467106"/>
              <a:ext cx="1992148" cy="461665"/>
              <a:chOff x="3411621" y="5073821"/>
              <a:chExt cx="1992148" cy="461665"/>
            </a:xfrm>
          </p:grpSpPr>
          <p:sp>
            <p:nvSpPr>
              <p:cNvPr id="15" name="TextBox 14"/>
              <p:cNvSpPr txBox="1"/>
              <p:nvPr/>
            </p:nvSpPr>
            <p:spPr>
              <a:xfrm>
                <a:off x="3411621" y="5073821"/>
                <a:ext cx="1697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Response:</a:t>
                </a:r>
              </a:p>
            </p:txBody>
          </p:sp>
          <p:pic>
            <p:nvPicPr>
              <p:cNvPr id="16" name="Picture 15"/>
              <p:cNvPicPr>
                <a:picLocks noChangeAspect="1"/>
              </p:cNvPicPr>
              <p:nvPr/>
            </p:nvPicPr>
            <p:blipFill>
              <a:blip r:embed="rId4"/>
              <a:stretch>
                <a:fillRect/>
              </a:stretch>
            </p:blipFill>
            <p:spPr>
              <a:xfrm>
                <a:off x="5073569" y="5114154"/>
                <a:ext cx="330200" cy="381000"/>
              </a:xfrm>
              <a:prstGeom prst="rect">
                <a:avLst/>
              </a:prstGeom>
            </p:spPr>
          </p:pic>
        </p:grpSp>
      </p:grpSp>
      <p:grpSp>
        <p:nvGrpSpPr>
          <p:cNvPr id="9" name="Group 8"/>
          <p:cNvGrpSpPr/>
          <p:nvPr/>
        </p:nvGrpSpPr>
        <p:grpSpPr>
          <a:xfrm>
            <a:off x="8787895" y="3193380"/>
            <a:ext cx="3044007" cy="1171618"/>
            <a:chOff x="5505405" y="2708225"/>
            <a:chExt cx="3044007" cy="1171618"/>
          </a:xfrm>
        </p:grpSpPr>
        <p:sp>
          <p:nvSpPr>
            <p:cNvPr id="11" name="Cloud Callout 10"/>
            <p:cNvSpPr/>
            <p:nvPr/>
          </p:nvSpPr>
          <p:spPr>
            <a:xfrm>
              <a:off x="5505405" y="2708225"/>
              <a:ext cx="3044007" cy="1171618"/>
            </a:xfrm>
            <a:prstGeom prst="cloudCallout">
              <a:avLst>
                <a:gd name="adj1" fmla="val -30032"/>
                <a:gd name="adj2" fmla="val 64392"/>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pic>
          <p:nvPicPr>
            <p:cNvPr id="12" name="Picture 11"/>
            <p:cNvPicPr>
              <a:picLocks noChangeAspect="1"/>
            </p:cNvPicPr>
            <p:nvPr/>
          </p:nvPicPr>
          <p:blipFill>
            <a:blip r:embed="rId5"/>
            <a:stretch>
              <a:fillRect/>
            </a:stretch>
          </p:blipFill>
          <p:spPr>
            <a:xfrm>
              <a:off x="6013437" y="2915906"/>
              <a:ext cx="2267359" cy="728428"/>
            </a:xfrm>
            <a:prstGeom prst="rect">
              <a:avLst/>
            </a:prstGeom>
          </p:spPr>
        </p:pic>
      </p:grpSp>
      <p:pic>
        <p:nvPicPr>
          <p:cNvPr id="23" name="Picture 22"/>
          <p:cNvPicPr>
            <a:picLocks noChangeAspect="1"/>
          </p:cNvPicPr>
          <p:nvPr/>
        </p:nvPicPr>
        <p:blipFill>
          <a:blip r:embed="rId6"/>
          <a:stretch>
            <a:fillRect/>
          </a:stretch>
        </p:blipFill>
        <p:spPr>
          <a:xfrm>
            <a:off x="4496201" y="1414469"/>
            <a:ext cx="3822700" cy="558800"/>
          </a:xfrm>
          <a:prstGeom prst="rect">
            <a:avLst/>
          </a:prstGeom>
        </p:spPr>
      </p:pic>
      <p:sp>
        <p:nvSpPr>
          <p:cNvPr id="24" name="Title 1"/>
          <p:cNvSpPr txBox="1">
            <a:spLocks/>
          </p:cNvSpPr>
          <p:nvPr/>
        </p:nvSpPr>
        <p:spPr>
          <a:xfrm>
            <a:off x="627682" y="2059789"/>
            <a:ext cx="10935604" cy="171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t>using the statistical query pattern</a:t>
            </a:r>
            <a:b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br>
            <a: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t>in map-reduce?</a:t>
            </a:r>
          </a:p>
        </p:txBody>
      </p:sp>
    </p:spTree>
    <p:extLst>
      <p:ext uri="{BB962C8B-B14F-4D97-AF65-F5344CB8AC3E}">
        <p14:creationId xmlns:p14="http://schemas.microsoft.com/office/powerpoint/2010/main" val="16598724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627682" y="2059789"/>
            <a:ext cx="10935604" cy="171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t>using the statistical query pattern</a:t>
            </a:r>
            <a:b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br>
            <a:r>
              <a:rPr kumimoji="0" lang="en-US" sz="4400" b="0" i="0" u="none" strike="noStrike" kern="1200" cap="none" spc="0" normalizeH="0" baseline="0" noProof="0" dirty="0">
                <a:ln>
                  <a:noFill/>
                </a:ln>
                <a:solidFill>
                  <a:srgbClr val="000000"/>
                </a:solidFill>
                <a:effectLst/>
                <a:uLnTx/>
                <a:uFillTx/>
                <a:latin typeface="Century Gothic" panose="020F0302020204030204"/>
                <a:ea typeface="+mj-ea"/>
                <a:cs typeface="+mj-cs"/>
              </a:rPr>
              <a:t>in map-reduce?</a:t>
            </a:r>
          </a:p>
        </p:txBody>
      </p:sp>
      <p:sp>
        <p:nvSpPr>
          <p:cNvPr id="2" name="Title 1"/>
          <p:cNvSpPr>
            <a:spLocks noGrp="1"/>
          </p:cNvSpPr>
          <p:nvPr>
            <p:ph type="title"/>
          </p:nvPr>
        </p:nvSpPr>
        <p:spPr>
          <a:xfrm>
            <a:off x="552851" y="-6377"/>
            <a:ext cx="7886700" cy="1325563"/>
          </a:xfrm>
        </p:spPr>
        <p:txBody>
          <a:bodyPr/>
          <a:lstStyle/>
          <a:p>
            <a:r>
              <a:rPr lang="en-US" dirty="0"/>
              <a:t>Can we compute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9455" y="4524997"/>
            <a:ext cx="1503070" cy="1665453"/>
          </a:xfrm>
          <a:prstGeom prst="rect">
            <a:avLst/>
          </a:prstGeom>
        </p:spPr>
      </p:pic>
      <p:grpSp>
        <p:nvGrpSpPr>
          <p:cNvPr id="6" name="Group 5"/>
          <p:cNvGrpSpPr/>
          <p:nvPr/>
        </p:nvGrpSpPr>
        <p:grpSpPr>
          <a:xfrm>
            <a:off x="1929785" y="3779189"/>
            <a:ext cx="2958353" cy="2958353"/>
            <a:chOff x="829874" y="3296876"/>
            <a:chExt cx="2958353" cy="2958353"/>
          </a:xfrm>
        </p:grpSpPr>
        <p:sp>
          <p:nvSpPr>
            <p:cNvPr id="21" name="Circular Arrow 20"/>
            <p:cNvSpPr/>
            <p:nvPr/>
          </p:nvSpPr>
          <p:spPr>
            <a:xfrm rot="10800000">
              <a:off x="829874" y="3296876"/>
              <a:ext cx="2958353" cy="2958353"/>
            </a:xfrm>
            <a:prstGeom prst="circularArrow">
              <a:avLst>
                <a:gd name="adj1" fmla="val 6732"/>
                <a:gd name="adj2" fmla="val 1142319"/>
                <a:gd name="adj3" fmla="val 20410808"/>
                <a:gd name="adj4" fmla="val 187223"/>
                <a:gd name="adj5" fmla="val 9266"/>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2" name="TextBox 21"/>
            <p:cNvSpPr txBox="1"/>
            <p:nvPr/>
          </p:nvSpPr>
          <p:spPr>
            <a:xfrm>
              <a:off x="1262130" y="4448607"/>
              <a:ext cx="20938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F0302020204030204"/>
                  <a:ea typeface="+mn-ea"/>
                  <a:cs typeface="+mn-cs"/>
                </a:rPr>
                <a:t>Algorithm</a:t>
              </a:r>
            </a:p>
          </p:txBody>
        </p:sp>
      </p:grpSp>
      <p:grpSp>
        <p:nvGrpSpPr>
          <p:cNvPr id="7" name="Group 6"/>
          <p:cNvGrpSpPr/>
          <p:nvPr/>
        </p:nvGrpSpPr>
        <p:grpSpPr>
          <a:xfrm>
            <a:off x="5232587" y="4322565"/>
            <a:ext cx="2444963" cy="770167"/>
            <a:chOff x="3371851" y="3314309"/>
            <a:chExt cx="2444963" cy="770167"/>
          </a:xfrm>
        </p:grpSpPr>
        <p:sp>
          <p:nvSpPr>
            <p:cNvPr id="17" name="Right Arrow 16"/>
            <p:cNvSpPr/>
            <p:nvPr/>
          </p:nvSpPr>
          <p:spPr>
            <a:xfrm>
              <a:off x="3371851" y="3838587"/>
              <a:ext cx="2444963" cy="245889"/>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8" name="Group 17"/>
            <p:cNvGrpSpPr/>
            <p:nvPr/>
          </p:nvGrpSpPr>
          <p:grpSpPr>
            <a:xfrm>
              <a:off x="3645515" y="3314309"/>
              <a:ext cx="1618659" cy="508000"/>
              <a:chOff x="3448820" y="3806533"/>
              <a:chExt cx="1618659" cy="508000"/>
            </a:xfrm>
          </p:grpSpPr>
          <p:sp>
            <p:nvSpPr>
              <p:cNvPr id="19" name="TextBox 18"/>
              <p:cNvSpPr txBox="1"/>
              <p:nvPr/>
            </p:nvSpPr>
            <p:spPr>
              <a:xfrm>
                <a:off x="3448820" y="3834836"/>
                <a:ext cx="1183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Query:</a:t>
                </a:r>
              </a:p>
            </p:txBody>
          </p:sp>
          <p:pic>
            <p:nvPicPr>
              <p:cNvPr id="20" name="Picture 19"/>
              <p:cNvPicPr>
                <a:picLocks noChangeAspect="1"/>
              </p:cNvPicPr>
              <p:nvPr/>
            </p:nvPicPr>
            <p:blipFill>
              <a:blip r:embed="rId3"/>
              <a:stretch>
                <a:fillRect/>
              </a:stretch>
            </p:blipFill>
            <p:spPr>
              <a:xfrm>
                <a:off x="4622979" y="3806533"/>
                <a:ext cx="444500" cy="508000"/>
              </a:xfrm>
              <a:prstGeom prst="rect">
                <a:avLst/>
              </a:prstGeom>
            </p:spPr>
          </p:pic>
        </p:grpSp>
      </p:grpSp>
      <p:grpSp>
        <p:nvGrpSpPr>
          <p:cNvPr id="8" name="Group 7"/>
          <p:cNvGrpSpPr/>
          <p:nvPr/>
        </p:nvGrpSpPr>
        <p:grpSpPr>
          <a:xfrm>
            <a:off x="5196633" y="5223588"/>
            <a:ext cx="2480916" cy="713439"/>
            <a:chOff x="3335897" y="4215332"/>
            <a:chExt cx="2480916" cy="713439"/>
          </a:xfrm>
        </p:grpSpPr>
        <p:sp>
          <p:nvSpPr>
            <p:cNvPr id="13" name="Right Arrow 12"/>
            <p:cNvSpPr/>
            <p:nvPr/>
          </p:nvSpPr>
          <p:spPr>
            <a:xfrm rot="10800000">
              <a:off x="3371850" y="4215332"/>
              <a:ext cx="2444963" cy="245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4" name="Group 13"/>
            <p:cNvGrpSpPr/>
            <p:nvPr/>
          </p:nvGrpSpPr>
          <p:grpSpPr>
            <a:xfrm>
              <a:off x="3335897" y="4467106"/>
              <a:ext cx="1992148" cy="461665"/>
              <a:chOff x="3411621" y="5073821"/>
              <a:chExt cx="1992148" cy="461665"/>
            </a:xfrm>
          </p:grpSpPr>
          <p:sp>
            <p:nvSpPr>
              <p:cNvPr id="15" name="TextBox 14"/>
              <p:cNvSpPr txBox="1"/>
              <p:nvPr/>
            </p:nvSpPr>
            <p:spPr>
              <a:xfrm>
                <a:off x="3411621" y="5073821"/>
                <a:ext cx="1697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Response:</a:t>
                </a:r>
              </a:p>
            </p:txBody>
          </p:sp>
          <p:pic>
            <p:nvPicPr>
              <p:cNvPr id="16" name="Picture 15"/>
              <p:cNvPicPr>
                <a:picLocks noChangeAspect="1"/>
              </p:cNvPicPr>
              <p:nvPr/>
            </p:nvPicPr>
            <p:blipFill>
              <a:blip r:embed="rId4"/>
              <a:stretch>
                <a:fillRect/>
              </a:stretch>
            </p:blipFill>
            <p:spPr>
              <a:xfrm>
                <a:off x="5073569" y="5114154"/>
                <a:ext cx="330200" cy="381000"/>
              </a:xfrm>
              <a:prstGeom prst="rect">
                <a:avLst/>
              </a:prstGeom>
            </p:spPr>
          </p:pic>
        </p:grpSp>
      </p:grpSp>
      <p:grpSp>
        <p:nvGrpSpPr>
          <p:cNvPr id="9" name="Group 8"/>
          <p:cNvGrpSpPr/>
          <p:nvPr/>
        </p:nvGrpSpPr>
        <p:grpSpPr>
          <a:xfrm>
            <a:off x="8787895" y="3193380"/>
            <a:ext cx="3044007" cy="1171618"/>
            <a:chOff x="5505405" y="2708225"/>
            <a:chExt cx="3044007" cy="1171618"/>
          </a:xfrm>
        </p:grpSpPr>
        <p:sp>
          <p:nvSpPr>
            <p:cNvPr id="11" name="Cloud Callout 10"/>
            <p:cNvSpPr/>
            <p:nvPr/>
          </p:nvSpPr>
          <p:spPr>
            <a:xfrm>
              <a:off x="5505405" y="2708225"/>
              <a:ext cx="3044007" cy="1171618"/>
            </a:xfrm>
            <a:prstGeom prst="cloudCallout">
              <a:avLst>
                <a:gd name="adj1" fmla="val -30032"/>
                <a:gd name="adj2" fmla="val 64392"/>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pic>
          <p:nvPicPr>
            <p:cNvPr id="12" name="Picture 11"/>
            <p:cNvPicPr>
              <a:picLocks noChangeAspect="1"/>
            </p:cNvPicPr>
            <p:nvPr/>
          </p:nvPicPr>
          <p:blipFill>
            <a:blip r:embed="rId5"/>
            <a:stretch>
              <a:fillRect/>
            </a:stretch>
          </p:blipFill>
          <p:spPr>
            <a:xfrm>
              <a:off x="6013437" y="2915906"/>
              <a:ext cx="2267359" cy="728428"/>
            </a:xfrm>
            <a:prstGeom prst="rect">
              <a:avLst/>
            </a:prstGeom>
          </p:spPr>
        </p:pic>
      </p:grpSp>
      <p:sp>
        <p:nvSpPr>
          <p:cNvPr id="25" name="Rectangle 24"/>
          <p:cNvSpPr/>
          <p:nvPr/>
        </p:nvSpPr>
        <p:spPr>
          <a:xfrm>
            <a:off x="359067" y="-6377"/>
            <a:ext cx="12163564" cy="7062270"/>
          </a:xfrm>
          <a:prstGeom prst="rect">
            <a:avLst/>
          </a:prstGeom>
          <a:solidFill>
            <a:schemeClr val="lt1">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pic>
        <p:nvPicPr>
          <p:cNvPr id="23" name="Picture 22"/>
          <p:cNvPicPr>
            <a:picLocks noChangeAspect="1"/>
          </p:cNvPicPr>
          <p:nvPr/>
        </p:nvPicPr>
        <p:blipFill>
          <a:blip r:embed="rId6"/>
          <a:stretch>
            <a:fillRect/>
          </a:stretch>
        </p:blipFill>
        <p:spPr>
          <a:xfrm>
            <a:off x="4496201" y="1414469"/>
            <a:ext cx="3822700" cy="558800"/>
          </a:xfrm>
          <a:prstGeom prst="rect">
            <a:avLst/>
          </a:prstGeom>
        </p:spPr>
      </p:pic>
      <p:sp>
        <p:nvSpPr>
          <p:cNvPr id="26" name="Rounded Rectangular Callout 25"/>
          <p:cNvSpPr/>
          <p:nvPr/>
        </p:nvSpPr>
        <p:spPr>
          <a:xfrm>
            <a:off x="4090366" y="3130153"/>
            <a:ext cx="2254448" cy="1057386"/>
          </a:xfrm>
          <a:prstGeom prst="wedgeRoundRectCallout">
            <a:avLst>
              <a:gd name="adj1" fmla="val 30920"/>
              <a:gd name="adj2" fmla="val -161640"/>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entury Gothic" panose="020F0302020204030204"/>
                <a:ea typeface="+mn-ea"/>
                <a:cs typeface="+mn-cs"/>
              </a:rPr>
              <a:t>Query 1</a:t>
            </a:r>
          </a:p>
        </p:txBody>
      </p:sp>
      <p:sp>
        <p:nvSpPr>
          <p:cNvPr id="27" name="Rounded Rectangular Callout 26"/>
          <p:cNvSpPr/>
          <p:nvPr/>
        </p:nvSpPr>
        <p:spPr>
          <a:xfrm>
            <a:off x="7731044" y="3827399"/>
            <a:ext cx="2254448" cy="1057386"/>
          </a:xfrm>
          <a:prstGeom prst="wedgeRoundRectCallout">
            <a:avLst>
              <a:gd name="adj1" fmla="val -51500"/>
              <a:gd name="adj2" fmla="val -226520"/>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rPr>
              <a:t>Query 2</a:t>
            </a:r>
            <a:endParaRPr kumimoji="0" lang="en-US" sz="3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cxnSp>
        <p:nvCxnSpPr>
          <p:cNvPr id="28" name="Straight Connector 27"/>
          <p:cNvCxnSpPr/>
          <p:nvPr/>
        </p:nvCxnSpPr>
        <p:spPr>
          <a:xfrm>
            <a:off x="5524128" y="1932452"/>
            <a:ext cx="965215" cy="0"/>
          </a:xfrm>
          <a:prstGeom prst="line">
            <a:avLst/>
          </a:prstGeom>
          <a:ln w="38100"/>
          <a:effectLst>
            <a:outerShdw blurRad="50800" dist="762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7248437" y="1932452"/>
            <a:ext cx="965215" cy="0"/>
          </a:xfrm>
          <a:prstGeom prst="line">
            <a:avLst/>
          </a:prstGeom>
          <a:ln w="38100"/>
          <a:effectLst>
            <a:outerShdw blurRad="50800" dist="762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0" name="TextBox 29"/>
          <p:cNvSpPr txBox="1"/>
          <p:nvPr/>
        </p:nvSpPr>
        <p:spPr>
          <a:xfrm>
            <a:off x="3488748" y="5024302"/>
            <a:ext cx="55312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entury Gothic" panose="020F0302020204030204"/>
                <a:ea typeface="+mn-ea"/>
                <a:cs typeface="+mn-cs"/>
              </a:rPr>
              <a:t>Break computation into two queries</a:t>
            </a:r>
          </a:p>
        </p:txBody>
      </p:sp>
    </p:spTree>
    <p:extLst>
      <p:ext uri="{BB962C8B-B14F-4D97-AF65-F5344CB8AC3E}">
        <p14:creationId xmlns:p14="http://schemas.microsoft.com/office/powerpoint/2010/main" val="6734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536192" y="2639161"/>
            <a:ext cx="10143744" cy="1903550"/>
            <a:chOff x="1536192" y="2639161"/>
            <a:chExt cx="10143744" cy="1903550"/>
          </a:xfrm>
        </p:grpSpPr>
        <p:sp>
          <p:nvSpPr>
            <p:cNvPr id="40" name="Rectangle 39"/>
            <p:cNvSpPr/>
            <p:nvPr/>
          </p:nvSpPr>
          <p:spPr>
            <a:xfrm>
              <a:off x="1536192" y="2639161"/>
              <a:ext cx="10143744" cy="19035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TextBox 40"/>
            <p:cNvSpPr txBox="1"/>
            <p:nvPr/>
          </p:nvSpPr>
          <p:spPr>
            <a:xfrm>
              <a:off x="7476383" y="3175437"/>
              <a:ext cx="4136069" cy="830997"/>
            </a:xfrm>
            <a:prstGeom prst="rect">
              <a:avLst/>
            </a:prstGeom>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When </a:t>
              </a:r>
              <a:r>
                <a:rPr kumimoji="0" lang="en-US" sz="2400" b="1" i="0" u="none" strike="noStrike" kern="1200" cap="none" spc="0" normalizeH="0" baseline="0" noProof="0" dirty="0">
                  <a:ln>
                    <a:noFill/>
                  </a:ln>
                  <a:solidFill>
                    <a:srgbClr val="000000"/>
                  </a:solidFill>
                  <a:effectLst/>
                  <a:uLnTx/>
                  <a:uFillTx/>
                  <a:latin typeface="Century Gothic" panose="020F0302020204030204"/>
                  <a:ea typeface="+mn-ea"/>
                  <a:cs typeface="+mn-cs"/>
                </a:rPr>
                <a:t>n &gt;&gt; p</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 we </a:t>
              </a:r>
              <a:r>
                <a:rPr kumimoji="0" lang="en-US" sz="2400" b="0" i="0" u="none" strike="noStrike" kern="1200" cap="none" spc="0" normalizeH="0" baseline="0" noProof="0">
                  <a:ln>
                    <a:noFill/>
                  </a:ln>
                  <a:solidFill>
                    <a:srgbClr val="000000"/>
                  </a:solidFill>
                  <a:effectLst/>
                  <a:uLnTx/>
                  <a:uFillTx/>
                  <a:latin typeface="Century Gothic" panose="020F0302020204030204"/>
                  <a:ea typeface="+mn-ea"/>
                  <a:cs typeface="+mn-cs"/>
                </a:rPr>
                <a:t>want to</a:t>
              </a:r>
              <a:b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distribute this computation</a:t>
              </a:r>
            </a:p>
          </p:txBody>
        </p:sp>
      </p:grpSp>
      <p:sp>
        <p:nvSpPr>
          <p:cNvPr id="2" name="Title 1"/>
          <p:cNvSpPr>
            <a:spLocks noGrp="1"/>
          </p:cNvSpPr>
          <p:nvPr>
            <p:ph type="title"/>
          </p:nvPr>
        </p:nvSpPr>
        <p:spPr>
          <a:xfrm>
            <a:off x="552851" y="-6377"/>
            <a:ext cx="7886700" cy="1325563"/>
          </a:xfrm>
        </p:spPr>
        <p:txBody>
          <a:bodyPr/>
          <a:lstStyle/>
          <a:p>
            <a:r>
              <a:rPr lang="en-US" dirty="0"/>
              <a:t>Cost Analysis</a:t>
            </a:r>
          </a:p>
        </p:txBody>
      </p:sp>
      <p:pic>
        <p:nvPicPr>
          <p:cNvPr id="23" name="Picture 22"/>
          <p:cNvPicPr>
            <a:picLocks noChangeAspect="1"/>
          </p:cNvPicPr>
          <p:nvPr/>
        </p:nvPicPr>
        <p:blipFill>
          <a:blip r:embed="rId2"/>
          <a:stretch>
            <a:fillRect/>
          </a:stretch>
        </p:blipFill>
        <p:spPr>
          <a:xfrm>
            <a:off x="5214259" y="1036992"/>
            <a:ext cx="3822700" cy="558800"/>
          </a:xfrm>
          <a:prstGeom prst="rect">
            <a:avLst/>
          </a:prstGeom>
        </p:spPr>
      </p:pic>
      <p:pic>
        <p:nvPicPr>
          <p:cNvPr id="3" name="Picture 2"/>
          <p:cNvPicPr>
            <a:picLocks noChangeAspect="1"/>
          </p:cNvPicPr>
          <p:nvPr/>
        </p:nvPicPr>
        <p:blipFill>
          <a:blip r:embed="rId3"/>
          <a:stretch>
            <a:fillRect/>
          </a:stretch>
        </p:blipFill>
        <p:spPr>
          <a:xfrm>
            <a:off x="3282335" y="2817136"/>
            <a:ext cx="1092200" cy="406400"/>
          </a:xfrm>
          <a:prstGeom prst="rect">
            <a:avLst/>
          </a:prstGeom>
        </p:spPr>
      </p:pic>
      <p:pic>
        <p:nvPicPr>
          <p:cNvPr id="4" name="Picture 3"/>
          <p:cNvPicPr>
            <a:picLocks noChangeAspect="1"/>
          </p:cNvPicPr>
          <p:nvPr/>
        </p:nvPicPr>
        <p:blipFill>
          <a:blip r:embed="rId4"/>
          <a:stretch>
            <a:fillRect/>
          </a:stretch>
        </p:blipFill>
        <p:spPr>
          <a:xfrm>
            <a:off x="4947559" y="2759986"/>
            <a:ext cx="1955800" cy="520700"/>
          </a:xfrm>
          <a:prstGeom prst="rect">
            <a:avLst/>
          </a:prstGeom>
        </p:spPr>
      </p:pic>
      <p:pic>
        <p:nvPicPr>
          <p:cNvPr id="10" name="Picture 9"/>
          <p:cNvPicPr>
            <a:picLocks noChangeAspect="1"/>
          </p:cNvPicPr>
          <p:nvPr/>
        </p:nvPicPr>
        <p:blipFill>
          <a:blip r:embed="rId5"/>
          <a:stretch>
            <a:fillRect/>
          </a:stretch>
        </p:blipFill>
        <p:spPr>
          <a:xfrm>
            <a:off x="3282335" y="3865648"/>
            <a:ext cx="1054100" cy="406400"/>
          </a:xfrm>
          <a:prstGeom prst="rect">
            <a:avLst/>
          </a:prstGeom>
        </p:spPr>
      </p:pic>
      <p:pic>
        <p:nvPicPr>
          <p:cNvPr id="25" name="Picture 24"/>
          <p:cNvPicPr>
            <a:picLocks noChangeAspect="1"/>
          </p:cNvPicPr>
          <p:nvPr/>
        </p:nvPicPr>
        <p:blipFill>
          <a:blip r:embed="rId6"/>
          <a:stretch>
            <a:fillRect/>
          </a:stretch>
        </p:blipFill>
        <p:spPr>
          <a:xfrm>
            <a:off x="4947559" y="3865648"/>
            <a:ext cx="1739900" cy="469900"/>
          </a:xfrm>
          <a:prstGeom prst="rect">
            <a:avLst/>
          </a:prstGeom>
        </p:spPr>
      </p:pic>
      <p:pic>
        <p:nvPicPr>
          <p:cNvPr id="28" name="Picture 27"/>
          <p:cNvPicPr>
            <a:picLocks noChangeAspect="1"/>
          </p:cNvPicPr>
          <p:nvPr/>
        </p:nvPicPr>
        <p:blipFill>
          <a:blip r:embed="rId7"/>
          <a:stretch>
            <a:fillRect/>
          </a:stretch>
        </p:blipFill>
        <p:spPr>
          <a:xfrm>
            <a:off x="2208423" y="2880636"/>
            <a:ext cx="787400" cy="342900"/>
          </a:xfrm>
          <a:prstGeom prst="rect">
            <a:avLst/>
          </a:prstGeom>
        </p:spPr>
      </p:pic>
      <p:pic>
        <p:nvPicPr>
          <p:cNvPr id="29" name="Picture 28"/>
          <p:cNvPicPr>
            <a:picLocks noChangeAspect="1"/>
          </p:cNvPicPr>
          <p:nvPr/>
        </p:nvPicPr>
        <p:blipFill>
          <a:blip r:embed="rId8"/>
          <a:stretch>
            <a:fillRect/>
          </a:stretch>
        </p:blipFill>
        <p:spPr>
          <a:xfrm>
            <a:off x="3282335" y="4877584"/>
            <a:ext cx="774700" cy="406400"/>
          </a:xfrm>
          <a:prstGeom prst="rect">
            <a:avLst/>
          </a:prstGeom>
        </p:spPr>
      </p:pic>
      <p:pic>
        <p:nvPicPr>
          <p:cNvPr id="31" name="Picture 30"/>
          <p:cNvPicPr>
            <a:picLocks noChangeAspect="1"/>
          </p:cNvPicPr>
          <p:nvPr/>
        </p:nvPicPr>
        <p:blipFill>
          <a:blip r:embed="rId9"/>
          <a:stretch>
            <a:fillRect/>
          </a:stretch>
        </p:blipFill>
        <p:spPr>
          <a:xfrm>
            <a:off x="4947559" y="4888760"/>
            <a:ext cx="1676400" cy="520700"/>
          </a:xfrm>
          <a:prstGeom prst="rect">
            <a:avLst/>
          </a:prstGeom>
        </p:spPr>
      </p:pic>
      <p:pic>
        <p:nvPicPr>
          <p:cNvPr id="32" name="Picture 31"/>
          <p:cNvPicPr>
            <a:picLocks noChangeAspect="1"/>
          </p:cNvPicPr>
          <p:nvPr/>
        </p:nvPicPr>
        <p:blipFill>
          <a:blip r:embed="rId10"/>
          <a:stretch>
            <a:fillRect/>
          </a:stretch>
        </p:blipFill>
        <p:spPr>
          <a:xfrm>
            <a:off x="2095139" y="4966484"/>
            <a:ext cx="812800" cy="317500"/>
          </a:xfrm>
          <a:prstGeom prst="rect">
            <a:avLst/>
          </a:prstGeom>
        </p:spPr>
      </p:pic>
      <p:pic>
        <p:nvPicPr>
          <p:cNvPr id="34" name="Picture 33"/>
          <p:cNvPicPr>
            <a:picLocks noChangeAspect="1"/>
          </p:cNvPicPr>
          <p:nvPr/>
        </p:nvPicPr>
        <p:blipFill>
          <a:blip r:embed="rId11"/>
          <a:stretch>
            <a:fillRect/>
          </a:stretch>
        </p:blipFill>
        <p:spPr>
          <a:xfrm>
            <a:off x="2107839" y="3891048"/>
            <a:ext cx="800100" cy="355600"/>
          </a:xfrm>
          <a:prstGeom prst="rect">
            <a:avLst/>
          </a:prstGeom>
        </p:spPr>
      </p:pic>
      <p:pic>
        <p:nvPicPr>
          <p:cNvPr id="36" name="Picture 35"/>
          <p:cNvPicPr>
            <a:picLocks noChangeAspect="1"/>
          </p:cNvPicPr>
          <p:nvPr/>
        </p:nvPicPr>
        <p:blipFill>
          <a:blip r:embed="rId12"/>
          <a:stretch>
            <a:fillRect/>
          </a:stretch>
        </p:blipFill>
        <p:spPr>
          <a:xfrm>
            <a:off x="3282335" y="5889520"/>
            <a:ext cx="711200" cy="355600"/>
          </a:xfrm>
          <a:prstGeom prst="rect">
            <a:avLst/>
          </a:prstGeom>
        </p:spPr>
      </p:pic>
      <p:pic>
        <p:nvPicPr>
          <p:cNvPr id="37" name="Picture 36"/>
          <p:cNvPicPr>
            <a:picLocks noChangeAspect="1"/>
          </p:cNvPicPr>
          <p:nvPr/>
        </p:nvPicPr>
        <p:blipFill>
          <a:blip r:embed="rId13"/>
          <a:stretch>
            <a:fillRect/>
          </a:stretch>
        </p:blipFill>
        <p:spPr>
          <a:xfrm>
            <a:off x="4947559" y="5860875"/>
            <a:ext cx="1676400" cy="520700"/>
          </a:xfrm>
          <a:prstGeom prst="rect">
            <a:avLst/>
          </a:prstGeom>
        </p:spPr>
      </p:pic>
      <p:sp>
        <p:nvSpPr>
          <p:cNvPr id="38" name="TextBox 37"/>
          <p:cNvSpPr txBox="1"/>
          <p:nvPr/>
        </p:nvSpPr>
        <p:spPr>
          <a:xfrm>
            <a:off x="2866127" y="2273710"/>
            <a:ext cx="1532792"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Comutation</a:t>
            </a: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9" name="TextBox 38"/>
          <p:cNvSpPr txBox="1"/>
          <p:nvPr/>
        </p:nvSpPr>
        <p:spPr>
          <a:xfrm>
            <a:off x="5249663" y="2269829"/>
            <a:ext cx="691215"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Cost</a:t>
            </a:r>
          </a:p>
        </p:txBody>
      </p:sp>
    </p:spTree>
    <p:extLst>
      <p:ext uri="{BB962C8B-B14F-4D97-AF65-F5344CB8AC3E}">
        <p14:creationId xmlns:p14="http://schemas.microsoft.com/office/powerpoint/2010/main" val="87703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a:t>Logistic Regression</a:t>
            </a:r>
            <a:br>
              <a:rPr lang="en-US" sz="6600" dirty="0"/>
            </a:br>
            <a:r>
              <a:rPr lang="en-US" sz="6600" dirty="0"/>
              <a:t>using </a:t>
            </a:r>
            <a:r>
              <a:rPr lang="en-US" sz="6600" b="1" dirty="0"/>
              <a:t>Gradient Descent</a:t>
            </a:r>
            <a:r>
              <a:rPr lang="en-US" sz="6600" dirty="0"/>
              <a:t>?</a:t>
            </a:r>
          </a:p>
        </p:txBody>
      </p:sp>
      <p:sp>
        <p:nvSpPr>
          <p:cNvPr id="5" name="Subtitle 4"/>
          <p:cNvSpPr>
            <a:spLocks noGrp="1"/>
          </p:cNvSpPr>
          <p:nvPr>
            <p:ph type="subTitle" idx="1"/>
          </p:nvPr>
        </p:nvSpPr>
        <p:spPr>
          <a:xfrm>
            <a:off x="914400" y="195743"/>
            <a:ext cx="6400800" cy="682625"/>
          </a:xfrm>
        </p:spPr>
        <p:txBody>
          <a:bodyPr/>
          <a:lstStyle/>
          <a:p>
            <a:r>
              <a:rPr lang="en-US" dirty="0"/>
              <a:t>What about </a:t>
            </a:r>
          </a:p>
        </p:txBody>
      </p:sp>
      <p:cxnSp>
        <p:nvCxnSpPr>
          <p:cNvPr id="7" name="Straight Connector 6"/>
          <p:cNvCxnSpPr/>
          <p:nvPr/>
        </p:nvCxnSpPr>
        <p:spPr>
          <a:xfrm>
            <a:off x="7488622" y="3302001"/>
            <a:ext cx="0" cy="3170621"/>
          </a:xfrm>
          <a:prstGeom prst="line">
            <a:avLst/>
          </a:prstGeom>
          <a:ln>
            <a:solidFill>
              <a:schemeClr val="tx1"/>
            </a:solidFill>
            <a:headEnd type="arrow"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755932" y="5027449"/>
            <a:ext cx="4939863" cy="0"/>
          </a:xfrm>
          <a:prstGeom prst="line">
            <a:avLst/>
          </a:prstGeom>
          <a:ln>
            <a:solidFill>
              <a:schemeClr val="tx1"/>
            </a:solidFill>
            <a:headEnd type="arrow" w="med" len="med"/>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6491121" y="4335169"/>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3" name="Oval 12"/>
          <p:cNvSpPr/>
          <p:nvPr/>
        </p:nvSpPr>
        <p:spPr>
          <a:xfrm>
            <a:off x="7071721" y="4549223"/>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Oval 13"/>
          <p:cNvSpPr/>
          <p:nvPr/>
        </p:nvSpPr>
        <p:spPr>
          <a:xfrm>
            <a:off x="7626843" y="5828880"/>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16" name="Straight Connector 15"/>
          <p:cNvCxnSpPr/>
          <p:nvPr/>
        </p:nvCxnSpPr>
        <p:spPr>
          <a:xfrm flipV="1">
            <a:off x="5877336" y="3302001"/>
            <a:ext cx="3229867" cy="3055803"/>
          </a:xfrm>
          <a:prstGeom prst="line">
            <a:avLst/>
          </a:prstGeom>
          <a:ln>
            <a:solidFill>
              <a:schemeClr val="accent6">
                <a:lumMod val="75000"/>
              </a:schemeClr>
            </a:solidFill>
            <a:prstDash val="sysDash"/>
            <a:headEnd type="none" w="med" len="med"/>
            <a:tailEnd type="none"/>
          </a:ln>
        </p:spPr>
        <p:style>
          <a:lnRef idx="3">
            <a:schemeClr val="accent4"/>
          </a:lnRef>
          <a:fillRef idx="0">
            <a:schemeClr val="accent4"/>
          </a:fillRef>
          <a:effectRef idx="2">
            <a:schemeClr val="accent4"/>
          </a:effectRef>
          <a:fontRef idx="minor">
            <a:schemeClr val="tx1"/>
          </a:fontRef>
        </p:style>
      </p:cxnSp>
      <p:sp>
        <p:nvSpPr>
          <p:cNvPr id="17" name="Oval 16"/>
          <p:cNvSpPr/>
          <p:nvPr/>
        </p:nvSpPr>
        <p:spPr>
          <a:xfrm>
            <a:off x="7312605" y="3659379"/>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Oval 17"/>
          <p:cNvSpPr/>
          <p:nvPr/>
        </p:nvSpPr>
        <p:spPr>
          <a:xfrm>
            <a:off x="8891534" y="5363463"/>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Oval 18"/>
          <p:cNvSpPr/>
          <p:nvPr/>
        </p:nvSpPr>
        <p:spPr>
          <a:xfrm>
            <a:off x="7939793" y="3782000"/>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Oval 19"/>
          <p:cNvSpPr/>
          <p:nvPr/>
        </p:nvSpPr>
        <p:spPr>
          <a:xfrm>
            <a:off x="5946634" y="5486084"/>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 name="Oval 20"/>
          <p:cNvSpPr/>
          <p:nvPr/>
        </p:nvSpPr>
        <p:spPr>
          <a:xfrm>
            <a:off x="6570990" y="5240842"/>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Cross 5"/>
          <p:cNvSpPr/>
          <p:nvPr/>
        </p:nvSpPr>
        <p:spPr>
          <a:xfrm rot="2700000">
            <a:off x="6745143" y="6057453"/>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Cross 21"/>
          <p:cNvSpPr/>
          <p:nvPr/>
        </p:nvSpPr>
        <p:spPr>
          <a:xfrm rot="2700000">
            <a:off x="7810928" y="5414996"/>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Cross 22"/>
          <p:cNvSpPr/>
          <p:nvPr/>
        </p:nvSpPr>
        <p:spPr>
          <a:xfrm rot="2700000">
            <a:off x="7996682" y="5827092"/>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Cross 23"/>
          <p:cNvSpPr/>
          <p:nvPr/>
        </p:nvSpPr>
        <p:spPr>
          <a:xfrm rot="2700000">
            <a:off x="7142267" y="5185734"/>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Cross 24"/>
          <p:cNvSpPr/>
          <p:nvPr/>
        </p:nvSpPr>
        <p:spPr>
          <a:xfrm rot="2700000">
            <a:off x="6966324" y="3780210"/>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6" name="Cross 25"/>
          <p:cNvSpPr/>
          <p:nvPr/>
        </p:nvSpPr>
        <p:spPr>
          <a:xfrm rot="2700000">
            <a:off x="8162812" y="4509323"/>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Cross 26"/>
          <p:cNvSpPr/>
          <p:nvPr/>
        </p:nvSpPr>
        <p:spPr>
          <a:xfrm rot="2700000">
            <a:off x="9299321" y="3534969"/>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Oval 27"/>
          <p:cNvSpPr/>
          <p:nvPr/>
        </p:nvSpPr>
        <p:spPr>
          <a:xfrm>
            <a:off x="6007944" y="4687054"/>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Cross 28"/>
          <p:cNvSpPr/>
          <p:nvPr/>
        </p:nvSpPr>
        <p:spPr>
          <a:xfrm rot="2700000">
            <a:off x="9065688" y="4600755"/>
            <a:ext cx="248819" cy="248819"/>
          </a:xfrm>
          <a:prstGeom prst="plus">
            <a:avLst>
              <a:gd name="adj" fmla="val 34273"/>
            </a:avLst>
          </a:prstGeom>
          <a:ln>
            <a:headEnd type="none" w="med" len="med"/>
            <a:tailEnd type="none"/>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Oval 29"/>
          <p:cNvSpPr/>
          <p:nvPr/>
        </p:nvSpPr>
        <p:spPr>
          <a:xfrm>
            <a:off x="5105958" y="5581712"/>
            <a:ext cx="122621" cy="122621"/>
          </a:xfrm>
          <a:prstGeom prst="ellipse">
            <a:avLst/>
          </a:prstGeom>
          <a:ln>
            <a:headEnd type="none" w="med" len="med"/>
            <a:tailEnd type="none"/>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8644363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835"/>
            <a:ext cx="9144000" cy="1143000"/>
          </a:xfrm>
        </p:spPr>
        <p:txBody>
          <a:bodyPr/>
          <a:lstStyle/>
          <a:p>
            <a:r>
              <a:rPr lang="en-US" sz="4800" dirty="0"/>
              <a:t>Logistic Regression in Map-Reduce</a:t>
            </a:r>
          </a:p>
        </p:txBody>
      </p:sp>
      <p:sp>
        <p:nvSpPr>
          <p:cNvPr id="16" name="Content Placeholder 15"/>
          <p:cNvSpPr>
            <a:spLocks noGrp="1"/>
          </p:cNvSpPr>
          <p:nvPr>
            <p:ph idx="1"/>
          </p:nvPr>
        </p:nvSpPr>
        <p:spPr>
          <a:xfrm>
            <a:off x="1981200" y="1184948"/>
            <a:ext cx="8229600" cy="4221162"/>
          </a:xfrm>
        </p:spPr>
        <p:txBody>
          <a:bodyPr/>
          <a:lstStyle/>
          <a:p>
            <a:r>
              <a:rPr lang="en-US" dirty="0"/>
              <a:t>Gradient descent:</a:t>
            </a:r>
          </a:p>
        </p:txBody>
      </p:sp>
      <p:pic>
        <p:nvPicPr>
          <p:cNvPr id="21" name="Picture 20"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5555" y="1986931"/>
            <a:ext cx="4914900" cy="419100"/>
          </a:xfrm>
          <a:prstGeom prst="rect">
            <a:avLst/>
          </a:prstGeom>
        </p:spPr>
      </p:pic>
      <p:grpSp>
        <p:nvGrpSpPr>
          <p:cNvPr id="41" name="Group 40"/>
          <p:cNvGrpSpPr/>
          <p:nvPr/>
        </p:nvGrpSpPr>
        <p:grpSpPr>
          <a:xfrm>
            <a:off x="7589459" y="2971231"/>
            <a:ext cx="2938583" cy="3268075"/>
            <a:chOff x="6065458" y="2971230"/>
            <a:chExt cx="2938583" cy="3268075"/>
          </a:xfrm>
        </p:grpSpPr>
        <p:sp>
          <p:nvSpPr>
            <p:cNvPr id="31" name="Rectangle 30"/>
            <p:cNvSpPr/>
            <p:nvPr/>
          </p:nvSpPr>
          <p:spPr>
            <a:xfrm>
              <a:off x="6172834" y="2971230"/>
              <a:ext cx="2723830" cy="3161049"/>
            </a:xfrm>
            <a:prstGeom prst="rect">
              <a:avLst/>
            </a:prstGeom>
            <a:ln>
              <a:headEnd type="none" w="med" len="med"/>
              <a:tailEnd type="none"/>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Light"/>
                  <a:ea typeface="+mn-ea"/>
                  <a:cs typeface="Gill Sans Light"/>
                </a:rPr>
                <a:t>System</a:t>
              </a:r>
            </a:p>
          </p:txBody>
        </p:sp>
        <p:pic>
          <p:nvPicPr>
            <p:cNvPr id="32" name="Picture 31" descr="hadoop_rgb.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65458" y="5189557"/>
              <a:ext cx="2938583" cy="1049748"/>
            </a:xfrm>
            <a:prstGeom prst="rect">
              <a:avLst/>
            </a:prstGeom>
          </p:spPr>
        </p:pic>
        <p:sp>
          <p:nvSpPr>
            <p:cNvPr id="33" name="Can 32"/>
            <p:cNvSpPr/>
            <p:nvPr/>
          </p:nvSpPr>
          <p:spPr>
            <a:xfrm>
              <a:off x="7106265" y="3954689"/>
              <a:ext cx="1480015" cy="1180805"/>
            </a:xfrm>
            <a:prstGeom prst="can">
              <a:avLst/>
            </a:prstGeom>
            <a:ln>
              <a:headEnd type="none" w="med" len="med"/>
              <a:tailEnd type="none"/>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Light"/>
                  <a:ea typeface="+mn-ea"/>
                  <a:cs typeface="Gill Sans Light"/>
                </a:rPr>
                <a:t>Data</a:t>
              </a:r>
            </a:p>
          </p:txBody>
        </p:sp>
      </p:grpSp>
      <p:sp>
        <p:nvSpPr>
          <p:cNvPr id="34" name="Rectangle 33"/>
          <p:cNvSpPr/>
          <p:nvPr/>
        </p:nvSpPr>
        <p:spPr>
          <a:xfrm>
            <a:off x="1824002" y="2971230"/>
            <a:ext cx="2604013" cy="316104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Light"/>
                <a:ea typeface="+mn-ea"/>
                <a:cs typeface="Gill Sans Light"/>
              </a:rPr>
              <a:t>Learning Algorithm</a:t>
            </a:r>
          </a:p>
        </p:txBody>
      </p:sp>
      <p:grpSp>
        <p:nvGrpSpPr>
          <p:cNvPr id="44" name="Group 43"/>
          <p:cNvGrpSpPr/>
          <p:nvPr/>
        </p:nvGrpSpPr>
        <p:grpSpPr>
          <a:xfrm>
            <a:off x="1885344" y="4742201"/>
            <a:ext cx="2077056" cy="737772"/>
            <a:chOff x="361344" y="4742201"/>
            <a:chExt cx="2077056" cy="737772"/>
          </a:xfrm>
        </p:grpSpPr>
        <p:pic>
          <p:nvPicPr>
            <p:cNvPr id="37" name="Picture 3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5213273"/>
              <a:ext cx="1981200" cy="266700"/>
            </a:xfrm>
            <a:prstGeom prst="rect">
              <a:avLst/>
            </a:prstGeom>
          </p:spPr>
        </p:pic>
        <p:sp>
          <p:nvSpPr>
            <p:cNvPr id="43" name="TextBox 42"/>
            <p:cNvSpPr txBox="1"/>
            <p:nvPr/>
          </p:nvSpPr>
          <p:spPr>
            <a:xfrm>
              <a:off x="361344" y="4742201"/>
              <a:ext cx="16926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a:ea typeface="+mn-ea"/>
                  <a:cs typeface="Gill Sans Light"/>
                </a:rPr>
                <a:t>Update Model:</a:t>
              </a:r>
            </a:p>
          </p:txBody>
        </p:sp>
      </p:grpSp>
      <p:grpSp>
        <p:nvGrpSpPr>
          <p:cNvPr id="35" name="Group 34"/>
          <p:cNvGrpSpPr/>
          <p:nvPr/>
        </p:nvGrpSpPr>
        <p:grpSpPr>
          <a:xfrm>
            <a:off x="4669262" y="2971231"/>
            <a:ext cx="2816352" cy="1581912"/>
            <a:chOff x="3188734" y="2843439"/>
            <a:chExt cx="2816352" cy="1581912"/>
          </a:xfrm>
        </p:grpSpPr>
        <p:sp>
          <p:nvSpPr>
            <p:cNvPr id="27" name="Right Arrow 26"/>
            <p:cNvSpPr/>
            <p:nvPr/>
          </p:nvSpPr>
          <p:spPr>
            <a:xfrm>
              <a:off x="3188734" y="2843439"/>
              <a:ext cx="2816352" cy="1581912"/>
            </a:xfrm>
            <a:prstGeom prst="rightArrow">
              <a:avLst>
                <a:gd name="adj1" fmla="val 61108"/>
                <a:gd name="adj2" fmla="val 50000"/>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Light"/>
                  <a:ea typeface="+mn-ea"/>
                  <a:cs typeface="Gill Sans Light"/>
                </a:rPr>
                <a:t>Query:  </a:t>
              </a:r>
              <a:endParaRPr kumimoji="0" lang="en-US" sz="2800" b="0" i="1" u="none" strike="noStrike" kern="1200" cap="none" spc="0" normalizeH="0" baseline="0" noProof="0" dirty="0">
                <a:ln>
                  <a:noFill/>
                </a:ln>
                <a:solidFill>
                  <a:prstClr val="black"/>
                </a:solidFill>
                <a:effectLst/>
                <a:uLnTx/>
                <a:uFillTx/>
                <a:latin typeface="Gill Sans Light"/>
                <a:ea typeface="+mn-ea"/>
                <a:cs typeface="Gill Sans Light"/>
              </a:endParaRPr>
            </a:p>
          </p:txBody>
        </p:sp>
        <p:pic>
          <p:nvPicPr>
            <p:cNvPr id="22" name="Picture 2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4555" y="3463184"/>
              <a:ext cx="406400" cy="381000"/>
            </a:xfrm>
            <a:prstGeom prst="rect">
              <a:avLst/>
            </a:prstGeom>
          </p:spPr>
        </p:pic>
      </p:grpSp>
      <p:grpSp>
        <p:nvGrpSpPr>
          <p:cNvPr id="30" name="Group 29"/>
          <p:cNvGrpSpPr/>
          <p:nvPr/>
        </p:nvGrpSpPr>
        <p:grpSpPr>
          <a:xfrm>
            <a:off x="4670176" y="4553144"/>
            <a:ext cx="2815439" cy="1579137"/>
            <a:chOff x="2899561" y="3900074"/>
            <a:chExt cx="2815439" cy="1579137"/>
          </a:xfrm>
        </p:grpSpPr>
        <p:sp>
          <p:nvSpPr>
            <p:cNvPr id="24" name="Left Arrow 23"/>
            <p:cNvSpPr/>
            <p:nvPr/>
          </p:nvSpPr>
          <p:spPr>
            <a:xfrm>
              <a:off x="2899561" y="3900074"/>
              <a:ext cx="2815439" cy="1579137"/>
            </a:xfrm>
            <a:prstGeom prst="leftArrow">
              <a:avLst>
                <a:gd name="adj1" fmla="val 65174"/>
                <a:gd name="adj2" fmla="val 50000"/>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pic>
          <p:nvPicPr>
            <p:cNvPr id="29" name="Picture 28"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75292" y="4260899"/>
              <a:ext cx="2578100" cy="850900"/>
            </a:xfrm>
            <a:prstGeom prst="rect">
              <a:avLst/>
            </a:prstGeom>
          </p:spPr>
        </p:pic>
      </p:grpSp>
      <p:sp>
        <p:nvSpPr>
          <p:cNvPr id="39" name="Circular Arrow 38"/>
          <p:cNvSpPr/>
          <p:nvPr/>
        </p:nvSpPr>
        <p:spPr>
          <a:xfrm rot="16200000">
            <a:off x="3635555" y="3575132"/>
            <a:ext cx="2019918" cy="2019918"/>
          </a:xfrm>
          <a:prstGeom prst="circularArrow">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Circular Arrow 39"/>
          <p:cNvSpPr/>
          <p:nvPr/>
        </p:nvSpPr>
        <p:spPr>
          <a:xfrm rot="5400000">
            <a:off x="6489047" y="3543184"/>
            <a:ext cx="2019918" cy="2019918"/>
          </a:xfrm>
          <a:prstGeom prst="circularArrow">
            <a:avLst/>
          </a:prstGeom>
          <a:ln>
            <a:headEnd type="none" w="med" len="med"/>
            <a:tailEnd type="none"/>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1F212-E36A-6C44-B33E-31147482829D}"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287561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798D49-A346-7049-90E2-17E134251EAF}"/>
              </a:ext>
            </a:extLst>
          </p:cNvPr>
          <p:cNvSpPr>
            <a:spLocks noGrp="1"/>
          </p:cNvSpPr>
          <p:nvPr>
            <p:ph type="title"/>
          </p:nvPr>
        </p:nvSpPr>
        <p:spPr/>
        <p:txBody>
          <a:bodyPr/>
          <a:lstStyle/>
          <a:p>
            <a:r>
              <a:rPr lang="en-US" dirty="0"/>
              <a:t>Back in 2007</a:t>
            </a:r>
          </a:p>
        </p:txBody>
      </p:sp>
      <p:pic>
        <p:nvPicPr>
          <p:cNvPr id="7" name="Picture 6" descr="A person smiling for the camera&#10;&#10;Description automatically generated">
            <a:extLst>
              <a:ext uri="{FF2B5EF4-FFF2-40B4-BE49-F238E27FC236}">
                <a16:creationId xmlns:a16="http://schemas.microsoft.com/office/drawing/2014/main" id="{2DBF3E9A-0560-3D49-97F3-67B1925F20B5}"/>
              </a:ext>
            </a:extLst>
          </p:cNvPr>
          <p:cNvPicPr>
            <a:picLocks noChangeAspect="1"/>
          </p:cNvPicPr>
          <p:nvPr/>
        </p:nvPicPr>
        <p:blipFill rotWithShape="1">
          <a:blip r:embed="rId3"/>
          <a:srcRect l="7510" t="7718" r="8721" b="3691"/>
          <a:stretch/>
        </p:blipFill>
        <p:spPr>
          <a:xfrm>
            <a:off x="6915586" y="418647"/>
            <a:ext cx="4723964" cy="3343504"/>
          </a:xfrm>
          <a:prstGeom prst="rect">
            <a:avLst/>
          </a:prstGeom>
        </p:spPr>
      </p:pic>
      <p:sp>
        <p:nvSpPr>
          <p:cNvPr id="8" name="Content Placeholder 4">
            <a:extLst>
              <a:ext uri="{FF2B5EF4-FFF2-40B4-BE49-F238E27FC236}">
                <a16:creationId xmlns:a16="http://schemas.microsoft.com/office/drawing/2014/main" id="{0952DE87-C0D4-914E-A34E-E91EBD22C5F2}"/>
              </a:ext>
            </a:extLst>
          </p:cNvPr>
          <p:cNvSpPr>
            <a:spLocks noGrp="1"/>
          </p:cNvSpPr>
          <p:nvPr>
            <p:ph idx="1"/>
          </p:nvPr>
        </p:nvSpPr>
        <p:spPr>
          <a:xfrm>
            <a:off x="691679" y="1543339"/>
            <a:ext cx="6223907" cy="3124200"/>
          </a:xfrm>
        </p:spPr>
        <p:txBody>
          <a:bodyPr>
            <a:normAutofit/>
          </a:bodyPr>
          <a:lstStyle/>
          <a:p>
            <a:pPr marL="14287" indent="0">
              <a:buNone/>
            </a:pPr>
            <a:r>
              <a:rPr lang="en-US" sz="3200" dirty="0"/>
              <a:t>I started studying the use of </a:t>
            </a:r>
            <a:r>
              <a:rPr lang="en-US" sz="3200" dirty="0">
                <a:solidFill>
                  <a:schemeClr val="accent2"/>
                </a:solidFill>
              </a:rPr>
              <a:t>Gaussian Process (GP)</a:t>
            </a:r>
            <a:r>
              <a:rPr lang="en-US" sz="3200" dirty="0"/>
              <a:t> models for </a:t>
            </a:r>
            <a:r>
              <a:rPr lang="en-US" sz="3200" dirty="0">
                <a:solidFill>
                  <a:schemeClr val="accent5"/>
                </a:solidFill>
              </a:rPr>
              <a:t>wireless link quality estimation</a:t>
            </a:r>
          </a:p>
        </p:txBody>
      </p:sp>
      <p:grpSp>
        <p:nvGrpSpPr>
          <p:cNvPr id="16" name="Group 15">
            <a:extLst>
              <a:ext uri="{FF2B5EF4-FFF2-40B4-BE49-F238E27FC236}">
                <a16:creationId xmlns:a16="http://schemas.microsoft.com/office/drawing/2014/main" id="{7C8449B7-4A1E-4B45-B163-6AAB1D67D769}"/>
              </a:ext>
            </a:extLst>
          </p:cNvPr>
          <p:cNvGrpSpPr/>
          <p:nvPr/>
        </p:nvGrpSpPr>
        <p:grpSpPr>
          <a:xfrm>
            <a:off x="269483" y="3429000"/>
            <a:ext cx="7829763" cy="3072719"/>
            <a:chOff x="269483" y="3429000"/>
            <a:chExt cx="7829763" cy="3072719"/>
          </a:xfrm>
        </p:grpSpPr>
        <p:pic>
          <p:nvPicPr>
            <p:cNvPr id="9" name="Picture 8">
              <a:extLst>
                <a:ext uri="{FF2B5EF4-FFF2-40B4-BE49-F238E27FC236}">
                  <a16:creationId xmlns:a16="http://schemas.microsoft.com/office/drawing/2014/main" id="{690B9328-A182-D941-AC00-B558BA91531A}"/>
                </a:ext>
              </a:extLst>
            </p:cNvPr>
            <p:cNvPicPr>
              <a:picLocks noChangeAspect="1"/>
            </p:cNvPicPr>
            <p:nvPr/>
          </p:nvPicPr>
          <p:blipFill rotWithShape="1">
            <a:blip r:embed="rId4"/>
            <a:srcRect t="3668" r="3372"/>
            <a:stretch/>
          </p:blipFill>
          <p:spPr>
            <a:xfrm>
              <a:off x="5031290" y="3893805"/>
              <a:ext cx="3067956" cy="2043112"/>
            </a:xfrm>
            <a:prstGeom prst="rect">
              <a:avLst/>
            </a:prstGeom>
          </p:spPr>
        </p:pic>
        <p:grpSp>
          <p:nvGrpSpPr>
            <p:cNvPr id="14" name="Group 13">
              <a:extLst>
                <a:ext uri="{FF2B5EF4-FFF2-40B4-BE49-F238E27FC236}">
                  <a16:creationId xmlns:a16="http://schemas.microsoft.com/office/drawing/2014/main" id="{E2BF9468-3FFC-7940-8BB4-F83DD0929709}"/>
                </a:ext>
              </a:extLst>
            </p:cNvPr>
            <p:cNvGrpSpPr/>
            <p:nvPr/>
          </p:nvGrpSpPr>
          <p:grpSpPr>
            <a:xfrm>
              <a:off x="269483" y="3429000"/>
              <a:ext cx="6123216" cy="3072719"/>
              <a:chOff x="1534884" y="3921804"/>
              <a:chExt cx="2579915" cy="2579915"/>
            </a:xfrm>
          </p:grpSpPr>
          <p:sp>
            <p:nvSpPr>
              <p:cNvPr id="4" name="Oval 3">
                <a:extLst>
                  <a:ext uri="{FF2B5EF4-FFF2-40B4-BE49-F238E27FC236}">
                    <a16:creationId xmlns:a16="http://schemas.microsoft.com/office/drawing/2014/main" id="{EBA5C34A-7191-334E-A323-408693B89C50}"/>
                  </a:ext>
                </a:extLst>
              </p:cNvPr>
              <p:cNvSpPr/>
              <p:nvPr/>
            </p:nvSpPr>
            <p:spPr>
              <a:xfrm>
                <a:off x="1534884" y="3921804"/>
                <a:ext cx="2579915" cy="2579915"/>
              </a:xfrm>
              <a:prstGeom prst="ellipse">
                <a:avLst/>
              </a:prstGeom>
              <a:solidFill>
                <a:schemeClr val="accent1">
                  <a:alpha val="42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8F1F18-AA43-0943-AC5F-CB04CCDCE516}"/>
                  </a:ext>
                </a:extLst>
              </p:cNvPr>
              <p:cNvSpPr/>
              <p:nvPr/>
            </p:nvSpPr>
            <p:spPr>
              <a:xfrm>
                <a:off x="1742960" y="4129880"/>
                <a:ext cx="2163762" cy="2163762"/>
              </a:xfrm>
              <a:prstGeom prst="ellipse">
                <a:avLst/>
              </a:prstGeom>
              <a:solidFill>
                <a:schemeClr val="accent1">
                  <a:alpha val="42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137AE14-329F-6343-9257-C2B361FF393A}"/>
                  </a:ext>
                </a:extLst>
              </p:cNvPr>
              <p:cNvSpPr/>
              <p:nvPr/>
            </p:nvSpPr>
            <p:spPr>
              <a:xfrm>
                <a:off x="1942475" y="4329395"/>
                <a:ext cx="1764732" cy="1764732"/>
              </a:xfrm>
              <a:prstGeom prst="ellipse">
                <a:avLst/>
              </a:prstGeom>
              <a:solidFill>
                <a:schemeClr val="accent1">
                  <a:alpha val="61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E53781-2901-2B4E-9E84-86A684AED6E7}"/>
                  </a:ext>
                </a:extLst>
              </p:cNvPr>
              <p:cNvSpPr/>
              <p:nvPr/>
            </p:nvSpPr>
            <p:spPr>
              <a:xfrm>
                <a:off x="2252944" y="4639864"/>
                <a:ext cx="1143794" cy="1143794"/>
              </a:xfrm>
              <a:prstGeom prst="ellipse">
                <a:avLst/>
              </a:prstGeom>
              <a:solidFill>
                <a:schemeClr val="accent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9FE765E-4386-1C40-9807-8040605FA2D3}"/>
                </a:ext>
              </a:extLst>
            </p:cNvPr>
            <p:cNvPicPr>
              <a:picLocks noChangeAspect="1"/>
            </p:cNvPicPr>
            <p:nvPr/>
          </p:nvPicPr>
          <p:blipFill rotWithShape="1">
            <a:blip r:embed="rId4">
              <a:clrChange>
                <a:clrFrom>
                  <a:srgbClr val="FFFFFF"/>
                </a:clrFrom>
                <a:clrTo>
                  <a:srgbClr val="FFFFFF">
                    <a:alpha val="0"/>
                  </a:srgbClr>
                </a:clrTo>
              </a:clrChange>
            </a:blip>
            <a:srcRect t="3668" r="5400"/>
            <a:stretch/>
          </p:blipFill>
          <p:spPr>
            <a:xfrm>
              <a:off x="1197069" y="3943802"/>
              <a:ext cx="3003576" cy="2043112"/>
            </a:xfrm>
            <a:prstGeom prst="rect">
              <a:avLst/>
            </a:prstGeom>
          </p:spPr>
        </p:pic>
      </p:grpSp>
      <p:sp>
        <p:nvSpPr>
          <p:cNvPr id="15" name="TextBox 14">
            <a:extLst>
              <a:ext uri="{FF2B5EF4-FFF2-40B4-BE49-F238E27FC236}">
                <a16:creationId xmlns:a16="http://schemas.microsoft.com/office/drawing/2014/main" id="{5067E066-D882-134B-B708-177C2399FE61}"/>
              </a:ext>
            </a:extLst>
          </p:cNvPr>
          <p:cNvSpPr txBox="1"/>
          <p:nvPr/>
        </p:nvSpPr>
        <p:spPr>
          <a:xfrm>
            <a:off x="4200644" y="5772964"/>
            <a:ext cx="8307041" cy="830997"/>
          </a:xfrm>
          <a:prstGeom prst="rect">
            <a:avLst/>
          </a:prstGeom>
          <a:solidFill>
            <a:schemeClr val="bg1">
              <a:alpha val="84000"/>
            </a:schemeClr>
          </a:solidFill>
        </p:spPr>
        <p:txBody>
          <a:bodyPr wrap="square" rtlCol="0">
            <a:spAutoFit/>
          </a:bodyPr>
          <a:lstStyle/>
          <a:p>
            <a:r>
              <a:rPr lang="en-US" sz="2400" dirty="0"/>
              <a:t>Research was slowed by the speed of training</a:t>
            </a:r>
          </a:p>
          <a:p>
            <a:r>
              <a:rPr lang="en-US" sz="2400" dirty="0"/>
              <a:t>… and the fact that link quality is difficult to predict</a:t>
            </a:r>
          </a:p>
        </p:txBody>
      </p:sp>
    </p:spTree>
    <p:extLst>
      <p:ext uri="{BB962C8B-B14F-4D97-AF65-F5344CB8AC3E}">
        <p14:creationId xmlns:p14="http://schemas.microsoft.com/office/powerpoint/2010/main" val="86685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835"/>
            <a:ext cx="9144000" cy="1143000"/>
          </a:xfrm>
        </p:spPr>
        <p:txBody>
          <a:bodyPr/>
          <a:lstStyle/>
          <a:p>
            <a:r>
              <a:rPr lang="en-US" sz="4800" dirty="0"/>
              <a:t>Logistic Regression in Map-Reduce</a:t>
            </a:r>
          </a:p>
        </p:txBody>
      </p:sp>
      <p:sp>
        <p:nvSpPr>
          <p:cNvPr id="16" name="Content Placeholder 15"/>
          <p:cNvSpPr>
            <a:spLocks noGrp="1"/>
          </p:cNvSpPr>
          <p:nvPr>
            <p:ph idx="1"/>
          </p:nvPr>
        </p:nvSpPr>
        <p:spPr>
          <a:xfrm>
            <a:off x="1981200" y="1184948"/>
            <a:ext cx="8229600" cy="4221162"/>
          </a:xfrm>
        </p:spPr>
        <p:txBody>
          <a:bodyPr/>
          <a:lstStyle/>
          <a:p>
            <a:r>
              <a:rPr lang="en-US" dirty="0"/>
              <a:t>Gradient descent:</a:t>
            </a:r>
          </a:p>
        </p:txBody>
      </p:sp>
      <p:pic>
        <p:nvPicPr>
          <p:cNvPr id="21" name="Picture 20"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5555" y="1986931"/>
            <a:ext cx="4914900" cy="419100"/>
          </a:xfrm>
          <a:prstGeom prst="rect">
            <a:avLst/>
          </a:prstGeom>
        </p:spPr>
      </p:pic>
      <p:grpSp>
        <p:nvGrpSpPr>
          <p:cNvPr id="41" name="Group 40"/>
          <p:cNvGrpSpPr/>
          <p:nvPr/>
        </p:nvGrpSpPr>
        <p:grpSpPr>
          <a:xfrm>
            <a:off x="7589459" y="2971231"/>
            <a:ext cx="2938583" cy="3268075"/>
            <a:chOff x="6065458" y="2971230"/>
            <a:chExt cx="2938583" cy="3268075"/>
          </a:xfrm>
        </p:grpSpPr>
        <p:sp>
          <p:nvSpPr>
            <p:cNvPr id="31" name="Rectangle 30"/>
            <p:cNvSpPr/>
            <p:nvPr/>
          </p:nvSpPr>
          <p:spPr>
            <a:xfrm>
              <a:off x="6172834" y="2971230"/>
              <a:ext cx="2723830" cy="3161049"/>
            </a:xfrm>
            <a:prstGeom prst="rect">
              <a:avLst/>
            </a:prstGeom>
            <a:ln>
              <a:headEnd type="none" w="med" len="med"/>
              <a:tailEnd type="none"/>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Light"/>
                  <a:ea typeface="+mn-ea"/>
                  <a:cs typeface="Gill Sans Light"/>
                </a:rPr>
                <a:t>System</a:t>
              </a:r>
            </a:p>
          </p:txBody>
        </p:sp>
        <p:pic>
          <p:nvPicPr>
            <p:cNvPr id="32" name="Picture 31" descr="hadoop_rgb.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65458" y="5189557"/>
              <a:ext cx="2938583" cy="1049748"/>
            </a:xfrm>
            <a:prstGeom prst="rect">
              <a:avLst/>
            </a:prstGeom>
          </p:spPr>
        </p:pic>
        <p:sp>
          <p:nvSpPr>
            <p:cNvPr id="33" name="Can 32"/>
            <p:cNvSpPr/>
            <p:nvPr/>
          </p:nvSpPr>
          <p:spPr>
            <a:xfrm>
              <a:off x="7106265" y="3954689"/>
              <a:ext cx="1480015" cy="1180805"/>
            </a:xfrm>
            <a:prstGeom prst="can">
              <a:avLst/>
            </a:prstGeom>
            <a:ln>
              <a:headEnd type="none" w="med" len="med"/>
              <a:tailEnd type="none"/>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Light"/>
                  <a:ea typeface="+mn-ea"/>
                  <a:cs typeface="Gill Sans Light"/>
                </a:rPr>
                <a:t>Data</a:t>
              </a:r>
            </a:p>
          </p:txBody>
        </p:sp>
      </p:grpSp>
      <p:sp>
        <p:nvSpPr>
          <p:cNvPr id="34" name="Rectangle 33"/>
          <p:cNvSpPr/>
          <p:nvPr/>
        </p:nvSpPr>
        <p:spPr>
          <a:xfrm>
            <a:off x="1824002" y="2971230"/>
            <a:ext cx="2604013" cy="316104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Light"/>
                <a:ea typeface="+mn-ea"/>
                <a:cs typeface="Gill Sans Light"/>
              </a:rPr>
              <a:t>Learning Algorithm</a:t>
            </a:r>
          </a:p>
        </p:txBody>
      </p:sp>
      <p:grpSp>
        <p:nvGrpSpPr>
          <p:cNvPr id="44" name="Group 43"/>
          <p:cNvGrpSpPr/>
          <p:nvPr/>
        </p:nvGrpSpPr>
        <p:grpSpPr>
          <a:xfrm>
            <a:off x="1885344" y="4742201"/>
            <a:ext cx="2077056" cy="737772"/>
            <a:chOff x="361344" y="4742201"/>
            <a:chExt cx="2077056" cy="737772"/>
          </a:xfrm>
        </p:grpSpPr>
        <p:pic>
          <p:nvPicPr>
            <p:cNvPr id="37" name="Picture 3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5213273"/>
              <a:ext cx="1981200" cy="266700"/>
            </a:xfrm>
            <a:prstGeom prst="rect">
              <a:avLst/>
            </a:prstGeom>
          </p:spPr>
        </p:pic>
        <p:sp>
          <p:nvSpPr>
            <p:cNvPr id="43" name="TextBox 42"/>
            <p:cNvSpPr txBox="1"/>
            <p:nvPr/>
          </p:nvSpPr>
          <p:spPr>
            <a:xfrm>
              <a:off x="361344" y="4742201"/>
              <a:ext cx="16926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a:ea typeface="+mn-ea"/>
                  <a:cs typeface="Gill Sans Light"/>
                </a:rPr>
                <a:t>Update Model:</a:t>
              </a:r>
            </a:p>
          </p:txBody>
        </p:sp>
      </p:grpSp>
      <p:sp>
        <p:nvSpPr>
          <p:cNvPr id="45" name="Rectangle 44"/>
          <p:cNvSpPr/>
          <p:nvPr/>
        </p:nvSpPr>
        <p:spPr>
          <a:xfrm>
            <a:off x="1524000" y="7836"/>
            <a:ext cx="9144000" cy="6850165"/>
          </a:xfrm>
          <a:prstGeom prst="rect">
            <a:avLst/>
          </a:prstGeom>
          <a:solidFill>
            <a:srgbClr val="FFFFFF">
              <a:alpha val="79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nvGrpSpPr>
          <p:cNvPr id="35" name="Group 34"/>
          <p:cNvGrpSpPr/>
          <p:nvPr/>
        </p:nvGrpSpPr>
        <p:grpSpPr>
          <a:xfrm>
            <a:off x="4669262" y="2971231"/>
            <a:ext cx="2816352" cy="1581912"/>
            <a:chOff x="3188734" y="2843439"/>
            <a:chExt cx="2816352" cy="1581912"/>
          </a:xfrm>
        </p:grpSpPr>
        <p:sp>
          <p:nvSpPr>
            <p:cNvPr id="27" name="Right Arrow 26"/>
            <p:cNvSpPr/>
            <p:nvPr/>
          </p:nvSpPr>
          <p:spPr>
            <a:xfrm>
              <a:off x="3188734" y="2843439"/>
              <a:ext cx="2816352" cy="1581912"/>
            </a:xfrm>
            <a:prstGeom prst="rightArrow">
              <a:avLst>
                <a:gd name="adj1" fmla="val 61108"/>
                <a:gd name="adj2" fmla="val 50000"/>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Light"/>
                  <a:ea typeface="+mn-ea"/>
                  <a:cs typeface="Gill Sans Light"/>
                </a:rPr>
                <a:t>Query:  </a:t>
              </a:r>
              <a:endParaRPr kumimoji="0" lang="en-US" sz="2800" b="0" i="1" u="none" strike="noStrike" kern="1200" cap="none" spc="0" normalizeH="0" baseline="0" noProof="0" dirty="0">
                <a:ln>
                  <a:noFill/>
                </a:ln>
                <a:solidFill>
                  <a:prstClr val="black"/>
                </a:solidFill>
                <a:effectLst/>
                <a:uLnTx/>
                <a:uFillTx/>
                <a:latin typeface="Gill Sans Light"/>
                <a:ea typeface="+mn-ea"/>
                <a:cs typeface="Gill Sans Light"/>
              </a:endParaRPr>
            </a:p>
          </p:txBody>
        </p:sp>
        <p:pic>
          <p:nvPicPr>
            <p:cNvPr id="22" name="Picture 2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4555" y="3463184"/>
              <a:ext cx="406400" cy="381000"/>
            </a:xfrm>
            <a:prstGeom prst="rect">
              <a:avLst/>
            </a:prstGeom>
          </p:spPr>
        </p:pic>
      </p:grpSp>
      <p:grpSp>
        <p:nvGrpSpPr>
          <p:cNvPr id="30" name="Group 29"/>
          <p:cNvGrpSpPr/>
          <p:nvPr/>
        </p:nvGrpSpPr>
        <p:grpSpPr>
          <a:xfrm>
            <a:off x="4670176" y="4553144"/>
            <a:ext cx="2815439" cy="1579137"/>
            <a:chOff x="2899561" y="3900074"/>
            <a:chExt cx="2815439" cy="1579137"/>
          </a:xfrm>
        </p:grpSpPr>
        <p:sp>
          <p:nvSpPr>
            <p:cNvPr id="24" name="Left Arrow 23"/>
            <p:cNvSpPr/>
            <p:nvPr/>
          </p:nvSpPr>
          <p:spPr>
            <a:xfrm>
              <a:off x="2899561" y="3900074"/>
              <a:ext cx="2815439" cy="1579137"/>
            </a:xfrm>
            <a:prstGeom prst="leftArrow">
              <a:avLst>
                <a:gd name="adj1" fmla="val 65174"/>
                <a:gd name="adj2" fmla="val 50000"/>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pic>
          <p:nvPicPr>
            <p:cNvPr id="29" name="Picture 28"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75292" y="4260899"/>
              <a:ext cx="2578100" cy="850900"/>
            </a:xfrm>
            <a:prstGeom prst="rect">
              <a:avLst/>
            </a:prstGeom>
          </p:spPr>
        </p:pic>
      </p:grpSp>
      <p:sp>
        <p:nvSpPr>
          <p:cNvPr id="39" name="Circular Arrow 38"/>
          <p:cNvSpPr/>
          <p:nvPr/>
        </p:nvSpPr>
        <p:spPr>
          <a:xfrm rot="16200000">
            <a:off x="3635555" y="3575132"/>
            <a:ext cx="2019918" cy="2019918"/>
          </a:xfrm>
          <a:prstGeom prst="circularArrow">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40" name="Circular Arrow 39"/>
          <p:cNvSpPr/>
          <p:nvPr/>
        </p:nvSpPr>
        <p:spPr>
          <a:xfrm rot="5400000">
            <a:off x="6489047" y="3543184"/>
            <a:ext cx="2019918" cy="2019918"/>
          </a:xfrm>
          <a:prstGeom prst="circularArrow">
            <a:avLst/>
          </a:prstGeom>
          <a:ln>
            <a:headEnd type="none" w="med" len="med"/>
            <a:tailEnd type="none"/>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3" name="TextBox 2"/>
          <p:cNvSpPr txBox="1"/>
          <p:nvPr/>
        </p:nvSpPr>
        <p:spPr>
          <a:xfrm>
            <a:off x="1531504" y="333790"/>
            <a:ext cx="9136497" cy="2308324"/>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Gill Sans Light"/>
                <a:ea typeface="+mn-ea"/>
                <a:cs typeface="Gill Sans Light"/>
              </a:rPr>
              <a:t>Map-Reduce is not optimized </a:t>
            </a:r>
            <a:br>
              <a:rPr kumimoji="0" lang="en-US" sz="4800" b="0" i="0" u="none" strike="noStrike" kern="1200" cap="none" spc="0" normalizeH="0" baseline="0" noProof="0" dirty="0">
                <a:ln>
                  <a:noFill/>
                </a:ln>
                <a:solidFill>
                  <a:prstClr val="black"/>
                </a:solidFill>
                <a:effectLst/>
                <a:uLnTx/>
                <a:uFillTx/>
                <a:latin typeface="Gill Sans Light"/>
                <a:ea typeface="+mn-ea"/>
                <a:cs typeface="Gill Sans Light"/>
              </a:rPr>
            </a:br>
            <a:r>
              <a:rPr kumimoji="0" lang="en-US" sz="4800" b="0" i="0" u="none" strike="noStrike" kern="1200" cap="none" spc="0" normalizeH="0" baseline="0" noProof="0" dirty="0">
                <a:ln>
                  <a:noFill/>
                </a:ln>
                <a:solidFill>
                  <a:prstClr val="black"/>
                </a:solidFill>
                <a:effectLst/>
                <a:uLnTx/>
                <a:uFillTx/>
                <a:latin typeface="Gill Sans Light"/>
                <a:ea typeface="+mn-ea"/>
                <a:cs typeface="Gill Sans Light"/>
              </a:rPr>
              <a:t>for </a:t>
            </a:r>
            <a:r>
              <a:rPr kumimoji="0" lang="en-US" sz="4800" b="0" i="0" u="none" strike="noStrike" kern="1200" cap="none" spc="0" normalizeH="0" baseline="0" noProof="0" dirty="0">
                <a:ln>
                  <a:noFill/>
                </a:ln>
                <a:solidFill>
                  <a:srgbClr val="3366FF"/>
                </a:solidFill>
                <a:effectLst/>
                <a:uLnTx/>
                <a:uFillTx/>
                <a:latin typeface="Gill Sans Light"/>
                <a:ea typeface="+mn-ea"/>
                <a:cs typeface="Gill Sans Light"/>
              </a:rPr>
              <a:t>iteration</a:t>
            </a:r>
            <a:r>
              <a:rPr kumimoji="0" lang="en-US" sz="4800" b="0" i="0" u="none" strike="noStrike" kern="1200" cap="none" spc="0" normalizeH="0" baseline="0" noProof="0" dirty="0">
                <a:ln>
                  <a:noFill/>
                </a:ln>
                <a:solidFill>
                  <a:prstClr val="black"/>
                </a:solidFill>
                <a:effectLst/>
                <a:uLnTx/>
                <a:uFillTx/>
                <a:latin typeface="Gill Sans Light"/>
                <a:ea typeface="+mn-ea"/>
                <a:cs typeface="Gill Sans Light"/>
              </a:rPr>
              <a:t> and </a:t>
            </a:r>
            <a:r>
              <a:rPr kumimoji="0" lang="en-US" sz="4800" b="0" i="0" u="none" strike="noStrike" kern="1200" cap="none" spc="0" normalizeH="0" baseline="0" noProof="0" dirty="0">
                <a:ln>
                  <a:noFill/>
                </a:ln>
                <a:solidFill>
                  <a:srgbClr val="3366FF"/>
                </a:solidFill>
                <a:effectLst/>
                <a:uLnTx/>
                <a:uFillTx/>
                <a:latin typeface="Gill Sans Light"/>
                <a:ea typeface="+mn-ea"/>
                <a:cs typeface="Gill Sans Light"/>
              </a:rPr>
              <a:t>multi-stage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Gill Sans Light"/>
                <a:ea typeface="+mn-ea"/>
                <a:cs typeface="Gill Sans Light"/>
              </a:rPr>
              <a:t>computation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1F212-E36A-6C44-B33E-31147482829D}"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3347279884"/>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xmlns:p14="http://schemas.microsoft.com/office/powerpoint/2010/mai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12465"/>
            <a:ext cx="9144000" cy="1141525"/>
          </a:xfrm>
        </p:spPr>
        <p:txBody>
          <a:bodyPr/>
          <a:lstStyle/>
          <a:p>
            <a:r>
              <a:rPr lang="en-US" sz="5400" dirty="0"/>
              <a:t>Iteration in Map-Reduce</a:t>
            </a:r>
          </a:p>
        </p:txBody>
      </p:sp>
      <p:grpSp>
        <p:nvGrpSpPr>
          <p:cNvPr id="1050" name="Group 1049"/>
          <p:cNvGrpSpPr/>
          <p:nvPr/>
        </p:nvGrpSpPr>
        <p:grpSpPr>
          <a:xfrm>
            <a:off x="2214775" y="3013939"/>
            <a:ext cx="886631" cy="1842095"/>
            <a:chOff x="75070" y="2925434"/>
            <a:chExt cx="886631" cy="1842095"/>
          </a:xfrm>
        </p:grpSpPr>
        <p:grpSp>
          <p:nvGrpSpPr>
            <p:cNvPr id="1051" name="Group 1050"/>
            <p:cNvGrpSpPr/>
            <p:nvPr/>
          </p:nvGrpSpPr>
          <p:grpSpPr>
            <a:xfrm>
              <a:off x="259801" y="3583630"/>
              <a:ext cx="701900" cy="1183899"/>
              <a:chOff x="387467" y="3176719"/>
              <a:chExt cx="701900" cy="1661923"/>
            </a:xfrm>
          </p:grpSpPr>
          <p:sp>
            <p:nvSpPr>
              <p:cNvPr id="1053" name="Can 1052"/>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4" name="Can 1053"/>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5" name="Can 1054"/>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sp>
          <p:nvSpPr>
            <p:cNvPr id="1052" name="TextBox 1051"/>
            <p:cNvSpPr txBox="1"/>
            <p:nvPr/>
          </p:nvSpPr>
          <p:spPr>
            <a:xfrm>
              <a:off x="75070" y="2925434"/>
              <a:ext cx="88663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Data</a:t>
              </a:r>
            </a:p>
          </p:txBody>
        </p:sp>
      </p:grpSp>
      <p:grpSp>
        <p:nvGrpSpPr>
          <p:cNvPr id="1056" name="Group 1055"/>
          <p:cNvGrpSpPr/>
          <p:nvPr/>
        </p:nvGrpSpPr>
        <p:grpSpPr>
          <a:xfrm>
            <a:off x="4605050" y="1277988"/>
            <a:ext cx="3149613" cy="1976849"/>
            <a:chOff x="2465345" y="1189483"/>
            <a:chExt cx="3149613" cy="1976849"/>
          </a:xfrm>
        </p:grpSpPr>
        <p:sp>
          <p:nvSpPr>
            <p:cNvPr id="1057" name="TextBox 1056"/>
            <p:cNvSpPr txBox="1"/>
            <p:nvPr/>
          </p:nvSpPr>
          <p:spPr>
            <a:xfrm>
              <a:off x="2531446" y="1332356"/>
              <a:ext cx="58107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1058" name="TextBox 1057"/>
            <p:cNvSpPr txBox="1"/>
            <p:nvPr/>
          </p:nvSpPr>
          <p:spPr>
            <a:xfrm>
              <a:off x="3645726" y="1332356"/>
              <a:ext cx="86521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Reduce</a:t>
              </a:r>
            </a:p>
          </p:txBody>
        </p:sp>
        <p:sp>
          <p:nvSpPr>
            <p:cNvPr id="1059" name="TextBox 1058"/>
            <p:cNvSpPr txBox="1"/>
            <p:nvPr/>
          </p:nvSpPr>
          <p:spPr>
            <a:xfrm>
              <a:off x="4688878" y="1189483"/>
              <a:ext cx="92608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Learned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grpSp>
          <p:nvGrpSpPr>
            <p:cNvPr id="1060" name="Group 1059"/>
            <p:cNvGrpSpPr/>
            <p:nvPr/>
          </p:nvGrpSpPr>
          <p:grpSpPr>
            <a:xfrm>
              <a:off x="2465345" y="1835814"/>
              <a:ext cx="3085965" cy="1330518"/>
              <a:chOff x="1627784" y="1832290"/>
              <a:chExt cx="3085965" cy="1330518"/>
            </a:xfrm>
          </p:grpSpPr>
          <p:cxnSp>
            <p:nvCxnSpPr>
              <p:cNvPr id="1061" name="Straight Arrow Connector 1060"/>
              <p:cNvCxnSpPr>
                <a:stCxn id="1105" idx="2"/>
              </p:cNvCxnSpPr>
              <p:nvPr/>
            </p:nvCxnSpPr>
            <p:spPr>
              <a:xfrm>
                <a:off x="2465342" y="204468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2" name="Straight Arrow Connector 1061"/>
              <p:cNvCxnSpPr>
                <a:stCxn id="1097" idx="2"/>
                <a:endCxn id="1084" idx="2"/>
              </p:cNvCxnSpPr>
              <p:nvPr/>
            </p:nvCxnSpPr>
            <p:spPr>
              <a:xfrm>
                <a:off x="2465342" y="2497549"/>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3" name="Straight Arrow Connector 1062"/>
              <p:cNvCxnSpPr>
                <a:stCxn id="1089" idx="2"/>
              </p:cNvCxnSpPr>
              <p:nvPr/>
            </p:nvCxnSpPr>
            <p:spPr>
              <a:xfrm flipV="1">
                <a:off x="2465342" y="263663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4" name="Straight Arrow Connector 1063"/>
              <p:cNvCxnSpPr>
                <a:stCxn id="1105" idx="2"/>
                <a:endCxn id="1083" idx="2"/>
              </p:cNvCxnSpPr>
              <p:nvPr/>
            </p:nvCxnSpPr>
            <p:spPr>
              <a:xfrm>
                <a:off x="2465342" y="2044686"/>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5" name="Straight Arrow Connector 1064"/>
              <p:cNvCxnSpPr>
                <a:stCxn id="1097" idx="2"/>
                <a:endCxn id="1083" idx="2"/>
              </p:cNvCxnSpPr>
              <p:nvPr/>
            </p:nvCxnSpPr>
            <p:spPr>
              <a:xfrm flipV="1">
                <a:off x="2465342" y="2044687"/>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6" name="Straight Arrow Connector 1065"/>
              <p:cNvCxnSpPr>
                <a:stCxn id="1097" idx="2"/>
                <a:endCxn id="1085" idx="2"/>
              </p:cNvCxnSpPr>
              <p:nvPr/>
            </p:nvCxnSpPr>
            <p:spPr>
              <a:xfrm>
                <a:off x="2465342" y="2497549"/>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7" name="Straight Arrow Connector 1066"/>
              <p:cNvCxnSpPr>
                <a:stCxn id="1089" idx="2"/>
              </p:cNvCxnSpPr>
              <p:nvPr/>
            </p:nvCxnSpPr>
            <p:spPr>
              <a:xfrm flipV="1">
                <a:off x="2465342" y="2188057"/>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8" name="Straight Arrow Connector 1067"/>
              <p:cNvCxnSpPr>
                <a:stCxn id="1089" idx="2"/>
                <a:endCxn id="1085" idx="2"/>
              </p:cNvCxnSpPr>
              <p:nvPr/>
            </p:nvCxnSpPr>
            <p:spPr>
              <a:xfrm>
                <a:off x="2465342" y="2950412"/>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9" name="Straight Arrow Connector 1068"/>
              <p:cNvCxnSpPr>
                <a:stCxn id="1105" idx="2"/>
              </p:cNvCxnSpPr>
              <p:nvPr/>
            </p:nvCxnSpPr>
            <p:spPr>
              <a:xfrm>
                <a:off x="2465342" y="2044686"/>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070" name="Group 1069"/>
              <p:cNvGrpSpPr/>
              <p:nvPr/>
            </p:nvGrpSpPr>
            <p:grpSpPr>
              <a:xfrm>
                <a:off x="1627784" y="1832290"/>
                <a:ext cx="837558" cy="424793"/>
                <a:chOff x="1495907" y="3073809"/>
                <a:chExt cx="837558" cy="596312"/>
              </a:xfrm>
            </p:grpSpPr>
            <p:sp>
              <p:nvSpPr>
                <p:cNvPr id="1105" name="Rectangle 1104"/>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06" name="Pentagon 1105"/>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07" name="Group 1106"/>
                <p:cNvGrpSpPr/>
                <p:nvPr/>
              </p:nvGrpSpPr>
              <p:grpSpPr>
                <a:xfrm>
                  <a:off x="1562008" y="3137047"/>
                  <a:ext cx="214997" cy="469834"/>
                  <a:chOff x="701340" y="1838150"/>
                  <a:chExt cx="906851" cy="1275558"/>
                </a:xfrm>
              </p:grpSpPr>
              <p:sp>
                <p:nvSpPr>
                  <p:cNvPr id="1110" name="Rounded Rectangle 1109"/>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1" name="Rounded Rectangle 1110"/>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2" name="Rounded Rectangle 1111"/>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08" name="Pentagon 1107"/>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9" name="Pentagon 1108"/>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1" name="Group 1070"/>
              <p:cNvGrpSpPr/>
              <p:nvPr/>
            </p:nvGrpSpPr>
            <p:grpSpPr>
              <a:xfrm>
                <a:off x="1627786" y="2285153"/>
                <a:ext cx="837556" cy="424793"/>
                <a:chOff x="1495909" y="3709525"/>
                <a:chExt cx="837556" cy="596312"/>
              </a:xfrm>
            </p:grpSpPr>
            <p:sp>
              <p:nvSpPr>
                <p:cNvPr id="1097" name="Rectangle 1096"/>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8" name="Group 1097"/>
                <p:cNvGrpSpPr/>
                <p:nvPr/>
              </p:nvGrpSpPr>
              <p:grpSpPr>
                <a:xfrm>
                  <a:off x="1562009" y="3772763"/>
                  <a:ext cx="214997" cy="469834"/>
                  <a:chOff x="708166" y="3573020"/>
                  <a:chExt cx="906851" cy="1275558"/>
                </a:xfrm>
              </p:grpSpPr>
              <p:sp>
                <p:nvSpPr>
                  <p:cNvPr id="1102" name="Rounded Rectangle 1101"/>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3" name="Rounded Rectangle 1102"/>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4" name="Rounded Rectangle 1103"/>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9" name="Pentagon 1098"/>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0" name="Pentagon 1099"/>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1" name="Pentagon 1100"/>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2" name="Group 1071"/>
              <p:cNvGrpSpPr/>
              <p:nvPr/>
            </p:nvGrpSpPr>
            <p:grpSpPr>
              <a:xfrm>
                <a:off x="1627784" y="2738016"/>
                <a:ext cx="837558" cy="424792"/>
                <a:chOff x="1495907" y="4345241"/>
                <a:chExt cx="837558" cy="596311"/>
              </a:xfrm>
            </p:grpSpPr>
            <p:sp>
              <p:nvSpPr>
                <p:cNvPr id="1089" name="Rectangle 1088"/>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0" name="Group 1089"/>
                <p:cNvGrpSpPr/>
                <p:nvPr/>
              </p:nvGrpSpPr>
              <p:grpSpPr>
                <a:xfrm>
                  <a:off x="1562011" y="4408480"/>
                  <a:ext cx="214997" cy="469833"/>
                  <a:chOff x="714992" y="5289983"/>
                  <a:chExt cx="906851" cy="1275558"/>
                </a:xfrm>
              </p:grpSpPr>
              <p:sp>
                <p:nvSpPr>
                  <p:cNvPr id="1094" name="Rounded Rectangle 1093"/>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5" name="Rounded Rectangle 1094"/>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6" name="Rounded Rectangle 1095"/>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1" name="Pentagon 1090"/>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2" name="Pentagon 1091"/>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3" name="Pentagon 1092"/>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3" name="Group 1072"/>
              <p:cNvGrpSpPr/>
              <p:nvPr/>
            </p:nvGrpSpPr>
            <p:grpSpPr>
              <a:xfrm>
                <a:off x="4011849" y="1905600"/>
                <a:ext cx="701900" cy="1183899"/>
                <a:chOff x="387467" y="3176719"/>
                <a:chExt cx="701900" cy="1661923"/>
              </a:xfrm>
            </p:grpSpPr>
            <p:sp>
              <p:nvSpPr>
                <p:cNvPr id="1086" name="Can 1085"/>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7" name="Can 1086"/>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8" name="Can 1087"/>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cxnSp>
            <p:nvCxnSpPr>
              <p:cNvPr id="1074" name="Straight Arrow Connector 1073"/>
              <p:cNvCxnSpPr>
                <a:stCxn id="1084" idx="0"/>
                <a:endCxn id="1087" idx="2"/>
              </p:cNvCxnSpPr>
              <p:nvPr/>
            </p:nvCxnSpPr>
            <p:spPr>
              <a:xfrm>
                <a:off x="3457943" y="2497550"/>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5" name="Straight Arrow Connector 1074"/>
              <p:cNvCxnSpPr>
                <a:stCxn id="1084" idx="0"/>
                <a:endCxn id="1086" idx="2"/>
              </p:cNvCxnSpPr>
              <p:nvPr/>
            </p:nvCxnSpPr>
            <p:spPr>
              <a:xfrm flipV="1">
                <a:off x="3457943" y="2170760"/>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6" name="Straight Arrow Connector 1075"/>
              <p:cNvCxnSpPr>
                <a:stCxn id="1084" idx="0"/>
                <a:endCxn id="1088" idx="2"/>
              </p:cNvCxnSpPr>
              <p:nvPr/>
            </p:nvCxnSpPr>
            <p:spPr>
              <a:xfrm>
                <a:off x="3457943" y="2497550"/>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7" name="Straight Arrow Connector 1076"/>
              <p:cNvCxnSpPr>
                <a:stCxn id="1085" idx="0"/>
              </p:cNvCxnSpPr>
              <p:nvPr/>
            </p:nvCxnSpPr>
            <p:spPr>
              <a:xfrm>
                <a:off x="3457943" y="2950412"/>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8" name="Straight Arrow Connector 1077"/>
              <p:cNvCxnSpPr>
                <a:stCxn id="1085" idx="0"/>
              </p:cNvCxnSpPr>
              <p:nvPr/>
            </p:nvCxnSpPr>
            <p:spPr>
              <a:xfrm flipV="1">
                <a:off x="3457943" y="2497549"/>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9" name="Straight Arrow Connector 1078"/>
              <p:cNvCxnSpPr>
                <a:stCxn id="1085" idx="0"/>
                <a:endCxn id="1086" idx="2"/>
              </p:cNvCxnSpPr>
              <p:nvPr/>
            </p:nvCxnSpPr>
            <p:spPr>
              <a:xfrm flipV="1">
                <a:off x="3457943" y="2170760"/>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0" name="Straight Arrow Connector 1079"/>
              <p:cNvCxnSpPr>
                <a:stCxn id="1083" idx="0"/>
              </p:cNvCxnSpPr>
              <p:nvPr/>
            </p:nvCxnSpPr>
            <p:spPr>
              <a:xfrm>
                <a:off x="3457943" y="2044687"/>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1" name="Straight Arrow Connector 1080"/>
              <p:cNvCxnSpPr>
                <a:stCxn id="1083" idx="0"/>
              </p:cNvCxnSpPr>
              <p:nvPr/>
            </p:nvCxnSpPr>
            <p:spPr>
              <a:xfrm>
                <a:off x="3457943" y="2044687"/>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2" name="Straight Arrow Connector 1081"/>
              <p:cNvCxnSpPr>
                <a:stCxn id="1083" idx="0"/>
                <a:endCxn id="1088" idx="2"/>
              </p:cNvCxnSpPr>
              <p:nvPr/>
            </p:nvCxnSpPr>
            <p:spPr>
              <a:xfrm>
                <a:off x="3457943" y="2044687"/>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083" name="Rectangle 1082"/>
              <p:cNvSpPr/>
              <p:nvPr/>
            </p:nvSpPr>
            <p:spPr>
              <a:xfrm rot="5400000">
                <a:off x="3143107" y="1868937"/>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4" name="Rectangle 1083"/>
              <p:cNvSpPr/>
              <p:nvPr/>
            </p:nvSpPr>
            <p:spPr>
              <a:xfrm rot="5400000">
                <a:off x="3143107" y="2321800"/>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5" name="Rectangle 1084"/>
              <p:cNvSpPr/>
              <p:nvPr/>
            </p:nvSpPr>
            <p:spPr>
              <a:xfrm rot="5400000">
                <a:off x="3143107" y="2774663"/>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grpSp>
      <p:grpSp>
        <p:nvGrpSpPr>
          <p:cNvPr id="1113" name="Group 1112"/>
          <p:cNvGrpSpPr/>
          <p:nvPr/>
        </p:nvGrpSpPr>
        <p:grpSpPr>
          <a:xfrm>
            <a:off x="7574409" y="2262788"/>
            <a:ext cx="1826178" cy="665278"/>
            <a:chOff x="5434705" y="2174284"/>
            <a:chExt cx="1826178" cy="665278"/>
          </a:xfrm>
        </p:grpSpPr>
        <p:sp>
          <p:nvSpPr>
            <p:cNvPr id="1114" name="Rounded Rectangle 1113"/>
            <p:cNvSpPr/>
            <p:nvPr/>
          </p:nvSpPr>
          <p:spPr>
            <a:xfrm>
              <a:off x="6310339" y="2232128"/>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(1)</a:t>
              </a:r>
            </a:p>
          </p:txBody>
        </p:sp>
        <p:cxnSp>
          <p:nvCxnSpPr>
            <p:cNvPr id="1115" name="Straight Arrow Connector 1114"/>
            <p:cNvCxnSpPr>
              <a:stCxn id="1086" idx="4"/>
              <a:endCxn id="1114" idx="1"/>
            </p:cNvCxnSpPr>
            <p:nvPr/>
          </p:nvCxnSpPr>
          <p:spPr>
            <a:xfrm>
              <a:off x="5434705" y="2174284"/>
              <a:ext cx="875634"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6" name="Straight Arrow Connector 1115"/>
            <p:cNvCxnSpPr>
              <a:stCxn id="1087" idx="4"/>
              <a:endCxn id="1114" idx="1"/>
            </p:cNvCxnSpPr>
            <p:nvPr/>
          </p:nvCxnSpPr>
          <p:spPr>
            <a:xfrm flipV="1">
              <a:off x="5559298" y="2501074"/>
              <a:ext cx="751041"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7" name="Straight Arrow Connector 1116"/>
            <p:cNvCxnSpPr>
              <a:stCxn id="1088" idx="4"/>
              <a:endCxn id="1114" idx="1"/>
            </p:cNvCxnSpPr>
            <p:nvPr/>
          </p:nvCxnSpPr>
          <p:spPr>
            <a:xfrm flipV="1">
              <a:off x="5434705" y="2501074"/>
              <a:ext cx="875634"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118" name="Group 1117"/>
          <p:cNvGrpSpPr/>
          <p:nvPr/>
        </p:nvGrpSpPr>
        <p:grpSpPr>
          <a:xfrm>
            <a:off x="4605052" y="3598824"/>
            <a:ext cx="4795538" cy="1330518"/>
            <a:chOff x="2465348" y="3510320"/>
            <a:chExt cx="4795538" cy="1330518"/>
          </a:xfrm>
        </p:grpSpPr>
        <p:grpSp>
          <p:nvGrpSpPr>
            <p:cNvPr id="1119" name="Group 1118"/>
            <p:cNvGrpSpPr/>
            <p:nvPr/>
          </p:nvGrpSpPr>
          <p:grpSpPr>
            <a:xfrm>
              <a:off x="2465348" y="3510320"/>
              <a:ext cx="3085965" cy="1330518"/>
              <a:chOff x="1627784" y="1832290"/>
              <a:chExt cx="3085965" cy="1330518"/>
            </a:xfrm>
          </p:grpSpPr>
          <p:cxnSp>
            <p:nvCxnSpPr>
              <p:cNvPr id="1124" name="Straight Arrow Connector 1123"/>
              <p:cNvCxnSpPr>
                <a:stCxn id="1168" idx="2"/>
              </p:cNvCxnSpPr>
              <p:nvPr/>
            </p:nvCxnSpPr>
            <p:spPr>
              <a:xfrm>
                <a:off x="2465342" y="204468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5" name="Straight Arrow Connector 1124"/>
              <p:cNvCxnSpPr>
                <a:stCxn id="1160" idx="2"/>
                <a:endCxn id="1147" idx="2"/>
              </p:cNvCxnSpPr>
              <p:nvPr/>
            </p:nvCxnSpPr>
            <p:spPr>
              <a:xfrm>
                <a:off x="2465342" y="2497549"/>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6" name="Straight Arrow Connector 1125"/>
              <p:cNvCxnSpPr>
                <a:stCxn id="1152" idx="2"/>
              </p:cNvCxnSpPr>
              <p:nvPr/>
            </p:nvCxnSpPr>
            <p:spPr>
              <a:xfrm flipV="1">
                <a:off x="2465342" y="263663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7" name="Straight Arrow Connector 1126"/>
              <p:cNvCxnSpPr>
                <a:stCxn id="1168" idx="2"/>
                <a:endCxn id="1146" idx="2"/>
              </p:cNvCxnSpPr>
              <p:nvPr/>
            </p:nvCxnSpPr>
            <p:spPr>
              <a:xfrm>
                <a:off x="2465342" y="2044686"/>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8" name="Straight Arrow Connector 1127"/>
              <p:cNvCxnSpPr>
                <a:stCxn id="1160" idx="2"/>
                <a:endCxn id="1146" idx="2"/>
              </p:cNvCxnSpPr>
              <p:nvPr/>
            </p:nvCxnSpPr>
            <p:spPr>
              <a:xfrm flipV="1">
                <a:off x="2465342" y="2044687"/>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9" name="Straight Arrow Connector 1128"/>
              <p:cNvCxnSpPr>
                <a:stCxn id="1160" idx="2"/>
                <a:endCxn id="1148" idx="2"/>
              </p:cNvCxnSpPr>
              <p:nvPr/>
            </p:nvCxnSpPr>
            <p:spPr>
              <a:xfrm>
                <a:off x="2465342" y="2497549"/>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0" name="Straight Arrow Connector 1129"/>
              <p:cNvCxnSpPr>
                <a:stCxn id="1152" idx="2"/>
              </p:cNvCxnSpPr>
              <p:nvPr/>
            </p:nvCxnSpPr>
            <p:spPr>
              <a:xfrm flipV="1">
                <a:off x="2465342" y="2188057"/>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1" name="Straight Arrow Connector 1130"/>
              <p:cNvCxnSpPr>
                <a:stCxn id="1152" idx="2"/>
                <a:endCxn id="1148" idx="2"/>
              </p:cNvCxnSpPr>
              <p:nvPr/>
            </p:nvCxnSpPr>
            <p:spPr>
              <a:xfrm>
                <a:off x="2465342" y="2950412"/>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2" name="Straight Arrow Connector 1131"/>
              <p:cNvCxnSpPr>
                <a:stCxn id="1168" idx="2"/>
              </p:cNvCxnSpPr>
              <p:nvPr/>
            </p:nvCxnSpPr>
            <p:spPr>
              <a:xfrm>
                <a:off x="2465342" y="2044686"/>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133" name="Group 1132"/>
              <p:cNvGrpSpPr/>
              <p:nvPr/>
            </p:nvGrpSpPr>
            <p:grpSpPr>
              <a:xfrm>
                <a:off x="1627784" y="1832290"/>
                <a:ext cx="837558" cy="424793"/>
                <a:chOff x="1495907" y="3073809"/>
                <a:chExt cx="837558" cy="596312"/>
              </a:xfrm>
            </p:grpSpPr>
            <p:sp>
              <p:nvSpPr>
                <p:cNvPr id="1168" name="Rectangle 1167"/>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69" name="Pentagon 1168"/>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70" name="Group 1169"/>
                <p:cNvGrpSpPr/>
                <p:nvPr/>
              </p:nvGrpSpPr>
              <p:grpSpPr>
                <a:xfrm>
                  <a:off x="1562008" y="3137047"/>
                  <a:ext cx="214997" cy="469834"/>
                  <a:chOff x="701340" y="1838150"/>
                  <a:chExt cx="906851" cy="1275558"/>
                </a:xfrm>
              </p:grpSpPr>
              <p:sp>
                <p:nvSpPr>
                  <p:cNvPr id="1173" name="Rounded Rectangle 1172"/>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4" name="Rounded Rectangle 1173"/>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5" name="Rounded Rectangle 1174"/>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71" name="Pentagon 1170"/>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72" name="Pentagon 1171"/>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4" name="Group 1133"/>
              <p:cNvGrpSpPr/>
              <p:nvPr/>
            </p:nvGrpSpPr>
            <p:grpSpPr>
              <a:xfrm>
                <a:off x="1627786" y="2285153"/>
                <a:ext cx="837556" cy="424793"/>
                <a:chOff x="1495909" y="3709525"/>
                <a:chExt cx="837556" cy="596312"/>
              </a:xfrm>
            </p:grpSpPr>
            <p:sp>
              <p:nvSpPr>
                <p:cNvPr id="1160" name="Rectangle 1159"/>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61" name="Group 1160"/>
                <p:cNvGrpSpPr/>
                <p:nvPr/>
              </p:nvGrpSpPr>
              <p:grpSpPr>
                <a:xfrm>
                  <a:off x="1562009" y="3772763"/>
                  <a:ext cx="214997" cy="469834"/>
                  <a:chOff x="708166" y="3573020"/>
                  <a:chExt cx="906851" cy="1275558"/>
                </a:xfrm>
              </p:grpSpPr>
              <p:sp>
                <p:nvSpPr>
                  <p:cNvPr id="1165" name="Rounded Rectangle 1164"/>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6" name="Rounded Rectangle 1165"/>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7" name="Rounded Rectangle 1166"/>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62" name="Pentagon 1161"/>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3" name="Pentagon 1162"/>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4" name="Pentagon 1163"/>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5" name="Group 1134"/>
              <p:cNvGrpSpPr/>
              <p:nvPr/>
            </p:nvGrpSpPr>
            <p:grpSpPr>
              <a:xfrm>
                <a:off x="1627784" y="2738016"/>
                <a:ext cx="837558" cy="424792"/>
                <a:chOff x="1495907" y="4345241"/>
                <a:chExt cx="837558" cy="596311"/>
              </a:xfrm>
            </p:grpSpPr>
            <p:sp>
              <p:nvSpPr>
                <p:cNvPr id="1152" name="Rectangle 1151"/>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53" name="Group 1152"/>
                <p:cNvGrpSpPr/>
                <p:nvPr/>
              </p:nvGrpSpPr>
              <p:grpSpPr>
                <a:xfrm>
                  <a:off x="1562011" y="4408480"/>
                  <a:ext cx="214997" cy="469833"/>
                  <a:chOff x="714992" y="5289983"/>
                  <a:chExt cx="906851" cy="1275558"/>
                </a:xfrm>
              </p:grpSpPr>
              <p:sp>
                <p:nvSpPr>
                  <p:cNvPr id="1157" name="Rounded Rectangle 1156"/>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8" name="Rounded Rectangle 1157"/>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9" name="Rounded Rectangle 1158"/>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54" name="Pentagon 1153"/>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5" name="Pentagon 1154"/>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6" name="Pentagon 1155"/>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6" name="Group 1135"/>
              <p:cNvGrpSpPr/>
              <p:nvPr/>
            </p:nvGrpSpPr>
            <p:grpSpPr>
              <a:xfrm>
                <a:off x="4011849" y="1905600"/>
                <a:ext cx="701900" cy="1183899"/>
                <a:chOff x="387467" y="3176719"/>
                <a:chExt cx="701900" cy="1661923"/>
              </a:xfrm>
            </p:grpSpPr>
            <p:sp>
              <p:nvSpPr>
                <p:cNvPr id="1149" name="Can 1148"/>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0" name="Can 1149"/>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1" name="Can 1150"/>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cxnSp>
            <p:nvCxnSpPr>
              <p:cNvPr id="1137" name="Straight Arrow Connector 1136"/>
              <p:cNvCxnSpPr>
                <a:stCxn id="1147" idx="0"/>
                <a:endCxn id="1150" idx="2"/>
              </p:cNvCxnSpPr>
              <p:nvPr/>
            </p:nvCxnSpPr>
            <p:spPr>
              <a:xfrm>
                <a:off x="3457943" y="2497550"/>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8" name="Straight Arrow Connector 1137"/>
              <p:cNvCxnSpPr>
                <a:stCxn id="1147" idx="0"/>
                <a:endCxn id="1149" idx="2"/>
              </p:cNvCxnSpPr>
              <p:nvPr/>
            </p:nvCxnSpPr>
            <p:spPr>
              <a:xfrm flipV="1">
                <a:off x="3457943" y="2170760"/>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9" name="Straight Arrow Connector 1138"/>
              <p:cNvCxnSpPr>
                <a:stCxn id="1147" idx="0"/>
                <a:endCxn id="1151" idx="2"/>
              </p:cNvCxnSpPr>
              <p:nvPr/>
            </p:nvCxnSpPr>
            <p:spPr>
              <a:xfrm>
                <a:off x="3457943" y="2497550"/>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0" name="Straight Arrow Connector 1139"/>
              <p:cNvCxnSpPr>
                <a:stCxn id="1148" idx="0"/>
              </p:cNvCxnSpPr>
              <p:nvPr/>
            </p:nvCxnSpPr>
            <p:spPr>
              <a:xfrm>
                <a:off x="3457943" y="2950412"/>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1" name="Straight Arrow Connector 1140"/>
              <p:cNvCxnSpPr>
                <a:stCxn id="1148" idx="0"/>
              </p:cNvCxnSpPr>
              <p:nvPr/>
            </p:nvCxnSpPr>
            <p:spPr>
              <a:xfrm flipV="1">
                <a:off x="3457943" y="2497549"/>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2" name="Straight Arrow Connector 1141"/>
              <p:cNvCxnSpPr>
                <a:stCxn id="1148" idx="0"/>
                <a:endCxn id="1149" idx="2"/>
              </p:cNvCxnSpPr>
              <p:nvPr/>
            </p:nvCxnSpPr>
            <p:spPr>
              <a:xfrm flipV="1">
                <a:off x="3457943" y="2170760"/>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3" name="Straight Arrow Connector 1142"/>
              <p:cNvCxnSpPr>
                <a:stCxn id="1146" idx="0"/>
              </p:cNvCxnSpPr>
              <p:nvPr/>
            </p:nvCxnSpPr>
            <p:spPr>
              <a:xfrm>
                <a:off x="3457943" y="2044687"/>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4" name="Straight Arrow Connector 1143"/>
              <p:cNvCxnSpPr>
                <a:stCxn id="1146" idx="0"/>
              </p:cNvCxnSpPr>
              <p:nvPr/>
            </p:nvCxnSpPr>
            <p:spPr>
              <a:xfrm>
                <a:off x="3457943" y="2044687"/>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5" name="Straight Arrow Connector 1144"/>
              <p:cNvCxnSpPr>
                <a:stCxn id="1146" idx="0"/>
                <a:endCxn id="1151" idx="2"/>
              </p:cNvCxnSpPr>
              <p:nvPr/>
            </p:nvCxnSpPr>
            <p:spPr>
              <a:xfrm>
                <a:off x="3457943" y="2044687"/>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146" name="Rectangle 1145"/>
              <p:cNvSpPr/>
              <p:nvPr/>
            </p:nvSpPr>
            <p:spPr>
              <a:xfrm rot="5400000">
                <a:off x="3143107" y="1868937"/>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7" name="Rectangle 1146"/>
              <p:cNvSpPr/>
              <p:nvPr/>
            </p:nvSpPr>
            <p:spPr>
              <a:xfrm rot="5400000">
                <a:off x="3143107" y="2321800"/>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8" name="Rectangle 1147"/>
              <p:cNvSpPr/>
              <p:nvPr/>
            </p:nvSpPr>
            <p:spPr>
              <a:xfrm rot="5400000">
                <a:off x="3143107" y="2774663"/>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20" name="Rounded Rectangle 1119"/>
            <p:cNvSpPr/>
            <p:nvPr/>
          </p:nvSpPr>
          <p:spPr>
            <a:xfrm>
              <a:off x="6310342" y="3906634"/>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(2)</a:t>
              </a:r>
            </a:p>
          </p:txBody>
        </p:sp>
        <p:cxnSp>
          <p:nvCxnSpPr>
            <p:cNvPr id="1121" name="Straight Arrow Connector 1120"/>
            <p:cNvCxnSpPr>
              <a:stCxn id="1149" idx="4"/>
              <a:endCxn id="1120" idx="1"/>
            </p:cNvCxnSpPr>
            <p:nvPr/>
          </p:nvCxnSpPr>
          <p:spPr>
            <a:xfrm>
              <a:off x="5426720" y="3848790"/>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2" name="Straight Arrow Connector 1121"/>
            <p:cNvCxnSpPr>
              <a:stCxn id="1150" idx="4"/>
              <a:endCxn id="1120" idx="1"/>
            </p:cNvCxnSpPr>
            <p:nvPr/>
          </p:nvCxnSpPr>
          <p:spPr>
            <a:xfrm flipV="1">
              <a:off x="5551313" y="4175580"/>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3" name="Straight Arrow Connector 1122"/>
            <p:cNvCxnSpPr>
              <a:stCxn id="1151" idx="4"/>
              <a:endCxn id="1120" idx="1"/>
            </p:cNvCxnSpPr>
            <p:nvPr/>
          </p:nvCxnSpPr>
          <p:spPr>
            <a:xfrm flipV="1">
              <a:off x="5426720" y="4175580"/>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176" name="Group 1175"/>
          <p:cNvGrpSpPr/>
          <p:nvPr/>
        </p:nvGrpSpPr>
        <p:grpSpPr>
          <a:xfrm>
            <a:off x="4605049" y="5287568"/>
            <a:ext cx="4795538" cy="1330518"/>
            <a:chOff x="2465345" y="5199064"/>
            <a:chExt cx="4795538" cy="1330518"/>
          </a:xfrm>
        </p:grpSpPr>
        <p:grpSp>
          <p:nvGrpSpPr>
            <p:cNvPr id="1177" name="Group 1176"/>
            <p:cNvGrpSpPr/>
            <p:nvPr/>
          </p:nvGrpSpPr>
          <p:grpSpPr>
            <a:xfrm>
              <a:off x="2465345" y="5199064"/>
              <a:ext cx="3085965" cy="1330518"/>
              <a:chOff x="1627784" y="1832290"/>
              <a:chExt cx="3085965" cy="1330518"/>
            </a:xfrm>
          </p:grpSpPr>
          <p:cxnSp>
            <p:nvCxnSpPr>
              <p:cNvPr id="1182" name="Straight Arrow Connector 1181"/>
              <p:cNvCxnSpPr>
                <a:stCxn id="1226" idx="2"/>
              </p:cNvCxnSpPr>
              <p:nvPr/>
            </p:nvCxnSpPr>
            <p:spPr>
              <a:xfrm>
                <a:off x="2465342" y="204468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3" name="Straight Arrow Connector 1182"/>
              <p:cNvCxnSpPr>
                <a:stCxn id="1218" idx="2"/>
                <a:endCxn id="1205" idx="2"/>
              </p:cNvCxnSpPr>
              <p:nvPr/>
            </p:nvCxnSpPr>
            <p:spPr>
              <a:xfrm>
                <a:off x="2465342" y="2497549"/>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4" name="Straight Arrow Connector 1183"/>
              <p:cNvCxnSpPr>
                <a:stCxn id="1210" idx="2"/>
              </p:cNvCxnSpPr>
              <p:nvPr/>
            </p:nvCxnSpPr>
            <p:spPr>
              <a:xfrm flipV="1">
                <a:off x="2465342" y="2636636"/>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5" name="Straight Arrow Connector 1184"/>
              <p:cNvCxnSpPr>
                <a:stCxn id="1226" idx="2"/>
                <a:endCxn id="1204" idx="2"/>
              </p:cNvCxnSpPr>
              <p:nvPr/>
            </p:nvCxnSpPr>
            <p:spPr>
              <a:xfrm>
                <a:off x="2465342" y="2044686"/>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6" name="Straight Arrow Connector 1185"/>
              <p:cNvCxnSpPr>
                <a:stCxn id="1218" idx="2"/>
                <a:endCxn id="1204" idx="2"/>
              </p:cNvCxnSpPr>
              <p:nvPr/>
            </p:nvCxnSpPr>
            <p:spPr>
              <a:xfrm flipV="1">
                <a:off x="2465342" y="2044687"/>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7" name="Straight Arrow Connector 1186"/>
              <p:cNvCxnSpPr>
                <a:stCxn id="1218" idx="2"/>
                <a:endCxn id="1206" idx="2"/>
              </p:cNvCxnSpPr>
              <p:nvPr/>
            </p:nvCxnSpPr>
            <p:spPr>
              <a:xfrm>
                <a:off x="2465342" y="2497549"/>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8" name="Straight Arrow Connector 1187"/>
              <p:cNvCxnSpPr>
                <a:stCxn id="1210" idx="2"/>
              </p:cNvCxnSpPr>
              <p:nvPr/>
            </p:nvCxnSpPr>
            <p:spPr>
              <a:xfrm flipV="1">
                <a:off x="2465342" y="2188057"/>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9" name="Straight Arrow Connector 1188"/>
              <p:cNvCxnSpPr>
                <a:stCxn id="1210" idx="2"/>
                <a:endCxn id="1206" idx="2"/>
              </p:cNvCxnSpPr>
              <p:nvPr/>
            </p:nvCxnSpPr>
            <p:spPr>
              <a:xfrm>
                <a:off x="2465342" y="2950412"/>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0" name="Straight Arrow Connector 1189"/>
              <p:cNvCxnSpPr>
                <a:stCxn id="1226" idx="2"/>
              </p:cNvCxnSpPr>
              <p:nvPr/>
            </p:nvCxnSpPr>
            <p:spPr>
              <a:xfrm>
                <a:off x="2465342" y="2044686"/>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191" name="Group 1190"/>
              <p:cNvGrpSpPr/>
              <p:nvPr/>
            </p:nvGrpSpPr>
            <p:grpSpPr>
              <a:xfrm>
                <a:off x="1627784" y="1832290"/>
                <a:ext cx="837558" cy="424793"/>
                <a:chOff x="1495907" y="3073809"/>
                <a:chExt cx="837558" cy="596312"/>
              </a:xfrm>
            </p:grpSpPr>
            <p:sp>
              <p:nvSpPr>
                <p:cNvPr id="1226" name="Rectangle 1225"/>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227" name="Pentagon 1226"/>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228" name="Group 1227"/>
                <p:cNvGrpSpPr/>
                <p:nvPr/>
              </p:nvGrpSpPr>
              <p:grpSpPr>
                <a:xfrm>
                  <a:off x="1562008" y="3137047"/>
                  <a:ext cx="214997" cy="469834"/>
                  <a:chOff x="701340" y="1838150"/>
                  <a:chExt cx="906851" cy="1275558"/>
                </a:xfrm>
              </p:grpSpPr>
              <p:sp>
                <p:nvSpPr>
                  <p:cNvPr id="1231" name="Rounded Rectangle 1230"/>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2" name="Rounded Rectangle 1231"/>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3" name="Rounded Rectangle 1232"/>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9" name="Pentagon 1228"/>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30" name="Pentagon 1229"/>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2" name="Group 1191"/>
              <p:cNvGrpSpPr/>
              <p:nvPr/>
            </p:nvGrpSpPr>
            <p:grpSpPr>
              <a:xfrm>
                <a:off x="1627786" y="2285153"/>
                <a:ext cx="837556" cy="424793"/>
                <a:chOff x="1495909" y="3709525"/>
                <a:chExt cx="837556" cy="596312"/>
              </a:xfrm>
            </p:grpSpPr>
            <p:sp>
              <p:nvSpPr>
                <p:cNvPr id="1218" name="Rectangle 1217"/>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9" name="Group 1218"/>
                <p:cNvGrpSpPr/>
                <p:nvPr/>
              </p:nvGrpSpPr>
              <p:grpSpPr>
                <a:xfrm>
                  <a:off x="1562009" y="3772763"/>
                  <a:ext cx="214997" cy="469834"/>
                  <a:chOff x="708166" y="3573020"/>
                  <a:chExt cx="906851" cy="1275558"/>
                </a:xfrm>
              </p:grpSpPr>
              <p:sp>
                <p:nvSpPr>
                  <p:cNvPr id="1223" name="Rounded Rectangle 1222"/>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4" name="Rounded Rectangle 1223"/>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5" name="Rounded Rectangle 1224"/>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0" name="Pentagon 1219"/>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1" name="Pentagon 1220"/>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2" name="Pentagon 1221"/>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3" name="Group 1192"/>
              <p:cNvGrpSpPr/>
              <p:nvPr/>
            </p:nvGrpSpPr>
            <p:grpSpPr>
              <a:xfrm>
                <a:off x="1627784" y="2738016"/>
                <a:ext cx="837558" cy="424792"/>
                <a:chOff x="1495907" y="4345241"/>
                <a:chExt cx="837558" cy="596311"/>
              </a:xfrm>
            </p:grpSpPr>
            <p:sp>
              <p:nvSpPr>
                <p:cNvPr id="1210" name="Rectangle 1209"/>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1" name="Group 1210"/>
                <p:cNvGrpSpPr/>
                <p:nvPr/>
              </p:nvGrpSpPr>
              <p:grpSpPr>
                <a:xfrm>
                  <a:off x="1562011" y="4408480"/>
                  <a:ext cx="214997" cy="469833"/>
                  <a:chOff x="714992" y="5289983"/>
                  <a:chExt cx="906851" cy="1275558"/>
                </a:xfrm>
              </p:grpSpPr>
              <p:sp>
                <p:nvSpPr>
                  <p:cNvPr id="1215" name="Rounded Rectangle 1214"/>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6" name="Rounded Rectangle 1215"/>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7" name="Rounded Rectangle 1216"/>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12" name="Pentagon 1211"/>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3" name="Pentagon 1212"/>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4" name="Pentagon 1213"/>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4" name="Group 1193"/>
              <p:cNvGrpSpPr/>
              <p:nvPr/>
            </p:nvGrpSpPr>
            <p:grpSpPr>
              <a:xfrm>
                <a:off x="4011849" y="1905600"/>
                <a:ext cx="701900" cy="1183899"/>
                <a:chOff x="387467" y="3176719"/>
                <a:chExt cx="701900" cy="1661923"/>
              </a:xfrm>
            </p:grpSpPr>
            <p:sp>
              <p:nvSpPr>
                <p:cNvPr id="1207" name="Can 1206"/>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8" name="Can 1207"/>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9" name="Can 1208"/>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cxnSp>
            <p:nvCxnSpPr>
              <p:cNvPr id="1195" name="Straight Arrow Connector 1194"/>
              <p:cNvCxnSpPr>
                <a:stCxn id="1205" idx="0"/>
                <a:endCxn id="1208" idx="2"/>
              </p:cNvCxnSpPr>
              <p:nvPr/>
            </p:nvCxnSpPr>
            <p:spPr>
              <a:xfrm>
                <a:off x="3457943" y="2497550"/>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6" name="Straight Arrow Connector 1195"/>
              <p:cNvCxnSpPr>
                <a:stCxn id="1205" idx="0"/>
                <a:endCxn id="1207" idx="2"/>
              </p:cNvCxnSpPr>
              <p:nvPr/>
            </p:nvCxnSpPr>
            <p:spPr>
              <a:xfrm flipV="1">
                <a:off x="3457943" y="2170760"/>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7" name="Straight Arrow Connector 1196"/>
              <p:cNvCxnSpPr>
                <a:stCxn id="1205" idx="0"/>
                <a:endCxn id="1209" idx="2"/>
              </p:cNvCxnSpPr>
              <p:nvPr/>
            </p:nvCxnSpPr>
            <p:spPr>
              <a:xfrm>
                <a:off x="3457943" y="2497550"/>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8" name="Straight Arrow Connector 1197"/>
              <p:cNvCxnSpPr>
                <a:stCxn id="1206" idx="0"/>
              </p:cNvCxnSpPr>
              <p:nvPr/>
            </p:nvCxnSpPr>
            <p:spPr>
              <a:xfrm>
                <a:off x="3457943" y="2950412"/>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9" name="Straight Arrow Connector 1198"/>
              <p:cNvCxnSpPr>
                <a:stCxn id="1206" idx="0"/>
              </p:cNvCxnSpPr>
              <p:nvPr/>
            </p:nvCxnSpPr>
            <p:spPr>
              <a:xfrm flipV="1">
                <a:off x="3457943" y="2497549"/>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0" name="Straight Arrow Connector 1199"/>
              <p:cNvCxnSpPr>
                <a:stCxn id="1206" idx="0"/>
                <a:endCxn id="1207" idx="2"/>
              </p:cNvCxnSpPr>
              <p:nvPr/>
            </p:nvCxnSpPr>
            <p:spPr>
              <a:xfrm flipV="1">
                <a:off x="3457943" y="2170760"/>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1" name="Straight Arrow Connector 1200"/>
              <p:cNvCxnSpPr>
                <a:stCxn id="1204" idx="0"/>
              </p:cNvCxnSpPr>
              <p:nvPr/>
            </p:nvCxnSpPr>
            <p:spPr>
              <a:xfrm>
                <a:off x="3457943" y="2044687"/>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2" name="Straight Arrow Connector 1201"/>
              <p:cNvCxnSpPr>
                <a:stCxn id="1204" idx="0"/>
              </p:cNvCxnSpPr>
              <p:nvPr/>
            </p:nvCxnSpPr>
            <p:spPr>
              <a:xfrm>
                <a:off x="3457943" y="2044687"/>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3" name="Straight Arrow Connector 1202"/>
              <p:cNvCxnSpPr>
                <a:stCxn id="1204" idx="0"/>
                <a:endCxn id="1209" idx="2"/>
              </p:cNvCxnSpPr>
              <p:nvPr/>
            </p:nvCxnSpPr>
            <p:spPr>
              <a:xfrm>
                <a:off x="3457943" y="2044687"/>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204" name="Rectangle 1203"/>
              <p:cNvSpPr/>
              <p:nvPr/>
            </p:nvSpPr>
            <p:spPr>
              <a:xfrm rot="5400000">
                <a:off x="3143107" y="1868937"/>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5" name="Rectangle 1204"/>
              <p:cNvSpPr/>
              <p:nvPr/>
            </p:nvSpPr>
            <p:spPr>
              <a:xfrm rot="5400000">
                <a:off x="3143107" y="2321800"/>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6" name="Rectangle 1205"/>
              <p:cNvSpPr/>
              <p:nvPr/>
            </p:nvSpPr>
            <p:spPr>
              <a:xfrm rot="5400000">
                <a:off x="3143107" y="2774663"/>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78" name="Rounded Rectangle 1177"/>
            <p:cNvSpPr/>
            <p:nvPr/>
          </p:nvSpPr>
          <p:spPr>
            <a:xfrm>
              <a:off x="6310339" y="5595378"/>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(3)</a:t>
              </a:r>
            </a:p>
          </p:txBody>
        </p:sp>
        <p:cxnSp>
          <p:nvCxnSpPr>
            <p:cNvPr id="1179" name="Straight Arrow Connector 1178"/>
            <p:cNvCxnSpPr>
              <a:stCxn id="1207" idx="4"/>
              <a:endCxn id="1178" idx="1"/>
            </p:cNvCxnSpPr>
            <p:nvPr/>
          </p:nvCxnSpPr>
          <p:spPr>
            <a:xfrm>
              <a:off x="5426717" y="5537534"/>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0" name="Straight Arrow Connector 1179"/>
            <p:cNvCxnSpPr>
              <a:stCxn id="1208" idx="4"/>
              <a:endCxn id="1178" idx="1"/>
            </p:cNvCxnSpPr>
            <p:nvPr/>
          </p:nvCxnSpPr>
          <p:spPr>
            <a:xfrm flipV="1">
              <a:off x="5551310" y="5864324"/>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1" name="Straight Arrow Connector 1180"/>
            <p:cNvCxnSpPr>
              <a:stCxn id="1209" idx="4"/>
              <a:endCxn id="1178" idx="1"/>
            </p:cNvCxnSpPr>
            <p:nvPr/>
          </p:nvCxnSpPr>
          <p:spPr>
            <a:xfrm flipV="1">
              <a:off x="5426717" y="5864324"/>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34" name="Group 1233"/>
          <p:cNvGrpSpPr/>
          <p:nvPr/>
        </p:nvGrpSpPr>
        <p:grpSpPr>
          <a:xfrm>
            <a:off x="2984800" y="2136716"/>
            <a:ext cx="1628240" cy="2465857"/>
            <a:chOff x="845096" y="2048211"/>
            <a:chExt cx="1628240" cy="2465857"/>
          </a:xfrm>
        </p:grpSpPr>
        <p:cxnSp>
          <p:nvCxnSpPr>
            <p:cNvPr id="1235" name="Straight Arrow Connector 1234"/>
            <p:cNvCxnSpPr>
              <a:stCxn id="1053" idx="4"/>
              <a:endCxn id="1105" idx="0"/>
            </p:cNvCxnSpPr>
            <p:nvPr/>
          </p:nvCxnSpPr>
          <p:spPr>
            <a:xfrm flipV="1">
              <a:off x="845096" y="2048211"/>
              <a:ext cx="1628238" cy="1800579"/>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6" name="Straight Arrow Connector 1235"/>
            <p:cNvCxnSpPr>
              <a:stCxn id="1054" idx="4"/>
              <a:endCxn id="1097" idx="0"/>
            </p:cNvCxnSpPr>
            <p:nvPr/>
          </p:nvCxnSpPr>
          <p:spPr>
            <a:xfrm flipV="1">
              <a:off x="969689" y="2501074"/>
              <a:ext cx="1503647" cy="16749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7" name="Straight Arrow Connector 1236"/>
            <p:cNvCxnSpPr>
              <a:stCxn id="1055" idx="4"/>
              <a:endCxn id="1089" idx="0"/>
            </p:cNvCxnSpPr>
            <p:nvPr/>
          </p:nvCxnSpPr>
          <p:spPr>
            <a:xfrm flipV="1">
              <a:off x="845096" y="2953936"/>
              <a:ext cx="1628237" cy="156013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8" name="Straight Arrow Connector 1237"/>
            <p:cNvCxnSpPr>
              <a:stCxn id="1258" idx="3"/>
              <a:endCxn id="1105" idx="0"/>
            </p:cNvCxnSpPr>
            <p:nvPr/>
          </p:nvCxnSpPr>
          <p:spPr>
            <a:xfrm flipV="1">
              <a:off x="1526876" y="2048211"/>
              <a:ext cx="938470" cy="10445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9" name="Straight Arrow Connector 1238"/>
            <p:cNvCxnSpPr>
              <a:stCxn id="1258" idx="3"/>
              <a:endCxn id="1097" idx="0"/>
            </p:cNvCxnSpPr>
            <p:nvPr/>
          </p:nvCxnSpPr>
          <p:spPr>
            <a:xfrm>
              <a:off x="1526876" y="2152661"/>
              <a:ext cx="938472" cy="34841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0" name="Straight Arrow Connector 1239"/>
            <p:cNvCxnSpPr>
              <a:stCxn id="1258" idx="3"/>
              <a:endCxn id="1089" idx="0"/>
            </p:cNvCxnSpPr>
            <p:nvPr/>
          </p:nvCxnSpPr>
          <p:spPr>
            <a:xfrm>
              <a:off x="1526876" y="2152661"/>
              <a:ext cx="938469" cy="801275"/>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1" name="Group 1240"/>
          <p:cNvGrpSpPr/>
          <p:nvPr/>
        </p:nvGrpSpPr>
        <p:grpSpPr>
          <a:xfrm>
            <a:off x="4613041" y="2589578"/>
            <a:ext cx="4795535" cy="2127368"/>
            <a:chOff x="2473336" y="2501074"/>
            <a:chExt cx="4795535" cy="2127368"/>
          </a:xfrm>
        </p:grpSpPr>
        <p:cxnSp>
          <p:nvCxnSpPr>
            <p:cNvPr id="1242" name="Elbow Connector 1241"/>
            <p:cNvCxnSpPr>
              <a:stCxn id="1114" idx="3"/>
              <a:endCxn id="1168" idx="0"/>
            </p:cNvCxnSpPr>
            <p:nvPr/>
          </p:nvCxnSpPr>
          <p:spPr>
            <a:xfrm flipH="1">
              <a:off x="2473337" y="2501074"/>
              <a:ext cx="4795534" cy="1221643"/>
            </a:xfrm>
            <a:prstGeom prst="bentConnector5">
              <a:avLst>
                <a:gd name="adj1" fmla="val -4767"/>
                <a:gd name="adj2" fmla="val 62828"/>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3" name="Elbow Connector 1242"/>
            <p:cNvCxnSpPr>
              <a:stCxn id="1114" idx="3"/>
              <a:endCxn id="1160" idx="0"/>
            </p:cNvCxnSpPr>
            <p:nvPr/>
          </p:nvCxnSpPr>
          <p:spPr>
            <a:xfrm flipH="1">
              <a:off x="2473339" y="2501074"/>
              <a:ext cx="4795532" cy="1674506"/>
            </a:xfrm>
            <a:prstGeom prst="bentConnector5">
              <a:avLst>
                <a:gd name="adj1" fmla="val -4767"/>
                <a:gd name="adj2" fmla="val 5029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4" name="Elbow Connector 1243"/>
            <p:cNvCxnSpPr>
              <a:stCxn id="1114" idx="3"/>
              <a:endCxn id="1152" idx="0"/>
            </p:cNvCxnSpPr>
            <p:nvPr/>
          </p:nvCxnSpPr>
          <p:spPr>
            <a:xfrm flipH="1">
              <a:off x="2473336" y="2501074"/>
              <a:ext cx="4795535" cy="2127368"/>
            </a:xfrm>
            <a:prstGeom prst="bentConnector5">
              <a:avLst>
                <a:gd name="adj1" fmla="val -4767"/>
                <a:gd name="adj2" fmla="val 42724"/>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5" name="Group 1244"/>
          <p:cNvGrpSpPr/>
          <p:nvPr/>
        </p:nvGrpSpPr>
        <p:grpSpPr>
          <a:xfrm>
            <a:off x="2984801" y="3811222"/>
            <a:ext cx="1628243" cy="905725"/>
            <a:chOff x="845096" y="3722717"/>
            <a:chExt cx="1628243" cy="905725"/>
          </a:xfrm>
        </p:grpSpPr>
        <p:cxnSp>
          <p:nvCxnSpPr>
            <p:cNvPr id="1246" name="Straight Arrow Connector 1245"/>
            <p:cNvCxnSpPr>
              <a:stCxn id="1055" idx="4"/>
              <a:endCxn id="1160" idx="0"/>
            </p:cNvCxnSpPr>
            <p:nvPr/>
          </p:nvCxnSpPr>
          <p:spPr>
            <a:xfrm flipV="1">
              <a:off x="845096" y="4175580"/>
              <a:ext cx="1628243"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7" name="Straight Arrow Connector 1246"/>
            <p:cNvCxnSpPr>
              <a:stCxn id="1054" idx="4"/>
              <a:endCxn id="1168" idx="0"/>
            </p:cNvCxnSpPr>
            <p:nvPr/>
          </p:nvCxnSpPr>
          <p:spPr>
            <a:xfrm flipV="1">
              <a:off x="969689" y="3722717"/>
              <a:ext cx="1503648" cy="45327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8" name="Straight Arrow Connector 1247"/>
            <p:cNvCxnSpPr>
              <a:stCxn id="1053" idx="4"/>
              <a:endCxn id="1152" idx="0"/>
            </p:cNvCxnSpPr>
            <p:nvPr/>
          </p:nvCxnSpPr>
          <p:spPr>
            <a:xfrm>
              <a:off x="845096" y="3848790"/>
              <a:ext cx="1628240" cy="77965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9" name="Group 1248"/>
          <p:cNvGrpSpPr/>
          <p:nvPr/>
        </p:nvGrpSpPr>
        <p:grpSpPr>
          <a:xfrm>
            <a:off x="4613038" y="4264084"/>
            <a:ext cx="4795541" cy="2141606"/>
            <a:chOff x="2473333" y="4175580"/>
            <a:chExt cx="4795541" cy="2141606"/>
          </a:xfrm>
        </p:grpSpPr>
        <p:cxnSp>
          <p:nvCxnSpPr>
            <p:cNvPr id="1250" name="Elbow Connector 1249"/>
            <p:cNvCxnSpPr>
              <a:stCxn id="1120" idx="3"/>
              <a:endCxn id="1226" idx="0"/>
            </p:cNvCxnSpPr>
            <p:nvPr/>
          </p:nvCxnSpPr>
          <p:spPr>
            <a:xfrm flipH="1">
              <a:off x="2473334" y="4175580"/>
              <a:ext cx="4795540" cy="1235881"/>
            </a:xfrm>
            <a:prstGeom prst="bentConnector5">
              <a:avLst>
                <a:gd name="adj1" fmla="val -4767"/>
                <a:gd name="adj2" fmla="val 65265"/>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1" name="Elbow Connector 1250"/>
            <p:cNvCxnSpPr>
              <a:stCxn id="1120" idx="3"/>
              <a:endCxn id="1218" idx="0"/>
            </p:cNvCxnSpPr>
            <p:nvPr/>
          </p:nvCxnSpPr>
          <p:spPr>
            <a:xfrm flipH="1">
              <a:off x="2473336" y="4175580"/>
              <a:ext cx="4795538" cy="1688744"/>
            </a:xfrm>
            <a:prstGeom prst="bentConnector5">
              <a:avLst>
                <a:gd name="adj1" fmla="val -4767"/>
                <a:gd name="adj2" fmla="val 5218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2" name="Elbow Connector 1251"/>
            <p:cNvCxnSpPr>
              <a:stCxn id="1120" idx="3"/>
              <a:endCxn id="1210" idx="0"/>
            </p:cNvCxnSpPr>
            <p:nvPr/>
          </p:nvCxnSpPr>
          <p:spPr>
            <a:xfrm flipH="1">
              <a:off x="2473333" y="4175580"/>
              <a:ext cx="4795541" cy="2141606"/>
            </a:xfrm>
            <a:prstGeom prst="bentConnector5">
              <a:avLst>
                <a:gd name="adj1" fmla="val -4767"/>
                <a:gd name="adj2" fmla="val 44637"/>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53" name="Group 1252"/>
          <p:cNvGrpSpPr/>
          <p:nvPr/>
        </p:nvGrpSpPr>
        <p:grpSpPr>
          <a:xfrm>
            <a:off x="2984800" y="3937294"/>
            <a:ext cx="1628240" cy="2468396"/>
            <a:chOff x="845096" y="3848790"/>
            <a:chExt cx="1628240" cy="2468396"/>
          </a:xfrm>
        </p:grpSpPr>
        <p:cxnSp>
          <p:nvCxnSpPr>
            <p:cNvPr id="1254" name="Straight Arrow Connector 1253"/>
            <p:cNvCxnSpPr>
              <a:stCxn id="1055" idx="4"/>
              <a:endCxn id="1226" idx="0"/>
            </p:cNvCxnSpPr>
            <p:nvPr/>
          </p:nvCxnSpPr>
          <p:spPr>
            <a:xfrm>
              <a:off x="845096" y="4514068"/>
              <a:ext cx="1628238" cy="89739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5" name="Straight Arrow Connector 1254"/>
            <p:cNvCxnSpPr>
              <a:stCxn id="1053" idx="4"/>
              <a:endCxn id="1218" idx="0"/>
            </p:cNvCxnSpPr>
            <p:nvPr/>
          </p:nvCxnSpPr>
          <p:spPr>
            <a:xfrm>
              <a:off x="845096" y="3848790"/>
              <a:ext cx="1628240" cy="201553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6" name="Straight Arrow Connector 1255"/>
            <p:cNvCxnSpPr>
              <a:stCxn id="1054" idx="4"/>
              <a:endCxn id="1210" idx="0"/>
            </p:cNvCxnSpPr>
            <p:nvPr/>
          </p:nvCxnSpPr>
          <p:spPr>
            <a:xfrm>
              <a:off x="969689" y="4175994"/>
              <a:ext cx="1503644" cy="214119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57" name="Group 1256"/>
          <p:cNvGrpSpPr/>
          <p:nvPr/>
        </p:nvGrpSpPr>
        <p:grpSpPr>
          <a:xfrm>
            <a:off x="2716036" y="1277988"/>
            <a:ext cx="950544" cy="1232123"/>
            <a:chOff x="576332" y="1189483"/>
            <a:chExt cx="950544" cy="1232123"/>
          </a:xfrm>
        </p:grpSpPr>
        <p:sp>
          <p:nvSpPr>
            <p:cNvPr id="1258" name="Rounded Rectangle 1257"/>
            <p:cNvSpPr/>
            <p:nvPr/>
          </p:nvSpPr>
          <p:spPr>
            <a:xfrm>
              <a:off x="576332" y="1883715"/>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(0)</a:t>
              </a:r>
            </a:p>
          </p:txBody>
        </p:sp>
        <p:sp>
          <p:nvSpPr>
            <p:cNvPr id="1259" name="TextBox 1258"/>
            <p:cNvSpPr txBox="1"/>
            <p:nvPr/>
          </p:nvSpPr>
          <p:spPr>
            <a:xfrm>
              <a:off x="670787" y="1189483"/>
              <a:ext cx="76163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Initial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gr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1084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4"/>
                                        </p:tgtEl>
                                        <p:attrNameLst>
                                          <p:attrName>style.visibility</p:attrName>
                                        </p:attrNameLst>
                                      </p:cBhvr>
                                      <p:to>
                                        <p:strVal val="visible"/>
                                      </p:to>
                                    </p:set>
                                    <p:animEffect transition="in" filter="wipe(left)">
                                      <p:cBhvr>
                                        <p:cTn id="7" dur="500"/>
                                        <p:tgtEl>
                                          <p:spTgt spid="12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56"/>
                                        </p:tgtEl>
                                        <p:attrNameLst>
                                          <p:attrName>style.visibility</p:attrName>
                                        </p:attrNameLst>
                                      </p:cBhvr>
                                      <p:to>
                                        <p:strVal val="visible"/>
                                      </p:to>
                                    </p:set>
                                    <p:animEffect transition="in" filter="wipe(left)">
                                      <p:cBhvr>
                                        <p:cTn id="11" dur="500"/>
                                        <p:tgtEl>
                                          <p:spTgt spid="10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13"/>
                                        </p:tgtEl>
                                        <p:attrNameLst>
                                          <p:attrName>style.visibility</p:attrName>
                                        </p:attrNameLst>
                                      </p:cBhvr>
                                      <p:to>
                                        <p:strVal val="visible"/>
                                      </p:to>
                                    </p:set>
                                    <p:animEffect transition="in" filter="wipe(left)">
                                      <p:cBhvr>
                                        <p:cTn id="16" dur="500"/>
                                        <p:tgtEl>
                                          <p:spTgt spid="11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241"/>
                                        </p:tgtEl>
                                        <p:attrNameLst>
                                          <p:attrName>style.visibility</p:attrName>
                                        </p:attrNameLst>
                                      </p:cBhvr>
                                      <p:to>
                                        <p:strVal val="visible"/>
                                      </p:to>
                                    </p:set>
                                    <p:animEffect transition="in" filter="wipe(right)">
                                      <p:cBhvr>
                                        <p:cTn id="21" dur="500"/>
                                        <p:tgtEl>
                                          <p:spTgt spid="1241"/>
                                        </p:tgtEl>
                                      </p:cBhvr>
                                    </p:animEffect>
                                  </p:childTnLst>
                                </p:cTn>
                              </p:par>
                              <p:par>
                                <p:cTn id="22" presetID="22" presetClass="entr" presetSubtype="8" fill="hold" nodeType="withEffect">
                                  <p:stCondLst>
                                    <p:cond delay="0"/>
                                  </p:stCondLst>
                                  <p:childTnLst>
                                    <p:set>
                                      <p:cBhvr>
                                        <p:cTn id="23" dur="1" fill="hold">
                                          <p:stCondLst>
                                            <p:cond delay="0"/>
                                          </p:stCondLst>
                                        </p:cTn>
                                        <p:tgtEl>
                                          <p:spTgt spid="1245"/>
                                        </p:tgtEl>
                                        <p:attrNameLst>
                                          <p:attrName>style.visibility</p:attrName>
                                        </p:attrNameLst>
                                      </p:cBhvr>
                                      <p:to>
                                        <p:strVal val="visible"/>
                                      </p:to>
                                    </p:set>
                                    <p:animEffect transition="in" filter="wipe(left)">
                                      <p:cBhvr>
                                        <p:cTn id="24" dur="500"/>
                                        <p:tgtEl>
                                          <p:spTgt spid="124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118"/>
                                        </p:tgtEl>
                                        <p:attrNameLst>
                                          <p:attrName>style.visibility</p:attrName>
                                        </p:attrNameLst>
                                      </p:cBhvr>
                                      <p:to>
                                        <p:strVal val="visible"/>
                                      </p:to>
                                    </p:set>
                                    <p:animEffect transition="in" filter="wipe(left)">
                                      <p:cBhvr>
                                        <p:cTn id="28" dur="500"/>
                                        <p:tgtEl>
                                          <p:spTgt spid="11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249"/>
                                        </p:tgtEl>
                                        <p:attrNameLst>
                                          <p:attrName>style.visibility</p:attrName>
                                        </p:attrNameLst>
                                      </p:cBhvr>
                                      <p:to>
                                        <p:strVal val="visible"/>
                                      </p:to>
                                    </p:set>
                                    <p:animEffect transition="in" filter="wipe(right)">
                                      <p:cBhvr>
                                        <p:cTn id="33" dur="500"/>
                                        <p:tgtEl>
                                          <p:spTgt spid="1249"/>
                                        </p:tgtEl>
                                      </p:cBhvr>
                                    </p:animEffect>
                                  </p:childTnLst>
                                </p:cTn>
                              </p:par>
                              <p:par>
                                <p:cTn id="34" presetID="22" presetClass="entr" presetSubtype="8" fill="hold" nodeType="withEffect">
                                  <p:stCondLst>
                                    <p:cond delay="0"/>
                                  </p:stCondLst>
                                  <p:childTnLst>
                                    <p:set>
                                      <p:cBhvr>
                                        <p:cTn id="35" dur="1" fill="hold">
                                          <p:stCondLst>
                                            <p:cond delay="0"/>
                                          </p:stCondLst>
                                        </p:cTn>
                                        <p:tgtEl>
                                          <p:spTgt spid="1253"/>
                                        </p:tgtEl>
                                        <p:attrNameLst>
                                          <p:attrName>style.visibility</p:attrName>
                                        </p:attrNameLst>
                                      </p:cBhvr>
                                      <p:to>
                                        <p:strVal val="visible"/>
                                      </p:to>
                                    </p:set>
                                    <p:animEffect transition="in" filter="wipe(left)">
                                      <p:cBhvr>
                                        <p:cTn id="36" dur="500"/>
                                        <p:tgtEl>
                                          <p:spTgt spid="1253"/>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176"/>
                                        </p:tgtEl>
                                        <p:attrNameLst>
                                          <p:attrName>style.visibility</p:attrName>
                                        </p:attrNameLst>
                                      </p:cBhvr>
                                      <p:to>
                                        <p:strVal val="visible"/>
                                      </p:to>
                                    </p:set>
                                    <p:animEffect transition="in" filter="wipe(left)">
                                      <p:cBhvr>
                                        <p:cTn id="40" dur="500"/>
                                        <p:tgtEl>
                                          <p:spTgt spid="1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8" name="Straight Arrow Connector 1237"/>
          <p:cNvCxnSpPr>
            <a:stCxn id="1258" idx="3"/>
            <a:endCxn id="1105" idx="0"/>
          </p:cNvCxnSpPr>
          <p:nvPr/>
        </p:nvCxnSpPr>
        <p:spPr>
          <a:xfrm flipV="1">
            <a:off x="3666580" y="2136715"/>
            <a:ext cx="938470" cy="10445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9" name="Straight Arrow Connector 1238"/>
          <p:cNvCxnSpPr>
            <a:stCxn id="1258" idx="3"/>
            <a:endCxn id="1097" idx="0"/>
          </p:cNvCxnSpPr>
          <p:nvPr/>
        </p:nvCxnSpPr>
        <p:spPr>
          <a:xfrm>
            <a:off x="3666580" y="2241166"/>
            <a:ext cx="938472" cy="34841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0" name="Straight Arrow Connector 1239"/>
          <p:cNvCxnSpPr>
            <a:stCxn id="1258" idx="3"/>
            <a:endCxn id="1089" idx="0"/>
          </p:cNvCxnSpPr>
          <p:nvPr/>
        </p:nvCxnSpPr>
        <p:spPr>
          <a:xfrm>
            <a:off x="3666581" y="2241166"/>
            <a:ext cx="938469" cy="801275"/>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241" name="Group 1240"/>
          <p:cNvGrpSpPr/>
          <p:nvPr/>
        </p:nvGrpSpPr>
        <p:grpSpPr>
          <a:xfrm>
            <a:off x="4613041" y="2589578"/>
            <a:ext cx="4795535" cy="2127368"/>
            <a:chOff x="2473336" y="2501074"/>
            <a:chExt cx="4795535" cy="2127368"/>
          </a:xfrm>
        </p:grpSpPr>
        <p:cxnSp>
          <p:nvCxnSpPr>
            <p:cNvPr id="1242" name="Elbow Connector 1241"/>
            <p:cNvCxnSpPr>
              <a:stCxn id="1114" idx="3"/>
              <a:endCxn id="1168" idx="0"/>
            </p:cNvCxnSpPr>
            <p:nvPr/>
          </p:nvCxnSpPr>
          <p:spPr>
            <a:xfrm flipH="1">
              <a:off x="2473337" y="2501074"/>
              <a:ext cx="4795534" cy="1221643"/>
            </a:xfrm>
            <a:prstGeom prst="bentConnector5">
              <a:avLst>
                <a:gd name="adj1" fmla="val -4767"/>
                <a:gd name="adj2" fmla="val 62828"/>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3" name="Elbow Connector 1242"/>
            <p:cNvCxnSpPr>
              <a:stCxn id="1114" idx="3"/>
              <a:endCxn id="1160" idx="0"/>
            </p:cNvCxnSpPr>
            <p:nvPr/>
          </p:nvCxnSpPr>
          <p:spPr>
            <a:xfrm flipH="1">
              <a:off x="2473339" y="2501074"/>
              <a:ext cx="4795532" cy="1674506"/>
            </a:xfrm>
            <a:prstGeom prst="bentConnector5">
              <a:avLst>
                <a:gd name="adj1" fmla="val -4767"/>
                <a:gd name="adj2" fmla="val 5029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4" name="Elbow Connector 1243"/>
            <p:cNvCxnSpPr>
              <a:stCxn id="1114" idx="3"/>
              <a:endCxn id="1152" idx="0"/>
            </p:cNvCxnSpPr>
            <p:nvPr/>
          </p:nvCxnSpPr>
          <p:spPr>
            <a:xfrm flipH="1">
              <a:off x="2473336" y="2501074"/>
              <a:ext cx="4795535" cy="2127368"/>
            </a:xfrm>
            <a:prstGeom prst="bentConnector5">
              <a:avLst>
                <a:gd name="adj1" fmla="val -4767"/>
                <a:gd name="adj2" fmla="val 42724"/>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9" name="Group 1248"/>
          <p:cNvGrpSpPr/>
          <p:nvPr/>
        </p:nvGrpSpPr>
        <p:grpSpPr>
          <a:xfrm>
            <a:off x="4613038" y="4264084"/>
            <a:ext cx="4795541" cy="2141606"/>
            <a:chOff x="2473333" y="4175580"/>
            <a:chExt cx="4795541" cy="2141606"/>
          </a:xfrm>
        </p:grpSpPr>
        <p:cxnSp>
          <p:nvCxnSpPr>
            <p:cNvPr id="1250" name="Elbow Connector 1249"/>
            <p:cNvCxnSpPr>
              <a:stCxn id="1120" idx="3"/>
              <a:endCxn id="1226" idx="0"/>
            </p:cNvCxnSpPr>
            <p:nvPr/>
          </p:nvCxnSpPr>
          <p:spPr>
            <a:xfrm flipH="1">
              <a:off x="2473334" y="4175580"/>
              <a:ext cx="4795540" cy="1235881"/>
            </a:xfrm>
            <a:prstGeom prst="bentConnector5">
              <a:avLst>
                <a:gd name="adj1" fmla="val -4767"/>
                <a:gd name="adj2" fmla="val 65265"/>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1" name="Elbow Connector 1250"/>
            <p:cNvCxnSpPr>
              <a:stCxn id="1120" idx="3"/>
              <a:endCxn id="1218" idx="0"/>
            </p:cNvCxnSpPr>
            <p:nvPr/>
          </p:nvCxnSpPr>
          <p:spPr>
            <a:xfrm flipH="1">
              <a:off x="2473336" y="4175580"/>
              <a:ext cx="4795538" cy="1688744"/>
            </a:xfrm>
            <a:prstGeom prst="bentConnector5">
              <a:avLst>
                <a:gd name="adj1" fmla="val -4767"/>
                <a:gd name="adj2" fmla="val 5218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2" name="Elbow Connector 1251"/>
            <p:cNvCxnSpPr>
              <a:stCxn id="1120" idx="3"/>
              <a:endCxn id="1210" idx="0"/>
            </p:cNvCxnSpPr>
            <p:nvPr/>
          </p:nvCxnSpPr>
          <p:spPr>
            <a:xfrm flipH="1">
              <a:off x="2473333" y="4175580"/>
              <a:ext cx="4795541" cy="2141606"/>
            </a:xfrm>
            <a:prstGeom prst="bentConnector5">
              <a:avLst>
                <a:gd name="adj1" fmla="val -4767"/>
                <a:gd name="adj2" fmla="val 44637"/>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1524000" y="112465"/>
            <a:ext cx="9144000" cy="1141525"/>
          </a:xfrm>
        </p:spPr>
        <p:txBody>
          <a:bodyPr/>
          <a:lstStyle/>
          <a:p>
            <a:r>
              <a:rPr lang="en-US" sz="5400" dirty="0"/>
              <a:t>Cost of Iteration in Map-Reduce</a:t>
            </a:r>
          </a:p>
        </p:txBody>
      </p:sp>
      <p:sp>
        <p:nvSpPr>
          <p:cNvPr id="1057" name="TextBox 1056"/>
          <p:cNvSpPr txBox="1"/>
          <p:nvPr/>
        </p:nvSpPr>
        <p:spPr>
          <a:xfrm>
            <a:off x="4671151" y="1420860"/>
            <a:ext cx="58107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1058" name="TextBox 1057"/>
          <p:cNvSpPr txBox="1"/>
          <p:nvPr/>
        </p:nvSpPr>
        <p:spPr>
          <a:xfrm>
            <a:off x="5785430" y="1420860"/>
            <a:ext cx="86521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Reduce</a:t>
            </a:r>
          </a:p>
        </p:txBody>
      </p:sp>
      <p:sp>
        <p:nvSpPr>
          <p:cNvPr id="1059" name="TextBox 1058"/>
          <p:cNvSpPr txBox="1"/>
          <p:nvPr/>
        </p:nvSpPr>
        <p:spPr>
          <a:xfrm>
            <a:off x="6828582" y="1277988"/>
            <a:ext cx="92608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Learned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cxnSp>
        <p:nvCxnSpPr>
          <p:cNvPr id="1061" name="Straight Arrow Connector 1060"/>
          <p:cNvCxnSpPr>
            <a:stCxn id="1105" idx="2"/>
          </p:cNvCxnSpPr>
          <p:nvPr/>
        </p:nvCxnSpPr>
        <p:spPr>
          <a:xfrm>
            <a:off x="5442607" y="213671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2" name="Straight Arrow Connector 1061"/>
          <p:cNvCxnSpPr>
            <a:stCxn id="1097" idx="2"/>
            <a:endCxn id="1084" idx="2"/>
          </p:cNvCxnSpPr>
          <p:nvPr/>
        </p:nvCxnSpPr>
        <p:spPr>
          <a:xfrm>
            <a:off x="5442608" y="2589578"/>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3" name="Straight Arrow Connector 1062"/>
          <p:cNvCxnSpPr>
            <a:stCxn id="1089" idx="2"/>
          </p:cNvCxnSpPr>
          <p:nvPr/>
        </p:nvCxnSpPr>
        <p:spPr>
          <a:xfrm flipV="1">
            <a:off x="5442607" y="272866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4" name="Straight Arrow Connector 1063"/>
          <p:cNvCxnSpPr>
            <a:stCxn id="1105" idx="2"/>
            <a:endCxn id="1083" idx="2"/>
          </p:cNvCxnSpPr>
          <p:nvPr/>
        </p:nvCxnSpPr>
        <p:spPr>
          <a:xfrm>
            <a:off x="5442608" y="2136715"/>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5" name="Straight Arrow Connector 1064"/>
          <p:cNvCxnSpPr>
            <a:stCxn id="1097" idx="2"/>
            <a:endCxn id="1083" idx="2"/>
          </p:cNvCxnSpPr>
          <p:nvPr/>
        </p:nvCxnSpPr>
        <p:spPr>
          <a:xfrm flipV="1">
            <a:off x="5442608" y="2136715"/>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6" name="Straight Arrow Connector 1065"/>
          <p:cNvCxnSpPr>
            <a:stCxn id="1097" idx="2"/>
            <a:endCxn id="1085" idx="2"/>
          </p:cNvCxnSpPr>
          <p:nvPr/>
        </p:nvCxnSpPr>
        <p:spPr>
          <a:xfrm>
            <a:off x="5442608" y="2589578"/>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7" name="Straight Arrow Connector 1066"/>
          <p:cNvCxnSpPr>
            <a:stCxn id="1089" idx="2"/>
          </p:cNvCxnSpPr>
          <p:nvPr/>
        </p:nvCxnSpPr>
        <p:spPr>
          <a:xfrm flipV="1">
            <a:off x="5442607" y="2280085"/>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8" name="Straight Arrow Connector 1067"/>
          <p:cNvCxnSpPr>
            <a:stCxn id="1089" idx="2"/>
            <a:endCxn id="1085" idx="2"/>
          </p:cNvCxnSpPr>
          <p:nvPr/>
        </p:nvCxnSpPr>
        <p:spPr>
          <a:xfrm>
            <a:off x="5442608" y="3042440"/>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9" name="Straight Arrow Connector 1068"/>
          <p:cNvCxnSpPr>
            <a:stCxn id="1105" idx="2"/>
          </p:cNvCxnSpPr>
          <p:nvPr/>
        </p:nvCxnSpPr>
        <p:spPr>
          <a:xfrm>
            <a:off x="5442608" y="2136714"/>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4" name="Straight Arrow Connector 1073"/>
          <p:cNvCxnSpPr>
            <a:stCxn id="1084" idx="0"/>
            <a:endCxn id="1087" idx="2"/>
          </p:cNvCxnSpPr>
          <p:nvPr/>
        </p:nvCxnSpPr>
        <p:spPr>
          <a:xfrm>
            <a:off x="6435209" y="2589578"/>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113" name="Group 1112"/>
          <p:cNvGrpSpPr/>
          <p:nvPr/>
        </p:nvGrpSpPr>
        <p:grpSpPr>
          <a:xfrm>
            <a:off x="7574409" y="2262788"/>
            <a:ext cx="1826178" cy="665278"/>
            <a:chOff x="5434705" y="2174284"/>
            <a:chExt cx="1826178" cy="665278"/>
          </a:xfrm>
        </p:grpSpPr>
        <p:sp>
          <p:nvSpPr>
            <p:cNvPr id="1114" name="Rounded Rectangle 1113"/>
            <p:cNvSpPr/>
            <p:nvPr/>
          </p:nvSpPr>
          <p:spPr>
            <a:xfrm>
              <a:off x="6310339" y="2232128"/>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(1)</a:t>
              </a:r>
            </a:p>
          </p:txBody>
        </p:sp>
        <p:cxnSp>
          <p:nvCxnSpPr>
            <p:cNvPr id="1115" name="Straight Arrow Connector 1114"/>
            <p:cNvCxnSpPr>
              <a:stCxn id="1086" idx="4"/>
              <a:endCxn id="1114" idx="1"/>
            </p:cNvCxnSpPr>
            <p:nvPr/>
          </p:nvCxnSpPr>
          <p:spPr>
            <a:xfrm>
              <a:off x="5434705" y="2174284"/>
              <a:ext cx="875634"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6" name="Straight Arrow Connector 1115"/>
            <p:cNvCxnSpPr>
              <a:stCxn id="1087" idx="4"/>
              <a:endCxn id="1114" idx="1"/>
            </p:cNvCxnSpPr>
            <p:nvPr/>
          </p:nvCxnSpPr>
          <p:spPr>
            <a:xfrm flipV="1">
              <a:off x="5559298" y="2501074"/>
              <a:ext cx="751041"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7" name="Straight Arrow Connector 1116"/>
            <p:cNvCxnSpPr>
              <a:stCxn id="1088" idx="4"/>
              <a:endCxn id="1114" idx="1"/>
            </p:cNvCxnSpPr>
            <p:nvPr/>
          </p:nvCxnSpPr>
          <p:spPr>
            <a:xfrm flipV="1">
              <a:off x="5434705" y="2501074"/>
              <a:ext cx="875634"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cxnSp>
        <p:nvCxnSpPr>
          <p:cNvPr id="1124" name="Straight Arrow Connector 1123"/>
          <p:cNvCxnSpPr>
            <a:stCxn id="1168" idx="2"/>
          </p:cNvCxnSpPr>
          <p:nvPr/>
        </p:nvCxnSpPr>
        <p:spPr>
          <a:xfrm>
            <a:off x="5442610" y="3811220"/>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5" name="Straight Arrow Connector 1124"/>
          <p:cNvCxnSpPr>
            <a:stCxn id="1160" idx="2"/>
            <a:endCxn id="1147" idx="2"/>
          </p:cNvCxnSpPr>
          <p:nvPr/>
        </p:nvCxnSpPr>
        <p:spPr>
          <a:xfrm>
            <a:off x="5442611" y="4264084"/>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6" name="Straight Arrow Connector 1125"/>
          <p:cNvCxnSpPr>
            <a:stCxn id="1152" idx="2"/>
          </p:cNvCxnSpPr>
          <p:nvPr/>
        </p:nvCxnSpPr>
        <p:spPr>
          <a:xfrm flipV="1">
            <a:off x="5442610" y="4403170"/>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7" name="Straight Arrow Connector 1126"/>
          <p:cNvCxnSpPr>
            <a:stCxn id="1168" idx="2"/>
            <a:endCxn id="1146" idx="2"/>
          </p:cNvCxnSpPr>
          <p:nvPr/>
        </p:nvCxnSpPr>
        <p:spPr>
          <a:xfrm>
            <a:off x="5442611" y="3811221"/>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8" name="Straight Arrow Connector 1127"/>
          <p:cNvCxnSpPr>
            <a:stCxn id="1160" idx="2"/>
            <a:endCxn id="1146" idx="2"/>
          </p:cNvCxnSpPr>
          <p:nvPr/>
        </p:nvCxnSpPr>
        <p:spPr>
          <a:xfrm flipV="1">
            <a:off x="5442611" y="3811221"/>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9" name="Straight Arrow Connector 1128"/>
          <p:cNvCxnSpPr>
            <a:stCxn id="1160" idx="2"/>
            <a:endCxn id="1148" idx="2"/>
          </p:cNvCxnSpPr>
          <p:nvPr/>
        </p:nvCxnSpPr>
        <p:spPr>
          <a:xfrm>
            <a:off x="5442611" y="4264084"/>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0" name="Straight Arrow Connector 1129"/>
          <p:cNvCxnSpPr>
            <a:stCxn id="1152" idx="2"/>
          </p:cNvCxnSpPr>
          <p:nvPr/>
        </p:nvCxnSpPr>
        <p:spPr>
          <a:xfrm flipV="1">
            <a:off x="5442610" y="3954591"/>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1" name="Straight Arrow Connector 1130"/>
          <p:cNvCxnSpPr>
            <a:stCxn id="1152" idx="2"/>
            <a:endCxn id="1148" idx="2"/>
          </p:cNvCxnSpPr>
          <p:nvPr/>
        </p:nvCxnSpPr>
        <p:spPr>
          <a:xfrm>
            <a:off x="5442611" y="4716946"/>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2" name="Straight Arrow Connector 1131"/>
          <p:cNvCxnSpPr>
            <a:stCxn id="1168" idx="2"/>
          </p:cNvCxnSpPr>
          <p:nvPr/>
        </p:nvCxnSpPr>
        <p:spPr>
          <a:xfrm>
            <a:off x="5442611" y="3811220"/>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7" name="Straight Arrow Connector 1136"/>
          <p:cNvCxnSpPr>
            <a:stCxn id="1147" idx="0"/>
            <a:endCxn id="1150" idx="2"/>
          </p:cNvCxnSpPr>
          <p:nvPr/>
        </p:nvCxnSpPr>
        <p:spPr>
          <a:xfrm>
            <a:off x="6435212" y="4264084"/>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120" name="Rounded Rectangle 1119"/>
          <p:cNvSpPr/>
          <p:nvPr/>
        </p:nvSpPr>
        <p:spPr>
          <a:xfrm>
            <a:off x="8450046" y="3995139"/>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(2)</a:t>
            </a:r>
          </a:p>
        </p:txBody>
      </p:sp>
      <p:cxnSp>
        <p:nvCxnSpPr>
          <p:cNvPr id="1121" name="Straight Arrow Connector 1120"/>
          <p:cNvCxnSpPr>
            <a:stCxn id="1149" idx="4"/>
            <a:endCxn id="1120" idx="1"/>
          </p:cNvCxnSpPr>
          <p:nvPr/>
        </p:nvCxnSpPr>
        <p:spPr>
          <a:xfrm>
            <a:off x="7566424" y="3937294"/>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2" name="Straight Arrow Connector 1121"/>
          <p:cNvCxnSpPr>
            <a:stCxn id="1150" idx="4"/>
            <a:endCxn id="1120" idx="1"/>
          </p:cNvCxnSpPr>
          <p:nvPr/>
        </p:nvCxnSpPr>
        <p:spPr>
          <a:xfrm flipV="1">
            <a:off x="7691018" y="4264084"/>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3" name="Straight Arrow Connector 1122"/>
          <p:cNvCxnSpPr>
            <a:stCxn id="1151" idx="4"/>
            <a:endCxn id="1120" idx="1"/>
          </p:cNvCxnSpPr>
          <p:nvPr/>
        </p:nvCxnSpPr>
        <p:spPr>
          <a:xfrm flipV="1">
            <a:off x="7566424" y="4264084"/>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2" name="Straight Arrow Connector 1181"/>
          <p:cNvCxnSpPr>
            <a:stCxn id="1226" idx="2"/>
          </p:cNvCxnSpPr>
          <p:nvPr/>
        </p:nvCxnSpPr>
        <p:spPr>
          <a:xfrm>
            <a:off x="5442607" y="549996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3" name="Straight Arrow Connector 1182"/>
          <p:cNvCxnSpPr>
            <a:stCxn id="1218" idx="2"/>
            <a:endCxn id="1205" idx="2"/>
          </p:cNvCxnSpPr>
          <p:nvPr/>
        </p:nvCxnSpPr>
        <p:spPr>
          <a:xfrm>
            <a:off x="5442608" y="5952828"/>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4" name="Straight Arrow Connector 1183"/>
          <p:cNvCxnSpPr>
            <a:stCxn id="1210" idx="2"/>
          </p:cNvCxnSpPr>
          <p:nvPr/>
        </p:nvCxnSpPr>
        <p:spPr>
          <a:xfrm flipV="1">
            <a:off x="5442607" y="609191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5" name="Straight Arrow Connector 1184"/>
          <p:cNvCxnSpPr>
            <a:stCxn id="1226" idx="2"/>
            <a:endCxn id="1204" idx="2"/>
          </p:cNvCxnSpPr>
          <p:nvPr/>
        </p:nvCxnSpPr>
        <p:spPr>
          <a:xfrm>
            <a:off x="5442608" y="5499965"/>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6" name="Straight Arrow Connector 1185"/>
          <p:cNvCxnSpPr>
            <a:stCxn id="1218" idx="2"/>
            <a:endCxn id="1204" idx="2"/>
          </p:cNvCxnSpPr>
          <p:nvPr/>
        </p:nvCxnSpPr>
        <p:spPr>
          <a:xfrm flipV="1">
            <a:off x="5442608" y="5499965"/>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7" name="Straight Arrow Connector 1186"/>
          <p:cNvCxnSpPr>
            <a:stCxn id="1218" idx="2"/>
            <a:endCxn id="1206" idx="2"/>
          </p:cNvCxnSpPr>
          <p:nvPr/>
        </p:nvCxnSpPr>
        <p:spPr>
          <a:xfrm>
            <a:off x="5442608" y="5952828"/>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8" name="Straight Arrow Connector 1187"/>
          <p:cNvCxnSpPr>
            <a:stCxn id="1210" idx="2"/>
          </p:cNvCxnSpPr>
          <p:nvPr/>
        </p:nvCxnSpPr>
        <p:spPr>
          <a:xfrm flipV="1">
            <a:off x="5442607" y="5643335"/>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9" name="Straight Arrow Connector 1188"/>
          <p:cNvCxnSpPr>
            <a:stCxn id="1210" idx="2"/>
            <a:endCxn id="1206" idx="2"/>
          </p:cNvCxnSpPr>
          <p:nvPr/>
        </p:nvCxnSpPr>
        <p:spPr>
          <a:xfrm>
            <a:off x="5442608" y="6405690"/>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0" name="Straight Arrow Connector 1189"/>
          <p:cNvCxnSpPr>
            <a:stCxn id="1226" idx="2"/>
          </p:cNvCxnSpPr>
          <p:nvPr/>
        </p:nvCxnSpPr>
        <p:spPr>
          <a:xfrm>
            <a:off x="5442608" y="5499964"/>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5" name="Straight Arrow Connector 1194"/>
          <p:cNvCxnSpPr>
            <a:stCxn id="1205" idx="0"/>
            <a:endCxn id="1208" idx="2"/>
          </p:cNvCxnSpPr>
          <p:nvPr/>
        </p:nvCxnSpPr>
        <p:spPr>
          <a:xfrm>
            <a:off x="6435209" y="5952828"/>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178" name="Rounded Rectangle 1177"/>
          <p:cNvSpPr/>
          <p:nvPr/>
        </p:nvSpPr>
        <p:spPr>
          <a:xfrm>
            <a:off x="8450043" y="5683883"/>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(3)</a:t>
            </a:r>
          </a:p>
        </p:txBody>
      </p:sp>
      <p:cxnSp>
        <p:nvCxnSpPr>
          <p:cNvPr id="1179" name="Straight Arrow Connector 1178"/>
          <p:cNvCxnSpPr>
            <a:stCxn id="1207" idx="4"/>
            <a:endCxn id="1178" idx="1"/>
          </p:cNvCxnSpPr>
          <p:nvPr/>
        </p:nvCxnSpPr>
        <p:spPr>
          <a:xfrm>
            <a:off x="7566421" y="5626038"/>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0" name="Straight Arrow Connector 1179"/>
          <p:cNvCxnSpPr>
            <a:stCxn id="1208" idx="4"/>
            <a:endCxn id="1178" idx="1"/>
          </p:cNvCxnSpPr>
          <p:nvPr/>
        </p:nvCxnSpPr>
        <p:spPr>
          <a:xfrm flipV="1">
            <a:off x="7691015" y="5952828"/>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1" name="Straight Arrow Connector 1180"/>
          <p:cNvCxnSpPr>
            <a:stCxn id="1209" idx="4"/>
            <a:endCxn id="1178" idx="1"/>
          </p:cNvCxnSpPr>
          <p:nvPr/>
        </p:nvCxnSpPr>
        <p:spPr>
          <a:xfrm flipV="1">
            <a:off x="7566421" y="5952828"/>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257" name="Group 1256"/>
          <p:cNvGrpSpPr/>
          <p:nvPr/>
        </p:nvGrpSpPr>
        <p:grpSpPr>
          <a:xfrm>
            <a:off x="2716036" y="1277988"/>
            <a:ext cx="950544" cy="1232123"/>
            <a:chOff x="576332" y="1189483"/>
            <a:chExt cx="950544" cy="1232123"/>
          </a:xfrm>
        </p:grpSpPr>
        <p:sp>
          <p:nvSpPr>
            <p:cNvPr id="1258" name="Rounded Rectangle 1257"/>
            <p:cNvSpPr/>
            <p:nvPr/>
          </p:nvSpPr>
          <p:spPr>
            <a:xfrm>
              <a:off x="576332" y="1883715"/>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(0)</a:t>
              </a:r>
            </a:p>
          </p:txBody>
        </p:sp>
        <p:sp>
          <p:nvSpPr>
            <p:cNvPr id="1259" name="TextBox 1258"/>
            <p:cNvSpPr txBox="1"/>
            <p:nvPr/>
          </p:nvSpPr>
          <p:spPr>
            <a:xfrm>
              <a:off x="670787" y="1189483"/>
              <a:ext cx="76163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Initial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grpSp>
      <p:grpSp>
        <p:nvGrpSpPr>
          <p:cNvPr id="6" name="Group 5"/>
          <p:cNvGrpSpPr/>
          <p:nvPr/>
        </p:nvGrpSpPr>
        <p:grpSpPr>
          <a:xfrm>
            <a:off x="6435208" y="2136715"/>
            <a:ext cx="607060" cy="4268976"/>
            <a:chOff x="4911208" y="2136715"/>
            <a:chExt cx="607060" cy="4268976"/>
          </a:xfrm>
        </p:grpSpPr>
        <p:cxnSp>
          <p:nvCxnSpPr>
            <p:cNvPr id="1075" name="Straight Arrow Connector 1074"/>
            <p:cNvCxnSpPr>
              <a:stCxn id="1084" idx="0"/>
              <a:endCxn id="1086" idx="2"/>
            </p:cNvCxnSpPr>
            <p:nvPr/>
          </p:nvCxnSpPr>
          <p:spPr>
            <a:xfrm flipV="1">
              <a:off x="4911208" y="2262788"/>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6" name="Straight Arrow Connector 1075"/>
            <p:cNvCxnSpPr>
              <a:stCxn id="1084" idx="0"/>
              <a:endCxn id="1088" idx="2"/>
            </p:cNvCxnSpPr>
            <p:nvPr/>
          </p:nvCxnSpPr>
          <p:spPr>
            <a:xfrm>
              <a:off x="4911208" y="2589578"/>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7" name="Straight Arrow Connector 1076"/>
            <p:cNvCxnSpPr>
              <a:stCxn id="1085" idx="0"/>
            </p:cNvCxnSpPr>
            <p:nvPr/>
          </p:nvCxnSpPr>
          <p:spPr>
            <a:xfrm>
              <a:off x="4911208" y="3042440"/>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8" name="Straight Arrow Connector 1077"/>
            <p:cNvCxnSpPr>
              <a:stCxn id="1085" idx="0"/>
            </p:cNvCxnSpPr>
            <p:nvPr/>
          </p:nvCxnSpPr>
          <p:spPr>
            <a:xfrm flipV="1">
              <a:off x="4911208" y="2589577"/>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9" name="Straight Arrow Connector 1078"/>
            <p:cNvCxnSpPr>
              <a:stCxn id="1085" idx="0"/>
              <a:endCxn id="1086" idx="2"/>
            </p:cNvCxnSpPr>
            <p:nvPr/>
          </p:nvCxnSpPr>
          <p:spPr>
            <a:xfrm flipV="1">
              <a:off x="4911208" y="2262788"/>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0" name="Straight Arrow Connector 1079"/>
            <p:cNvCxnSpPr>
              <a:stCxn id="1083" idx="0"/>
            </p:cNvCxnSpPr>
            <p:nvPr/>
          </p:nvCxnSpPr>
          <p:spPr>
            <a:xfrm>
              <a:off x="4911208" y="2136715"/>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1" name="Straight Arrow Connector 1080"/>
            <p:cNvCxnSpPr>
              <a:stCxn id="1083" idx="0"/>
            </p:cNvCxnSpPr>
            <p:nvPr/>
          </p:nvCxnSpPr>
          <p:spPr>
            <a:xfrm>
              <a:off x="4911208" y="2136715"/>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2" name="Straight Arrow Connector 1081"/>
            <p:cNvCxnSpPr>
              <a:stCxn id="1083" idx="0"/>
              <a:endCxn id="1088" idx="2"/>
            </p:cNvCxnSpPr>
            <p:nvPr/>
          </p:nvCxnSpPr>
          <p:spPr>
            <a:xfrm>
              <a:off x="4911208" y="2136715"/>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8" name="Straight Arrow Connector 1137"/>
            <p:cNvCxnSpPr>
              <a:stCxn id="1147" idx="0"/>
              <a:endCxn id="1149" idx="2"/>
            </p:cNvCxnSpPr>
            <p:nvPr/>
          </p:nvCxnSpPr>
          <p:spPr>
            <a:xfrm flipV="1">
              <a:off x="4911211" y="3937294"/>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9" name="Straight Arrow Connector 1138"/>
            <p:cNvCxnSpPr>
              <a:stCxn id="1147" idx="0"/>
              <a:endCxn id="1151" idx="2"/>
            </p:cNvCxnSpPr>
            <p:nvPr/>
          </p:nvCxnSpPr>
          <p:spPr>
            <a:xfrm>
              <a:off x="4911211" y="4264084"/>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0" name="Straight Arrow Connector 1139"/>
            <p:cNvCxnSpPr>
              <a:stCxn id="1148" idx="0"/>
            </p:cNvCxnSpPr>
            <p:nvPr/>
          </p:nvCxnSpPr>
          <p:spPr>
            <a:xfrm>
              <a:off x="4911211" y="4716946"/>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1" name="Straight Arrow Connector 1140"/>
            <p:cNvCxnSpPr>
              <a:stCxn id="1148" idx="0"/>
            </p:cNvCxnSpPr>
            <p:nvPr/>
          </p:nvCxnSpPr>
          <p:spPr>
            <a:xfrm flipV="1">
              <a:off x="4911211" y="4264083"/>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2" name="Straight Arrow Connector 1141"/>
            <p:cNvCxnSpPr>
              <a:stCxn id="1148" idx="0"/>
              <a:endCxn id="1149" idx="2"/>
            </p:cNvCxnSpPr>
            <p:nvPr/>
          </p:nvCxnSpPr>
          <p:spPr>
            <a:xfrm flipV="1">
              <a:off x="4911211" y="3937294"/>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3" name="Straight Arrow Connector 1142"/>
            <p:cNvCxnSpPr>
              <a:stCxn id="1146" idx="0"/>
            </p:cNvCxnSpPr>
            <p:nvPr/>
          </p:nvCxnSpPr>
          <p:spPr>
            <a:xfrm>
              <a:off x="4911211" y="3811221"/>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4" name="Straight Arrow Connector 1143"/>
            <p:cNvCxnSpPr>
              <a:stCxn id="1146" idx="0"/>
            </p:cNvCxnSpPr>
            <p:nvPr/>
          </p:nvCxnSpPr>
          <p:spPr>
            <a:xfrm>
              <a:off x="4911211" y="3811221"/>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5" name="Straight Arrow Connector 1144"/>
            <p:cNvCxnSpPr>
              <a:stCxn id="1146" idx="0"/>
              <a:endCxn id="1151" idx="2"/>
            </p:cNvCxnSpPr>
            <p:nvPr/>
          </p:nvCxnSpPr>
          <p:spPr>
            <a:xfrm>
              <a:off x="4911211" y="3811221"/>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6" name="Straight Arrow Connector 1195"/>
            <p:cNvCxnSpPr>
              <a:stCxn id="1205" idx="0"/>
              <a:endCxn id="1207" idx="2"/>
            </p:cNvCxnSpPr>
            <p:nvPr/>
          </p:nvCxnSpPr>
          <p:spPr>
            <a:xfrm flipV="1">
              <a:off x="4911208" y="5626038"/>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7" name="Straight Arrow Connector 1196"/>
            <p:cNvCxnSpPr>
              <a:stCxn id="1205" idx="0"/>
              <a:endCxn id="1209" idx="2"/>
            </p:cNvCxnSpPr>
            <p:nvPr/>
          </p:nvCxnSpPr>
          <p:spPr>
            <a:xfrm>
              <a:off x="4911208" y="5952828"/>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8" name="Straight Arrow Connector 1197"/>
            <p:cNvCxnSpPr>
              <a:stCxn id="1206" idx="0"/>
            </p:cNvCxnSpPr>
            <p:nvPr/>
          </p:nvCxnSpPr>
          <p:spPr>
            <a:xfrm>
              <a:off x="4911208" y="6405690"/>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9" name="Straight Arrow Connector 1198"/>
            <p:cNvCxnSpPr>
              <a:stCxn id="1206" idx="0"/>
            </p:cNvCxnSpPr>
            <p:nvPr/>
          </p:nvCxnSpPr>
          <p:spPr>
            <a:xfrm flipV="1">
              <a:off x="4911208" y="5952827"/>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0" name="Straight Arrow Connector 1199"/>
            <p:cNvCxnSpPr>
              <a:stCxn id="1206" idx="0"/>
              <a:endCxn id="1207" idx="2"/>
            </p:cNvCxnSpPr>
            <p:nvPr/>
          </p:nvCxnSpPr>
          <p:spPr>
            <a:xfrm flipV="1">
              <a:off x="4911208" y="5626038"/>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1" name="Straight Arrow Connector 1200"/>
            <p:cNvCxnSpPr>
              <a:stCxn id="1204" idx="0"/>
            </p:cNvCxnSpPr>
            <p:nvPr/>
          </p:nvCxnSpPr>
          <p:spPr>
            <a:xfrm>
              <a:off x="4911208" y="5499965"/>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2" name="Straight Arrow Connector 1201"/>
            <p:cNvCxnSpPr>
              <a:stCxn id="1204" idx="0"/>
            </p:cNvCxnSpPr>
            <p:nvPr/>
          </p:nvCxnSpPr>
          <p:spPr>
            <a:xfrm>
              <a:off x="4911208" y="5499965"/>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3" name="Straight Arrow Connector 1202"/>
            <p:cNvCxnSpPr>
              <a:stCxn id="1204" idx="0"/>
              <a:endCxn id="1209" idx="2"/>
            </p:cNvCxnSpPr>
            <p:nvPr/>
          </p:nvCxnSpPr>
          <p:spPr>
            <a:xfrm>
              <a:off x="4911208" y="5499965"/>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073" name="Group 1072"/>
          <p:cNvGrpSpPr/>
          <p:nvPr/>
        </p:nvGrpSpPr>
        <p:grpSpPr>
          <a:xfrm>
            <a:off x="6989114" y="1997629"/>
            <a:ext cx="701900" cy="1183899"/>
            <a:chOff x="387467" y="3176719"/>
            <a:chExt cx="701900" cy="1661923"/>
          </a:xfrm>
        </p:grpSpPr>
        <p:sp>
          <p:nvSpPr>
            <p:cNvPr id="1086" name="Can 1085"/>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7" name="Can 1086"/>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8" name="Can 1087"/>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1136" name="Group 1135"/>
          <p:cNvGrpSpPr/>
          <p:nvPr/>
        </p:nvGrpSpPr>
        <p:grpSpPr>
          <a:xfrm>
            <a:off x="6989117" y="3672135"/>
            <a:ext cx="701900" cy="1183899"/>
            <a:chOff x="387467" y="3176719"/>
            <a:chExt cx="701900" cy="1661923"/>
          </a:xfrm>
        </p:grpSpPr>
        <p:sp>
          <p:nvSpPr>
            <p:cNvPr id="1149" name="Can 1148"/>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0" name="Can 1149"/>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1" name="Can 1150"/>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1194" name="Group 1193"/>
          <p:cNvGrpSpPr/>
          <p:nvPr/>
        </p:nvGrpSpPr>
        <p:grpSpPr>
          <a:xfrm>
            <a:off x="6989114" y="5360879"/>
            <a:ext cx="701900" cy="1183899"/>
            <a:chOff x="387467" y="3176719"/>
            <a:chExt cx="701900" cy="1661923"/>
          </a:xfrm>
        </p:grpSpPr>
        <p:sp>
          <p:nvSpPr>
            <p:cNvPr id="1207" name="Can 1206"/>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8" name="Can 1207"/>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9" name="Can 1208"/>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8" name="Group 7"/>
          <p:cNvGrpSpPr/>
          <p:nvPr/>
        </p:nvGrpSpPr>
        <p:grpSpPr>
          <a:xfrm>
            <a:off x="6083711" y="1997628"/>
            <a:ext cx="351501" cy="4547149"/>
            <a:chOff x="4559710" y="1997627"/>
            <a:chExt cx="351501" cy="4547149"/>
          </a:xfrm>
        </p:grpSpPr>
        <p:sp>
          <p:nvSpPr>
            <p:cNvPr id="1083" name="Rectangle 1082"/>
            <p:cNvSpPr/>
            <p:nvPr/>
          </p:nvSpPr>
          <p:spPr>
            <a:xfrm rot="5400000">
              <a:off x="4596372" y="1960965"/>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4" name="Rectangle 1083"/>
            <p:cNvSpPr/>
            <p:nvPr/>
          </p:nvSpPr>
          <p:spPr>
            <a:xfrm rot="5400000">
              <a:off x="4596372" y="2413828"/>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5" name="Rectangle 1084"/>
            <p:cNvSpPr/>
            <p:nvPr/>
          </p:nvSpPr>
          <p:spPr>
            <a:xfrm rot="5400000">
              <a:off x="4596372" y="2866691"/>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6" name="Rectangle 1145"/>
            <p:cNvSpPr/>
            <p:nvPr/>
          </p:nvSpPr>
          <p:spPr>
            <a:xfrm rot="5400000">
              <a:off x="4596375" y="3635471"/>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7" name="Rectangle 1146"/>
            <p:cNvSpPr/>
            <p:nvPr/>
          </p:nvSpPr>
          <p:spPr>
            <a:xfrm rot="5400000">
              <a:off x="4596375" y="4088334"/>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8" name="Rectangle 1147"/>
            <p:cNvSpPr/>
            <p:nvPr/>
          </p:nvSpPr>
          <p:spPr>
            <a:xfrm rot="5400000">
              <a:off x="4596375" y="4541197"/>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4" name="Rectangle 1203"/>
            <p:cNvSpPr/>
            <p:nvPr/>
          </p:nvSpPr>
          <p:spPr>
            <a:xfrm rot="5400000">
              <a:off x="4596372" y="5324215"/>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5" name="Rectangle 1204"/>
            <p:cNvSpPr/>
            <p:nvPr/>
          </p:nvSpPr>
          <p:spPr>
            <a:xfrm rot="5400000">
              <a:off x="4596372" y="5777078"/>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6" name="Rectangle 1205"/>
            <p:cNvSpPr/>
            <p:nvPr/>
          </p:nvSpPr>
          <p:spPr>
            <a:xfrm rot="5400000">
              <a:off x="4596372" y="6229941"/>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7" name="Rectangle 6"/>
          <p:cNvSpPr/>
          <p:nvPr/>
        </p:nvSpPr>
        <p:spPr>
          <a:xfrm>
            <a:off x="1319343" y="1322991"/>
            <a:ext cx="9813073" cy="5604011"/>
          </a:xfrm>
          <a:prstGeom prst="rect">
            <a:avLst/>
          </a:prstGeom>
          <a:solidFill>
            <a:schemeClr val="bg1">
              <a:alpha val="78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24" name="Freeform 23"/>
          <p:cNvSpPr/>
          <p:nvPr/>
        </p:nvSpPr>
        <p:spPr>
          <a:xfrm>
            <a:off x="2666251" y="1765170"/>
            <a:ext cx="2316454" cy="5007967"/>
          </a:xfrm>
          <a:custGeom>
            <a:avLst/>
            <a:gdLst>
              <a:gd name="connsiteX0" fmla="*/ 0 w 2316454"/>
              <a:gd name="connsiteY0" fmla="*/ 2931298 h 5007967"/>
              <a:gd name="connsiteX1" fmla="*/ 7988 w 2316454"/>
              <a:gd name="connsiteY1" fmla="*/ 2084656 h 5007967"/>
              <a:gd name="connsiteX2" fmla="*/ 1957004 w 2316454"/>
              <a:gd name="connsiteY2" fmla="*/ 0 h 5007967"/>
              <a:gd name="connsiteX3" fmla="*/ 2316454 w 2316454"/>
              <a:gd name="connsiteY3" fmla="*/ 383385 h 5007967"/>
              <a:gd name="connsiteX4" fmla="*/ 2268527 w 2316454"/>
              <a:gd name="connsiteY4" fmla="*/ 4680492 h 5007967"/>
              <a:gd name="connsiteX5" fmla="*/ 1805236 w 2316454"/>
              <a:gd name="connsiteY5" fmla="*/ 5007967 h 5007967"/>
              <a:gd name="connsiteX6" fmla="*/ 0 w 2316454"/>
              <a:gd name="connsiteY6" fmla="*/ 2931298 h 500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54" h="5007967">
                <a:moveTo>
                  <a:pt x="0" y="2931298"/>
                </a:moveTo>
                <a:cubicBezTo>
                  <a:pt x="2663" y="2649084"/>
                  <a:pt x="5325" y="2366870"/>
                  <a:pt x="7988" y="2084656"/>
                </a:cubicBezTo>
                <a:lnTo>
                  <a:pt x="1957004" y="0"/>
                </a:lnTo>
                <a:lnTo>
                  <a:pt x="2316454" y="383385"/>
                </a:lnTo>
                <a:lnTo>
                  <a:pt x="2268527" y="4680492"/>
                </a:lnTo>
                <a:lnTo>
                  <a:pt x="1805236" y="5007967"/>
                </a:lnTo>
                <a:lnTo>
                  <a:pt x="0" y="2931298"/>
                </a:ln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nvGrpSpPr>
          <p:cNvPr id="1050" name="Group 1049"/>
          <p:cNvGrpSpPr/>
          <p:nvPr/>
        </p:nvGrpSpPr>
        <p:grpSpPr>
          <a:xfrm>
            <a:off x="2214775" y="3013939"/>
            <a:ext cx="886631" cy="1842095"/>
            <a:chOff x="75070" y="2925434"/>
            <a:chExt cx="886631" cy="1842095"/>
          </a:xfrm>
        </p:grpSpPr>
        <p:grpSp>
          <p:nvGrpSpPr>
            <p:cNvPr id="1051" name="Group 1050"/>
            <p:cNvGrpSpPr/>
            <p:nvPr/>
          </p:nvGrpSpPr>
          <p:grpSpPr>
            <a:xfrm>
              <a:off x="259801" y="3583630"/>
              <a:ext cx="701900" cy="1183899"/>
              <a:chOff x="387467" y="3176719"/>
              <a:chExt cx="701900" cy="1661923"/>
            </a:xfrm>
          </p:grpSpPr>
          <p:sp>
            <p:nvSpPr>
              <p:cNvPr id="1053" name="Can 1052"/>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4" name="Can 1053"/>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5" name="Can 1054"/>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sp>
          <p:nvSpPr>
            <p:cNvPr id="1052" name="TextBox 1051"/>
            <p:cNvSpPr txBox="1"/>
            <p:nvPr/>
          </p:nvSpPr>
          <p:spPr>
            <a:xfrm>
              <a:off x="75070" y="2925434"/>
              <a:ext cx="88663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Data</a:t>
              </a:r>
            </a:p>
          </p:txBody>
        </p:sp>
      </p:grpSp>
      <p:grpSp>
        <p:nvGrpSpPr>
          <p:cNvPr id="9" name="Group 8"/>
          <p:cNvGrpSpPr/>
          <p:nvPr/>
        </p:nvGrpSpPr>
        <p:grpSpPr>
          <a:xfrm>
            <a:off x="4605050" y="1924318"/>
            <a:ext cx="837561" cy="4693768"/>
            <a:chOff x="3081049" y="1924318"/>
            <a:chExt cx="837561" cy="4693768"/>
          </a:xfrm>
        </p:grpSpPr>
        <p:grpSp>
          <p:nvGrpSpPr>
            <p:cNvPr id="1070" name="Group 1069"/>
            <p:cNvGrpSpPr/>
            <p:nvPr/>
          </p:nvGrpSpPr>
          <p:grpSpPr>
            <a:xfrm>
              <a:off x="3081049" y="1924318"/>
              <a:ext cx="837558" cy="424793"/>
              <a:chOff x="1495907" y="3073809"/>
              <a:chExt cx="837558" cy="596312"/>
            </a:xfrm>
          </p:grpSpPr>
          <p:sp>
            <p:nvSpPr>
              <p:cNvPr id="1105" name="Rectangle 1104"/>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06" name="Pentagon 1105"/>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07" name="Group 1106"/>
              <p:cNvGrpSpPr/>
              <p:nvPr/>
            </p:nvGrpSpPr>
            <p:grpSpPr>
              <a:xfrm>
                <a:off x="1562008" y="3137047"/>
                <a:ext cx="214997" cy="469834"/>
                <a:chOff x="701340" y="1838150"/>
                <a:chExt cx="906851" cy="1275558"/>
              </a:xfrm>
            </p:grpSpPr>
            <p:sp>
              <p:nvSpPr>
                <p:cNvPr id="1110" name="Rounded Rectangle 1109"/>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1" name="Rounded Rectangle 1110"/>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2" name="Rounded Rectangle 1111"/>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08" name="Pentagon 1107"/>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9" name="Pentagon 1108"/>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1" name="Group 1070"/>
            <p:cNvGrpSpPr/>
            <p:nvPr/>
          </p:nvGrpSpPr>
          <p:grpSpPr>
            <a:xfrm>
              <a:off x="3081051" y="2377181"/>
              <a:ext cx="837556" cy="424793"/>
              <a:chOff x="1495909" y="3709525"/>
              <a:chExt cx="837556" cy="596312"/>
            </a:xfrm>
          </p:grpSpPr>
          <p:sp>
            <p:nvSpPr>
              <p:cNvPr id="1097" name="Rectangle 1096"/>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8" name="Group 1097"/>
              <p:cNvGrpSpPr/>
              <p:nvPr/>
            </p:nvGrpSpPr>
            <p:grpSpPr>
              <a:xfrm>
                <a:off x="1562009" y="3772763"/>
                <a:ext cx="214997" cy="469834"/>
                <a:chOff x="708166" y="3573020"/>
                <a:chExt cx="906851" cy="1275558"/>
              </a:xfrm>
            </p:grpSpPr>
            <p:sp>
              <p:nvSpPr>
                <p:cNvPr id="1102" name="Rounded Rectangle 1101"/>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3" name="Rounded Rectangle 1102"/>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4" name="Rounded Rectangle 1103"/>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9" name="Pentagon 1098"/>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0" name="Pentagon 1099"/>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1" name="Pentagon 1100"/>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2" name="Group 1071"/>
            <p:cNvGrpSpPr/>
            <p:nvPr/>
          </p:nvGrpSpPr>
          <p:grpSpPr>
            <a:xfrm>
              <a:off x="3081049" y="2830044"/>
              <a:ext cx="837558" cy="424792"/>
              <a:chOff x="1495907" y="4345241"/>
              <a:chExt cx="837558" cy="596311"/>
            </a:xfrm>
          </p:grpSpPr>
          <p:sp>
            <p:nvSpPr>
              <p:cNvPr id="1089" name="Rectangle 1088"/>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0" name="Group 1089"/>
              <p:cNvGrpSpPr/>
              <p:nvPr/>
            </p:nvGrpSpPr>
            <p:grpSpPr>
              <a:xfrm>
                <a:off x="1562011" y="4408480"/>
                <a:ext cx="214997" cy="469833"/>
                <a:chOff x="714992" y="5289983"/>
                <a:chExt cx="906851" cy="1275558"/>
              </a:xfrm>
            </p:grpSpPr>
            <p:sp>
              <p:nvSpPr>
                <p:cNvPr id="1094" name="Rounded Rectangle 1093"/>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5" name="Rounded Rectangle 1094"/>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6" name="Rounded Rectangle 1095"/>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1" name="Pentagon 1090"/>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2" name="Pentagon 1091"/>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3" name="Pentagon 1092"/>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3" name="Group 1132"/>
            <p:cNvGrpSpPr/>
            <p:nvPr/>
          </p:nvGrpSpPr>
          <p:grpSpPr>
            <a:xfrm>
              <a:off x="3081052" y="3598824"/>
              <a:ext cx="837558" cy="424793"/>
              <a:chOff x="1495907" y="3073809"/>
              <a:chExt cx="837558" cy="596312"/>
            </a:xfrm>
          </p:grpSpPr>
          <p:sp>
            <p:nvSpPr>
              <p:cNvPr id="1168" name="Rectangle 1167"/>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69" name="Pentagon 1168"/>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70" name="Group 1169"/>
              <p:cNvGrpSpPr/>
              <p:nvPr/>
            </p:nvGrpSpPr>
            <p:grpSpPr>
              <a:xfrm>
                <a:off x="1562008" y="3137047"/>
                <a:ext cx="214997" cy="469834"/>
                <a:chOff x="701340" y="1838150"/>
                <a:chExt cx="906851" cy="1275558"/>
              </a:xfrm>
            </p:grpSpPr>
            <p:sp>
              <p:nvSpPr>
                <p:cNvPr id="1173" name="Rounded Rectangle 1172"/>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4" name="Rounded Rectangle 1173"/>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5" name="Rounded Rectangle 1174"/>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71" name="Pentagon 1170"/>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72" name="Pentagon 1171"/>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4" name="Group 1133"/>
            <p:cNvGrpSpPr/>
            <p:nvPr/>
          </p:nvGrpSpPr>
          <p:grpSpPr>
            <a:xfrm>
              <a:off x="3081054" y="4051687"/>
              <a:ext cx="837556" cy="424793"/>
              <a:chOff x="1495909" y="3709525"/>
              <a:chExt cx="837556" cy="596312"/>
            </a:xfrm>
          </p:grpSpPr>
          <p:sp>
            <p:nvSpPr>
              <p:cNvPr id="1160" name="Rectangle 1159"/>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61" name="Group 1160"/>
              <p:cNvGrpSpPr/>
              <p:nvPr/>
            </p:nvGrpSpPr>
            <p:grpSpPr>
              <a:xfrm>
                <a:off x="1562009" y="3772763"/>
                <a:ext cx="214997" cy="469834"/>
                <a:chOff x="708166" y="3573020"/>
                <a:chExt cx="906851" cy="1275558"/>
              </a:xfrm>
            </p:grpSpPr>
            <p:sp>
              <p:nvSpPr>
                <p:cNvPr id="1165" name="Rounded Rectangle 1164"/>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6" name="Rounded Rectangle 1165"/>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7" name="Rounded Rectangle 1166"/>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62" name="Pentagon 1161"/>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3" name="Pentagon 1162"/>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4" name="Pentagon 1163"/>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5" name="Group 1134"/>
            <p:cNvGrpSpPr/>
            <p:nvPr/>
          </p:nvGrpSpPr>
          <p:grpSpPr>
            <a:xfrm>
              <a:off x="3081052" y="4504550"/>
              <a:ext cx="837558" cy="424792"/>
              <a:chOff x="1495907" y="4345241"/>
              <a:chExt cx="837558" cy="596311"/>
            </a:xfrm>
          </p:grpSpPr>
          <p:sp>
            <p:nvSpPr>
              <p:cNvPr id="1152" name="Rectangle 1151"/>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53" name="Group 1152"/>
              <p:cNvGrpSpPr/>
              <p:nvPr/>
            </p:nvGrpSpPr>
            <p:grpSpPr>
              <a:xfrm>
                <a:off x="1562011" y="4408480"/>
                <a:ext cx="214997" cy="469833"/>
                <a:chOff x="714992" y="5289983"/>
                <a:chExt cx="906851" cy="1275558"/>
              </a:xfrm>
            </p:grpSpPr>
            <p:sp>
              <p:nvSpPr>
                <p:cNvPr id="1157" name="Rounded Rectangle 1156"/>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8" name="Rounded Rectangle 1157"/>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9" name="Rounded Rectangle 1158"/>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54" name="Pentagon 1153"/>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5" name="Pentagon 1154"/>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6" name="Pentagon 1155"/>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1" name="Group 1190"/>
            <p:cNvGrpSpPr/>
            <p:nvPr/>
          </p:nvGrpSpPr>
          <p:grpSpPr>
            <a:xfrm>
              <a:off x="3081049" y="5287568"/>
              <a:ext cx="837558" cy="424793"/>
              <a:chOff x="1495907" y="3073809"/>
              <a:chExt cx="837558" cy="596312"/>
            </a:xfrm>
          </p:grpSpPr>
          <p:sp>
            <p:nvSpPr>
              <p:cNvPr id="1226" name="Rectangle 1225"/>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227" name="Pentagon 1226"/>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228" name="Group 1227"/>
              <p:cNvGrpSpPr/>
              <p:nvPr/>
            </p:nvGrpSpPr>
            <p:grpSpPr>
              <a:xfrm>
                <a:off x="1562008" y="3137047"/>
                <a:ext cx="214997" cy="469834"/>
                <a:chOff x="701340" y="1838150"/>
                <a:chExt cx="906851" cy="1275558"/>
              </a:xfrm>
            </p:grpSpPr>
            <p:sp>
              <p:nvSpPr>
                <p:cNvPr id="1231" name="Rounded Rectangle 1230"/>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2" name="Rounded Rectangle 1231"/>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3" name="Rounded Rectangle 1232"/>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9" name="Pentagon 1228"/>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30" name="Pentagon 1229"/>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2" name="Group 1191"/>
            <p:cNvGrpSpPr/>
            <p:nvPr/>
          </p:nvGrpSpPr>
          <p:grpSpPr>
            <a:xfrm>
              <a:off x="3081051" y="5740431"/>
              <a:ext cx="837556" cy="424793"/>
              <a:chOff x="1495909" y="3709525"/>
              <a:chExt cx="837556" cy="596312"/>
            </a:xfrm>
          </p:grpSpPr>
          <p:sp>
            <p:nvSpPr>
              <p:cNvPr id="1218" name="Rectangle 1217"/>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9" name="Group 1218"/>
              <p:cNvGrpSpPr/>
              <p:nvPr/>
            </p:nvGrpSpPr>
            <p:grpSpPr>
              <a:xfrm>
                <a:off x="1562009" y="3772763"/>
                <a:ext cx="214997" cy="469834"/>
                <a:chOff x="708166" y="3573020"/>
                <a:chExt cx="906851" cy="1275558"/>
              </a:xfrm>
            </p:grpSpPr>
            <p:sp>
              <p:nvSpPr>
                <p:cNvPr id="1223" name="Rounded Rectangle 1222"/>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4" name="Rounded Rectangle 1223"/>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5" name="Rounded Rectangle 1224"/>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0" name="Pentagon 1219"/>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1" name="Pentagon 1220"/>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2" name="Pentagon 1221"/>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3" name="Group 1192"/>
            <p:cNvGrpSpPr/>
            <p:nvPr/>
          </p:nvGrpSpPr>
          <p:grpSpPr>
            <a:xfrm>
              <a:off x="3081049" y="6193294"/>
              <a:ext cx="837558" cy="424792"/>
              <a:chOff x="1495907" y="4345241"/>
              <a:chExt cx="837558" cy="596311"/>
            </a:xfrm>
          </p:grpSpPr>
          <p:sp>
            <p:nvSpPr>
              <p:cNvPr id="1210" name="Rectangle 1209"/>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1" name="Group 1210"/>
              <p:cNvGrpSpPr/>
              <p:nvPr/>
            </p:nvGrpSpPr>
            <p:grpSpPr>
              <a:xfrm>
                <a:off x="1562011" y="4408480"/>
                <a:ext cx="214997" cy="469833"/>
                <a:chOff x="714992" y="5289983"/>
                <a:chExt cx="906851" cy="1275558"/>
              </a:xfrm>
            </p:grpSpPr>
            <p:sp>
              <p:nvSpPr>
                <p:cNvPr id="1215" name="Rounded Rectangle 1214"/>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6" name="Rounded Rectangle 1215"/>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7" name="Rounded Rectangle 1216"/>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12" name="Pentagon 1211"/>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3" name="Pentagon 1212"/>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4" name="Pentagon 1213"/>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grpSp>
        <p:nvGrpSpPr>
          <p:cNvPr id="3" name="Group 2"/>
          <p:cNvGrpSpPr/>
          <p:nvPr/>
        </p:nvGrpSpPr>
        <p:grpSpPr>
          <a:xfrm>
            <a:off x="2984800" y="2136716"/>
            <a:ext cx="1628240" cy="2465857"/>
            <a:chOff x="1460800" y="2136715"/>
            <a:chExt cx="1628240" cy="2465857"/>
          </a:xfrm>
        </p:grpSpPr>
        <p:cxnSp>
          <p:nvCxnSpPr>
            <p:cNvPr id="1235" name="Straight Arrow Connector 1234"/>
            <p:cNvCxnSpPr>
              <a:stCxn id="1053" idx="4"/>
              <a:endCxn id="1105" idx="0"/>
            </p:cNvCxnSpPr>
            <p:nvPr/>
          </p:nvCxnSpPr>
          <p:spPr>
            <a:xfrm flipV="1">
              <a:off x="1460800" y="2136715"/>
              <a:ext cx="1628238" cy="1800579"/>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6" name="Straight Arrow Connector 1235"/>
            <p:cNvCxnSpPr>
              <a:stCxn id="1054" idx="4"/>
              <a:endCxn id="1097" idx="0"/>
            </p:cNvCxnSpPr>
            <p:nvPr/>
          </p:nvCxnSpPr>
          <p:spPr>
            <a:xfrm flipV="1">
              <a:off x="1585393" y="2589578"/>
              <a:ext cx="1503647" cy="16749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7" name="Straight Arrow Connector 1236"/>
            <p:cNvCxnSpPr>
              <a:stCxn id="1055" idx="4"/>
              <a:endCxn id="1089" idx="0"/>
            </p:cNvCxnSpPr>
            <p:nvPr/>
          </p:nvCxnSpPr>
          <p:spPr>
            <a:xfrm flipV="1">
              <a:off x="1460800" y="3042440"/>
              <a:ext cx="1628237" cy="156013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5" name="Group 1244"/>
          <p:cNvGrpSpPr/>
          <p:nvPr/>
        </p:nvGrpSpPr>
        <p:grpSpPr>
          <a:xfrm>
            <a:off x="2984801" y="3811222"/>
            <a:ext cx="1628243" cy="905725"/>
            <a:chOff x="845096" y="3722717"/>
            <a:chExt cx="1628243" cy="905725"/>
          </a:xfrm>
        </p:grpSpPr>
        <p:cxnSp>
          <p:nvCxnSpPr>
            <p:cNvPr id="1246" name="Straight Arrow Connector 1245"/>
            <p:cNvCxnSpPr>
              <a:stCxn id="1055" idx="4"/>
              <a:endCxn id="1160" idx="0"/>
            </p:cNvCxnSpPr>
            <p:nvPr/>
          </p:nvCxnSpPr>
          <p:spPr>
            <a:xfrm flipV="1">
              <a:off x="845096" y="4175580"/>
              <a:ext cx="1628243"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7" name="Straight Arrow Connector 1246"/>
            <p:cNvCxnSpPr>
              <a:stCxn id="1054" idx="4"/>
              <a:endCxn id="1168" idx="0"/>
            </p:cNvCxnSpPr>
            <p:nvPr/>
          </p:nvCxnSpPr>
          <p:spPr>
            <a:xfrm flipV="1">
              <a:off x="969689" y="3722717"/>
              <a:ext cx="1503648" cy="45327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8" name="Straight Arrow Connector 1247"/>
            <p:cNvCxnSpPr>
              <a:stCxn id="1053" idx="4"/>
              <a:endCxn id="1152" idx="0"/>
            </p:cNvCxnSpPr>
            <p:nvPr/>
          </p:nvCxnSpPr>
          <p:spPr>
            <a:xfrm>
              <a:off x="845096" y="3848790"/>
              <a:ext cx="1628240" cy="77965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53" name="Group 1252"/>
          <p:cNvGrpSpPr/>
          <p:nvPr/>
        </p:nvGrpSpPr>
        <p:grpSpPr>
          <a:xfrm>
            <a:off x="2984800" y="3937294"/>
            <a:ext cx="1628240" cy="2468396"/>
            <a:chOff x="845096" y="3848790"/>
            <a:chExt cx="1628240" cy="2468396"/>
          </a:xfrm>
        </p:grpSpPr>
        <p:cxnSp>
          <p:nvCxnSpPr>
            <p:cNvPr id="1254" name="Straight Arrow Connector 1253"/>
            <p:cNvCxnSpPr>
              <a:stCxn id="1055" idx="4"/>
              <a:endCxn id="1226" idx="0"/>
            </p:cNvCxnSpPr>
            <p:nvPr/>
          </p:nvCxnSpPr>
          <p:spPr>
            <a:xfrm>
              <a:off x="845096" y="4514068"/>
              <a:ext cx="1628238" cy="89739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5" name="Straight Arrow Connector 1254"/>
            <p:cNvCxnSpPr>
              <a:stCxn id="1053" idx="4"/>
              <a:endCxn id="1218" idx="0"/>
            </p:cNvCxnSpPr>
            <p:nvPr/>
          </p:nvCxnSpPr>
          <p:spPr>
            <a:xfrm>
              <a:off x="845096" y="3848790"/>
              <a:ext cx="1628240" cy="201553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6" name="Straight Arrow Connector 1255"/>
            <p:cNvCxnSpPr>
              <a:stCxn id="1054" idx="4"/>
              <a:endCxn id="1210" idx="0"/>
            </p:cNvCxnSpPr>
            <p:nvPr/>
          </p:nvCxnSpPr>
          <p:spPr>
            <a:xfrm>
              <a:off x="969689" y="4175994"/>
              <a:ext cx="1503644" cy="214119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2" name="Right Arrow 1"/>
          <p:cNvSpPr/>
          <p:nvPr/>
        </p:nvSpPr>
        <p:spPr>
          <a:xfrm rot="18842481">
            <a:off x="3000237" y="2632041"/>
            <a:ext cx="1651835"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Light"/>
                <a:ea typeface="+mn-ea"/>
                <a:cs typeface="Gill Sans Light"/>
              </a:rPr>
              <a:t>Read 1</a:t>
            </a:r>
          </a:p>
        </p:txBody>
      </p:sp>
      <p:sp>
        <p:nvSpPr>
          <p:cNvPr id="217" name="Right Arrow 216"/>
          <p:cNvSpPr/>
          <p:nvPr/>
        </p:nvSpPr>
        <p:spPr>
          <a:xfrm>
            <a:off x="3222075" y="3750153"/>
            <a:ext cx="1343035"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Light"/>
                <a:ea typeface="+mn-ea"/>
                <a:cs typeface="Gill Sans Light"/>
              </a:rPr>
              <a:t>Read 2</a:t>
            </a:r>
          </a:p>
        </p:txBody>
      </p:sp>
      <p:sp>
        <p:nvSpPr>
          <p:cNvPr id="218" name="Right Arrow 217"/>
          <p:cNvSpPr/>
          <p:nvPr/>
        </p:nvSpPr>
        <p:spPr>
          <a:xfrm rot="2938518">
            <a:off x="3015074" y="4933471"/>
            <a:ext cx="1651835"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Light"/>
                <a:ea typeface="+mn-ea"/>
                <a:cs typeface="Gill Sans Light"/>
              </a:rPr>
              <a:t>Read 3</a:t>
            </a:r>
          </a:p>
        </p:txBody>
      </p:sp>
      <p:sp>
        <p:nvSpPr>
          <p:cNvPr id="226" name="TextBox 225"/>
          <p:cNvSpPr txBox="1"/>
          <p:nvPr/>
        </p:nvSpPr>
        <p:spPr>
          <a:xfrm>
            <a:off x="5557511" y="3498355"/>
            <a:ext cx="3549770" cy="1446550"/>
          </a:xfrm>
          <a:prstGeom prst="rect">
            <a:avLst/>
          </a:prstGeom>
          <a:solidFill>
            <a:srgbClr val="FFFFFF">
              <a:alpha val="75000"/>
            </a:srgb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3366FF"/>
                </a:solidFill>
                <a:effectLst/>
                <a:uLnTx/>
                <a:uFillTx/>
                <a:latin typeface="Gill Sans Light"/>
                <a:ea typeface="+mn-ea"/>
                <a:cs typeface="Gill Sans Light"/>
              </a:rPr>
              <a:t>Repeatedly</a:t>
            </a:r>
            <a:br>
              <a:rPr kumimoji="0" lang="en-US" sz="4400" b="0" i="0" u="none" strike="noStrike" kern="1200" cap="none" spc="0" normalizeH="0" baseline="0" noProof="0" dirty="0">
                <a:ln>
                  <a:noFill/>
                </a:ln>
                <a:solidFill>
                  <a:prstClr val="black"/>
                </a:solidFill>
                <a:effectLst/>
                <a:uLnTx/>
                <a:uFillTx/>
                <a:latin typeface="Gill Sans Light"/>
                <a:ea typeface="+mn-ea"/>
                <a:cs typeface="Gill Sans Light"/>
              </a:rPr>
            </a:br>
            <a:r>
              <a:rPr kumimoji="0" lang="en-US" sz="4400" b="0" i="0" u="none" strike="noStrike" kern="1200" cap="none" spc="0" normalizeH="0" baseline="0" noProof="0" dirty="0">
                <a:ln>
                  <a:noFill/>
                </a:ln>
                <a:solidFill>
                  <a:prstClr val="black"/>
                </a:solidFill>
                <a:effectLst/>
                <a:uLnTx/>
                <a:uFillTx/>
                <a:latin typeface="Gill Sans Light"/>
                <a:ea typeface="+mn-ea"/>
                <a:cs typeface="Gill Sans Light"/>
              </a:rPr>
              <a:t>load same data</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31677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7"/>
                                        </p:tgtEl>
                                        <p:attrNameLst>
                                          <p:attrName>style.visibility</p:attrName>
                                        </p:attrNameLst>
                                      </p:cBhvr>
                                      <p:to>
                                        <p:strVal val="visible"/>
                                      </p:to>
                                    </p:set>
                                    <p:animEffect transition="in" filter="fade">
                                      <p:cBhvr>
                                        <p:cTn id="14" dur="500"/>
                                        <p:tgtEl>
                                          <p:spTgt spid="217"/>
                                        </p:tgtEl>
                                      </p:cBhvr>
                                    </p:animEffect>
                                  </p:childTnLst>
                                </p:cTn>
                              </p:par>
                              <p:par>
                                <p:cTn id="15" presetID="10" presetClass="exit" presetSubtype="0" fill="hold" nodeType="withEffect">
                                  <p:stCondLst>
                                    <p:cond delay="0"/>
                                  </p:stCondLst>
                                  <p:childTnLst>
                                    <p:animEffect transition="out" filter="fade">
                                      <p:cBhvr>
                                        <p:cTn id="16" dur="500"/>
                                        <p:tgtEl>
                                          <p:spTgt spid="1245"/>
                                        </p:tgtEl>
                                      </p:cBhvr>
                                    </p:animEffect>
                                    <p:set>
                                      <p:cBhvr>
                                        <p:cTn id="17" dur="1" fill="hold">
                                          <p:stCondLst>
                                            <p:cond delay="499"/>
                                          </p:stCondLst>
                                        </p:cTn>
                                        <p:tgtEl>
                                          <p:spTgt spid="1245"/>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8"/>
                                        </p:tgtEl>
                                        <p:attrNameLst>
                                          <p:attrName>style.visibility</p:attrName>
                                        </p:attrNameLst>
                                      </p:cBhvr>
                                      <p:to>
                                        <p:strVal val="visible"/>
                                      </p:to>
                                    </p:set>
                                    <p:animEffect transition="in" filter="fade">
                                      <p:cBhvr>
                                        <p:cTn id="21" dur="500"/>
                                        <p:tgtEl>
                                          <p:spTgt spid="218"/>
                                        </p:tgtEl>
                                      </p:cBhvr>
                                    </p:animEffect>
                                  </p:childTnLst>
                                </p:cTn>
                              </p:par>
                              <p:par>
                                <p:cTn id="22" presetID="10" presetClass="exit" presetSubtype="0" fill="hold" nodeType="withEffect">
                                  <p:stCondLst>
                                    <p:cond delay="0"/>
                                  </p:stCondLst>
                                  <p:childTnLst>
                                    <p:animEffect transition="out" filter="fade">
                                      <p:cBhvr>
                                        <p:cTn id="23" dur="500"/>
                                        <p:tgtEl>
                                          <p:spTgt spid="1253"/>
                                        </p:tgtEl>
                                      </p:cBhvr>
                                    </p:animEffect>
                                    <p:set>
                                      <p:cBhvr>
                                        <p:cTn id="24" dur="1" fill="hold">
                                          <p:stCondLst>
                                            <p:cond delay="499"/>
                                          </p:stCondLst>
                                        </p:cTn>
                                        <p:tgtEl>
                                          <p:spTgt spid="1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7" grpId="0" animBg="1"/>
      <p:bldP spid="21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1" name="Group 1240"/>
          <p:cNvGrpSpPr/>
          <p:nvPr/>
        </p:nvGrpSpPr>
        <p:grpSpPr>
          <a:xfrm>
            <a:off x="4613041" y="2589578"/>
            <a:ext cx="4795535" cy="2127368"/>
            <a:chOff x="2473336" y="2501074"/>
            <a:chExt cx="4795535" cy="2127368"/>
          </a:xfrm>
        </p:grpSpPr>
        <p:cxnSp>
          <p:nvCxnSpPr>
            <p:cNvPr id="1242" name="Elbow Connector 1241"/>
            <p:cNvCxnSpPr>
              <a:stCxn id="1114" idx="3"/>
              <a:endCxn id="1168" idx="0"/>
            </p:cNvCxnSpPr>
            <p:nvPr/>
          </p:nvCxnSpPr>
          <p:spPr>
            <a:xfrm flipH="1">
              <a:off x="2473337" y="2501074"/>
              <a:ext cx="4795534" cy="1221643"/>
            </a:xfrm>
            <a:prstGeom prst="bentConnector5">
              <a:avLst>
                <a:gd name="adj1" fmla="val -4767"/>
                <a:gd name="adj2" fmla="val 62828"/>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3" name="Elbow Connector 1242"/>
            <p:cNvCxnSpPr>
              <a:stCxn id="1114" idx="3"/>
              <a:endCxn id="1160" idx="0"/>
            </p:cNvCxnSpPr>
            <p:nvPr/>
          </p:nvCxnSpPr>
          <p:spPr>
            <a:xfrm flipH="1">
              <a:off x="2473339" y="2501074"/>
              <a:ext cx="4795532" cy="1674506"/>
            </a:xfrm>
            <a:prstGeom prst="bentConnector5">
              <a:avLst>
                <a:gd name="adj1" fmla="val -4767"/>
                <a:gd name="adj2" fmla="val 5029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4" name="Elbow Connector 1243"/>
            <p:cNvCxnSpPr>
              <a:stCxn id="1114" idx="3"/>
              <a:endCxn id="1152" idx="0"/>
            </p:cNvCxnSpPr>
            <p:nvPr/>
          </p:nvCxnSpPr>
          <p:spPr>
            <a:xfrm flipH="1">
              <a:off x="2473336" y="2501074"/>
              <a:ext cx="4795535" cy="2127368"/>
            </a:xfrm>
            <a:prstGeom prst="bentConnector5">
              <a:avLst>
                <a:gd name="adj1" fmla="val -4767"/>
                <a:gd name="adj2" fmla="val 42724"/>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49" name="Group 1248"/>
          <p:cNvGrpSpPr/>
          <p:nvPr/>
        </p:nvGrpSpPr>
        <p:grpSpPr>
          <a:xfrm>
            <a:off x="4613038" y="4264084"/>
            <a:ext cx="4795541" cy="2141606"/>
            <a:chOff x="2473333" y="4175580"/>
            <a:chExt cx="4795541" cy="2141606"/>
          </a:xfrm>
        </p:grpSpPr>
        <p:cxnSp>
          <p:nvCxnSpPr>
            <p:cNvPr id="1250" name="Elbow Connector 1249"/>
            <p:cNvCxnSpPr>
              <a:stCxn id="1120" idx="3"/>
              <a:endCxn id="1226" idx="0"/>
            </p:cNvCxnSpPr>
            <p:nvPr/>
          </p:nvCxnSpPr>
          <p:spPr>
            <a:xfrm flipH="1">
              <a:off x="2473334" y="4175580"/>
              <a:ext cx="4795540" cy="1235881"/>
            </a:xfrm>
            <a:prstGeom prst="bentConnector5">
              <a:avLst>
                <a:gd name="adj1" fmla="val -4767"/>
                <a:gd name="adj2" fmla="val 65265"/>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1" name="Elbow Connector 1250"/>
            <p:cNvCxnSpPr>
              <a:stCxn id="1120" idx="3"/>
              <a:endCxn id="1218" idx="0"/>
            </p:cNvCxnSpPr>
            <p:nvPr/>
          </p:nvCxnSpPr>
          <p:spPr>
            <a:xfrm flipH="1">
              <a:off x="2473336" y="4175580"/>
              <a:ext cx="4795538" cy="1688744"/>
            </a:xfrm>
            <a:prstGeom prst="bentConnector5">
              <a:avLst>
                <a:gd name="adj1" fmla="val -4767"/>
                <a:gd name="adj2" fmla="val 52186"/>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2" name="Elbow Connector 1251"/>
            <p:cNvCxnSpPr>
              <a:stCxn id="1120" idx="3"/>
              <a:endCxn id="1210" idx="0"/>
            </p:cNvCxnSpPr>
            <p:nvPr/>
          </p:nvCxnSpPr>
          <p:spPr>
            <a:xfrm flipH="1">
              <a:off x="2473333" y="4175580"/>
              <a:ext cx="4795541" cy="2141606"/>
            </a:xfrm>
            <a:prstGeom prst="bentConnector5">
              <a:avLst>
                <a:gd name="adj1" fmla="val -4767"/>
                <a:gd name="adj2" fmla="val 44637"/>
                <a:gd name="adj3" fmla="val 104767"/>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1524000" y="112465"/>
            <a:ext cx="9144000" cy="1141525"/>
          </a:xfrm>
        </p:spPr>
        <p:txBody>
          <a:bodyPr/>
          <a:lstStyle/>
          <a:p>
            <a:r>
              <a:rPr lang="en-US" sz="5400" dirty="0"/>
              <a:t>Cost of Iteration in Map-Reduce</a:t>
            </a:r>
          </a:p>
        </p:txBody>
      </p:sp>
      <p:sp>
        <p:nvSpPr>
          <p:cNvPr id="1057" name="TextBox 1056"/>
          <p:cNvSpPr txBox="1"/>
          <p:nvPr/>
        </p:nvSpPr>
        <p:spPr>
          <a:xfrm>
            <a:off x="4671151" y="1420860"/>
            <a:ext cx="58107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1058" name="TextBox 1057"/>
          <p:cNvSpPr txBox="1"/>
          <p:nvPr/>
        </p:nvSpPr>
        <p:spPr>
          <a:xfrm>
            <a:off x="5785430" y="1420860"/>
            <a:ext cx="86521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Reduce</a:t>
            </a:r>
          </a:p>
        </p:txBody>
      </p:sp>
      <p:sp>
        <p:nvSpPr>
          <p:cNvPr id="1059" name="TextBox 1058"/>
          <p:cNvSpPr txBox="1"/>
          <p:nvPr/>
        </p:nvSpPr>
        <p:spPr>
          <a:xfrm>
            <a:off x="6828582" y="1277988"/>
            <a:ext cx="92608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Learned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cxnSp>
        <p:nvCxnSpPr>
          <p:cNvPr id="1061" name="Straight Arrow Connector 1060"/>
          <p:cNvCxnSpPr>
            <a:stCxn id="1105" idx="2"/>
          </p:cNvCxnSpPr>
          <p:nvPr/>
        </p:nvCxnSpPr>
        <p:spPr>
          <a:xfrm>
            <a:off x="5442607" y="213671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2" name="Straight Arrow Connector 1061"/>
          <p:cNvCxnSpPr>
            <a:stCxn id="1097" idx="2"/>
            <a:endCxn id="1084" idx="2"/>
          </p:cNvCxnSpPr>
          <p:nvPr/>
        </p:nvCxnSpPr>
        <p:spPr>
          <a:xfrm>
            <a:off x="5442608" y="2589578"/>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3" name="Straight Arrow Connector 1062"/>
          <p:cNvCxnSpPr>
            <a:stCxn id="1089" idx="2"/>
          </p:cNvCxnSpPr>
          <p:nvPr/>
        </p:nvCxnSpPr>
        <p:spPr>
          <a:xfrm flipV="1">
            <a:off x="5442607" y="272866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4" name="Straight Arrow Connector 1063"/>
          <p:cNvCxnSpPr>
            <a:stCxn id="1105" idx="2"/>
            <a:endCxn id="1083" idx="2"/>
          </p:cNvCxnSpPr>
          <p:nvPr/>
        </p:nvCxnSpPr>
        <p:spPr>
          <a:xfrm>
            <a:off x="5442608" y="2136715"/>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5" name="Straight Arrow Connector 1064"/>
          <p:cNvCxnSpPr>
            <a:stCxn id="1097" idx="2"/>
            <a:endCxn id="1083" idx="2"/>
          </p:cNvCxnSpPr>
          <p:nvPr/>
        </p:nvCxnSpPr>
        <p:spPr>
          <a:xfrm flipV="1">
            <a:off x="5442608" y="2136715"/>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6" name="Straight Arrow Connector 1065"/>
          <p:cNvCxnSpPr>
            <a:stCxn id="1097" idx="2"/>
            <a:endCxn id="1085" idx="2"/>
          </p:cNvCxnSpPr>
          <p:nvPr/>
        </p:nvCxnSpPr>
        <p:spPr>
          <a:xfrm>
            <a:off x="5442608" y="2589578"/>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7" name="Straight Arrow Connector 1066"/>
          <p:cNvCxnSpPr>
            <a:stCxn id="1089" idx="2"/>
          </p:cNvCxnSpPr>
          <p:nvPr/>
        </p:nvCxnSpPr>
        <p:spPr>
          <a:xfrm flipV="1">
            <a:off x="5442607" y="2280085"/>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8" name="Straight Arrow Connector 1067"/>
          <p:cNvCxnSpPr>
            <a:stCxn id="1089" idx="2"/>
            <a:endCxn id="1085" idx="2"/>
          </p:cNvCxnSpPr>
          <p:nvPr/>
        </p:nvCxnSpPr>
        <p:spPr>
          <a:xfrm>
            <a:off x="5442608" y="3042440"/>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69" name="Straight Arrow Connector 1068"/>
          <p:cNvCxnSpPr>
            <a:stCxn id="1105" idx="2"/>
          </p:cNvCxnSpPr>
          <p:nvPr/>
        </p:nvCxnSpPr>
        <p:spPr>
          <a:xfrm>
            <a:off x="5442608" y="2136714"/>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113" name="Group 1112"/>
          <p:cNvGrpSpPr/>
          <p:nvPr/>
        </p:nvGrpSpPr>
        <p:grpSpPr>
          <a:xfrm>
            <a:off x="7574409" y="2262788"/>
            <a:ext cx="1826178" cy="665278"/>
            <a:chOff x="5434705" y="2174284"/>
            <a:chExt cx="1826178" cy="665278"/>
          </a:xfrm>
        </p:grpSpPr>
        <p:sp>
          <p:nvSpPr>
            <p:cNvPr id="1114" name="Rounded Rectangle 1113"/>
            <p:cNvSpPr/>
            <p:nvPr/>
          </p:nvSpPr>
          <p:spPr>
            <a:xfrm>
              <a:off x="6310339" y="2232128"/>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(1)</a:t>
              </a:r>
            </a:p>
          </p:txBody>
        </p:sp>
        <p:cxnSp>
          <p:nvCxnSpPr>
            <p:cNvPr id="1115" name="Straight Arrow Connector 1114"/>
            <p:cNvCxnSpPr>
              <a:stCxn id="1086" idx="4"/>
              <a:endCxn id="1114" idx="1"/>
            </p:cNvCxnSpPr>
            <p:nvPr/>
          </p:nvCxnSpPr>
          <p:spPr>
            <a:xfrm>
              <a:off x="5434705" y="2174284"/>
              <a:ext cx="875634"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6" name="Straight Arrow Connector 1115"/>
            <p:cNvCxnSpPr>
              <a:stCxn id="1087" idx="4"/>
              <a:endCxn id="1114" idx="1"/>
            </p:cNvCxnSpPr>
            <p:nvPr/>
          </p:nvCxnSpPr>
          <p:spPr>
            <a:xfrm flipV="1">
              <a:off x="5559298" y="2501074"/>
              <a:ext cx="751041"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17" name="Straight Arrow Connector 1116"/>
            <p:cNvCxnSpPr>
              <a:stCxn id="1088" idx="4"/>
              <a:endCxn id="1114" idx="1"/>
            </p:cNvCxnSpPr>
            <p:nvPr/>
          </p:nvCxnSpPr>
          <p:spPr>
            <a:xfrm flipV="1">
              <a:off x="5434705" y="2501074"/>
              <a:ext cx="875634"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cxnSp>
        <p:nvCxnSpPr>
          <p:cNvPr id="1124" name="Straight Arrow Connector 1123"/>
          <p:cNvCxnSpPr>
            <a:stCxn id="1168" idx="2"/>
          </p:cNvCxnSpPr>
          <p:nvPr/>
        </p:nvCxnSpPr>
        <p:spPr>
          <a:xfrm>
            <a:off x="5442610" y="3811220"/>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5" name="Straight Arrow Connector 1124"/>
          <p:cNvCxnSpPr>
            <a:stCxn id="1160" idx="2"/>
            <a:endCxn id="1147" idx="2"/>
          </p:cNvCxnSpPr>
          <p:nvPr/>
        </p:nvCxnSpPr>
        <p:spPr>
          <a:xfrm>
            <a:off x="5442611" y="4264084"/>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6" name="Straight Arrow Connector 1125"/>
          <p:cNvCxnSpPr>
            <a:stCxn id="1152" idx="2"/>
          </p:cNvCxnSpPr>
          <p:nvPr/>
        </p:nvCxnSpPr>
        <p:spPr>
          <a:xfrm flipV="1">
            <a:off x="5442610" y="4403170"/>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7" name="Straight Arrow Connector 1126"/>
          <p:cNvCxnSpPr>
            <a:stCxn id="1168" idx="2"/>
            <a:endCxn id="1146" idx="2"/>
          </p:cNvCxnSpPr>
          <p:nvPr/>
        </p:nvCxnSpPr>
        <p:spPr>
          <a:xfrm>
            <a:off x="5442611" y="3811221"/>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8" name="Straight Arrow Connector 1127"/>
          <p:cNvCxnSpPr>
            <a:stCxn id="1160" idx="2"/>
            <a:endCxn id="1146" idx="2"/>
          </p:cNvCxnSpPr>
          <p:nvPr/>
        </p:nvCxnSpPr>
        <p:spPr>
          <a:xfrm flipV="1">
            <a:off x="5442611" y="3811221"/>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9" name="Straight Arrow Connector 1128"/>
          <p:cNvCxnSpPr>
            <a:stCxn id="1160" idx="2"/>
            <a:endCxn id="1148" idx="2"/>
          </p:cNvCxnSpPr>
          <p:nvPr/>
        </p:nvCxnSpPr>
        <p:spPr>
          <a:xfrm>
            <a:off x="5442611" y="4264084"/>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0" name="Straight Arrow Connector 1129"/>
          <p:cNvCxnSpPr>
            <a:stCxn id="1152" idx="2"/>
          </p:cNvCxnSpPr>
          <p:nvPr/>
        </p:nvCxnSpPr>
        <p:spPr>
          <a:xfrm flipV="1">
            <a:off x="5442610" y="3954591"/>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1" name="Straight Arrow Connector 1130"/>
          <p:cNvCxnSpPr>
            <a:stCxn id="1152" idx="2"/>
            <a:endCxn id="1148" idx="2"/>
          </p:cNvCxnSpPr>
          <p:nvPr/>
        </p:nvCxnSpPr>
        <p:spPr>
          <a:xfrm>
            <a:off x="5442611" y="4716946"/>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2" name="Straight Arrow Connector 1131"/>
          <p:cNvCxnSpPr>
            <a:stCxn id="1168" idx="2"/>
          </p:cNvCxnSpPr>
          <p:nvPr/>
        </p:nvCxnSpPr>
        <p:spPr>
          <a:xfrm>
            <a:off x="5442611" y="3811220"/>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120" name="Rounded Rectangle 1119"/>
          <p:cNvSpPr/>
          <p:nvPr/>
        </p:nvSpPr>
        <p:spPr>
          <a:xfrm>
            <a:off x="8450046" y="3995139"/>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(2)</a:t>
            </a:r>
          </a:p>
        </p:txBody>
      </p:sp>
      <p:cxnSp>
        <p:nvCxnSpPr>
          <p:cNvPr id="1121" name="Straight Arrow Connector 1120"/>
          <p:cNvCxnSpPr>
            <a:stCxn id="1149" idx="4"/>
            <a:endCxn id="1120" idx="1"/>
          </p:cNvCxnSpPr>
          <p:nvPr/>
        </p:nvCxnSpPr>
        <p:spPr>
          <a:xfrm>
            <a:off x="7566424" y="3937294"/>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2" name="Straight Arrow Connector 1121"/>
          <p:cNvCxnSpPr>
            <a:stCxn id="1150" idx="4"/>
            <a:endCxn id="1120" idx="1"/>
          </p:cNvCxnSpPr>
          <p:nvPr/>
        </p:nvCxnSpPr>
        <p:spPr>
          <a:xfrm flipV="1">
            <a:off x="7691018" y="4264084"/>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23" name="Straight Arrow Connector 1122"/>
          <p:cNvCxnSpPr>
            <a:stCxn id="1151" idx="4"/>
            <a:endCxn id="1120" idx="1"/>
          </p:cNvCxnSpPr>
          <p:nvPr/>
        </p:nvCxnSpPr>
        <p:spPr>
          <a:xfrm flipV="1">
            <a:off x="7566424" y="4264084"/>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2" name="Straight Arrow Connector 1181"/>
          <p:cNvCxnSpPr>
            <a:stCxn id="1226" idx="2"/>
          </p:cNvCxnSpPr>
          <p:nvPr/>
        </p:nvCxnSpPr>
        <p:spPr>
          <a:xfrm>
            <a:off x="5442607" y="549996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3" name="Straight Arrow Connector 1182"/>
          <p:cNvCxnSpPr>
            <a:stCxn id="1218" idx="2"/>
            <a:endCxn id="1205" idx="2"/>
          </p:cNvCxnSpPr>
          <p:nvPr/>
        </p:nvCxnSpPr>
        <p:spPr>
          <a:xfrm>
            <a:off x="5442608" y="5952828"/>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4" name="Straight Arrow Connector 1183"/>
          <p:cNvCxnSpPr>
            <a:stCxn id="1210" idx="2"/>
          </p:cNvCxnSpPr>
          <p:nvPr/>
        </p:nvCxnSpPr>
        <p:spPr>
          <a:xfrm flipV="1">
            <a:off x="5442607" y="6091914"/>
            <a:ext cx="641102" cy="31377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5" name="Straight Arrow Connector 1184"/>
          <p:cNvCxnSpPr>
            <a:stCxn id="1226" idx="2"/>
            <a:endCxn id="1204" idx="2"/>
          </p:cNvCxnSpPr>
          <p:nvPr/>
        </p:nvCxnSpPr>
        <p:spPr>
          <a:xfrm>
            <a:off x="5442608" y="5499965"/>
            <a:ext cx="641103" cy="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6" name="Straight Arrow Connector 1185"/>
          <p:cNvCxnSpPr>
            <a:stCxn id="1218" idx="2"/>
            <a:endCxn id="1204" idx="2"/>
          </p:cNvCxnSpPr>
          <p:nvPr/>
        </p:nvCxnSpPr>
        <p:spPr>
          <a:xfrm flipV="1">
            <a:off x="5442608" y="5499965"/>
            <a:ext cx="641103"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7" name="Straight Arrow Connector 1186"/>
          <p:cNvCxnSpPr>
            <a:stCxn id="1218" idx="2"/>
            <a:endCxn id="1206" idx="2"/>
          </p:cNvCxnSpPr>
          <p:nvPr/>
        </p:nvCxnSpPr>
        <p:spPr>
          <a:xfrm>
            <a:off x="5442608" y="5952828"/>
            <a:ext cx="641103"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8" name="Straight Arrow Connector 1187"/>
          <p:cNvCxnSpPr>
            <a:stCxn id="1210" idx="2"/>
          </p:cNvCxnSpPr>
          <p:nvPr/>
        </p:nvCxnSpPr>
        <p:spPr>
          <a:xfrm flipV="1">
            <a:off x="5442607" y="5643335"/>
            <a:ext cx="641102" cy="7623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9" name="Straight Arrow Connector 1188"/>
          <p:cNvCxnSpPr>
            <a:stCxn id="1210" idx="2"/>
            <a:endCxn id="1206" idx="2"/>
          </p:cNvCxnSpPr>
          <p:nvPr/>
        </p:nvCxnSpPr>
        <p:spPr>
          <a:xfrm>
            <a:off x="5442608" y="6405690"/>
            <a:ext cx="64110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0" name="Straight Arrow Connector 1189"/>
          <p:cNvCxnSpPr>
            <a:stCxn id="1226" idx="2"/>
          </p:cNvCxnSpPr>
          <p:nvPr/>
        </p:nvCxnSpPr>
        <p:spPr>
          <a:xfrm>
            <a:off x="5442608" y="5499964"/>
            <a:ext cx="641103" cy="77652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178" name="Rounded Rectangle 1177"/>
          <p:cNvSpPr/>
          <p:nvPr/>
        </p:nvSpPr>
        <p:spPr>
          <a:xfrm>
            <a:off x="8450043" y="5683883"/>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(3)</a:t>
            </a:r>
          </a:p>
        </p:txBody>
      </p:sp>
      <p:cxnSp>
        <p:nvCxnSpPr>
          <p:cNvPr id="1179" name="Straight Arrow Connector 1178"/>
          <p:cNvCxnSpPr>
            <a:stCxn id="1207" idx="4"/>
            <a:endCxn id="1178" idx="1"/>
          </p:cNvCxnSpPr>
          <p:nvPr/>
        </p:nvCxnSpPr>
        <p:spPr>
          <a:xfrm>
            <a:off x="7566421" y="5626038"/>
            <a:ext cx="883622"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0" name="Straight Arrow Connector 1179"/>
          <p:cNvCxnSpPr>
            <a:stCxn id="1208" idx="4"/>
            <a:endCxn id="1178" idx="1"/>
          </p:cNvCxnSpPr>
          <p:nvPr/>
        </p:nvCxnSpPr>
        <p:spPr>
          <a:xfrm flipV="1">
            <a:off x="7691015" y="5952828"/>
            <a:ext cx="75902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81" name="Straight Arrow Connector 1180"/>
          <p:cNvCxnSpPr>
            <a:stCxn id="1209" idx="4"/>
            <a:endCxn id="1178" idx="1"/>
          </p:cNvCxnSpPr>
          <p:nvPr/>
        </p:nvCxnSpPr>
        <p:spPr>
          <a:xfrm flipV="1">
            <a:off x="7566421" y="5952828"/>
            <a:ext cx="883622"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257" name="Group 1256"/>
          <p:cNvGrpSpPr/>
          <p:nvPr/>
        </p:nvGrpSpPr>
        <p:grpSpPr>
          <a:xfrm>
            <a:off x="2716036" y="1277988"/>
            <a:ext cx="950544" cy="1232123"/>
            <a:chOff x="576332" y="1189483"/>
            <a:chExt cx="950544" cy="1232123"/>
          </a:xfrm>
        </p:grpSpPr>
        <p:sp>
          <p:nvSpPr>
            <p:cNvPr id="1258" name="Rounded Rectangle 1257"/>
            <p:cNvSpPr/>
            <p:nvPr/>
          </p:nvSpPr>
          <p:spPr>
            <a:xfrm>
              <a:off x="576332" y="1883715"/>
              <a:ext cx="950544" cy="537891"/>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w</a:t>
              </a:r>
              <a:r>
                <a:rPr kumimoji="0" lang="en-US" sz="2800" b="0" i="0" u="none" strike="noStrike" kern="1200" cap="none" spc="0" normalizeH="0" baseline="30000" noProof="0" dirty="0">
                  <a:ln>
                    <a:noFill/>
                  </a:ln>
                  <a:solidFill>
                    <a:prstClr val="white"/>
                  </a:solidFill>
                  <a:effectLst/>
                  <a:uLnTx/>
                  <a:uFillTx/>
                  <a:latin typeface="Gill Sans Light"/>
                  <a:ea typeface="+mn-ea"/>
                  <a:cs typeface="Gill Sans Light"/>
                </a:rPr>
                <a:t>(0)</a:t>
              </a:r>
            </a:p>
          </p:txBody>
        </p:sp>
        <p:sp>
          <p:nvSpPr>
            <p:cNvPr id="1259" name="TextBox 1258"/>
            <p:cNvSpPr txBox="1"/>
            <p:nvPr/>
          </p:nvSpPr>
          <p:spPr>
            <a:xfrm>
              <a:off x="670787" y="1189483"/>
              <a:ext cx="76163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Initial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Model</a:t>
              </a:r>
            </a:p>
          </p:txBody>
        </p:sp>
      </p:grpSp>
      <p:grpSp>
        <p:nvGrpSpPr>
          <p:cNvPr id="1050" name="Group 1049"/>
          <p:cNvGrpSpPr/>
          <p:nvPr/>
        </p:nvGrpSpPr>
        <p:grpSpPr>
          <a:xfrm>
            <a:off x="2214775" y="3013939"/>
            <a:ext cx="886631" cy="1842095"/>
            <a:chOff x="75070" y="2925434"/>
            <a:chExt cx="886631" cy="1842095"/>
          </a:xfrm>
        </p:grpSpPr>
        <p:grpSp>
          <p:nvGrpSpPr>
            <p:cNvPr id="1051" name="Group 1050"/>
            <p:cNvGrpSpPr/>
            <p:nvPr/>
          </p:nvGrpSpPr>
          <p:grpSpPr>
            <a:xfrm>
              <a:off x="259801" y="3583630"/>
              <a:ext cx="701900" cy="1183899"/>
              <a:chOff x="387467" y="3176719"/>
              <a:chExt cx="701900" cy="1661923"/>
            </a:xfrm>
          </p:grpSpPr>
          <p:sp>
            <p:nvSpPr>
              <p:cNvPr id="1053" name="Can 1052"/>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4" name="Can 1053"/>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55" name="Can 1054"/>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sp>
          <p:nvSpPr>
            <p:cNvPr id="1052" name="TextBox 1051"/>
            <p:cNvSpPr txBox="1"/>
            <p:nvPr/>
          </p:nvSpPr>
          <p:spPr>
            <a:xfrm>
              <a:off x="75070" y="2925434"/>
              <a:ext cx="88663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Data</a:t>
              </a:r>
            </a:p>
          </p:txBody>
        </p:sp>
      </p:grpSp>
      <p:grpSp>
        <p:nvGrpSpPr>
          <p:cNvPr id="9" name="Group 8"/>
          <p:cNvGrpSpPr/>
          <p:nvPr/>
        </p:nvGrpSpPr>
        <p:grpSpPr>
          <a:xfrm>
            <a:off x="4605050" y="1924318"/>
            <a:ext cx="837561" cy="4693768"/>
            <a:chOff x="3081049" y="1924318"/>
            <a:chExt cx="837561" cy="4693768"/>
          </a:xfrm>
        </p:grpSpPr>
        <p:grpSp>
          <p:nvGrpSpPr>
            <p:cNvPr id="1070" name="Group 1069"/>
            <p:cNvGrpSpPr/>
            <p:nvPr/>
          </p:nvGrpSpPr>
          <p:grpSpPr>
            <a:xfrm>
              <a:off x="3081049" y="1924318"/>
              <a:ext cx="837558" cy="424793"/>
              <a:chOff x="1495907" y="3073809"/>
              <a:chExt cx="837558" cy="596312"/>
            </a:xfrm>
          </p:grpSpPr>
          <p:sp>
            <p:nvSpPr>
              <p:cNvPr id="1105" name="Rectangle 1104"/>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06" name="Pentagon 1105"/>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07" name="Group 1106"/>
              <p:cNvGrpSpPr/>
              <p:nvPr/>
            </p:nvGrpSpPr>
            <p:grpSpPr>
              <a:xfrm>
                <a:off x="1562008" y="3137047"/>
                <a:ext cx="214997" cy="469834"/>
                <a:chOff x="701340" y="1838150"/>
                <a:chExt cx="906851" cy="1275558"/>
              </a:xfrm>
            </p:grpSpPr>
            <p:sp>
              <p:nvSpPr>
                <p:cNvPr id="1110" name="Rounded Rectangle 1109"/>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1" name="Rounded Rectangle 1110"/>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12" name="Rounded Rectangle 1111"/>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08" name="Pentagon 1107"/>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9" name="Pentagon 1108"/>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1" name="Group 1070"/>
            <p:cNvGrpSpPr/>
            <p:nvPr/>
          </p:nvGrpSpPr>
          <p:grpSpPr>
            <a:xfrm>
              <a:off x="3081051" y="2377181"/>
              <a:ext cx="837556" cy="424793"/>
              <a:chOff x="1495909" y="3709525"/>
              <a:chExt cx="837556" cy="596312"/>
            </a:xfrm>
          </p:grpSpPr>
          <p:sp>
            <p:nvSpPr>
              <p:cNvPr id="1097" name="Rectangle 1096"/>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8" name="Group 1097"/>
              <p:cNvGrpSpPr/>
              <p:nvPr/>
            </p:nvGrpSpPr>
            <p:grpSpPr>
              <a:xfrm>
                <a:off x="1562009" y="3772763"/>
                <a:ext cx="214997" cy="469834"/>
                <a:chOff x="708166" y="3573020"/>
                <a:chExt cx="906851" cy="1275558"/>
              </a:xfrm>
            </p:grpSpPr>
            <p:sp>
              <p:nvSpPr>
                <p:cNvPr id="1102" name="Rounded Rectangle 1101"/>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3" name="Rounded Rectangle 1102"/>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04" name="Rounded Rectangle 1103"/>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9" name="Pentagon 1098"/>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0" name="Pentagon 1099"/>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01" name="Pentagon 1100"/>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072" name="Group 1071"/>
            <p:cNvGrpSpPr/>
            <p:nvPr/>
          </p:nvGrpSpPr>
          <p:grpSpPr>
            <a:xfrm>
              <a:off x="3081049" y="2830044"/>
              <a:ext cx="837558" cy="424792"/>
              <a:chOff x="1495907" y="4345241"/>
              <a:chExt cx="837558" cy="596311"/>
            </a:xfrm>
          </p:grpSpPr>
          <p:sp>
            <p:nvSpPr>
              <p:cNvPr id="1089" name="Rectangle 1088"/>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090" name="Group 1089"/>
              <p:cNvGrpSpPr/>
              <p:nvPr/>
            </p:nvGrpSpPr>
            <p:grpSpPr>
              <a:xfrm>
                <a:off x="1562011" y="4408480"/>
                <a:ext cx="214997" cy="469833"/>
                <a:chOff x="714992" y="5289983"/>
                <a:chExt cx="906851" cy="1275558"/>
              </a:xfrm>
            </p:grpSpPr>
            <p:sp>
              <p:nvSpPr>
                <p:cNvPr id="1094" name="Rounded Rectangle 1093"/>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5" name="Rounded Rectangle 1094"/>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96" name="Rounded Rectangle 1095"/>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091" name="Pentagon 1090"/>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2" name="Pentagon 1091"/>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93" name="Pentagon 1092"/>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3" name="Group 1132"/>
            <p:cNvGrpSpPr/>
            <p:nvPr/>
          </p:nvGrpSpPr>
          <p:grpSpPr>
            <a:xfrm>
              <a:off x="3081052" y="3598824"/>
              <a:ext cx="837558" cy="424793"/>
              <a:chOff x="1495907" y="3073809"/>
              <a:chExt cx="837558" cy="596312"/>
            </a:xfrm>
          </p:grpSpPr>
          <p:sp>
            <p:nvSpPr>
              <p:cNvPr id="1168" name="Rectangle 1167"/>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169" name="Pentagon 1168"/>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170" name="Group 1169"/>
              <p:cNvGrpSpPr/>
              <p:nvPr/>
            </p:nvGrpSpPr>
            <p:grpSpPr>
              <a:xfrm>
                <a:off x="1562008" y="3137047"/>
                <a:ext cx="214997" cy="469834"/>
                <a:chOff x="701340" y="1838150"/>
                <a:chExt cx="906851" cy="1275558"/>
              </a:xfrm>
            </p:grpSpPr>
            <p:sp>
              <p:nvSpPr>
                <p:cNvPr id="1173" name="Rounded Rectangle 1172"/>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4" name="Rounded Rectangle 1173"/>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75" name="Rounded Rectangle 1174"/>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71" name="Pentagon 1170"/>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72" name="Pentagon 1171"/>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4" name="Group 1133"/>
            <p:cNvGrpSpPr/>
            <p:nvPr/>
          </p:nvGrpSpPr>
          <p:grpSpPr>
            <a:xfrm>
              <a:off x="3081054" y="4051687"/>
              <a:ext cx="837556" cy="424793"/>
              <a:chOff x="1495909" y="3709525"/>
              <a:chExt cx="837556" cy="596312"/>
            </a:xfrm>
          </p:grpSpPr>
          <p:sp>
            <p:nvSpPr>
              <p:cNvPr id="1160" name="Rectangle 1159"/>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61" name="Group 1160"/>
              <p:cNvGrpSpPr/>
              <p:nvPr/>
            </p:nvGrpSpPr>
            <p:grpSpPr>
              <a:xfrm>
                <a:off x="1562009" y="3772763"/>
                <a:ext cx="214997" cy="469834"/>
                <a:chOff x="708166" y="3573020"/>
                <a:chExt cx="906851" cy="1275558"/>
              </a:xfrm>
            </p:grpSpPr>
            <p:sp>
              <p:nvSpPr>
                <p:cNvPr id="1165" name="Rounded Rectangle 1164"/>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6" name="Rounded Rectangle 1165"/>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67" name="Rounded Rectangle 1166"/>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62" name="Pentagon 1161"/>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3" name="Pentagon 1162"/>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64" name="Pentagon 1163"/>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35" name="Group 1134"/>
            <p:cNvGrpSpPr/>
            <p:nvPr/>
          </p:nvGrpSpPr>
          <p:grpSpPr>
            <a:xfrm>
              <a:off x="3081052" y="4504550"/>
              <a:ext cx="837558" cy="424792"/>
              <a:chOff x="1495907" y="4345241"/>
              <a:chExt cx="837558" cy="596311"/>
            </a:xfrm>
          </p:grpSpPr>
          <p:sp>
            <p:nvSpPr>
              <p:cNvPr id="1152" name="Rectangle 1151"/>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153" name="Group 1152"/>
              <p:cNvGrpSpPr/>
              <p:nvPr/>
            </p:nvGrpSpPr>
            <p:grpSpPr>
              <a:xfrm>
                <a:off x="1562011" y="4408480"/>
                <a:ext cx="214997" cy="469833"/>
                <a:chOff x="714992" y="5289983"/>
                <a:chExt cx="906851" cy="1275558"/>
              </a:xfrm>
            </p:grpSpPr>
            <p:sp>
              <p:nvSpPr>
                <p:cNvPr id="1157" name="Rounded Rectangle 1156"/>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8" name="Rounded Rectangle 1157"/>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59" name="Rounded Rectangle 1158"/>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154" name="Pentagon 1153"/>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5" name="Pentagon 1154"/>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56" name="Pentagon 1155"/>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1" name="Group 1190"/>
            <p:cNvGrpSpPr/>
            <p:nvPr/>
          </p:nvGrpSpPr>
          <p:grpSpPr>
            <a:xfrm>
              <a:off x="3081049" y="5287568"/>
              <a:ext cx="837558" cy="424793"/>
              <a:chOff x="1495907" y="3073809"/>
              <a:chExt cx="837558" cy="596312"/>
            </a:xfrm>
          </p:grpSpPr>
          <p:sp>
            <p:nvSpPr>
              <p:cNvPr id="1226" name="Rectangle 1225"/>
              <p:cNvSpPr/>
              <p:nvPr/>
            </p:nvSpPr>
            <p:spPr>
              <a:xfrm rot="16200000">
                <a:off x="1616530" y="2953186"/>
                <a:ext cx="596312"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sp>
            <p:nvSpPr>
              <p:cNvPr id="1227" name="Pentagon 1226"/>
              <p:cNvSpPr/>
              <p:nvPr/>
            </p:nvSpPr>
            <p:spPr>
              <a:xfrm>
                <a:off x="1923960" y="3116248"/>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nvGrpSpPr>
              <p:cNvPr id="1228" name="Group 1227"/>
              <p:cNvGrpSpPr/>
              <p:nvPr/>
            </p:nvGrpSpPr>
            <p:grpSpPr>
              <a:xfrm>
                <a:off x="1562008" y="3137047"/>
                <a:ext cx="214997" cy="469834"/>
                <a:chOff x="701340" y="1838150"/>
                <a:chExt cx="906851" cy="1275558"/>
              </a:xfrm>
            </p:grpSpPr>
            <p:sp>
              <p:nvSpPr>
                <p:cNvPr id="1231" name="Rounded Rectangle 1230"/>
                <p:cNvSpPr/>
                <p:nvPr/>
              </p:nvSpPr>
              <p:spPr>
                <a:xfrm>
                  <a:off x="701340" y="183815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2" name="Rounded Rectangle 1231"/>
                <p:cNvSpPr/>
                <p:nvPr/>
              </p:nvSpPr>
              <p:spPr>
                <a:xfrm>
                  <a:off x="701340" y="231413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33" name="Rounded Rectangle 1232"/>
                <p:cNvSpPr/>
                <p:nvPr/>
              </p:nvSpPr>
              <p:spPr>
                <a:xfrm>
                  <a:off x="701340" y="279012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9" name="Pentagon 1228"/>
              <p:cNvSpPr/>
              <p:nvPr/>
            </p:nvSpPr>
            <p:spPr>
              <a:xfrm>
                <a:off x="1923959" y="3303785"/>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30" name="Pentagon 1229"/>
              <p:cNvSpPr/>
              <p:nvPr/>
            </p:nvSpPr>
            <p:spPr>
              <a:xfrm>
                <a:off x="1923960" y="3491323"/>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2" name="Group 1191"/>
            <p:cNvGrpSpPr/>
            <p:nvPr/>
          </p:nvGrpSpPr>
          <p:grpSpPr>
            <a:xfrm>
              <a:off x="3081051" y="5740431"/>
              <a:ext cx="837556" cy="424793"/>
              <a:chOff x="1495909" y="3709525"/>
              <a:chExt cx="837556" cy="596312"/>
            </a:xfrm>
          </p:grpSpPr>
          <p:sp>
            <p:nvSpPr>
              <p:cNvPr id="1218" name="Rectangle 1217"/>
              <p:cNvSpPr/>
              <p:nvPr/>
            </p:nvSpPr>
            <p:spPr>
              <a:xfrm rot="16200000">
                <a:off x="1616531" y="3588903"/>
                <a:ext cx="596312" cy="837556"/>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9" name="Group 1218"/>
              <p:cNvGrpSpPr/>
              <p:nvPr/>
            </p:nvGrpSpPr>
            <p:grpSpPr>
              <a:xfrm>
                <a:off x="1562009" y="3772763"/>
                <a:ext cx="214997" cy="469834"/>
                <a:chOff x="708166" y="3573020"/>
                <a:chExt cx="906851" cy="1275558"/>
              </a:xfrm>
            </p:grpSpPr>
            <p:sp>
              <p:nvSpPr>
                <p:cNvPr id="1223" name="Rounded Rectangle 1222"/>
                <p:cNvSpPr/>
                <p:nvPr/>
              </p:nvSpPr>
              <p:spPr>
                <a:xfrm>
                  <a:off x="708166" y="3573020"/>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4" name="Rounded Rectangle 1223"/>
                <p:cNvSpPr/>
                <p:nvPr/>
              </p:nvSpPr>
              <p:spPr>
                <a:xfrm>
                  <a:off x="708166" y="4049006"/>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25" name="Rounded Rectangle 1224"/>
                <p:cNvSpPr/>
                <p:nvPr/>
              </p:nvSpPr>
              <p:spPr>
                <a:xfrm>
                  <a:off x="708166" y="4524992"/>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20" name="Pentagon 1219"/>
              <p:cNvSpPr/>
              <p:nvPr/>
            </p:nvSpPr>
            <p:spPr>
              <a:xfrm>
                <a:off x="1923961" y="3751964"/>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1" name="Pentagon 1220"/>
              <p:cNvSpPr/>
              <p:nvPr/>
            </p:nvSpPr>
            <p:spPr>
              <a:xfrm>
                <a:off x="1923960" y="3939501"/>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22" name="Pentagon 1221"/>
              <p:cNvSpPr/>
              <p:nvPr/>
            </p:nvSpPr>
            <p:spPr>
              <a:xfrm>
                <a:off x="1923961" y="4127039"/>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1193" name="Group 1192"/>
            <p:cNvGrpSpPr/>
            <p:nvPr/>
          </p:nvGrpSpPr>
          <p:grpSpPr>
            <a:xfrm>
              <a:off x="3081049" y="6193294"/>
              <a:ext cx="837558" cy="424792"/>
              <a:chOff x="1495907" y="4345241"/>
              <a:chExt cx="837558" cy="596311"/>
            </a:xfrm>
          </p:grpSpPr>
          <p:sp>
            <p:nvSpPr>
              <p:cNvPr id="1210" name="Rectangle 1209"/>
              <p:cNvSpPr/>
              <p:nvPr/>
            </p:nvSpPr>
            <p:spPr>
              <a:xfrm rot="16200000">
                <a:off x="1616530" y="4224618"/>
                <a:ext cx="596311" cy="837558"/>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Light"/>
                  <a:ea typeface="+mn-ea"/>
                  <a:cs typeface="Gill Sans Light"/>
                </a:endParaRPr>
              </a:p>
            </p:txBody>
          </p:sp>
          <p:grpSp>
            <p:nvGrpSpPr>
              <p:cNvPr id="1211" name="Group 1210"/>
              <p:cNvGrpSpPr/>
              <p:nvPr/>
            </p:nvGrpSpPr>
            <p:grpSpPr>
              <a:xfrm>
                <a:off x="1562011" y="4408480"/>
                <a:ext cx="214997" cy="469833"/>
                <a:chOff x="714992" y="5289983"/>
                <a:chExt cx="906851" cy="1275558"/>
              </a:xfrm>
            </p:grpSpPr>
            <p:sp>
              <p:nvSpPr>
                <p:cNvPr id="1215" name="Rounded Rectangle 1214"/>
                <p:cNvSpPr/>
                <p:nvPr/>
              </p:nvSpPr>
              <p:spPr>
                <a:xfrm>
                  <a:off x="714992" y="5289983"/>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6" name="Rounded Rectangle 1215"/>
                <p:cNvSpPr/>
                <p:nvPr/>
              </p:nvSpPr>
              <p:spPr>
                <a:xfrm>
                  <a:off x="714992" y="5765969"/>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17" name="Rounded Rectangle 1216"/>
                <p:cNvSpPr/>
                <p:nvPr/>
              </p:nvSpPr>
              <p:spPr>
                <a:xfrm>
                  <a:off x="714992" y="6241955"/>
                  <a:ext cx="906851" cy="323586"/>
                </a:xfrm>
                <a:prstGeom prst="roundRect">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1212" name="Pentagon 1211"/>
              <p:cNvSpPr/>
              <p:nvPr/>
            </p:nvSpPr>
            <p:spPr>
              <a:xfrm>
                <a:off x="1923800" y="4392031"/>
                <a:ext cx="372819" cy="139987"/>
              </a:xfrm>
              <a:prstGeom prst="homePlate">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3" name="Pentagon 1212"/>
              <p:cNvSpPr/>
              <p:nvPr/>
            </p:nvSpPr>
            <p:spPr>
              <a:xfrm>
                <a:off x="1923799" y="4579568"/>
                <a:ext cx="372819" cy="139987"/>
              </a:xfrm>
              <a:prstGeom prst="homePlate">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14" name="Pentagon 1213"/>
              <p:cNvSpPr/>
              <p:nvPr/>
            </p:nvSpPr>
            <p:spPr>
              <a:xfrm>
                <a:off x="1923800" y="4767106"/>
                <a:ext cx="372819" cy="139987"/>
              </a:xfrm>
              <a:prstGeom prst="homePlate">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grpSp>
        <p:nvGrpSpPr>
          <p:cNvPr id="3" name="Group 2"/>
          <p:cNvGrpSpPr/>
          <p:nvPr/>
        </p:nvGrpSpPr>
        <p:grpSpPr>
          <a:xfrm>
            <a:off x="2984800" y="2136716"/>
            <a:ext cx="1628240" cy="2465857"/>
            <a:chOff x="1460800" y="2136715"/>
            <a:chExt cx="1628240" cy="2465857"/>
          </a:xfrm>
        </p:grpSpPr>
        <p:cxnSp>
          <p:nvCxnSpPr>
            <p:cNvPr id="1235" name="Straight Arrow Connector 1234"/>
            <p:cNvCxnSpPr>
              <a:stCxn id="1053" idx="4"/>
              <a:endCxn id="1105" idx="0"/>
            </p:cNvCxnSpPr>
            <p:nvPr/>
          </p:nvCxnSpPr>
          <p:spPr>
            <a:xfrm flipV="1">
              <a:off x="1460800" y="2136715"/>
              <a:ext cx="1628238" cy="1800579"/>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6" name="Straight Arrow Connector 1235"/>
            <p:cNvCxnSpPr>
              <a:stCxn id="1054" idx="4"/>
              <a:endCxn id="1097" idx="0"/>
            </p:cNvCxnSpPr>
            <p:nvPr/>
          </p:nvCxnSpPr>
          <p:spPr>
            <a:xfrm flipV="1">
              <a:off x="1585393" y="2589578"/>
              <a:ext cx="1503647" cy="16749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7" name="Straight Arrow Connector 1236"/>
            <p:cNvCxnSpPr>
              <a:stCxn id="1055" idx="4"/>
              <a:endCxn id="1089" idx="0"/>
            </p:cNvCxnSpPr>
            <p:nvPr/>
          </p:nvCxnSpPr>
          <p:spPr>
            <a:xfrm flipV="1">
              <a:off x="1460800" y="3042440"/>
              <a:ext cx="1628237" cy="156013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cxnSp>
        <p:nvCxnSpPr>
          <p:cNvPr id="1238" name="Straight Arrow Connector 1237"/>
          <p:cNvCxnSpPr>
            <a:stCxn id="1258" idx="3"/>
            <a:endCxn id="1105" idx="0"/>
          </p:cNvCxnSpPr>
          <p:nvPr/>
        </p:nvCxnSpPr>
        <p:spPr>
          <a:xfrm flipV="1">
            <a:off x="3666580" y="2136715"/>
            <a:ext cx="938470" cy="10445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39" name="Straight Arrow Connector 1238"/>
          <p:cNvCxnSpPr>
            <a:stCxn id="1258" idx="3"/>
            <a:endCxn id="1097" idx="0"/>
          </p:cNvCxnSpPr>
          <p:nvPr/>
        </p:nvCxnSpPr>
        <p:spPr>
          <a:xfrm>
            <a:off x="3666580" y="2241166"/>
            <a:ext cx="938472" cy="34841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0" name="Straight Arrow Connector 1239"/>
          <p:cNvCxnSpPr>
            <a:stCxn id="1258" idx="3"/>
            <a:endCxn id="1089" idx="0"/>
          </p:cNvCxnSpPr>
          <p:nvPr/>
        </p:nvCxnSpPr>
        <p:spPr>
          <a:xfrm>
            <a:off x="3666581" y="2241166"/>
            <a:ext cx="938469" cy="801275"/>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1245" name="Group 1244"/>
          <p:cNvGrpSpPr/>
          <p:nvPr/>
        </p:nvGrpSpPr>
        <p:grpSpPr>
          <a:xfrm>
            <a:off x="2984801" y="3811222"/>
            <a:ext cx="1628243" cy="905725"/>
            <a:chOff x="845096" y="3722717"/>
            <a:chExt cx="1628243" cy="905725"/>
          </a:xfrm>
        </p:grpSpPr>
        <p:cxnSp>
          <p:nvCxnSpPr>
            <p:cNvPr id="1246" name="Straight Arrow Connector 1245"/>
            <p:cNvCxnSpPr>
              <a:stCxn id="1055" idx="4"/>
              <a:endCxn id="1160" idx="0"/>
            </p:cNvCxnSpPr>
            <p:nvPr/>
          </p:nvCxnSpPr>
          <p:spPr>
            <a:xfrm flipV="1">
              <a:off x="845096" y="4175580"/>
              <a:ext cx="1628243"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7" name="Straight Arrow Connector 1246"/>
            <p:cNvCxnSpPr>
              <a:stCxn id="1054" idx="4"/>
              <a:endCxn id="1168" idx="0"/>
            </p:cNvCxnSpPr>
            <p:nvPr/>
          </p:nvCxnSpPr>
          <p:spPr>
            <a:xfrm flipV="1">
              <a:off x="969689" y="3722717"/>
              <a:ext cx="1503648" cy="45327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48" name="Straight Arrow Connector 1247"/>
            <p:cNvCxnSpPr>
              <a:stCxn id="1053" idx="4"/>
              <a:endCxn id="1152" idx="0"/>
            </p:cNvCxnSpPr>
            <p:nvPr/>
          </p:nvCxnSpPr>
          <p:spPr>
            <a:xfrm>
              <a:off x="845096" y="3848790"/>
              <a:ext cx="1628240" cy="77965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1253" name="Group 1252"/>
          <p:cNvGrpSpPr/>
          <p:nvPr/>
        </p:nvGrpSpPr>
        <p:grpSpPr>
          <a:xfrm>
            <a:off x="2984800" y="3937294"/>
            <a:ext cx="1628240" cy="2468396"/>
            <a:chOff x="845096" y="3848790"/>
            <a:chExt cx="1628240" cy="2468396"/>
          </a:xfrm>
        </p:grpSpPr>
        <p:cxnSp>
          <p:nvCxnSpPr>
            <p:cNvPr id="1254" name="Straight Arrow Connector 1253"/>
            <p:cNvCxnSpPr>
              <a:stCxn id="1055" idx="4"/>
              <a:endCxn id="1226" idx="0"/>
            </p:cNvCxnSpPr>
            <p:nvPr/>
          </p:nvCxnSpPr>
          <p:spPr>
            <a:xfrm>
              <a:off x="845096" y="4514068"/>
              <a:ext cx="1628238" cy="89739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5" name="Straight Arrow Connector 1254"/>
            <p:cNvCxnSpPr>
              <a:stCxn id="1053" idx="4"/>
              <a:endCxn id="1218" idx="0"/>
            </p:cNvCxnSpPr>
            <p:nvPr/>
          </p:nvCxnSpPr>
          <p:spPr>
            <a:xfrm>
              <a:off x="845096" y="3848790"/>
              <a:ext cx="1628240" cy="201553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56" name="Straight Arrow Connector 1255"/>
            <p:cNvCxnSpPr>
              <a:stCxn id="1054" idx="4"/>
              <a:endCxn id="1210" idx="0"/>
            </p:cNvCxnSpPr>
            <p:nvPr/>
          </p:nvCxnSpPr>
          <p:spPr>
            <a:xfrm>
              <a:off x="969689" y="4175994"/>
              <a:ext cx="1503644" cy="214119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7" name="Rectangle 6"/>
          <p:cNvSpPr/>
          <p:nvPr/>
        </p:nvSpPr>
        <p:spPr>
          <a:xfrm>
            <a:off x="1319343" y="1322991"/>
            <a:ext cx="9813073" cy="5604011"/>
          </a:xfrm>
          <a:prstGeom prst="rect">
            <a:avLst/>
          </a:prstGeom>
          <a:solidFill>
            <a:schemeClr val="bg1">
              <a:alpha val="72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225" name="TextBox 224"/>
          <p:cNvSpPr txBox="1"/>
          <p:nvPr/>
        </p:nvSpPr>
        <p:spPr>
          <a:xfrm>
            <a:off x="2149029" y="3079929"/>
            <a:ext cx="3673121" cy="1938992"/>
          </a:xfrm>
          <a:prstGeom prst="rect">
            <a:avLst/>
          </a:prstGeom>
          <a:solidFill>
            <a:srgbClr val="FFFFFF">
              <a:alpha val="84000"/>
            </a:srgbClr>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3366FF"/>
                </a:solidFill>
                <a:effectLst/>
                <a:uLnTx/>
                <a:uFillTx/>
                <a:latin typeface="Gill Sans Light"/>
                <a:ea typeface="+mn-ea"/>
                <a:cs typeface="Gill Sans Light"/>
              </a:rPr>
              <a:t>Redundantly </a:t>
            </a:r>
            <a:r>
              <a:rPr kumimoji="0" lang="en-US" sz="4000" b="0" i="0" u="none" strike="noStrike" kern="1200" cap="none" spc="0" normalizeH="0" baseline="0" noProof="0" dirty="0">
                <a:ln>
                  <a:noFill/>
                </a:ln>
                <a:solidFill>
                  <a:prstClr val="black"/>
                </a:solidFill>
                <a:effectLst/>
                <a:uLnTx/>
                <a:uFillTx/>
                <a:latin typeface="Gill Sans Light"/>
                <a:ea typeface="+mn-ea"/>
                <a:cs typeface="Gill Sans Light"/>
              </a:rPr>
              <a:t>save </a:t>
            </a:r>
            <a:br>
              <a:rPr kumimoji="0" lang="en-US" sz="4000" b="0" i="0" u="none" strike="noStrike" kern="1200" cap="none" spc="0" normalizeH="0" baseline="0" noProof="0" dirty="0">
                <a:ln>
                  <a:noFill/>
                </a:ln>
                <a:solidFill>
                  <a:prstClr val="black"/>
                </a:solidFill>
                <a:effectLst/>
                <a:uLnTx/>
                <a:uFillTx/>
                <a:latin typeface="Gill Sans Light"/>
                <a:ea typeface="+mn-ea"/>
                <a:cs typeface="Gill Sans Light"/>
              </a:rPr>
            </a:br>
            <a:r>
              <a:rPr kumimoji="0" lang="en-US" sz="4000" b="0" i="0" u="none" strike="noStrike" kern="1200" cap="none" spc="0" normalizeH="0" baseline="0" noProof="0" dirty="0">
                <a:ln>
                  <a:noFill/>
                </a:ln>
                <a:solidFill>
                  <a:prstClr val="black"/>
                </a:solidFill>
                <a:effectLst/>
                <a:uLnTx/>
                <a:uFillTx/>
                <a:latin typeface="Gill Sans Light"/>
                <a:ea typeface="+mn-ea"/>
                <a:cs typeface="Gill Sans Light"/>
              </a:rPr>
              <a:t>output between </a:t>
            </a:r>
            <a:br>
              <a:rPr kumimoji="0" lang="en-US" sz="4000" b="0" i="0" u="none" strike="noStrike" kern="1200" cap="none" spc="0" normalizeH="0" baseline="0" noProof="0" dirty="0">
                <a:ln>
                  <a:noFill/>
                </a:ln>
                <a:solidFill>
                  <a:prstClr val="black"/>
                </a:solidFill>
                <a:effectLst/>
                <a:uLnTx/>
                <a:uFillTx/>
                <a:latin typeface="Gill Sans Light"/>
                <a:ea typeface="+mn-ea"/>
                <a:cs typeface="Gill Sans Light"/>
              </a:rPr>
            </a:br>
            <a:r>
              <a:rPr kumimoji="0" lang="en-US" sz="4000" b="0" i="0" u="none" strike="noStrike" kern="1200" cap="none" spc="0" normalizeH="0" baseline="0" noProof="0" dirty="0">
                <a:ln>
                  <a:noFill/>
                </a:ln>
                <a:solidFill>
                  <a:prstClr val="black"/>
                </a:solidFill>
                <a:effectLst/>
                <a:uLnTx/>
                <a:uFillTx/>
                <a:latin typeface="Gill Sans Light"/>
                <a:ea typeface="+mn-ea"/>
                <a:cs typeface="Gill Sans Light"/>
              </a:rPr>
              <a:t>stages</a:t>
            </a:r>
          </a:p>
        </p:txBody>
      </p:sp>
      <p:sp>
        <p:nvSpPr>
          <p:cNvPr id="5" name="Rounded Rectangle 4"/>
          <p:cNvSpPr/>
          <p:nvPr/>
        </p:nvSpPr>
        <p:spPr>
          <a:xfrm>
            <a:off x="6268230" y="1899771"/>
            <a:ext cx="1091508" cy="4693769"/>
          </a:xfrm>
          <a:prstGeom prst="roundRect">
            <a:avLst/>
          </a:prstGeom>
          <a:ln>
            <a:headEnd type="none" w="med" len="med"/>
            <a:tailEnd type="none"/>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grpSp>
        <p:nvGrpSpPr>
          <p:cNvPr id="10" name="Group 9"/>
          <p:cNvGrpSpPr/>
          <p:nvPr/>
        </p:nvGrpSpPr>
        <p:grpSpPr>
          <a:xfrm>
            <a:off x="6435208" y="2136715"/>
            <a:ext cx="678502" cy="4268976"/>
            <a:chOff x="4911208" y="2136715"/>
            <a:chExt cx="678502" cy="4268976"/>
          </a:xfrm>
        </p:grpSpPr>
        <p:cxnSp>
          <p:nvCxnSpPr>
            <p:cNvPr id="1074" name="Straight Arrow Connector 1073"/>
            <p:cNvCxnSpPr>
              <a:stCxn id="1084" idx="0"/>
              <a:endCxn id="1087" idx="2"/>
            </p:cNvCxnSpPr>
            <p:nvPr/>
          </p:nvCxnSpPr>
          <p:spPr>
            <a:xfrm>
              <a:off x="4911208" y="2589578"/>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7" name="Straight Arrow Connector 1136"/>
            <p:cNvCxnSpPr>
              <a:stCxn id="1147" idx="0"/>
              <a:endCxn id="1150" idx="2"/>
            </p:cNvCxnSpPr>
            <p:nvPr/>
          </p:nvCxnSpPr>
          <p:spPr>
            <a:xfrm>
              <a:off x="4911211" y="4264084"/>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5" name="Straight Arrow Connector 1194"/>
            <p:cNvCxnSpPr>
              <a:stCxn id="1205" idx="0"/>
              <a:endCxn id="1208" idx="2"/>
            </p:cNvCxnSpPr>
            <p:nvPr/>
          </p:nvCxnSpPr>
          <p:spPr>
            <a:xfrm>
              <a:off x="4911208" y="5952828"/>
              <a:ext cx="678499" cy="414"/>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4911208" y="2136715"/>
              <a:ext cx="607060" cy="4268976"/>
              <a:chOff x="4911208" y="2136715"/>
              <a:chExt cx="607060" cy="4268976"/>
            </a:xfrm>
          </p:grpSpPr>
          <p:cxnSp>
            <p:nvCxnSpPr>
              <p:cNvPr id="1075" name="Straight Arrow Connector 1074"/>
              <p:cNvCxnSpPr>
                <a:stCxn id="1084" idx="0"/>
                <a:endCxn id="1086" idx="2"/>
              </p:cNvCxnSpPr>
              <p:nvPr/>
            </p:nvCxnSpPr>
            <p:spPr>
              <a:xfrm flipV="1">
                <a:off x="4911208" y="2262788"/>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6" name="Straight Arrow Connector 1075"/>
              <p:cNvCxnSpPr>
                <a:stCxn id="1084" idx="0"/>
                <a:endCxn id="1088" idx="2"/>
              </p:cNvCxnSpPr>
              <p:nvPr/>
            </p:nvCxnSpPr>
            <p:spPr>
              <a:xfrm>
                <a:off x="4911208" y="2589578"/>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7" name="Straight Arrow Connector 1076"/>
              <p:cNvCxnSpPr>
                <a:stCxn id="1085" idx="0"/>
              </p:cNvCxnSpPr>
              <p:nvPr/>
            </p:nvCxnSpPr>
            <p:spPr>
              <a:xfrm>
                <a:off x="4911208" y="3042440"/>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8" name="Straight Arrow Connector 1077"/>
              <p:cNvCxnSpPr>
                <a:stCxn id="1085" idx="0"/>
              </p:cNvCxnSpPr>
              <p:nvPr/>
            </p:nvCxnSpPr>
            <p:spPr>
              <a:xfrm flipV="1">
                <a:off x="4911208" y="2589577"/>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79" name="Straight Arrow Connector 1078"/>
              <p:cNvCxnSpPr>
                <a:stCxn id="1085" idx="0"/>
                <a:endCxn id="1086" idx="2"/>
              </p:cNvCxnSpPr>
              <p:nvPr/>
            </p:nvCxnSpPr>
            <p:spPr>
              <a:xfrm flipV="1">
                <a:off x="4911208" y="2262788"/>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0" name="Straight Arrow Connector 1079"/>
              <p:cNvCxnSpPr>
                <a:stCxn id="1083" idx="0"/>
              </p:cNvCxnSpPr>
              <p:nvPr/>
            </p:nvCxnSpPr>
            <p:spPr>
              <a:xfrm>
                <a:off x="4911208" y="2136715"/>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1" name="Straight Arrow Connector 1080"/>
              <p:cNvCxnSpPr>
                <a:stCxn id="1083" idx="0"/>
              </p:cNvCxnSpPr>
              <p:nvPr/>
            </p:nvCxnSpPr>
            <p:spPr>
              <a:xfrm>
                <a:off x="4911208" y="2136715"/>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82" name="Straight Arrow Connector 1081"/>
              <p:cNvCxnSpPr>
                <a:stCxn id="1083" idx="0"/>
                <a:endCxn id="1088" idx="2"/>
              </p:cNvCxnSpPr>
              <p:nvPr/>
            </p:nvCxnSpPr>
            <p:spPr>
              <a:xfrm>
                <a:off x="4911208" y="2136715"/>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8" name="Straight Arrow Connector 1137"/>
              <p:cNvCxnSpPr>
                <a:stCxn id="1147" idx="0"/>
                <a:endCxn id="1149" idx="2"/>
              </p:cNvCxnSpPr>
              <p:nvPr/>
            </p:nvCxnSpPr>
            <p:spPr>
              <a:xfrm flipV="1">
                <a:off x="4911211" y="3937294"/>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39" name="Straight Arrow Connector 1138"/>
              <p:cNvCxnSpPr>
                <a:stCxn id="1147" idx="0"/>
                <a:endCxn id="1151" idx="2"/>
              </p:cNvCxnSpPr>
              <p:nvPr/>
            </p:nvCxnSpPr>
            <p:spPr>
              <a:xfrm>
                <a:off x="4911211" y="4264084"/>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0" name="Straight Arrow Connector 1139"/>
              <p:cNvCxnSpPr>
                <a:stCxn id="1148" idx="0"/>
              </p:cNvCxnSpPr>
              <p:nvPr/>
            </p:nvCxnSpPr>
            <p:spPr>
              <a:xfrm>
                <a:off x="4911211" y="4716946"/>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1" name="Straight Arrow Connector 1140"/>
              <p:cNvCxnSpPr>
                <a:stCxn id="1148" idx="0"/>
              </p:cNvCxnSpPr>
              <p:nvPr/>
            </p:nvCxnSpPr>
            <p:spPr>
              <a:xfrm flipV="1">
                <a:off x="4911211" y="4264083"/>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2" name="Straight Arrow Connector 1141"/>
              <p:cNvCxnSpPr>
                <a:stCxn id="1148" idx="0"/>
                <a:endCxn id="1149" idx="2"/>
              </p:cNvCxnSpPr>
              <p:nvPr/>
            </p:nvCxnSpPr>
            <p:spPr>
              <a:xfrm flipV="1">
                <a:off x="4911211" y="3937294"/>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3" name="Straight Arrow Connector 1142"/>
              <p:cNvCxnSpPr>
                <a:stCxn id="1146" idx="0"/>
              </p:cNvCxnSpPr>
              <p:nvPr/>
            </p:nvCxnSpPr>
            <p:spPr>
              <a:xfrm>
                <a:off x="4911211" y="3811221"/>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4" name="Straight Arrow Connector 1143"/>
              <p:cNvCxnSpPr>
                <a:stCxn id="1146" idx="0"/>
              </p:cNvCxnSpPr>
              <p:nvPr/>
            </p:nvCxnSpPr>
            <p:spPr>
              <a:xfrm>
                <a:off x="4911211" y="3811221"/>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45" name="Straight Arrow Connector 1144"/>
              <p:cNvCxnSpPr>
                <a:stCxn id="1146" idx="0"/>
                <a:endCxn id="1151" idx="2"/>
              </p:cNvCxnSpPr>
              <p:nvPr/>
            </p:nvCxnSpPr>
            <p:spPr>
              <a:xfrm>
                <a:off x="4911211" y="3811221"/>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6" name="Straight Arrow Connector 1195"/>
              <p:cNvCxnSpPr>
                <a:stCxn id="1205" idx="0"/>
                <a:endCxn id="1207" idx="2"/>
              </p:cNvCxnSpPr>
              <p:nvPr/>
            </p:nvCxnSpPr>
            <p:spPr>
              <a:xfrm flipV="1">
                <a:off x="4911208" y="5626038"/>
                <a:ext cx="553906" cy="326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7" name="Straight Arrow Connector 1196"/>
              <p:cNvCxnSpPr>
                <a:stCxn id="1205" idx="0"/>
                <a:endCxn id="1209" idx="2"/>
              </p:cNvCxnSpPr>
              <p:nvPr/>
            </p:nvCxnSpPr>
            <p:spPr>
              <a:xfrm>
                <a:off x="4911208" y="5952828"/>
                <a:ext cx="553906" cy="338488"/>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8" name="Straight Arrow Connector 1197"/>
              <p:cNvCxnSpPr>
                <a:stCxn id="1206" idx="0"/>
              </p:cNvCxnSpPr>
              <p:nvPr/>
            </p:nvCxnSpPr>
            <p:spPr>
              <a:xfrm>
                <a:off x="4911208" y="6405690"/>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199" name="Straight Arrow Connector 1198"/>
              <p:cNvCxnSpPr>
                <a:stCxn id="1206" idx="0"/>
              </p:cNvCxnSpPr>
              <p:nvPr/>
            </p:nvCxnSpPr>
            <p:spPr>
              <a:xfrm flipV="1">
                <a:off x="4911208" y="5952827"/>
                <a:ext cx="607057" cy="45286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0" name="Straight Arrow Connector 1199"/>
              <p:cNvCxnSpPr>
                <a:stCxn id="1206" idx="0"/>
                <a:endCxn id="1207" idx="2"/>
              </p:cNvCxnSpPr>
              <p:nvPr/>
            </p:nvCxnSpPr>
            <p:spPr>
              <a:xfrm flipV="1">
                <a:off x="4911208" y="5626038"/>
                <a:ext cx="553906" cy="77965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1" name="Straight Arrow Connector 1200"/>
              <p:cNvCxnSpPr>
                <a:stCxn id="1204" idx="0"/>
              </p:cNvCxnSpPr>
              <p:nvPr/>
            </p:nvCxnSpPr>
            <p:spPr>
              <a:xfrm>
                <a:off x="4911208" y="5499965"/>
                <a:ext cx="553906"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2" name="Straight Arrow Connector 1201"/>
              <p:cNvCxnSpPr>
                <a:stCxn id="1204" idx="0"/>
              </p:cNvCxnSpPr>
              <p:nvPr/>
            </p:nvCxnSpPr>
            <p:spPr>
              <a:xfrm>
                <a:off x="4911208" y="5499965"/>
                <a:ext cx="607057" cy="45286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03" name="Straight Arrow Connector 1202"/>
              <p:cNvCxnSpPr>
                <a:stCxn id="1204" idx="0"/>
                <a:endCxn id="1209" idx="2"/>
              </p:cNvCxnSpPr>
              <p:nvPr/>
            </p:nvCxnSpPr>
            <p:spPr>
              <a:xfrm>
                <a:off x="4911208" y="5499965"/>
                <a:ext cx="553906" cy="791351"/>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1073" name="Group 1072"/>
          <p:cNvGrpSpPr/>
          <p:nvPr/>
        </p:nvGrpSpPr>
        <p:grpSpPr>
          <a:xfrm>
            <a:off x="6989114" y="1997629"/>
            <a:ext cx="701900" cy="1183899"/>
            <a:chOff x="387467" y="3176719"/>
            <a:chExt cx="701900" cy="1661923"/>
          </a:xfrm>
        </p:grpSpPr>
        <p:sp>
          <p:nvSpPr>
            <p:cNvPr id="1086" name="Can 1085"/>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7" name="Can 1086"/>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088" name="Can 1087"/>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1136" name="Group 1135"/>
          <p:cNvGrpSpPr/>
          <p:nvPr/>
        </p:nvGrpSpPr>
        <p:grpSpPr>
          <a:xfrm>
            <a:off x="6989117" y="3672135"/>
            <a:ext cx="701900" cy="1183899"/>
            <a:chOff x="387467" y="3176719"/>
            <a:chExt cx="701900" cy="1661923"/>
          </a:xfrm>
        </p:grpSpPr>
        <p:sp>
          <p:nvSpPr>
            <p:cNvPr id="1149" name="Can 1148"/>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0" name="Can 1149"/>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151" name="Can 1150"/>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1194" name="Group 1193"/>
          <p:cNvGrpSpPr/>
          <p:nvPr/>
        </p:nvGrpSpPr>
        <p:grpSpPr>
          <a:xfrm>
            <a:off x="6989114" y="5360879"/>
            <a:ext cx="701900" cy="1183899"/>
            <a:chOff x="387467" y="3176719"/>
            <a:chExt cx="701900" cy="1661923"/>
          </a:xfrm>
        </p:grpSpPr>
        <p:sp>
          <p:nvSpPr>
            <p:cNvPr id="1207" name="Can 1206"/>
            <p:cNvSpPr/>
            <p:nvPr/>
          </p:nvSpPr>
          <p:spPr>
            <a:xfrm>
              <a:off x="387467" y="3176719"/>
              <a:ext cx="577307" cy="744446"/>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8" name="Can 1207"/>
            <p:cNvSpPr/>
            <p:nvPr/>
          </p:nvSpPr>
          <p:spPr>
            <a:xfrm>
              <a:off x="512060" y="3624492"/>
              <a:ext cx="577307" cy="76753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sp>
          <p:nvSpPr>
            <p:cNvPr id="1209" name="Can 1208"/>
            <p:cNvSpPr/>
            <p:nvPr/>
          </p:nvSpPr>
          <p:spPr>
            <a:xfrm>
              <a:off x="387467" y="4127039"/>
              <a:ext cx="577307" cy="711603"/>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grpSp>
      <p:grpSp>
        <p:nvGrpSpPr>
          <p:cNvPr id="8" name="Group 7"/>
          <p:cNvGrpSpPr/>
          <p:nvPr/>
        </p:nvGrpSpPr>
        <p:grpSpPr>
          <a:xfrm>
            <a:off x="6083711" y="1997628"/>
            <a:ext cx="351501" cy="4547149"/>
            <a:chOff x="4559710" y="1997627"/>
            <a:chExt cx="351501" cy="4547149"/>
          </a:xfrm>
        </p:grpSpPr>
        <p:sp>
          <p:nvSpPr>
            <p:cNvPr id="1083" name="Rectangle 1082"/>
            <p:cNvSpPr/>
            <p:nvPr/>
          </p:nvSpPr>
          <p:spPr>
            <a:xfrm rot="5400000">
              <a:off x="4596372" y="1960965"/>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4" name="Rectangle 1083"/>
            <p:cNvSpPr/>
            <p:nvPr/>
          </p:nvSpPr>
          <p:spPr>
            <a:xfrm rot="5400000">
              <a:off x="4596372" y="2413828"/>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085" name="Rectangle 1084"/>
            <p:cNvSpPr/>
            <p:nvPr/>
          </p:nvSpPr>
          <p:spPr>
            <a:xfrm rot="5400000">
              <a:off x="4596372" y="2866691"/>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6" name="Rectangle 1145"/>
            <p:cNvSpPr/>
            <p:nvPr/>
          </p:nvSpPr>
          <p:spPr>
            <a:xfrm rot="5400000">
              <a:off x="4596375" y="3635471"/>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7" name="Rectangle 1146"/>
            <p:cNvSpPr/>
            <p:nvPr/>
          </p:nvSpPr>
          <p:spPr>
            <a:xfrm rot="5400000">
              <a:off x="4596375" y="4088334"/>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148" name="Rectangle 1147"/>
            <p:cNvSpPr/>
            <p:nvPr/>
          </p:nvSpPr>
          <p:spPr>
            <a:xfrm rot="5400000">
              <a:off x="4596375" y="4541197"/>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4" name="Rectangle 1203"/>
            <p:cNvSpPr/>
            <p:nvPr/>
          </p:nvSpPr>
          <p:spPr>
            <a:xfrm rot="5400000">
              <a:off x="4596372" y="5324215"/>
              <a:ext cx="278173" cy="351498"/>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5" name="Rectangle 1204"/>
            <p:cNvSpPr/>
            <p:nvPr/>
          </p:nvSpPr>
          <p:spPr>
            <a:xfrm rot="5400000">
              <a:off x="4596372" y="5777078"/>
              <a:ext cx="278173" cy="351498"/>
            </a:xfrm>
            <a:prstGeom prst="rect">
              <a:avLst/>
            </a:prstGeom>
            <a:ln>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1206" name="Rectangle 1205"/>
            <p:cNvSpPr/>
            <p:nvPr/>
          </p:nvSpPr>
          <p:spPr>
            <a:xfrm rot="5400000">
              <a:off x="4596372" y="6229941"/>
              <a:ext cx="278173" cy="351498"/>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Light"/>
                <a:ea typeface="+mn-ea"/>
                <a:cs typeface="Gill Sans Light"/>
              </a:endParaRPr>
            </a:p>
          </p:txBody>
        </p:sp>
      </p:grpSp>
      <p:sp>
        <p:nvSpPr>
          <p:cNvPr id="222" name="Right Arrow 221"/>
          <p:cNvSpPr/>
          <p:nvPr/>
        </p:nvSpPr>
        <p:spPr>
          <a:xfrm>
            <a:off x="6455669" y="2118099"/>
            <a:ext cx="713601"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223" name="Right Arrow 222"/>
          <p:cNvSpPr/>
          <p:nvPr/>
        </p:nvSpPr>
        <p:spPr>
          <a:xfrm>
            <a:off x="6455089" y="3792605"/>
            <a:ext cx="713601"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224" name="Right Arrow 223"/>
          <p:cNvSpPr/>
          <p:nvPr/>
        </p:nvSpPr>
        <p:spPr>
          <a:xfrm>
            <a:off x="6455669" y="5481349"/>
            <a:ext cx="713601" cy="966794"/>
          </a:xfrm>
          <a:prstGeom prst="rightArrow">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Light"/>
              <a:ea typeface="+mn-ea"/>
              <a:cs typeface="Gill Sans Light"/>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19109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500"/>
                                        <p:tgtEl>
                                          <p:spTgt spid="2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4"/>
                                        </p:tgtEl>
                                        <p:attrNameLst>
                                          <p:attrName>style.visibility</p:attrName>
                                        </p:attrNameLst>
                                      </p:cBhvr>
                                      <p:to>
                                        <p:strVal val="visible"/>
                                      </p:to>
                                    </p:set>
                                    <p:animEffect transition="in" filter="fade">
                                      <p:cBhvr>
                                        <p:cTn id="13" dur="500"/>
                                        <p:tgtEl>
                                          <p:spTgt spid="224"/>
                                        </p:tgtEl>
                                      </p:cBhvr>
                                    </p:animEffec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3" grpId="0" animBg="1"/>
      <p:bldP spid="22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22721" y="306631"/>
            <a:ext cx="4036430" cy="4904683"/>
          </a:xfrm>
        </p:spPr>
        <p:txBody>
          <a:bodyPr anchor="ctr"/>
          <a:lstStyle/>
          <a:p>
            <a:pPr algn="r"/>
            <a:r>
              <a:rPr lang="en-US" sz="4800" dirty="0">
                <a:solidFill>
                  <a:srgbClr val="0000FF"/>
                </a:solidFill>
              </a:rPr>
              <a:t>Iteration and Multi-stage computation</a:t>
            </a:r>
          </a:p>
        </p:txBody>
      </p:sp>
      <p:grpSp>
        <p:nvGrpSpPr>
          <p:cNvPr id="2" name="Group 1"/>
          <p:cNvGrpSpPr/>
          <p:nvPr/>
        </p:nvGrpSpPr>
        <p:grpSpPr>
          <a:xfrm>
            <a:off x="5863026" y="76201"/>
            <a:ext cx="4700646" cy="5135113"/>
            <a:chOff x="4339026" y="605774"/>
            <a:chExt cx="4700646" cy="5135113"/>
          </a:xfrm>
        </p:grpSpPr>
        <p:sp>
          <p:nvSpPr>
            <p:cNvPr id="5" name="Title 2"/>
            <p:cNvSpPr txBox="1">
              <a:spLocks/>
            </p:cNvSpPr>
            <p:nvPr/>
          </p:nvSpPr>
          <p:spPr bwMode="auto">
            <a:xfrm>
              <a:off x="4339026" y="836204"/>
              <a:ext cx="4700646" cy="490468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8000" b="0" kern="1200">
                  <a:solidFill>
                    <a:schemeClr val="tx1"/>
                  </a:solidFill>
                  <a:latin typeface="Gill Sans Light"/>
                  <a:ea typeface="ＭＳ Ｐゴシック" pitchFamily="-65" charset="-128"/>
                  <a:cs typeface="Gill Sans Light"/>
                </a:defRPr>
              </a:lvl1pPr>
              <a:lvl2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Gill Sans Light"/>
                <a:ea typeface="ＭＳ Ｐゴシック" pitchFamily="-65" charset="-128"/>
                <a:cs typeface="Gill Sans Light"/>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ill Sans Light"/>
                  <a:ea typeface="ＭＳ Ｐゴシック" pitchFamily="-65" charset="-128"/>
                  <a:cs typeface="Gill Sans Light"/>
                </a:rPr>
                <a:t>In-Memory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ill Sans Light"/>
                  <a:ea typeface="ＭＳ Ｐゴシック" pitchFamily="-65" charset="-128"/>
                  <a:cs typeface="Gill Sans Light"/>
                </a:rPr>
                <a:t>Dataflow</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ill Sans Light"/>
                  <a:ea typeface="ＭＳ Ｐゴシック" pitchFamily="-65" charset="-128"/>
                  <a:cs typeface="Gill Sans Light"/>
                </a:rPr>
                <a:t>System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9026" y="605774"/>
              <a:ext cx="3343352" cy="1651217"/>
            </a:xfrm>
            <a:prstGeom prst="rect">
              <a:avLst/>
            </a:prstGeom>
          </p:spPr>
        </p:pic>
      </p:grpSp>
      <p:sp>
        <p:nvSpPr>
          <p:cNvPr id="4" name="TextBox 3"/>
          <p:cNvSpPr txBox="1"/>
          <p:nvPr/>
        </p:nvSpPr>
        <p:spPr>
          <a:xfrm>
            <a:off x="1981200" y="5410200"/>
            <a:ext cx="8259478"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M.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Zaharia</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M.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Chowdhury</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M. J. Franklin, S.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Shenker</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and I.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Stoica</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a:t>
            </a:r>
            <a:r>
              <a:rPr kumimoji="0" lang="en-US" sz="1600" b="0" i="1" u="none" strike="noStrike" kern="1200" cap="none" spc="0" normalizeH="0" baseline="0" noProof="0" dirty="0">
                <a:ln>
                  <a:noFill/>
                </a:ln>
                <a:solidFill>
                  <a:prstClr val="black"/>
                </a:solidFill>
                <a:effectLst/>
                <a:uLnTx/>
                <a:uFillTx/>
                <a:latin typeface="Gill Sans Light"/>
                <a:ea typeface="+mn-ea"/>
                <a:cs typeface="Gill Sans Light"/>
              </a:rPr>
              <a:t>Spark: cluster computing with working sets. </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HotCloud’10</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M.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Zaharia</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M.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Chowdhury</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T. Das, A. Dave, J. Ma, M. McCauley, M.J. Franklin, S.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Shenker</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I. </a:t>
            </a:r>
            <a:r>
              <a:rPr kumimoji="0" lang="en-US" sz="1600" b="0" i="0" u="none" strike="noStrike" kern="1200" cap="none" spc="0" normalizeH="0" baseline="0" noProof="0" dirty="0" err="1">
                <a:ln>
                  <a:noFill/>
                </a:ln>
                <a:solidFill>
                  <a:prstClr val="black"/>
                </a:solidFill>
                <a:effectLst/>
                <a:uLnTx/>
                <a:uFillTx/>
                <a:latin typeface="Gill Sans Light"/>
                <a:ea typeface="+mn-ea"/>
                <a:cs typeface="Gill Sans Light"/>
              </a:rPr>
              <a:t>Stoica</a:t>
            </a:r>
            <a:r>
              <a:rPr kumimoji="0" lang="en-US" sz="1600" b="0" i="1" u="none" strike="noStrike" kern="1200" cap="none" spc="0" normalizeH="0" baseline="0" noProof="0" dirty="0">
                <a:ln>
                  <a:noFill/>
                </a:ln>
                <a:solidFill>
                  <a:prstClr val="black"/>
                </a:solidFill>
                <a:effectLst/>
                <a:uLnTx/>
                <a:uFillTx/>
                <a:latin typeface="Gill Sans Light"/>
                <a:ea typeface="+mn-ea"/>
                <a:cs typeface="Gill Sans Light"/>
              </a:rPr>
              <a:t>. Resilient Distributed Datasets: A Fault-Tolerant Abstraction for In-Memory Cluster Computing</a:t>
            </a:r>
            <a:r>
              <a:rPr kumimoji="0" lang="en-US" sz="1600" b="0" i="0" u="none" strike="noStrike" kern="1200" cap="none" spc="0" normalizeH="0" baseline="0" noProof="0" dirty="0">
                <a:ln>
                  <a:noFill/>
                </a:ln>
                <a:solidFill>
                  <a:prstClr val="black"/>
                </a:solidFill>
                <a:effectLst/>
                <a:uLnTx/>
                <a:uFillTx/>
                <a:latin typeface="Gill Sans Light"/>
                <a:ea typeface="+mn-ea"/>
                <a:cs typeface="Gill Sans Light"/>
              </a:rPr>
              <a:t>, NSDI 2012</a:t>
            </a:r>
          </a:p>
        </p:txBody>
      </p:sp>
    </p:spTree>
    <p:extLst>
      <p:ext uri="{BB962C8B-B14F-4D97-AF65-F5344CB8AC3E}">
        <p14:creationId xmlns:p14="http://schemas.microsoft.com/office/powerpoint/2010/main" val="3236584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12465"/>
            <a:ext cx="9144000" cy="1141525"/>
          </a:xfrm>
        </p:spPr>
        <p:txBody>
          <a:bodyPr/>
          <a:lstStyle/>
          <a:p>
            <a:r>
              <a:rPr lang="en-US" sz="5400" dirty="0"/>
              <a:t>Dataflow View</a:t>
            </a:r>
          </a:p>
        </p:txBody>
      </p:sp>
      <p:sp>
        <p:nvSpPr>
          <p:cNvPr id="215" name="Can 214"/>
          <p:cNvSpPr/>
          <p:nvPr/>
        </p:nvSpPr>
        <p:spPr>
          <a:xfrm>
            <a:off x="1875462" y="2827966"/>
            <a:ext cx="1544896" cy="1776678"/>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Training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(HDFS)</a:t>
            </a:r>
          </a:p>
        </p:txBody>
      </p:sp>
      <p:sp>
        <p:nvSpPr>
          <p:cNvPr id="2" name="Rectangle 1"/>
          <p:cNvSpPr/>
          <p:nvPr/>
        </p:nvSpPr>
        <p:spPr>
          <a:xfrm>
            <a:off x="5597243" y="1569038"/>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4" name="Rectangle 213"/>
          <p:cNvSpPr/>
          <p:nvPr/>
        </p:nvSpPr>
        <p:spPr>
          <a:xfrm rot="5400000">
            <a:off x="7255462" y="1725821"/>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16" name="Can 215"/>
          <p:cNvSpPr/>
          <p:nvPr/>
        </p:nvSpPr>
        <p:spPr>
          <a:xfrm>
            <a:off x="9161368" y="1778738"/>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10" name="Straight Arrow Connector 209"/>
          <p:cNvCxnSpPr>
            <a:stCxn id="2" idx="3"/>
            <a:endCxn id="214" idx="2"/>
          </p:cNvCxnSpPr>
          <p:nvPr/>
        </p:nvCxnSpPr>
        <p:spPr>
          <a:xfrm>
            <a:off x="6434805" y="2052122"/>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a:stCxn id="214" idx="0"/>
            <a:endCxn id="216" idx="2"/>
          </p:cNvCxnSpPr>
          <p:nvPr/>
        </p:nvCxnSpPr>
        <p:spPr>
          <a:xfrm>
            <a:off x="8046403" y="2052122"/>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a:off x="5597243" y="3233221"/>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9" name="Rectangle 218"/>
          <p:cNvSpPr/>
          <p:nvPr/>
        </p:nvSpPr>
        <p:spPr>
          <a:xfrm rot="5400000">
            <a:off x="7255462" y="3390004"/>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20" name="Can 219"/>
          <p:cNvSpPr/>
          <p:nvPr/>
        </p:nvSpPr>
        <p:spPr>
          <a:xfrm>
            <a:off x="9161368" y="3442921"/>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21" name="Straight Arrow Connector 220"/>
          <p:cNvCxnSpPr>
            <a:stCxn id="218" idx="3"/>
            <a:endCxn id="219" idx="2"/>
          </p:cNvCxnSpPr>
          <p:nvPr/>
        </p:nvCxnSpPr>
        <p:spPr>
          <a:xfrm>
            <a:off x="6434805" y="3716305"/>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stCxn id="219" idx="0"/>
            <a:endCxn id="220" idx="2"/>
          </p:cNvCxnSpPr>
          <p:nvPr/>
        </p:nvCxnSpPr>
        <p:spPr>
          <a:xfrm>
            <a:off x="8046403" y="3716305"/>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24" name="Rectangle 223"/>
          <p:cNvSpPr/>
          <p:nvPr/>
        </p:nvSpPr>
        <p:spPr>
          <a:xfrm>
            <a:off x="5597243" y="4931657"/>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25" name="Rectangle 224"/>
          <p:cNvSpPr/>
          <p:nvPr/>
        </p:nvSpPr>
        <p:spPr>
          <a:xfrm rot="5400000">
            <a:off x="7255462" y="5088440"/>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26" name="Can 225"/>
          <p:cNvSpPr/>
          <p:nvPr/>
        </p:nvSpPr>
        <p:spPr>
          <a:xfrm>
            <a:off x="9161368" y="5141357"/>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27" name="Straight Arrow Connector 226"/>
          <p:cNvCxnSpPr>
            <a:stCxn id="224" idx="3"/>
            <a:endCxn id="225" idx="2"/>
          </p:cNvCxnSpPr>
          <p:nvPr/>
        </p:nvCxnSpPr>
        <p:spPr>
          <a:xfrm>
            <a:off x="6434805" y="5414741"/>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a:stCxn id="225" idx="0"/>
            <a:endCxn id="226" idx="2"/>
          </p:cNvCxnSpPr>
          <p:nvPr/>
        </p:nvCxnSpPr>
        <p:spPr>
          <a:xfrm>
            <a:off x="8046403" y="5414741"/>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a:stCxn id="215" idx="4"/>
            <a:endCxn id="2" idx="1"/>
          </p:cNvCxnSpPr>
          <p:nvPr/>
        </p:nvCxnSpPr>
        <p:spPr>
          <a:xfrm flipV="1">
            <a:off x="3420359" y="2052123"/>
            <a:ext cx="2176885" cy="166418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a:stCxn id="215" idx="4"/>
            <a:endCxn id="218" idx="1"/>
          </p:cNvCxnSpPr>
          <p:nvPr/>
        </p:nvCxnSpPr>
        <p:spPr>
          <a:xfrm>
            <a:off x="3420359" y="3716305"/>
            <a:ext cx="2176885"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a:stCxn id="215" idx="4"/>
            <a:endCxn id="224" idx="1"/>
          </p:cNvCxnSpPr>
          <p:nvPr/>
        </p:nvCxnSpPr>
        <p:spPr>
          <a:xfrm>
            <a:off x="3420359" y="3716305"/>
            <a:ext cx="2176885" cy="169843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216" idx="3"/>
            <a:endCxn id="218" idx="1"/>
          </p:cNvCxnSpPr>
          <p:nvPr/>
        </p:nvCxnSpPr>
        <p:spPr>
          <a:xfrm rot="5400000">
            <a:off x="6828234" y="1094516"/>
            <a:ext cx="1390799" cy="3852778"/>
          </a:xfrm>
          <a:prstGeom prst="bentConnector4">
            <a:avLst>
              <a:gd name="adj1" fmla="val 32633"/>
              <a:gd name="adj2" fmla="val 105933"/>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42" name="Elbow Connector 241"/>
          <p:cNvCxnSpPr>
            <a:stCxn id="220" idx="3"/>
            <a:endCxn id="224" idx="1"/>
          </p:cNvCxnSpPr>
          <p:nvPr/>
        </p:nvCxnSpPr>
        <p:spPr>
          <a:xfrm rot="5400000">
            <a:off x="6811106" y="2775826"/>
            <a:ext cx="1425052" cy="3852778"/>
          </a:xfrm>
          <a:prstGeom prst="bentConnector4">
            <a:avLst>
              <a:gd name="adj1" fmla="val 33050"/>
              <a:gd name="adj2" fmla="val 105933"/>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22558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12465"/>
            <a:ext cx="9144000" cy="1141525"/>
          </a:xfrm>
        </p:spPr>
        <p:txBody>
          <a:bodyPr/>
          <a:lstStyle/>
          <a:p>
            <a:r>
              <a:rPr lang="en-US" sz="5400" dirty="0"/>
              <a:t>Memory Opt. Dataflow</a:t>
            </a:r>
          </a:p>
        </p:txBody>
      </p:sp>
      <p:sp>
        <p:nvSpPr>
          <p:cNvPr id="215" name="Can 214"/>
          <p:cNvSpPr/>
          <p:nvPr/>
        </p:nvSpPr>
        <p:spPr>
          <a:xfrm>
            <a:off x="1875462" y="2827966"/>
            <a:ext cx="1544896" cy="1776678"/>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Training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(HDFS)</a:t>
            </a:r>
          </a:p>
        </p:txBody>
      </p:sp>
      <p:sp>
        <p:nvSpPr>
          <p:cNvPr id="2" name="Rectangle 1"/>
          <p:cNvSpPr/>
          <p:nvPr/>
        </p:nvSpPr>
        <p:spPr>
          <a:xfrm>
            <a:off x="5597243" y="1569038"/>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4" name="Rectangle 213"/>
          <p:cNvSpPr/>
          <p:nvPr/>
        </p:nvSpPr>
        <p:spPr>
          <a:xfrm rot="5400000">
            <a:off x="7255462" y="1725821"/>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16" name="Can 215"/>
          <p:cNvSpPr/>
          <p:nvPr/>
        </p:nvSpPr>
        <p:spPr>
          <a:xfrm>
            <a:off x="9161368" y="1778738"/>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10" name="Straight Arrow Connector 209"/>
          <p:cNvCxnSpPr>
            <a:stCxn id="2" idx="3"/>
            <a:endCxn id="214" idx="2"/>
          </p:cNvCxnSpPr>
          <p:nvPr/>
        </p:nvCxnSpPr>
        <p:spPr>
          <a:xfrm>
            <a:off x="6434805" y="2052122"/>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a:stCxn id="214" idx="0"/>
            <a:endCxn id="216" idx="2"/>
          </p:cNvCxnSpPr>
          <p:nvPr/>
        </p:nvCxnSpPr>
        <p:spPr>
          <a:xfrm>
            <a:off x="8046403" y="2052122"/>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a:off x="5597243" y="3233221"/>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9" name="Rectangle 218"/>
          <p:cNvSpPr/>
          <p:nvPr/>
        </p:nvSpPr>
        <p:spPr>
          <a:xfrm rot="5400000">
            <a:off x="7255462" y="3390004"/>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20" name="Can 219"/>
          <p:cNvSpPr/>
          <p:nvPr/>
        </p:nvSpPr>
        <p:spPr>
          <a:xfrm>
            <a:off x="9161368" y="3442921"/>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21" name="Straight Arrow Connector 220"/>
          <p:cNvCxnSpPr>
            <a:stCxn id="218" idx="3"/>
            <a:endCxn id="219" idx="2"/>
          </p:cNvCxnSpPr>
          <p:nvPr/>
        </p:nvCxnSpPr>
        <p:spPr>
          <a:xfrm>
            <a:off x="6434805" y="3716305"/>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stCxn id="219" idx="0"/>
            <a:endCxn id="220" idx="2"/>
          </p:cNvCxnSpPr>
          <p:nvPr/>
        </p:nvCxnSpPr>
        <p:spPr>
          <a:xfrm>
            <a:off x="8046403" y="3716305"/>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24" name="Rectangle 223"/>
          <p:cNvSpPr/>
          <p:nvPr/>
        </p:nvSpPr>
        <p:spPr>
          <a:xfrm>
            <a:off x="5597243" y="4931657"/>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25" name="Rectangle 224"/>
          <p:cNvSpPr/>
          <p:nvPr/>
        </p:nvSpPr>
        <p:spPr>
          <a:xfrm rot="5400000">
            <a:off x="7255462" y="5088440"/>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26" name="Can 225"/>
          <p:cNvSpPr/>
          <p:nvPr/>
        </p:nvSpPr>
        <p:spPr>
          <a:xfrm>
            <a:off x="9161368" y="5141357"/>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27" name="Straight Arrow Connector 226"/>
          <p:cNvCxnSpPr>
            <a:stCxn id="224" idx="3"/>
            <a:endCxn id="225" idx="2"/>
          </p:cNvCxnSpPr>
          <p:nvPr/>
        </p:nvCxnSpPr>
        <p:spPr>
          <a:xfrm>
            <a:off x="6434805" y="5414741"/>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a:stCxn id="225" idx="0"/>
            <a:endCxn id="226" idx="2"/>
          </p:cNvCxnSpPr>
          <p:nvPr/>
        </p:nvCxnSpPr>
        <p:spPr>
          <a:xfrm>
            <a:off x="8046403" y="5414741"/>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a:stCxn id="6" idx="0"/>
            <a:endCxn id="2" idx="1"/>
          </p:cNvCxnSpPr>
          <p:nvPr/>
        </p:nvCxnSpPr>
        <p:spPr>
          <a:xfrm flipV="1">
            <a:off x="4454183" y="2052123"/>
            <a:ext cx="1143060" cy="132439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a:stCxn id="6" idx="3"/>
            <a:endCxn id="218" idx="1"/>
          </p:cNvCxnSpPr>
          <p:nvPr/>
        </p:nvCxnSpPr>
        <p:spPr>
          <a:xfrm>
            <a:off x="4976495" y="3716305"/>
            <a:ext cx="620749"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a:stCxn id="6" idx="2"/>
            <a:endCxn id="224" idx="1"/>
          </p:cNvCxnSpPr>
          <p:nvPr/>
        </p:nvCxnSpPr>
        <p:spPr>
          <a:xfrm>
            <a:off x="4454183" y="4056095"/>
            <a:ext cx="1143060" cy="135864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216" idx="3"/>
            <a:endCxn id="218" idx="1"/>
          </p:cNvCxnSpPr>
          <p:nvPr/>
        </p:nvCxnSpPr>
        <p:spPr>
          <a:xfrm rot="5400000">
            <a:off x="6828234" y="1094516"/>
            <a:ext cx="1390799" cy="3852778"/>
          </a:xfrm>
          <a:prstGeom prst="bentConnector4">
            <a:avLst>
              <a:gd name="adj1" fmla="val 32633"/>
              <a:gd name="adj2" fmla="val 105933"/>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42" name="Elbow Connector 241"/>
          <p:cNvCxnSpPr>
            <a:stCxn id="220" idx="3"/>
            <a:endCxn id="224" idx="1"/>
          </p:cNvCxnSpPr>
          <p:nvPr/>
        </p:nvCxnSpPr>
        <p:spPr>
          <a:xfrm rot="5400000">
            <a:off x="6811106" y="2775826"/>
            <a:ext cx="1425052" cy="3852778"/>
          </a:xfrm>
          <a:prstGeom prst="bentConnector4">
            <a:avLst>
              <a:gd name="adj1" fmla="val 33050"/>
              <a:gd name="adj2" fmla="val 105933"/>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1872" y="3376515"/>
            <a:ext cx="1044623" cy="679580"/>
          </a:xfrm>
          <a:prstGeom prst="rect">
            <a:avLst/>
          </a:prstGeom>
        </p:spPr>
      </p:pic>
      <p:cxnSp>
        <p:nvCxnSpPr>
          <p:cNvPr id="35" name="Straight Arrow Connector 34"/>
          <p:cNvCxnSpPr>
            <a:stCxn id="215" idx="4"/>
            <a:endCxn id="6" idx="1"/>
          </p:cNvCxnSpPr>
          <p:nvPr/>
        </p:nvCxnSpPr>
        <p:spPr>
          <a:xfrm>
            <a:off x="3420359" y="3716305"/>
            <a:ext cx="51151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73679" y="2096638"/>
            <a:ext cx="1415572"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Cached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Load</a:t>
            </a:r>
          </a:p>
        </p:txBody>
      </p:sp>
      <p:sp>
        <p:nvSpPr>
          <p:cNvPr id="39" name="Rounded Rectangle 38"/>
          <p:cNvSpPr/>
          <p:nvPr/>
        </p:nvSpPr>
        <p:spPr>
          <a:xfrm>
            <a:off x="2047208" y="6091715"/>
            <a:ext cx="8097584" cy="631285"/>
          </a:xfrm>
          <a:prstGeom prst="roundRect">
            <a:avLst>
              <a:gd name="adj" fmla="val 16408"/>
            </a:avLst>
          </a:prstGeom>
          <a:solidFill>
            <a:srgbClr val="D9E4F2"/>
          </a:solidFill>
          <a:ln w="19050" cmpd="sng">
            <a:solidFill>
              <a:srgbClr val="4F81BD"/>
            </a:solidFill>
            <a:headEnd type="none" w="med" len="med"/>
            <a:tailEnd type="none"/>
          </a:ln>
        </p:spPr>
        <p:style>
          <a:lnRef idx="2">
            <a:schemeClr val="accent6"/>
          </a:lnRef>
          <a:fillRef idx="1">
            <a:schemeClr val="lt1"/>
          </a:fillRef>
          <a:effectRef idx="0">
            <a:schemeClr val="accent6"/>
          </a:effectRef>
          <a:fontRef idx="minor">
            <a:schemeClr val="dk1"/>
          </a:fontRef>
        </p:style>
        <p:txBody>
          <a:bodyPr lIns="91440" tIns="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Helvetica Neue Light"/>
                <a:ea typeface="+mn-ea"/>
                <a:cs typeface="+mn-cs"/>
              </a:rPr>
              <a:t>10-100</a:t>
            </a:r>
            <a:r>
              <a:rPr kumimoji="0" lang="en-US" sz="3200" b="1" i="0" u="none" strike="noStrike" kern="1200" cap="none" spc="0" normalizeH="0" baseline="0" noProof="0" dirty="0">
                <a:ln>
                  <a:noFill/>
                </a:ln>
                <a:solidFill>
                  <a:prstClr val="black"/>
                </a:solidFill>
                <a:effectLst/>
                <a:uLnTx/>
                <a:uFillTx/>
                <a:latin typeface="Helvetica Neue Light"/>
                <a:ea typeface="+mn-ea"/>
                <a:cs typeface="+mn-cs"/>
              </a:rPr>
              <a:t>×</a:t>
            </a:r>
            <a:r>
              <a:rPr kumimoji="0" lang="en-US" sz="3000" b="1" i="0" u="none" strike="noStrike" kern="1200" cap="none" spc="0" normalizeH="0" baseline="0" noProof="0" dirty="0">
                <a:ln>
                  <a:noFill/>
                </a:ln>
                <a:solidFill>
                  <a:prstClr val="black"/>
                </a:solidFill>
                <a:effectLst/>
                <a:uLnTx/>
                <a:uFillTx/>
                <a:latin typeface="Helvetica Neue Light"/>
                <a:ea typeface="+mn-ea"/>
                <a:cs typeface="+mn-cs"/>
              </a:rPr>
              <a:t> </a:t>
            </a:r>
            <a:r>
              <a:rPr kumimoji="0" lang="en-US" sz="3000" b="0" i="0" u="none" strike="noStrike" kern="1200" cap="none" spc="0" normalizeH="0" baseline="0" noProof="0" dirty="0">
                <a:ln>
                  <a:noFill/>
                </a:ln>
                <a:solidFill>
                  <a:prstClr val="black"/>
                </a:solidFill>
                <a:effectLst/>
                <a:uLnTx/>
                <a:uFillTx/>
                <a:latin typeface="Helvetica Neue Light"/>
                <a:ea typeface="+mn-ea"/>
                <a:cs typeface="+mn-cs"/>
              </a:rPr>
              <a:t>faster than network and disk</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31930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12465"/>
            <a:ext cx="9144000" cy="1141525"/>
          </a:xfrm>
        </p:spPr>
        <p:txBody>
          <a:bodyPr/>
          <a:lstStyle/>
          <a:p>
            <a:r>
              <a:rPr lang="en-US" sz="5400" dirty="0"/>
              <a:t>Memory Opt. Dataflow View</a:t>
            </a:r>
          </a:p>
        </p:txBody>
      </p:sp>
      <p:sp>
        <p:nvSpPr>
          <p:cNvPr id="215" name="Can 214"/>
          <p:cNvSpPr/>
          <p:nvPr/>
        </p:nvSpPr>
        <p:spPr>
          <a:xfrm>
            <a:off x="1875462" y="2827966"/>
            <a:ext cx="1544896" cy="1776678"/>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Training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Light"/>
                <a:ea typeface="+mn-ea"/>
                <a:cs typeface="Gill Sans Light"/>
              </a:rPr>
              <a:t>(HDFS)</a:t>
            </a:r>
          </a:p>
        </p:txBody>
      </p:sp>
      <p:sp>
        <p:nvSpPr>
          <p:cNvPr id="2" name="Rectangle 1"/>
          <p:cNvSpPr/>
          <p:nvPr/>
        </p:nvSpPr>
        <p:spPr>
          <a:xfrm>
            <a:off x="5597243" y="1569038"/>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4" name="Rectangle 213"/>
          <p:cNvSpPr/>
          <p:nvPr/>
        </p:nvSpPr>
        <p:spPr>
          <a:xfrm rot="5400000">
            <a:off x="7255462" y="1725821"/>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cxnSp>
        <p:nvCxnSpPr>
          <p:cNvPr id="210" name="Straight Arrow Connector 209"/>
          <p:cNvCxnSpPr>
            <a:stCxn id="2" idx="3"/>
            <a:endCxn id="214" idx="2"/>
          </p:cNvCxnSpPr>
          <p:nvPr/>
        </p:nvCxnSpPr>
        <p:spPr>
          <a:xfrm>
            <a:off x="6434805" y="2052122"/>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a:off x="5597243" y="3233221"/>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19" name="Rectangle 218"/>
          <p:cNvSpPr/>
          <p:nvPr/>
        </p:nvSpPr>
        <p:spPr>
          <a:xfrm rot="5400000">
            <a:off x="7255462" y="3390004"/>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cxnSp>
        <p:nvCxnSpPr>
          <p:cNvPr id="221" name="Straight Arrow Connector 220"/>
          <p:cNvCxnSpPr>
            <a:stCxn id="218" idx="3"/>
            <a:endCxn id="219" idx="2"/>
          </p:cNvCxnSpPr>
          <p:nvPr/>
        </p:nvCxnSpPr>
        <p:spPr>
          <a:xfrm>
            <a:off x="6434805" y="3716305"/>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24" name="Rectangle 223"/>
          <p:cNvSpPr/>
          <p:nvPr/>
        </p:nvSpPr>
        <p:spPr>
          <a:xfrm>
            <a:off x="5597243" y="4931657"/>
            <a:ext cx="837562" cy="966169"/>
          </a:xfrm>
          <a:prstGeom prst="rect">
            <a:avLst/>
          </a:prstGeom>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Map</a:t>
            </a:r>
          </a:p>
        </p:txBody>
      </p:sp>
      <p:sp>
        <p:nvSpPr>
          <p:cNvPr id="225" name="Rectangle 224"/>
          <p:cNvSpPr/>
          <p:nvPr/>
        </p:nvSpPr>
        <p:spPr>
          <a:xfrm rot="5400000">
            <a:off x="7255462" y="5088440"/>
            <a:ext cx="929283" cy="65260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Light"/>
                <a:ea typeface="+mn-ea"/>
                <a:cs typeface="Gill Sans Light"/>
              </a:rPr>
              <a:t>Reduce</a:t>
            </a:r>
          </a:p>
        </p:txBody>
      </p:sp>
      <p:sp>
        <p:nvSpPr>
          <p:cNvPr id="226" name="Can 225"/>
          <p:cNvSpPr/>
          <p:nvPr/>
        </p:nvSpPr>
        <p:spPr>
          <a:xfrm>
            <a:off x="9161368" y="5141357"/>
            <a:ext cx="577307" cy="546769"/>
          </a:xfrm>
          <a:prstGeom prst="can">
            <a:avLst/>
          </a:prstGeom>
          <a:ln>
            <a:headEnd type="none" w="med" len="med"/>
            <a:tailEnd type="none"/>
          </a:ln>
        </p:spPr>
        <p:style>
          <a:lnRef idx="0">
            <a:schemeClr val="dk1"/>
          </a:lnRef>
          <a:fillRef idx="3">
            <a:schemeClr val="dk1"/>
          </a:fillRef>
          <a:effectRef idx="3">
            <a:schemeClr val="dk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Gill Sans Light"/>
              <a:ea typeface="+mn-ea"/>
              <a:cs typeface="Gill Sans Light"/>
            </a:endParaRPr>
          </a:p>
        </p:txBody>
      </p:sp>
      <p:cxnSp>
        <p:nvCxnSpPr>
          <p:cNvPr id="227" name="Straight Arrow Connector 226"/>
          <p:cNvCxnSpPr>
            <a:stCxn id="224" idx="3"/>
            <a:endCxn id="225" idx="2"/>
          </p:cNvCxnSpPr>
          <p:nvPr/>
        </p:nvCxnSpPr>
        <p:spPr>
          <a:xfrm>
            <a:off x="6434805" y="5414741"/>
            <a:ext cx="958998"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a:stCxn id="225" idx="0"/>
            <a:endCxn id="226" idx="2"/>
          </p:cNvCxnSpPr>
          <p:nvPr/>
        </p:nvCxnSpPr>
        <p:spPr>
          <a:xfrm>
            <a:off x="8046403" y="5414741"/>
            <a:ext cx="1114964"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a:stCxn id="6" idx="0"/>
            <a:endCxn id="2" idx="1"/>
          </p:cNvCxnSpPr>
          <p:nvPr/>
        </p:nvCxnSpPr>
        <p:spPr>
          <a:xfrm flipV="1">
            <a:off x="4454183" y="2052123"/>
            <a:ext cx="1143060" cy="132439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a:stCxn id="6" idx="3"/>
            <a:endCxn id="218" idx="1"/>
          </p:cNvCxnSpPr>
          <p:nvPr/>
        </p:nvCxnSpPr>
        <p:spPr>
          <a:xfrm>
            <a:off x="4976495" y="3716305"/>
            <a:ext cx="620749"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a:stCxn id="6" idx="2"/>
            <a:endCxn id="224" idx="1"/>
          </p:cNvCxnSpPr>
          <p:nvPr/>
        </p:nvCxnSpPr>
        <p:spPr>
          <a:xfrm>
            <a:off x="4454183" y="4056095"/>
            <a:ext cx="1143060" cy="135864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214" idx="0"/>
            <a:endCxn id="218" idx="1"/>
          </p:cNvCxnSpPr>
          <p:nvPr/>
        </p:nvCxnSpPr>
        <p:spPr>
          <a:xfrm flipH="1">
            <a:off x="5597243" y="2052123"/>
            <a:ext cx="2449160" cy="1664183"/>
          </a:xfrm>
          <a:prstGeom prst="bentConnector5">
            <a:avLst>
              <a:gd name="adj1" fmla="val -9334"/>
              <a:gd name="adj2" fmla="val 45289"/>
              <a:gd name="adj3" fmla="val 109334"/>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42" name="Elbow Connector 241"/>
          <p:cNvCxnSpPr>
            <a:stCxn id="219" idx="0"/>
            <a:endCxn id="224" idx="1"/>
          </p:cNvCxnSpPr>
          <p:nvPr/>
        </p:nvCxnSpPr>
        <p:spPr>
          <a:xfrm flipH="1">
            <a:off x="5597243" y="3716305"/>
            <a:ext cx="2449160" cy="1698436"/>
          </a:xfrm>
          <a:prstGeom prst="bentConnector5">
            <a:avLst>
              <a:gd name="adj1" fmla="val -9334"/>
              <a:gd name="adj2" fmla="val 45384"/>
              <a:gd name="adj3" fmla="val 109334"/>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1872" y="3376515"/>
            <a:ext cx="1044623" cy="679580"/>
          </a:xfrm>
          <a:prstGeom prst="rect">
            <a:avLst/>
          </a:prstGeom>
        </p:spPr>
      </p:pic>
      <p:cxnSp>
        <p:nvCxnSpPr>
          <p:cNvPr id="35" name="Straight Arrow Connector 34"/>
          <p:cNvCxnSpPr>
            <a:stCxn id="215" idx="4"/>
            <a:endCxn id="6" idx="1"/>
          </p:cNvCxnSpPr>
          <p:nvPr/>
        </p:nvCxnSpPr>
        <p:spPr>
          <a:xfrm>
            <a:off x="3420359" y="3716305"/>
            <a:ext cx="511513"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375538" y="1917647"/>
            <a:ext cx="1991251" cy="206210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Efficiently</a:t>
            </a:r>
            <a:b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b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move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between</a:t>
            </a:r>
            <a:b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br>
            <a:r>
              <a:rPr kumimoji="0" lang="en-US" sz="3200" b="0" i="0" u="none" strike="noStrike" kern="1200" cap="none" spc="0" normalizeH="0" baseline="0" noProof="0" dirty="0">
                <a:ln>
                  <a:noFill/>
                </a:ln>
                <a:solidFill>
                  <a:srgbClr val="0000FF"/>
                </a:solidFill>
                <a:effectLst/>
                <a:uLnTx/>
                <a:uFillTx/>
                <a:latin typeface="Gill Sans Light"/>
                <a:ea typeface="+mn-ea"/>
                <a:cs typeface="Gill Sans Light"/>
              </a:rPr>
              <a:t>stages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64161-BD14-6B44-8A5D-DA5F390B3FBC}" type="slidenum">
              <a:rPr kumimoji="0" lang="en-US" sz="1200" b="0" i="0" u="none" strike="noStrike" kern="1200" cap="none" spc="0" normalizeH="0" baseline="0" noProof="0">
                <a:ln>
                  <a:noFill/>
                </a:ln>
                <a:solidFill>
                  <a:srgbClr val="898989"/>
                </a:solidFill>
                <a:effectLst/>
                <a:uLnTx/>
                <a:uFillTx/>
                <a:latin typeface="Gill Sans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898989"/>
              </a:solidFill>
              <a:effectLst/>
              <a:uLnTx/>
              <a:uFillTx/>
              <a:latin typeface="Gill Sans Light"/>
              <a:ea typeface="+mn-ea"/>
              <a:cs typeface="+mn-cs"/>
            </a:endParaRPr>
          </a:p>
        </p:txBody>
      </p:sp>
    </p:spTree>
    <p:extLst>
      <p:ext uri="{BB962C8B-B14F-4D97-AF65-F5344CB8AC3E}">
        <p14:creationId xmlns:p14="http://schemas.microsoft.com/office/powerpoint/2010/main" val="1038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7FEBF-DB2F-744D-847D-A18044DDE53B}"/>
              </a:ext>
            </a:extLst>
          </p:cNvPr>
          <p:cNvSpPr>
            <a:spLocks noGrp="1"/>
          </p:cNvSpPr>
          <p:nvPr>
            <p:ph type="title"/>
          </p:nvPr>
        </p:nvSpPr>
        <p:spPr/>
        <p:txBody>
          <a:bodyPr/>
          <a:lstStyle/>
          <a:p>
            <a:r>
              <a:rPr lang="en-US" dirty="0"/>
              <a:t>Databricks Company </a:t>
            </a:r>
          </a:p>
        </p:txBody>
      </p:sp>
      <p:sp>
        <p:nvSpPr>
          <p:cNvPr id="5" name="Content Placeholder 4">
            <a:extLst>
              <a:ext uri="{FF2B5EF4-FFF2-40B4-BE49-F238E27FC236}">
                <a16:creationId xmlns:a16="http://schemas.microsoft.com/office/drawing/2014/main" id="{8435E0C8-C5EF-874C-A6C1-02A5F9871D5D}"/>
              </a:ext>
            </a:extLst>
          </p:cNvPr>
          <p:cNvSpPr>
            <a:spLocks noGrp="1"/>
          </p:cNvSpPr>
          <p:nvPr>
            <p:ph idx="1"/>
          </p:nvPr>
        </p:nvSpPr>
        <p:spPr/>
        <p:txBody>
          <a:bodyPr>
            <a:normAutofit/>
          </a:bodyPr>
          <a:lstStyle/>
          <a:p>
            <a:r>
              <a:rPr lang="en-US" dirty="0"/>
              <a:t>Launched out of Berkeley and Spark Project</a:t>
            </a:r>
          </a:p>
          <a:p>
            <a:r>
              <a:rPr lang="en-US" dirty="0"/>
              <a:t>Focused on data lake technology</a:t>
            </a:r>
          </a:p>
          <a:p>
            <a:r>
              <a:rPr lang="en-US" dirty="0"/>
              <a:t>Competing with data warehouses:</a:t>
            </a:r>
          </a:p>
          <a:p>
            <a:pPr lvl="1"/>
            <a:r>
              <a:rPr lang="en-US" b="1" dirty="0"/>
              <a:t>AWS Redshift:</a:t>
            </a:r>
            <a:r>
              <a:rPr lang="en-US" dirty="0"/>
              <a:t> probably most successful AWS service but structured and priced more like a traditional data warehouse</a:t>
            </a:r>
          </a:p>
          <a:p>
            <a:pPr lvl="1"/>
            <a:r>
              <a:rPr lang="en-US" b="1" dirty="0"/>
              <a:t>Google </a:t>
            </a:r>
            <a:r>
              <a:rPr lang="en-US" b="1" dirty="0" err="1"/>
              <a:t>BigQuery</a:t>
            </a:r>
            <a:r>
              <a:rPr lang="en-US" b="1" dirty="0"/>
              <a:t>:</a:t>
            </a:r>
            <a:r>
              <a:rPr lang="en-US" dirty="0"/>
              <a:t> Very successful (and flexible) data warehouse system which separates storage from compute</a:t>
            </a:r>
          </a:p>
          <a:p>
            <a:pPr lvl="1"/>
            <a:r>
              <a:rPr lang="en-US" b="1" dirty="0"/>
              <a:t>Snowflake: </a:t>
            </a:r>
            <a:r>
              <a:rPr lang="en-US" dirty="0"/>
              <a:t>Similar to </a:t>
            </a:r>
            <a:r>
              <a:rPr lang="en-US" dirty="0" err="1"/>
              <a:t>BigQuery</a:t>
            </a:r>
            <a:r>
              <a:rPr lang="en-US" dirty="0"/>
              <a:t> but cross cloud and slightly different pricing models</a:t>
            </a:r>
          </a:p>
        </p:txBody>
      </p:sp>
      <p:sp>
        <p:nvSpPr>
          <p:cNvPr id="3" name="Slide Number Placeholder 2">
            <a:extLst>
              <a:ext uri="{FF2B5EF4-FFF2-40B4-BE49-F238E27FC236}">
                <a16:creationId xmlns:a16="http://schemas.microsoft.com/office/drawing/2014/main" id="{F577BF15-FBEB-4F4A-ADB7-9B628874930C}"/>
              </a:ext>
            </a:extLst>
          </p:cNvPr>
          <p:cNvSpPr>
            <a:spLocks noGrp="1"/>
          </p:cNvSpPr>
          <p:nvPr>
            <p:ph type="sldNum" sz="quarter" idx="12"/>
          </p:nvPr>
        </p:nvSpPr>
        <p:spPr/>
        <p:txBody>
          <a:bodyPr/>
          <a:lstStyle/>
          <a:p>
            <a:pPr>
              <a:defRPr/>
            </a:pPr>
            <a:fld id="{39464161-BD14-6B44-8A5D-DA5F390B3FBC}" type="slidenum">
              <a:rPr lang="en-US" smtClean="0"/>
              <a:pPr>
                <a:defRPr/>
              </a:pPr>
              <a:t>118</a:t>
            </a:fld>
            <a:endParaRPr lang="en-US"/>
          </a:p>
        </p:txBody>
      </p:sp>
    </p:spTree>
    <p:extLst>
      <p:ext uri="{BB962C8B-B14F-4D97-AF65-F5344CB8AC3E}">
        <p14:creationId xmlns:p14="http://schemas.microsoft.com/office/powerpoint/2010/main" val="3075185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FA76-3849-AC4C-8B51-560C4A05E202}"/>
              </a:ext>
            </a:extLst>
          </p:cNvPr>
          <p:cNvSpPr>
            <a:spLocks noGrp="1"/>
          </p:cNvSpPr>
          <p:nvPr>
            <p:ph type="title"/>
          </p:nvPr>
        </p:nvSpPr>
        <p:spPr/>
        <p:txBody>
          <a:bodyPr/>
          <a:lstStyle/>
          <a:p>
            <a:r>
              <a:rPr lang="en-US" dirty="0"/>
              <a:t>Modern Data Stack</a:t>
            </a:r>
          </a:p>
        </p:txBody>
      </p:sp>
      <p:sp>
        <p:nvSpPr>
          <p:cNvPr id="3" name="Content Placeholder 2">
            <a:extLst>
              <a:ext uri="{FF2B5EF4-FFF2-40B4-BE49-F238E27FC236}">
                <a16:creationId xmlns:a16="http://schemas.microsoft.com/office/drawing/2014/main" id="{C743275F-F493-B341-B809-124EA5176239}"/>
              </a:ext>
            </a:extLst>
          </p:cNvPr>
          <p:cNvSpPr>
            <a:spLocks noGrp="1"/>
          </p:cNvSpPr>
          <p:nvPr>
            <p:ph idx="1"/>
          </p:nvPr>
        </p:nvSpPr>
        <p:spPr>
          <a:xfrm>
            <a:off x="552450" y="1390197"/>
            <a:ext cx="10515600" cy="4351339"/>
          </a:xfrm>
        </p:spPr>
        <p:txBody>
          <a:bodyPr/>
          <a:lstStyle/>
          <a:p>
            <a:r>
              <a:rPr lang="en-US" dirty="0"/>
              <a:t>Great Blog Post: </a:t>
            </a:r>
            <a:r>
              <a:rPr lang="en-US" dirty="0">
                <a:hlinkClick r:id="rId3"/>
              </a:rPr>
              <a:t>https://blog.getdbt.com/future-of-the-modern-data-stack/</a:t>
            </a:r>
            <a:endParaRPr lang="en-US" dirty="0"/>
          </a:p>
          <a:p>
            <a:pPr marL="14287" indent="0">
              <a:buNone/>
            </a:pPr>
            <a:endParaRPr lang="en-US" dirty="0"/>
          </a:p>
        </p:txBody>
      </p:sp>
      <p:pic>
        <p:nvPicPr>
          <p:cNvPr id="1026" name="Picture 2" descr="The 80/20 rule in data (and why it doesn&amp;#39;t have to be that way) | by Kelly  Burdine | Aula">
            <a:extLst>
              <a:ext uri="{FF2B5EF4-FFF2-40B4-BE49-F238E27FC236}">
                <a16:creationId xmlns:a16="http://schemas.microsoft.com/office/drawing/2014/main" id="{5E790673-4CDD-D743-A0F6-3AD7544BA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49" y="2506662"/>
            <a:ext cx="4849585" cy="3637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mystifying the Modern Data Stack">
            <a:extLst>
              <a:ext uri="{FF2B5EF4-FFF2-40B4-BE49-F238E27FC236}">
                <a16:creationId xmlns:a16="http://schemas.microsoft.com/office/drawing/2014/main" id="{6F2A14B1-AF2F-1045-A0EA-1AB94DD02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093" y="1909160"/>
            <a:ext cx="5950857" cy="26282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dern data stack data engineering">
            <a:extLst>
              <a:ext uri="{FF2B5EF4-FFF2-40B4-BE49-F238E27FC236}">
                <a16:creationId xmlns:a16="http://schemas.microsoft.com/office/drawing/2014/main" id="{C809AC0C-0186-9F49-9D91-2C0C4BB60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967" y="4325257"/>
            <a:ext cx="3970309" cy="253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1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798D49-A346-7049-90E2-17E134251EAF}"/>
              </a:ext>
            </a:extLst>
          </p:cNvPr>
          <p:cNvSpPr>
            <a:spLocks noGrp="1"/>
          </p:cNvSpPr>
          <p:nvPr>
            <p:ph type="title"/>
          </p:nvPr>
        </p:nvSpPr>
        <p:spPr>
          <a:xfrm>
            <a:off x="288092" y="320675"/>
            <a:ext cx="5998029" cy="1325563"/>
          </a:xfrm>
        </p:spPr>
        <p:txBody>
          <a:bodyPr/>
          <a:lstStyle/>
          <a:p>
            <a:r>
              <a:rPr lang="en-US" dirty="0"/>
              <a:t>Back in 2008</a:t>
            </a:r>
          </a:p>
        </p:txBody>
      </p:sp>
      <p:pic>
        <p:nvPicPr>
          <p:cNvPr id="7" name="Picture 6" descr="A person smiling for the camera&#10;&#10;Description automatically generated">
            <a:extLst>
              <a:ext uri="{FF2B5EF4-FFF2-40B4-BE49-F238E27FC236}">
                <a16:creationId xmlns:a16="http://schemas.microsoft.com/office/drawing/2014/main" id="{2DBF3E9A-0560-3D49-97F3-67B1925F20B5}"/>
              </a:ext>
            </a:extLst>
          </p:cNvPr>
          <p:cNvPicPr>
            <a:picLocks noChangeAspect="1"/>
          </p:cNvPicPr>
          <p:nvPr/>
        </p:nvPicPr>
        <p:blipFill rotWithShape="1">
          <a:blip r:embed="rId3"/>
          <a:srcRect l="7510" t="7718" r="8721" b="3691"/>
          <a:stretch/>
        </p:blipFill>
        <p:spPr>
          <a:xfrm>
            <a:off x="-6268990" y="-2739744"/>
            <a:ext cx="4723964" cy="3343504"/>
          </a:xfrm>
          <a:prstGeom prst="rect">
            <a:avLst/>
          </a:prstGeom>
        </p:spPr>
      </p:pic>
      <p:sp>
        <p:nvSpPr>
          <p:cNvPr id="8" name="Content Placeholder 4">
            <a:extLst>
              <a:ext uri="{FF2B5EF4-FFF2-40B4-BE49-F238E27FC236}">
                <a16:creationId xmlns:a16="http://schemas.microsoft.com/office/drawing/2014/main" id="{0952DE87-C0D4-914E-A34E-E91EBD22C5F2}"/>
              </a:ext>
            </a:extLst>
          </p:cNvPr>
          <p:cNvSpPr>
            <a:spLocks noGrp="1"/>
          </p:cNvSpPr>
          <p:nvPr>
            <p:ph idx="1"/>
          </p:nvPr>
        </p:nvSpPr>
        <p:spPr>
          <a:xfrm>
            <a:off x="-12142579" y="1543339"/>
            <a:ext cx="6223907" cy="3124200"/>
          </a:xfrm>
        </p:spPr>
        <p:txBody>
          <a:bodyPr>
            <a:normAutofit/>
          </a:bodyPr>
          <a:lstStyle/>
          <a:p>
            <a:pPr marL="14287" indent="0">
              <a:buNone/>
            </a:pPr>
            <a:r>
              <a:rPr lang="en-US" sz="3200" dirty="0"/>
              <a:t>I started studying the use of </a:t>
            </a:r>
            <a:r>
              <a:rPr lang="en-US" sz="3200" dirty="0">
                <a:solidFill>
                  <a:schemeClr val="accent2"/>
                </a:solidFill>
              </a:rPr>
              <a:t>Gaussian Process (GP)</a:t>
            </a:r>
            <a:r>
              <a:rPr lang="en-US" sz="3200" dirty="0"/>
              <a:t> methods for </a:t>
            </a:r>
            <a:r>
              <a:rPr lang="en-US" sz="3200" dirty="0">
                <a:solidFill>
                  <a:schemeClr val="accent5"/>
                </a:solidFill>
              </a:rPr>
              <a:t>wireless link quality estimation</a:t>
            </a:r>
          </a:p>
        </p:txBody>
      </p:sp>
      <p:grpSp>
        <p:nvGrpSpPr>
          <p:cNvPr id="16" name="Group 15">
            <a:extLst>
              <a:ext uri="{FF2B5EF4-FFF2-40B4-BE49-F238E27FC236}">
                <a16:creationId xmlns:a16="http://schemas.microsoft.com/office/drawing/2014/main" id="{7C8449B7-4A1E-4B45-B163-6AAB1D67D769}"/>
              </a:ext>
            </a:extLst>
          </p:cNvPr>
          <p:cNvGrpSpPr/>
          <p:nvPr/>
        </p:nvGrpSpPr>
        <p:grpSpPr>
          <a:xfrm>
            <a:off x="-12564775" y="3429000"/>
            <a:ext cx="7829763" cy="3072719"/>
            <a:chOff x="269483" y="3429000"/>
            <a:chExt cx="7829763" cy="3072719"/>
          </a:xfrm>
        </p:grpSpPr>
        <p:pic>
          <p:nvPicPr>
            <p:cNvPr id="9" name="Picture 8">
              <a:extLst>
                <a:ext uri="{FF2B5EF4-FFF2-40B4-BE49-F238E27FC236}">
                  <a16:creationId xmlns:a16="http://schemas.microsoft.com/office/drawing/2014/main" id="{690B9328-A182-D941-AC00-B558BA91531A}"/>
                </a:ext>
              </a:extLst>
            </p:cNvPr>
            <p:cNvPicPr>
              <a:picLocks noChangeAspect="1"/>
            </p:cNvPicPr>
            <p:nvPr/>
          </p:nvPicPr>
          <p:blipFill rotWithShape="1">
            <a:blip r:embed="rId4"/>
            <a:srcRect t="3668" r="3372"/>
            <a:stretch/>
          </p:blipFill>
          <p:spPr>
            <a:xfrm>
              <a:off x="5031290" y="3893805"/>
              <a:ext cx="3067956" cy="2043112"/>
            </a:xfrm>
            <a:prstGeom prst="rect">
              <a:avLst/>
            </a:prstGeom>
          </p:spPr>
        </p:pic>
        <p:grpSp>
          <p:nvGrpSpPr>
            <p:cNvPr id="14" name="Group 13">
              <a:extLst>
                <a:ext uri="{FF2B5EF4-FFF2-40B4-BE49-F238E27FC236}">
                  <a16:creationId xmlns:a16="http://schemas.microsoft.com/office/drawing/2014/main" id="{E2BF9468-3FFC-7940-8BB4-F83DD0929709}"/>
                </a:ext>
              </a:extLst>
            </p:cNvPr>
            <p:cNvGrpSpPr/>
            <p:nvPr/>
          </p:nvGrpSpPr>
          <p:grpSpPr>
            <a:xfrm>
              <a:off x="269483" y="3429000"/>
              <a:ext cx="6123216" cy="3072719"/>
              <a:chOff x="1534884" y="3921804"/>
              <a:chExt cx="2579915" cy="2579915"/>
            </a:xfrm>
          </p:grpSpPr>
          <p:sp>
            <p:nvSpPr>
              <p:cNvPr id="4" name="Oval 3">
                <a:extLst>
                  <a:ext uri="{FF2B5EF4-FFF2-40B4-BE49-F238E27FC236}">
                    <a16:creationId xmlns:a16="http://schemas.microsoft.com/office/drawing/2014/main" id="{EBA5C34A-7191-334E-A323-408693B89C50}"/>
                  </a:ext>
                </a:extLst>
              </p:cNvPr>
              <p:cNvSpPr/>
              <p:nvPr/>
            </p:nvSpPr>
            <p:spPr>
              <a:xfrm>
                <a:off x="1534884" y="3921804"/>
                <a:ext cx="2579915" cy="2579915"/>
              </a:xfrm>
              <a:prstGeom prst="ellipse">
                <a:avLst/>
              </a:prstGeom>
              <a:solidFill>
                <a:schemeClr val="accent1">
                  <a:alpha val="42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8F1F18-AA43-0943-AC5F-CB04CCDCE516}"/>
                  </a:ext>
                </a:extLst>
              </p:cNvPr>
              <p:cNvSpPr/>
              <p:nvPr/>
            </p:nvSpPr>
            <p:spPr>
              <a:xfrm>
                <a:off x="1742960" y="4129880"/>
                <a:ext cx="2163762" cy="2163762"/>
              </a:xfrm>
              <a:prstGeom prst="ellipse">
                <a:avLst/>
              </a:prstGeom>
              <a:solidFill>
                <a:schemeClr val="accent1">
                  <a:alpha val="42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137AE14-329F-6343-9257-C2B361FF393A}"/>
                  </a:ext>
                </a:extLst>
              </p:cNvPr>
              <p:cNvSpPr/>
              <p:nvPr/>
            </p:nvSpPr>
            <p:spPr>
              <a:xfrm>
                <a:off x="1942475" y="4329395"/>
                <a:ext cx="1764732" cy="1764732"/>
              </a:xfrm>
              <a:prstGeom prst="ellipse">
                <a:avLst/>
              </a:prstGeom>
              <a:solidFill>
                <a:schemeClr val="accent1">
                  <a:alpha val="61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E53781-2901-2B4E-9E84-86A684AED6E7}"/>
                  </a:ext>
                </a:extLst>
              </p:cNvPr>
              <p:cNvSpPr/>
              <p:nvPr/>
            </p:nvSpPr>
            <p:spPr>
              <a:xfrm>
                <a:off x="2252944" y="4639864"/>
                <a:ext cx="1143794" cy="1143794"/>
              </a:xfrm>
              <a:prstGeom prst="ellipse">
                <a:avLst/>
              </a:prstGeom>
              <a:solidFill>
                <a:schemeClr val="accent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9FE765E-4386-1C40-9807-8040605FA2D3}"/>
                </a:ext>
              </a:extLst>
            </p:cNvPr>
            <p:cNvPicPr>
              <a:picLocks noChangeAspect="1"/>
            </p:cNvPicPr>
            <p:nvPr/>
          </p:nvPicPr>
          <p:blipFill rotWithShape="1">
            <a:blip r:embed="rId4">
              <a:clrChange>
                <a:clrFrom>
                  <a:srgbClr val="FFFFFF"/>
                </a:clrFrom>
                <a:clrTo>
                  <a:srgbClr val="FFFFFF">
                    <a:alpha val="0"/>
                  </a:srgbClr>
                </a:clrTo>
              </a:clrChange>
            </a:blip>
            <a:srcRect t="3668" r="5400"/>
            <a:stretch/>
          </p:blipFill>
          <p:spPr>
            <a:xfrm>
              <a:off x="1197069" y="3943802"/>
              <a:ext cx="3003576" cy="2043112"/>
            </a:xfrm>
            <a:prstGeom prst="rect">
              <a:avLst/>
            </a:prstGeom>
          </p:spPr>
        </p:pic>
      </p:grpSp>
      <p:sp>
        <p:nvSpPr>
          <p:cNvPr id="15" name="TextBox 14">
            <a:extLst>
              <a:ext uri="{FF2B5EF4-FFF2-40B4-BE49-F238E27FC236}">
                <a16:creationId xmlns:a16="http://schemas.microsoft.com/office/drawing/2014/main" id="{5067E066-D882-134B-B708-177C2399FE61}"/>
              </a:ext>
            </a:extLst>
          </p:cNvPr>
          <p:cNvSpPr txBox="1"/>
          <p:nvPr/>
        </p:nvSpPr>
        <p:spPr>
          <a:xfrm>
            <a:off x="-8633614" y="5772964"/>
            <a:ext cx="8307041" cy="830997"/>
          </a:xfrm>
          <a:prstGeom prst="rect">
            <a:avLst/>
          </a:prstGeom>
          <a:solidFill>
            <a:schemeClr val="bg1">
              <a:alpha val="84000"/>
            </a:schemeClr>
          </a:solidFill>
        </p:spPr>
        <p:txBody>
          <a:bodyPr wrap="square" rtlCol="0">
            <a:spAutoFit/>
          </a:bodyPr>
          <a:lstStyle/>
          <a:p>
            <a:r>
              <a:rPr lang="en-US" sz="2400" dirty="0"/>
              <a:t>Research was slowed by the speed of training</a:t>
            </a:r>
          </a:p>
          <a:p>
            <a:r>
              <a:rPr lang="en-US" sz="2400" dirty="0"/>
              <a:t>… and the fact that link quality is difficult to predict</a:t>
            </a:r>
          </a:p>
        </p:txBody>
      </p:sp>
      <p:sp>
        <p:nvSpPr>
          <p:cNvPr id="17" name="Content Placeholder 4">
            <a:extLst>
              <a:ext uri="{FF2B5EF4-FFF2-40B4-BE49-F238E27FC236}">
                <a16:creationId xmlns:a16="http://schemas.microsoft.com/office/drawing/2014/main" id="{4030DD90-E0F4-7A43-ABAD-6A9E5BC0A85A}"/>
              </a:ext>
            </a:extLst>
          </p:cNvPr>
          <p:cNvSpPr txBox="1">
            <a:spLocks/>
          </p:cNvSpPr>
          <p:nvPr/>
        </p:nvSpPr>
        <p:spPr>
          <a:xfrm>
            <a:off x="490265" y="1543339"/>
            <a:ext cx="9584649" cy="3124200"/>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2200"/>
              </a:spcBef>
              <a:buClr>
                <a:schemeClr val="tx1"/>
              </a:buClr>
              <a:buSzPct val="100000"/>
              <a:buFont typeface="Wingdings" charset="2"/>
              <a:buChar char="Ø"/>
              <a:defRPr sz="2800" b="0" i="0" kern="1200">
                <a:solidFill>
                  <a:schemeClr val="tx1"/>
                </a:solidFill>
                <a:uFillTx/>
                <a:latin typeface="+mn-lt"/>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a:lstStyle>
          <a:p>
            <a:pPr marL="14287" indent="0">
              <a:buFont typeface="Wingdings" charset="2"/>
              <a:buNone/>
            </a:pPr>
            <a:r>
              <a:rPr lang="en-US" sz="3200" dirty="0"/>
              <a:t>I started studying </a:t>
            </a:r>
            <a:r>
              <a:rPr lang="en-US" sz="3200" dirty="0">
                <a:solidFill>
                  <a:schemeClr val="accent2"/>
                </a:solidFill>
              </a:rPr>
              <a:t>parallel inference algorithms </a:t>
            </a:r>
            <a:r>
              <a:rPr lang="en-US" sz="3200" dirty="0"/>
              <a:t>and </a:t>
            </a:r>
            <a:r>
              <a:rPr lang="en-US" sz="3200" dirty="0">
                <a:solidFill>
                  <a:schemeClr val="accent5"/>
                </a:solidFill>
              </a:rPr>
              <a:t>systems</a:t>
            </a:r>
          </a:p>
        </p:txBody>
      </p:sp>
      <p:sp>
        <p:nvSpPr>
          <p:cNvPr id="18" name="Rectangle 17">
            <a:extLst>
              <a:ext uri="{FF2B5EF4-FFF2-40B4-BE49-F238E27FC236}">
                <a16:creationId xmlns:a16="http://schemas.microsoft.com/office/drawing/2014/main" id="{6ED0B0CF-AD2A-524C-9B3C-772DD3EB12F8}"/>
              </a:ext>
            </a:extLst>
          </p:cNvPr>
          <p:cNvSpPr/>
          <p:nvPr/>
        </p:nvSpPr>
        <p:spPr>
          <a:xfrm>
            <a:off x="333056" y="5073267"/>
            <a:ext cx="11430531" cy="1077218"/>
          </a:xfrm>
          <a:prstGeom prst="rect">
            <a:avLst/>
          </a:prstGeom>
        </p:spPr>
        <p:txBody>
          <a:bodyPr wrap="square">
            <a:spAutoFit/>
          </a:bodyPr>
          <a:lstStyle/>
          <a:p>
            <a:pPr algn="ctr" eaLnBrk="0" fontAlgn="base" hangingPunct="0">
              <a:spcBef>
                <a:spcPts val="2000"/>
              </a:spcBef>
              <a:spcAft>
                <a:spcPct val="0"/>
              </a:spcAft>
            </a:pPr>
            <a:r>
              <a:rPr lang="en-US" sz="3200" dirty="0">
                <a:solidFill>
                  <a:prstClr val="black"/>
                </a:solidFill>
                <a:latin typeface="Gill Sans Light"/>
                <a:ea typeface="ＭＳ Ｐゴシック" pitchFamily="-65" charset="-128"/>
                <a:cs typeface="Gill Sans Light"/>
              </a:rPr>
              <a:t>I designed and implemented parallel learning algorithms on top of </a:t>
            </a:r>
            <a:br>
              <a:rPr lang="en-US" sz="3200" dirty="0">
                <a:solidFill>
                  <a:prstClr val="black"/>
                </a:solidFill>
                <a:latin typeface="Gill Sans Light"/>
                <a:ea typeface="ＭＳ Ｐゴシック" pitchFamily="-65" charset="-128"/>
                <a:cs typeface="Gill Sans Light"/>
              </a:rPr>
            </a:br>
            <a:r>
              <a:rPr lang="en-US" sz="3200" dirty="0">
                <a:solidFill>
                  <a:prstClr val="black"/>
                </a:solidFill>
                <a:latin typeface="Gill Sans Light"/>
                <a:ea typeface="ＭＳ Ｐゴシック" pitchFamily="-65" charset="-128"/>
                <a:cs typeface="Gill Sans Light"/>
              </a:rPr>
              <a:t>low-level primitives …</a:t>
            </a:r>
          </a:p>
        </p:txBody>
      </p:sp>
      <p:sp>
        <p:nvSpPr>
          <p:cNvPr id="19" name="Slide Number Placeholder 93">
            <a:extLst>
              <a:ext uri="{FF2B5EF4-FFF2-40B4-BE49-F238E27FC236}">
                <a16:creationId xmlns:a16="http://schemas.microsoft.com/office/drawing/2014/main" id="{9EEDC322-DF1E-D443-ADCD-4652A189EDFF}"/>
              </a:ext>
            </a:extLst>
          </p:cNvPr>
          <p:cNvSpPr>
            <a:spLocks noGrp="1"/>
          </p:cNvSpPr>
          <p:nvPr>
            <p:ph type="sldNum" sz="quarter" idx="12"/>
          </p:nvPr>
        </p:nvSpPr>
        <p:spPr>
          <a:xfrm>
            <a:off x="10744198" y="6508750"/>
            <a:ext cx="2133600" cy="365125"/>
          </a:xfrm>
        </p:spPr>
        <p:txBody>
          <a:bodyPr/>
          <a:lstStyle/>
          <a:p>
            <a:fld id="{8E078A9D-47DB-49FD-9415-23D209E6C172}" type="slidenum">
              <a:rPr lang="en-US" smtClean="0"/>
              <a:pPr/>
              <a:t>12</a:t>
            </a:fld>
            <a:endParaRPr lang="en-US"/>
          </a:p>
        </p:txBody>
      </p:sp>
      <p:grpSp>
        <p:nvGrpSpPr>
          <p:cNvPr id="20" name="Group 19">
            <a:extLst>
              <a:ext uri="{FF2B5EF4-FFF2-40B4-BE49-F238E27FC236}">
                <a16:creationId xmlns:a16="http://schemas.microsoft.com/office/drawing/2014/main" id="{1AD30E2F-A233-DA49-BE8F-C55C2BE8F96D}"/>
              </a:ext>
            </a:extLst>
          </p:cNvPr>
          <p:cNvGrpSpPr/>
          <p:nvPr/>
        </p:nvGrpSpPr>
        <p:grpSpPr>
          <a:xfrm>
            <a:off x="3287106" y="3069936"/>
            <a:ext cx="5523759" cy="1647737"/>
            <a:chOff x="1639041" y="3276600"/>
            <a:chExt cx="5523759" cy="1647737"/>
          </a:xfrm>
        </p:grpSpPr>
        <p:grpSp>
          <p:nvGrpSpPr>
            <p:cNvPr id="21" name="Group 20">
              <a:extLst>
                <a:ext uri="{FF2B5EF4-FFF2-40B4-BE49-F238E27FC236}">
                  <a16:creationId xmlns:a16="http://schemas.microsoft.com/office/drawing/2014/main" id="{59C39FE9-D6B2-B040-9681-7D4C91184987}"/>
                </a:ext>
              </a:extLst>
            </p:cNvPr>
            <p:cNvGrpSpPr/>
            <p:nvPr/>
          </p:nvGrpSpPr>
          <p:grpSpPr>
            <a:xfrm>
              <a:off x="1639041" y="3276600"/>
              <a:ext cx="2399559" cy="1647737"/>
              <a:chOff x="4953000" y="3559884"/>
              <a:chExt cx="3886200" cy="2668588"/>
            </a:xfrm>
          </p:grpSpPr>
          <p:sp>
            <p:nvSpPr>
              <p:cNvPr id="52" name="Oval 51">
                <a:extLst>
                  <a:ext uri="{FF2B5EF4-FFF2-40B4-BE49-F238E27FC236}">
                    <a16:creationId xmlns:a16="http://schemas.microsoft.com/office/drawing/2014/main" id="{3CBB5DAA-F39B-0D4B-9EA8-A826083E99CF}"/>
                  </a:ext>
                </a:extLst>
              </p:cNvPr>
              <p:cNvSpPr/>
              <p:nvPr/>
            </p:nvSpPr>
            <p:spPr bwMode="auto">
              <a:xfrm>
                <a:off x="4953000" y="3561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53" name="Straight Connector 52">
                <a:extLst>
                  <a:ext uri="{FF2B5EF4-FFF2-40B4-BE49-F238E27FC236}">
                    <a16:creationId xmlns:a16="http://schemas.microsoft.com/office/drawing/2014/main" id="{57D9FCEA-6560-534B-A9F7-BB2BA1076B0D}"/>
                  </a:ext>
                </a:extLst>
              </p:cNvPr>
              <p:cNvCxnSpPr>
                <a:stCxn id="52" idx="6"/>
              </p:cNvCxnSpPr>
              <p:nvPr/>
            </p:nvCxnSpPr>
            <p:spPr bwMode="auto">
              <a:xfrm>
                <a:off x="5334000" y="37519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54" name="Oval 53">
                <a:extLst>
                  <a:ext uri="{FF2B5EF4-FFF2-40B4-BE49-F238E27FC236}">
                    <a16:creationId xmlns:a16="http://schemas.microsoft.com/office/drawing/2014/main" id="{4C374B4B-1A77-7345-B67A-DBE60ED53138}"/>
                  </a:ext>
                </a:extLst>
              </p:cNvPr>
              <p:cNvSpPr/>
              <p:nvPr/>
            </p:nvSpPr>
            <p:spPr bwMode="auto">
              <a:xfrm>
                <a:off x="4953000" y="4704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55" name="Straight Connector 54">
                <a:extLst>
                  <a:ext uri="{FF2B5EF4-FFF2-40B4-BE49-F238E27FC236}">
                    <a16:creationId xmlns:a16="http://schemas.microsoft.com/office/drawing/2014/main" id="{6F0D21EC-94F2-A040-B2C0-A493AFE042C3}"/>
                  </a:ext>
                </a:extLst>
              </p:cNvPr>
              <p:cNvCxnSpPr/>
              <p:nvPr/>
            </p:nvCxnSpPr>
            <p:spPr bwMode="auto">
              <a:xfrm rot="10800000">
                <a:off x="5334000" y="4894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429F8152-8ECE-8140-8BB2-57623D195CF0}"/>
                  </a:ext>
                </a:extLst>
              </p:cNvPr>
              <p:cNvCxnSpPr>
                <a:stCxn id="52" idx="4"/>
              </p:cNvCxnSpPr>
              <p:nvPr/>
            </p:nvCxnSpPr>
            <p:spPr bwMode="auto">
              <a:xfrm rot="5400000">
                <a:off x="4762500" y="4323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57" name="Oval 56">
                <a:extLst>
                  <a:ext uri="{FF2B5EF4-FFF2-40B4-BE49-F238E27FC236}">
                    <a16:creationId xmlns:a16="http://schemas.microsoft.com/office/drawing/2014/main" id="{5511DF0A-639F-8D4A-9198-FBCC5597427D}"/>
                  </a:ext>
                </a:extLst>
              </p:cNvPr>
              <p:cNvSpPr/>
              <p:nvPr/>
            </p:nvSpPr>
            <p:spPr bwMode="auto">
              <a:xfrm>
                <a:off x="4953000" y="5847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58" name="Straight Connector 57">
                <a:extLst>
                  <a:ext uri="{FF2B5EF4-FFF2-40B4-BE49-F238E27FC236}">
                    <a16:creationId xmlns:a16="http://schemas.microsoft.com/office/drawing/2014/main" id="{4B70D938-DC18-6B4A-9CD3-F1236823009C}"/>
                  </a:ext>
                </a:extLst>
              </p:cNvPr>
              <p:cNvCxnSpPr>
                <a:stCxn id="57" idx="6"/>
              </p:cNvCxnSpPr>
              <p:nvPr/>
            </p:nvCxnSpPr>
            <p:spPr bwMode="auto">
              <a:xfrm>
                <a:off x="5334000" y="6037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6B3D054C-A941-2043-9486-5FEBDD13E17D}"/>
                  </a:ext>
                </a:extLst>
              </p:cNvPr>
              <p:cNvCxnSpPr>
                <a:endCxn id="57" idx="0"/>
              </p:cNvCxnSpPr>
              <p:nvPr/>
            </p:nvCxnSpPr>
            <p:spPr bwMode="auto">
              <a:xfrm rot="5400000">
                <a:off x="4762500" y="5466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60" name="Oval 59">
                <a:extLst>
                  <a:ext uri="{FF2B5EF4-FFF2-40B4-BE49-F238E27FC236}">
                    <a16:creationId xmlns:a16="http://schemas.microsoft.com/office/drawing/2014/main" id="{3CA3A2F9-CA68-3B4E-B53F-C801AA677915}"/>
                  </a:ext>
                </a:extLst>
              </p:cNvPr>
              <p:cNvSpPr/>
              <p:nvPr/>
            </p:nvSpPr>
            <p:spPr bwMode="auto">
              <a:xfrm>
                <a:off x="7315200" y="3561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61" name="Oval 60">
                <a:extLst>
                  <a:ext uri="{FF2B5EF4-FFF2-40B4-BE49-F238E27FC236}">
                    <a16:creationId xmlns:a16="http://schemas.microsoft.com/office/drawing/2014/main" id="{A47AA64E-7425-3043-B524-B9B42B8E2A70}"/>
                  </a:ext>
                </a:extLst>
              </p:cNvPr>
              <p:cNvSpPr/>
              <p:nvPr/>
            </p:nvSpPr>
            <p:spPr bwMode="auto">
              <a:xfrm>
                <a:off x="8458200" y="3561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62" name="Oval 61">
                <a:extLst>
                  <a:ext uri="{FF2B5EF4-FFF2-40B4-BE49-F238E27FC236}">
                    <a16:creationId xmlns:a16="http://schemas.microsoft.com/office/drawing/2014/main" id="{54B5A130-CAEC-384E-86B8-8EE818346B8C}"/>
                  </a:ext>
                </a:extLst>
              </p:cNvPr>
              <p:cNvSpPr/>
              <p:nvPr/>
            </p:nvSpPr>
            <p:spPr bwMode="auto">
              <a:xfrm>
                <a:off x="6096000" y="3561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63" name="Straight Connector 62">
                <a:extLst>
                  <a:ext uri="{FF2B5EF4-FFF2-40B4-BE49-F238E27FC236}">
                    <a16:creationId xmlns:a16="http://schemas.microsoft.com/office/drawing/2014/main" id="{0B0DDD1A-E194-AD46-9836-0BD019A02785}"/>
                  </a:ext>
                </a:extLst>
              </p:cNvPr>
              <p:cNvCxnSpPr>
                <a:endCxn id="60" idx="2"/>
              </p:cNvCxnSpPr>
              <p:nvPr/>
            </p:nvCxnSpPr>
            <p:spPr bwMode="auto">
              <a:xfrm>
                <a:off x="6477000" y="3751972"/>
                <a:ext cx="838200" cy="0"/>
              </a:xfrm>
              <a:prstGeom prst="line">
                <a:avLst/>
              </a:prstGeom>
              <a:noFill/>
              <a:ln w="38100" cap="flat" cmpd="sng" algn="ctr">
                <a:solidFill>
                  <a:schemeClr val="hlink"/>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7D6E60CC-0600-2041-8153-B102B1296A82}"/>
                  </a:ext>
                </a:extLst>
              </p:cNvPr>
              <p:cNvCxnSpPr>
                <a:stCxn id="60" idx="6"/>
              </p:cNvCxnSpPr>
              <p:nvPr/>
            </p:nvCxnSpPr>
            <p:spPr bwMode="auto">
              <a:xfrm>
                <a:off x="7696200" y="37519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65" name="Oval 64">
                <a:extLst>
                  <a:ext uri="{FF2B5EF4-FFF2-40B4-BE49-F238E27FC236}">
                    <a16:creationId xmlns:a16="http://schemas.microsoft.com/office/drawing/2014/main" id="{B388DA59-3C0C-A346-92F3-685E1B37D133}"/>
                  </a:ext>
                </a:extLst>
              </p:cNvPr>
              <p:cNvSpPr/>
              <p:nvPr/>
            </p:nvSpPr>
            <p:spPr bwMode="auto">
              <a:xfrm>
                <a:off x="8458200" y="4704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66" name="Oval 65">
                <a:extLst>
                  <a:ext uri="{FF2B5EF4-FFF2-40B4-BE49-F238E27FC236}">
                    <a16:creationId xmlns:a16="http://schemas.microsoft.com/office/drawing/2014/main" id="{A982F90E-73E5-E74D-A46A-FFC2A0D4DC43}"/>
                  </a:ext>
                </a:extLst>
              </p:cNvPr>
              <p:cNvSpPr/>
              <p:nvPr/>
            </p:nvSpPr>
            <p:spPr bwMode="auto">
              <a:xfrm>
                <a:off x="6096000" y="4704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67" name="Straight Connector 66">
                <a:extLst>
                  <a:ext uri="{FF2B5EF4-FFF2-40B4-BE49-F238E27FC236}">
                    <a16:creationId xmlns:a16="http://schemas.microsoft.com/office/drawing/2014/main" id="{A3EF2C78-3F72-B648-B88D-41655C83D66F}"/>
                  </a:ext>
                </a:extLst>
              </p:cNvPr>
              <p:cNvCxnSpPr>
                <a:stCxn id="66" idx="6"/>
              </p:cNvCxnSpPr>
              <p:nvPr/>
            </p:nvCxnSpPr>
            <p:spPr bwMode="auto">
              <a:xfrm>
                <a:off x="6477000" y="4894972"/>
                <a:ext cx="838200" cy="0"/>
              </a:xfrm>
              <a:prstGeom prst="line">
                <a:avLst/>
              </a:prstGeom>
              <a:noFill/>
              <a:ln w="38100" cap="flat" cmpd="sng" algn="ctr">
                <a:solidFill>
                  <a:schemeClr val="hlink"/>
                </a:solidFill>
                <a:prstDash val="solid"/>
                <a:round/>
                <a:headEnd type="none" w="med" len="med"/>
                <a:tailEnd type="none" w="med" len="med"/>
              </a:ln>
              <a:effectLst/>
            </p:spPr>
          </p:cxnSp>
          <p:sp>
            <p:nvSpPr>
              <p:cNvPr id="68" name="Oval 67">
                <a:extLst>
                  <a:ext uri="{FF2B5EF4-FFF2-40B4-BE49-F238E27FC236}">
                    <a16:creationId xmlns:a16="http://schemas.microsoft.com/office/drawing/2014/main" id="{B7DE0FA3-015E-7E4A-B7BF-E80F2ACAA7D6}"/>
                  </a:ext>
                </a:extLst>
              </p:cNvPr>
              <p:cNvSpPr/>
              <p:nvPr/>
            </p:nvSpPr>
            <p:spPr bwMode="auto">
              <a:xfrm>
                <a:off x="7315200" y="4704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69" name="Straight Connector 68">
                <a:extLst>
                  <a:ext uri="{FF2B5EF4-FFF2-40B4-BE49-F238E27FC236}">
                    <a16:creationId xmlns:a16="http://schemas.microsoft.com/office/drawing/2014/main" id="{2B2F0A1E-A777-FC49-BE04-D1BE48B4E44C}"/>
                  </a:ext>
                </a:extLst>
              </p:cNvPr>
              <p:cNvCxnSpPr/>
              <p:nvPr/>
            </p:nvCxnSpPr>
            <p:spPr bwMode="auto">
              <a:xfrm>
                <a:off x="7696200" y="4894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0F6EE75-4121-0E4E-AABD-D7F3414E119F}"/>
                  </a:ext>
                </a:extLst>
              </p:cNvPr>
              <p:cNvCxnSpPr>
                <a:endCxn id="66" idx="0"/>
              </p:cNvCxnSpPr>
              <p:nvPr/>
            </p:nvCxnSpPr>
            <p:spPr bwMode="auto">
              <a:xfrm rot="5400000">
                <a:off x="5905500" y="4323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4FF9211-C5E7-B64D-BA9F-FF0795968AD1}"/>
                  </a:ext>
                </a:extLst>
              </p:cNvPr>
              <p:cNvCxnSpPr>
                <a:stCxn id="60" idx="4"/>
              </p:cNvCxnSpPr>
              <p:nvPr/>
            </p:nvCxnSpPr>
            <p:spPr bwMode="auto">
              <a:xfrm rot="5400000">
                <a:off x="7124700" y="4323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A9B7EE51-284F-2447-B2AF-95F0690DC5C9}"/>
                  </a:ext>
                </a:extLst>
              </p:cNvPr>
              <p:cNvCxnSpPr/>
              <p:nvPr/>
            </p:nvCxnSpPr>
            <p:spPr bwMode="auto">
              <a:xfrm rot="5400000">
                <a:off x="8267700" y="4323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73" name="Oval 72">
                <a:extLst>
                  <a:ext uri="{FF2B5EF4-FFF2-40B4-BE49-F238E27FC236}">
                    <a16:creationId xmlns:a16="http://schemas.microsoft.com/office/drawing/2014/main" id="{53DF6E16-0AB5-8F4F-8B3D-35D23726DC58}"/>
                  </a:ext>
                </a:extLst>
              </p:cNvPr>
              <p:cNvSpPr/>
              <p:nvPr/>
            </p:nvSpPr>
            <p:spPr bwMode="auto">
              <a:xfrm>
                <a:off x="7315200" y="5847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74" name="Oval 73">
                <a:extLst>
                  <a:ext uri="{FF2B5EF4-FFF2-40B4-BE49-F238E27FC236}">
                    <a16:creationId xmlns:a16="http://schemas.microsoft.com/office/drawing/2014/main" id="{89B1EAF2-D0E6-3548-86D2-651CE690D625}"/>
                  </a:ext>
                </a:extLst>
              </p:cNvPr>
              <p:cNvSpPr/>
              <p:nvPr/>
            </p:nvSpPr>
            <p:spPr bwMode="auto">
              <a:xfrm>
                <a:off x="8458200" y="5847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75" name="Oval 74">
                <a:extLst>
                  <a:ext uri="{FF2B5EF4-FFF2-40B4-BE49-F238E27FC236}">
                    <a16:creationId xmlns:a16="http://schemas.microsoft.com/office/drawing/2014/main" id="{1835F477-9B59-A843-9737-E63EEB87ECBE}"/>
                  </a:ext>
                </a:extLst>
              </p:cNvPr>
              <p:cNvSpPr/>
              <p:nvPr/>
            </p:nvSpPr>
            <p:spPr bwMode="auto">
              <a:xfrm>
                <a:off x="6096000" y="5847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76" name="Straight Connector 75">
                <a:extLst>
                  <a:ext uri="{FF2B5EF4-FFF2-40B4-BE49-F238E27FC236}">
                    <a16:creationId xmlns:a16="http://schemas.microsoft.com/office/drawing/2014/main" id="{DC4CE2C0-2A92-A34B-9B13-D97485E7E7FE}"/>
                  </a:ext>
                </a:extLst>
              </p:cNvPr>
              <p:cNvCxnSpPr>
                <a:endCxn id="73" idx="2"/>
              </p:cNvCxnSpPr>
              <p:nvPr/>
            </p:nvCxnSpPr>
            <p:spPr bwMode="auto">
              <a:xfrm>
                <a:off x="6477000" y="6037972"/>
                <a:ext cx="838200" cy="0"/>
              </a:xfrm>
              <a:prstGeom prst="line">
                <a:avLst/>
              </a:prstGeom>
              <a:noFill/>
              <a:ln w="38100" cap="flat" cmpd="sng" algn="ctr">
                <a:solidFill>
                  <a:schemeClr val="hlink"/>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C49D6C5-47F8-384F-BA80-BDD75A4989B0}"/>
                  </a:ext>
                </a:extLst>
              </p:cNvPr>
              <p:cNvCxnSpPr>
                <a:stCxn id="73" idx="6"/>
              </p:cNvCxnSpPr>
              <p:nvPr/>
            </p:nvCxnSpPr>
            <p:spPr bwMode="auto">
              <a:xfrm>
                <a:off x="7696200" y="6037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850BDC20-29ED-2C4C-9BE4-F82908AA0E29}"/>
                  </a:ext>
                </a:extLst>
              </p:cNvPr>
              <p:cNvCxnSpPr>
                <a:stCxn id="66" idx="4"/>
              </p:cNvCxnSpPr>
              <p:nvPr/>
            </p:nvCxnSpPr>
            <p:spPr bwMode="auto">
              <a:xfrm rot="5400000">
                <a:off x="5905500" y="5466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525ECEC7-AD5B-2346-A776-BD610D9245C3}"/>
                  </a:ext>
                </a:extLst>
              </p:cNvPr>
              <p:cNvCxnSpPr>
                <a:endCxn id="73" idx="0"/>
              </p:cNvCxnSpPr>
              <p:nvPr/>
            </p:nvCxnSpPr>
            <p:spPr bwMode="auto">
              <a:xfrm rot="5400000">
                <a:off x="7124700" y="5466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2D858C57-7851-1745-8BF2-9C4345C57A73}"/>
                  </a:ext>
                </a:extLst>
              </p:cNvPr>
              <p:cNvCxnSpPr/>
              <p:nvPr/>
            </p:nvCxnSpPr>
            <p:spPr bwMode="auto">
              <a:xfrm rot="5400000">
                <a:off x="8267700" y="5466472"/>
                <a:ext cx="762000" cy="0"/>
              </a:xfrm>
              <a:prstGeom prst="line">
                <a:avLst/>
              </a:prstGeom>
              <a:noFill/>
              <a:ln w="38100" cap="flat" cmpd="sng" algn="ctr">
                <a:solidFill>
                  <a:schemeClr val="hlink"/>
                </a:solidFill>
                <a:prstDash val="solid"/>
                <a:round/>
                <a:headEnd type="none" w="med" len="med"/>
                <a:tailEnd type="none" w="med" len="med"/>
              </a:ln>
              <a:effectLst/>
            </p:spPr>
          </p:cxnSp>
          <p:grpSp>
            <p:nvGrpSpPr>
              <p:cNvPr id="81" name="Group 80">
                <a:extLst>
                  <a:ext uri="{FF2B5EF4-FFF2-40B4-BE49-F238E27FC236}">
                    <a16:creationId xmlns:a16="http://schemas.microsoft.com/office/drawing/2014/main" id="{3B32FC00-0CC4-2D4E-A4BB-9C7D0716EA59}"/>
                  </a:ext>
                </a:extLst>
              </p:cNvPr>
              <p:cNvGrpSpPr/>
              <p:nvPr/>
            </p:nvGrpSpPr>
            <p:grpSpPr>
              <a:xfrm>
                <a:off x="6096000" y="3559884"/>
                <a:ext cx="2743200" cy="2668588"/>
                <a:chOff x="6096000" y="3559884"/>
                <a:chExt cx="2743200" cy="2668588"/>
              </a:xfrm>
            </p:grpSpPr>
            <p:cxnSp>
              <p:nvCxnSpPr>
                <p:cNvPr id="83" name="Straight Arrow Connector 82">
                  <a:extLst>
                    <a:ext uri="{FF2B5EF4-FFF2-40B4-BE49-F238E27FC236}">
                      <a16:creationId xmlns:a16="http://schemas.microsoft.com/office/drawing/2014/main" id="{96320388-78DF-EF40-A8F6-10C4AC93ABAE}"/>
                    </a:ext>
                  </a:extLst>
                </p:cNvPr>
                <p:cNvCxnSpPr/>
                <p:nvPr/>
              </p:nvCxnSpPr>
              <p:spPr bwMode="auto">
                <a:xfrm>
                  <a:off x="6629400" y="3940884"/>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84" name="Straight Arrow Connector 83">
                  <a:extLst>
                    <a:ext uri="{FF2B5EF4-FFF2-40B4-BE49-F238E27FC236}">
                      <a16:creationId xmlns:a16="http://schemas.microsoft.com/office/drawing/2014/main" id="{07E6C009-FF35-3747-81DF-51F8B6C32756}"/>
                    </a:ext>
                  </a:extLst>
                </p:cNvPr>
                <p:cNvCxnSpPr/>
                <p:nvPr/>
              </p:nvCxnSpPr>
              <p:spPr bwMode="auto">
                <a:xfrm>
                  <a:off x="7696200" y="3559884"/>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85" name="Straight Arrow Connector 84">
                  <a:extLst>
                    <a:ext uri="{FF2B5EF4-FFF2-40B4-BE49-F238E27FC236}">
                      <a16:creationId xmlns:a16="http://schemas.microsoft.com/office/drawing/2014/main" id="{C7CD8BF5-17DA-A041-AC67-44864C7B3F0F}"/>
                    </a:ext>
                  </a:extLst>
                </p:cNvPr>
                <p:cNvCxnSpPr/>
                <p:nvPr/>
              </p:nvCxnSpPr>
              <p:spPr bwMode="auto">
                <a:xfrm>
                  <a:off x="6629400" y="5083884"/>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86" name="Straight Arrow Connector 85">
                  <a:extLst>
                    <a:ext uri="{FF2B5EF4-FFF2-40B4-BE49-F238E27FC236}">
                      <a16:creationId xmlns:a16="http://schemas.microsoft.com/office/drawing/2014/main" id="{92561D43-D72A-6E40-8F4F-E7BBBA29B6CB}"/>
                    </a:ext>
                  </a:extLst>
                </p:cNvPr>
                <p:cNvCxnSpPr/>
                <p:nvPr/>
              </p:nvCxnSpPr>
              <p:spPr bwMode="auto">
                <a:xfrm>
                  <a:off x="6629400" y="6226884"/>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87" name="Straight Arrow Connector 86">
                  <a:extLst>
                    <a:ext uri="{FF2B5EF4-FFF2-40B4-BE49-F238E27FC236}">
                      <a16:creationId xmlns:a16="http://schemas.microsoft.com/office/drawing/2014/main" id="{AA32457D-CA02-AF4D-9D48-0D7EE546884F}"/>
                    </a:ext>
                  </a:extLst>
                </p:cNvPr>
                <p:cNvCxnSpPr/>
                <p:nvPr/>
              </p:nvCxnSpPr>
              <p:spPr bwMode="auto">
                <a:xfrm>
                  <a:off x="7848600" y="4626684"/>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88" name="Straight Arrow Connector 87">
                  <a:extLst>
                    <a:ext uri="{FF2B5EF4-FFF2-40B4-BE49-F238E27FC236}">
                      <a16:creationId xmlns:a16="http://schemas.microsoft.com/office/drawing/2014/main" id="{2C973A46-FC1C-4E46-A67F-07BCE01CFA3E}"/>
                    </a:ext>
                  </a:extLst>
                </p:cNvPr>
                <p:cNvCxnSpPr/>
                <p:nvPr/>
              </p:nvCxnSpPr>
              <p:spPr bwMode="auto">
                <a:xfrm rot="5400000" flipH="1" flipV="1">
                  <a:off x="7352505" y="4284578"/>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89" name="Straight Arrow Connector 88">
                  <a:extLst>
                    <a:ext uri="{FF2B5EF4-FFF2-40B4-BE49-F238E27FC236}">
                      <a16:creationId xmlns:a16="http://schemas.microsoft.com/office/drawing/2014/main" id="{CAC4DA37-7BE0-B048-88B5-E26582603837}"/>
                    </a:ext>
                  </a:extLst>
                </p:cNvPr>
                <p:cNvCxnSpPr/>
                <p:nvPr/>
              </p:nvCxnSpPr>
              <p:spPr bwMode="auto">
                <a:xfrm rot="5400000" flipH="1" flipV="1">
                  <a:off x="7352506" y="5503778"/>
                  <a:ext cx="685800" cy="1588"/>
                </a:xfrm>
                <a:prstGeom prst="straightConnector1">
                  <a:avLst/>
                </a:prstGeom>
                <a:noFill/>
                <a:ln w="38100" cap="flat" cmpd="sng" algn="ctr">
                  <a:solidFill>
                    <a:srgbClr val="002060"/>
                  </a:solidFill>
                  <a:prstDash val="solid"/>
                  <a:round/>
                  <a:headEnd type="none" w="med" len="med"/>
                  <a:tailEnd type="arrow" w="med" len="med"/>
                </a:ln>
                <a:effectLst/>
              </p:spPr>
            </p:cxnSp>
            <p:cxnSp>
              <p:nvCxnSpPr>
                <p:cNvPr id="90" name="Straight Arrow Connector 89">
                  <a:extLst>
                    <a:ext uri="{FF2B5EF4-FFF2-40B4-BE49-F238E27FC236}">
                      <a16:creationId xmlns:a16="http://schemas.microsoft.com/office/drawing/2014/main" id="{55E160D0-F908-C847-B22A-DC5F96FD95D9}"/>
                    </a:ext>
                  </a:extLst>
                </p:cNvPr>
                <p:cNvCxnSpPr/>
                <p:nvPr/>
              </p:nvCxnSpPr>
              <p:spPr bwMode="auto">
                <a:xfrm rot="5400000" flipH="1" flipV="1">
                  <a:off x="8495506" y="5503778"/>
                  <a:ext cx="685800" cy="1588"/>
                </a:xfrm>
                <a:prstGeom prst="straightConnector1">
                  <a:avLst/>
                </a:prstGeom>
                <a:noFill/>
                <a:ln w="38100" cap="flat" cmpd="sng" algn="ctr">
                  <a:solidFill>
                    <a:srgbClr val="002060"/>
                  </a:solidFill>
                  <a:prstDash val="solid"/>
                  <a:round/>
                  <a:headEnd type="none" w="med" len="med"/>
                  <a:tailEnd type="arrow" w="med" len="med"/>
                </a:ln>
                <a:effectLst/>
              </p:spPr>
            </p:cxnSp>
            <p:cxnSp>
              <p:nvCxnSpPr>
                <p:cNvPr id="91" name="Straight Arrow Connector 90">
                  <a:extLst>
                    <a:ext uri="{FF2B5EF4-FFF2-40B4-BE49-F238E27FC236}">
                      <a16:creationId xmlns:a16="http://schemas.microsoft.com/office/drawing/2014/main" id="{A12C4636-30CE-1740-84FF-C84B2A3F0DEA}"/>
                    </a:ext>
                  </a:extLst>
                </p:cNvPr>
                <p:cNvCxnSpPr/>
                <p:nvPr/>
              </p:nvCxnSpPr>
              <p:spPr bwMode="auto">
                <a:xfrm>
                  <a:off x="7696200" y="3942472"/>
                  <a:ext cx="685800" cy="1588"/>
                </a:xfrm>
                <a:prstGeom prst="straightConnector1">
                  <a:avLst/>
                </a:prstGeom>
                <a:noFill/>
                <a:ln w="38100" cap="flat" cmpd="sng" algn="ctr">
                  <a:solidFill>
                    <a:srgbClr val="00B050"/>
                  </a:solidFill>
                  <a:prstDash val="solid"/>
                  <a:round/>
                  <a:headEnd type="none" w="med" len="med"/>
                  <a:tailEnd type="arrow"/>
                </a:ln>
                <a:effectLst/>
              </p:spPr>
            </p:cxnSp>
            <p:cxnSp>
              <p:nvCxnSpPr>
                <p:cNvPr id="92" name="Straight Arrow Connector 91">
                  <a:extLst>
                    <a:ext uri="{FF2B5EF4-FFF2-40B4-BE49-F238E27FC236}">
                      <a16:creationId xmlns:a16="http://schemas.microsoft.com/office/drawing/2014/main" id="{B5FCB42D-B2CA-EB41-8BAC-FA494F9206CC}"/>
                    </a:ext>
                  </a:extLst>
                </p:cNvPr>
                <p:cNvCxnSpPr/>
                <p:nvPr/>
              </p:nvCxnSpPr>
              <p:spPr bwMode="auto">
                <a:xfrm>
                  <a:off x="6629400" y="3561472"/>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93" name="Straight Arrow Connector 92">
                  <a:extLst>
                    <a:ext uri="{FF2B5EF4-FFF2-40B4-BE49-F238E27FC236}">
                      <a16:creationId xmlns:a16="http://schemas.microsoft.com/office/drawing/2014/main" id="{5DDB7BC8-B321-9D4D-8FFC-5171008F8FCA}"/>
                    </a:ext>
                  </a:extLst>
                </p:cNvPr>
                <p:cNvCxnSpPr/>
                <p:nvPr/>
              </p:nvCxnSpPr>
              <p:spPr bwMode="auto">
                <a:xfrm>
                  <a:off x="7848600" y="5160084"/>
                  <a:ext cx="685800" cy="1588"/>
                </a:xfrm>
                <a:prstGeom prst="straightConnector1">
                  <a:avLst/>
                </a:prstGeom>
                <a:noFill/>
                <a:ln w="38100" cap="flat" cmpd="sng" algn="ctr">
                  <a:solidFill>
                    <a:srgbClr val="00B050"/>
                  </a:solidFill>
                  <a:prstDash val="solid"/>
                  <a:round/>
                  <a:headEnd type="none" w="med" len="med"/>
                  <a:tailEnd type="arrow"/>
                </a:ln>
                <a:effectLst/>
              </p:spPr>
            </p:cxnSp>
            <p:cxnSp>
              <p:nvCxnSpPr>
                <p:cNvPr id="94" name="Straight Arrow Connector 93">
                  <a:extLst>
                    <a:ext uri="{FF2B5EF4-FFF2-40B4-BE49-F238E27FC236}">
                      <a16:creationId xmlns:a16="http://schemas.microsoft.com/office/drawing/2014/main" id="{FCEE675D-5BB0-974F-8669-AB315F0902E5}"/>
                    </a:ext>
                  </a:extLst>
                </p:cNvPr>
                <p:cNvCxnSpPr/>
                <p:nvPr/>
              </p:nvCxnSpPr>
              <p:spPr bwMode="auto">
                <a:xfrm>
                  <a:off x="6629400" y="5847472"/>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95" name="Straight Arrow Connector 94">
                  <a:extLst>
                    <a:ext uri="{FF2B5EF4-FFF2-40B4-BE49-F238E27FC236}">
                      <a16:creationId xmlns:a16="http://schemas.microsoft.com/office/drawing/2014/main" id="{F6D03075-F594-8B46-AA3C-2E51DA27B6E3}"/>
                    </a:ext>
                  </a:extLst>
                </p:cNvPr>
                <p:cNvCxnSpPr/>
                <p:nvPr/>
              </p:nvCxnSpPr>
              <p:spPr bwMode="auto">
                <a:xfrm>
                  <a:off x="6629400" y="4704472"/>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96" name="Straight Arrow Connector 95">
                  <a:extLst>
                    <a:ext uri="{FF2B5EF4-FFF2-40B4-BE49-F238E27FC236}">
                      <a16:creationId xmlns:a16="http://schemas.microsoft.com/office/drawing/2014/main" id="{1B9CB458-356B-4447-A24A-351B0A70CCD3}"/>
                    </a:ext>
                  </a:extLst>
                </p:cNvPr>
                <p:cNvCxnSpPr/>
                <p:nvPr/>
              </p:nvCxnSpPr>
              <p:spPr bwMode="auto">
                <a:xfrm rot="5400000" flipH="1" flipV="1">
                  <a:off x="6973094" y="5503778"/>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97" name="Straight Arrow Connector 96">
                  <a:extLst>
                    <a:ext uri="{FF2B5EF4-FFF2-40B4-BE49-F238E27FC236}">
                      <a16:creationId xmlns:a16="http://schemas.microsoft.com/office/drawing/2014/main" id="{99B26DB1-E7CF-CF49-B6C7-7C053CB63FC7}"/>
                    </a:ext>
                  </a:extLst>
                </p:cNvPr>
                <p:cNvCxnSpPr/>
                <p:nvPr/>
              </p:nvCxnSpPr>
              <p:spPr bwMode="auto">
                <a:xfrm rot="5400000" flipH="1" flipV="1">
                  <a:off x="6973094" y="4284578"/>
                  <a:ext cx="685800" cy="1588"/>
                </a:xfrm>
                <a:prstGeom prst="straightConnector1">
                  <a:avLst/>
                </a:prstGeom>
                <a:noFill/>
                <a:ln w="38100" cap="flat" cmpd="sng" algn="ctr">
                  <a:solidFill>
                    <a:srgbClr val="00B050"/>
                  </a:solidFill>
                  <a:prstDash val="solid"/>
                  <a:round/>
                  <a:headEnd type="none" w="med" len="med"/>
                  <a:tailEnd type="arrow" w="med" len="med"/>
                </a:ln>
                <a:effectLst/>
              </p:spPr>
            </p:cxnSp>
            <p:cxnSp>
              <p:nvCxnSpPr>
                <p:cNvPr id="98" name="Straight Arrow Connector 97">
                  <a:extLst>
                    <a:ext uri="{FF2B5EF4-FFF2-40B4-BE49-F238E27FC236}">
                      <a16:creationId xmlns:a16="http://schemas.microsoft.com/office/drawing/2014/main" id="{523DF385-40EE-1641-B0C8-D7BA0EA51E1E}"/>
                    </a:ext>
                  </a:extLst>
                </p:cNvPr>
                <p:cNvCxnSpPr/>
                <p:nvPr/>
              </p:nvCxnSpPr>
              <p:spPr bwMode="auto">
                <a:xfrm rot="5400000" flipH="1" flipV="1">
                  <a:off x="8116094" y="5503778"/>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99" name="Straight Connector 98">
                  <a:extLst>
                    <a:ext uri="{FF2B5EF4-FFF2-40B4-BE49-F238E27FC236}">
                      <a16:creationId xmlns:a16="http://schemas.microsoft.com/office/drawing/2014/main" id="{E1672C95-5507-E44B-A62D-217D57133B8C}"/>
                    </a:ext>
                  </a:extLst>
                </p:cNvPr>
                <p:cNvCxnSpPr>
                  <a:endCxn id="100" idx="0"/>
                </p:cNvCxnSpPr>
                <p:nvPr/>
              </p:nvCxnSpPr>
              <p:spPr bwMode="auto">
                <a:xfrm rot="5400000">
                  <a:off x="7124700" y="5466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00" name="Oval 99">
                  <a:extLst>
                    <a:ext uri="{FF2B5EF4-FFF2-40B4-BE49-F238E27FC236}">
                      <a16:creationId xmlns:a16="http://schemas.microsoft.com/office/drawing/2014/main" id="{FED4D49A-A45A-4E4F-811B-58161C1EF19B}"/>
                    </a:ext>
                  </a:extLst>
                </p:cNvPr>
                <p:cNvSpPr/>
                <p:nvPr/>
              </p:nvSpPr>
              <p:spPr bwMode="auto">
                <a:xfrm>
                  <a:off x="73152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01" name="Straight Connector 100">
                  <a:extLst>
                    <a:ext uri="{FF2B5EF4-FFF2-40B4-BE49-F238E27FC236}">
                      <a16:creationId xmlns:a16="http://schemas.microsoft.com/office/drawing/2014/main" id="{69D39F9B-66E0-ED45-A8F6-9A1230EC20F6}"/>
                    </a:ext>
                  </a:extLst>
                </p:cNvPr>
                <p:cNvCxnSpPr>
                  <a:endCxn id="102" idx="6"/>
                </p:cNvCxnSpPr>
                <p:nvPr/>
              </p:nvCxnSpPr>
              <p:spPr bwMode="auto">
                <a:xfrm rot="10800000">
                  <a:off x="6477000" y="4894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02" name="Oval 101">
                  <a:extLst>
                    <a:ext uri="{FF2B5EF4-FFF2-40B4-BE49-F238E27FC236}">
                      <a16:creationId xmlns:a16="http://schemas.microsoft.com/office/drawing/2014/main" id="{1FD9E2F2-8850-8C43-8F1F-678015C3EDED}"/>
                    </a:ext>
                  </a:extLst>
                </p:cNvPr>
                <p:cNvSpPr/>
                <p:nvPr/>
              </p:nvSpPr>
              <p:spPr bwMode="auto">
                <a:xfrm>
                  <a:off x="60960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03" name="Straight Connector 102">
                  <a:extLst>
                    <a:ext uri="{FF2B5EF4-FFF2-40B4-BE49-F238E27FC236}">
                      <a16:creationId xmlns:a16="http://schemas.microsoft.com/office/drawing/2014/main" id="{E7E0A50A-0865-8A4A-8259-005C7D306079}"/>
                    </a:ext>
                  </a:extLst>
                </p:cNvPr>
                <p:cNvCxnSpPr>
                  <a:stCxn id="112" idx="6"/>
                </p:cNvCxnSpPr>
                <p:nvPr/>
              </p:nvCxnSpPr>
              <p:spPr bwMode="auto">
                <a:xfrm>
                  <a:off x="7696200" y="37519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04" name="Oval 103">
                  <a:extLst>
                    <a:ext uri="{FF2B5EF4-FFF2-40B4-BE49-F238E27FC236}">
                      <a16:creationId xmlns:a16="http://schemas.microsoft.com/office/drawing/2014/main" id="{7BA5AF3E-A6E2-2947-96CE-863B2778B5AC}"/>
                    </a:ext>
                  </a:extLst>
                </p:cNvPr>
                <p:cNvSpPr/>
                <p:nvPr/>
              </p:nvSpPr>
              <p:spPr bwMode="auto">
                <a:xfrm>
                  <a:off x="84582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05" name="Straight Connector 104">
                  <a:extLst>
                    <a:ext uri="{FF2B5EF4-FFF2-40B4-BE49-F238E27FC236}">
                      <a16:creationId xmlns:a16="http://schemas.microsoft.com/office/drawing/2014/main" id="{3B218291-1A31-F34B-971F-C75C8B1A6F4F}"/>
                    </a:ext>
                  </a:extLst>
                </p:cNvPr>
                <p:cNvCxnSpPr>
                  <a:stCxn id="112" idx="2"/>
                </p:cNvCxnSpPr>
                <p:nvPr/>
              </p:nvCxnSpPr>
              <p:spPr bwMode="auto">
                <a:xfrm rot="10800000">
                  <a:off x="6477000" y="3751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06" name="Oval 105">
                  <a:extLst>
                    <a:ext uri="{FF2B5EF4-FFF2-40B4-BE49-F238E27FC236}">
                      <a16:creationId xmlns:a16="http://schemas.microsoft.com/office/drawing/2014/main" id="{AAF13178-D826-E644-A0B3-EA3989152DA9}"/>
                    </a:ext>
                  </a:extLst>
                </p:cNvPr>
                <p:cNvSpPr/>
                <p:nvPr/>
              </p:nvSpPr>
              <p:spPr bwMode="auto">
                <a:xfrm>
                  <a:off x="60960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07" name="Straight Connector 106">
                  <a:extLst>
                    <a:ext uri="{FF2B5EF4-FFF2-40B4-BE49-F238E27FC236}">
                      <a16:creationId xmlns:a16="http://schemas.microsoft.com/office/drawing/2014/main" id="{CB619574-F99C-6840-972B-261AD8E9D9A8}"/>
                    </a:ext>
                  </a:extLst>
                </p:cNvPr>
                <p:cNvCxnSpPr>
                  <a:endCxn id="114" idx="4"/>
                </p:cNvCxnSpPr>
                <p:nvPr/>
              </p:nvCxnSpPr>
              <p:spPr bwMode="auto">
                <a:xfrm rot="5400000" flipH="1" flipV="1">
                  <a:off x="8267700" y="5466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08" name="Oval 107">
                  <a:extLst>
                    <a:ext uri="{FF2B5EF4-FFF2-40B4-BE49-F238E27FC236}">
                      <a16:creationId xmlns:a16="http://schemas.microsoft.com/office/drawing/2014/main" id="{4BF8E07A-F248-6B4F-B792-08364E7262C0}"/>
                    </a:ext>
                  </a:extLst>
                </p:cNvPr>
                <p:cNvSpPr/>
                <p:nvPr/>
              </p:nvSpPr>
              <p:spPr bwMode="auto">
                <a:xfrm>
                  <a:off x="84582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09" name="Straight Connector 108">
                  <a:extLst>
                    <a:ext uri="{FF2B5EF4-FFF2-40B4-BE49-F238E27FC236}">
                      <a16:creationId xmlns:a16="http://schemas.microsoft.com/office/drawing/2014/main" id="{0B76411D-E1A3-BA4B-87CF-F03CF8A7765E}"/>
                    </a:ext>
                  </a:extLst>
                </p:cNvPr>
                <p:cNvCxnSpPr>
                  <a:stCxn id="100" idx="2"/>
                </p:cNvCxnSpPr>
                <p:nvPr/>
              </p:nvCxnSpPr>
              <p:spPr bwMode="auto">
                <a:xfrm rot="10800000">
                  <a:off x="6477000" y="6037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10" name="Oval 109">
                  <a:extLst>
                    <a:ext uri="{FF2B5EF4-FFF2-40B4-BE49-F238E27FC236}">
                      <a16:creationId xmlns:a16="http://schemas.microsoft.com/office/drawing/2014/main" id="{72594730-7FC2-0643-9CCB-873701961E86}"/>
                    </a:ext>
                  </a:extLst>
                </p:cNvPr>
                <p:cNvSpPr/>
                <p:nvPr/>
              </p:nvSpPr>
              <p:spPr bwMode="auto">
                <a:xfrm>
                  <a:off x="60960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11" name="Straight Connector 110">
                  <a:extLst>
                    <a:ext uri="{FF2B5EF4-FFF2-40B4-BE49-F238E27FC236}">
                      <a16:creationId xmlns:a16="http://schemas.microsoft.com/office/drawing/2014/main" id="{B105EEBF-5422-DE46-A2FB-9E630060AD6F}"/>
                    </a:ext>
                  </a:extLst>
                </p:cNvPr>
                <p:cNvCxnSpPr>
                  <a:endCxn id="112" idx="4"/>
                </p:cNvCxnSpPr>
                <p:nvPr/>
              </p:nvCxnSpPr>
              <p:spPr bwMode="auto">
                <a:xfrm rot="5400000" flipH="1" flipV="1">
                  <a:off x="7124700" y="4323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12" name="Oval 111">
                  <a:extLst>
                    <a:ext uri="{FF2B5EF4-FFF2-40B4-BE49-F238E27FC236}">
                      <a16:creationId xmlns:a16="http://schemas.microsoft.com/office/drawing/2014/main" id="{FB2F5A7C-51B1-E345-ABDD-B526811ADC45}"/>
                    </a:ext>
                  </a:extLst>
                </p:cNvPr>
                <p:cNvSpPr/>
                <p:nvPr/>
              </p:nvSpPr>
              <p:spPr bwMode="auto">
                <a:xfrm>
                  <a:off x="73152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cxnSp>
              <p:nvCxnSpPr>
                <p:cNvPr id="113" name="Straight Connector 112">
                  <a:extLst>
                    <a:ext uri="{FF2B5EF4-FFF2-40B4-BE49-F238E27FC236}">
                      <a16:creationId xmlns:a16="http://schemas.microsoft.com/office/drawing/2014/main" id="{C957D53F-40DA-AF4C-AB99-1BABE8017BF1}"/>
                    </a:ext>
                  </a:extLst>
                </p:cNvPr>
                <p:cNvCxnSpPr>
                  <a:endCxn id="114" idx="2"/>
                </p:cNvCxnSpPr>
                <p:nvPr/>
              </p:nvCxnSpPr>
              <p:spPr bwMode="auto">
                <a:xfrm>
                  <a:off x="7696200" y="48949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114" name="Oval 113">
                  <a:extLst>
                    <a:ext uri="{FF2B5EF4-FFF2-40B4-BE49-F238E27FC236}">
                      <a16:creationId xmlns:a16="http://schemas.microsoft.com/office/drawing/2014/main" id="{80C0D13F-ACBC-3B4D-81FC-CF3C1F4A6E58}"/>
                    </a:ext>
                  </a:extLst>
                </p:cNvPr>
                <p:cNvSpPr/>
                <p:nvPr/>
              </p:nvSpPr>
              <p:spPr bwMode="auto">
                <a:xfrm>
                  <a:off x="84582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sp>
            <p:nvSpPr>
              <p:cNvPr id="82" name="Oval 81">
                <a:extLst>
                  <a:ext uri="{FF2B5EF4-FFF2-40B4-BE49-F238E27FC236}">
                    <a16:creationId xmlns:a16="http://schemas.microsoft.com/office/drawing/2014/main" id="{05AC71E9-190E-8E48-919D-5608B8BD31FD}"/>
                  </a:ext>
                </a:extLst>
              </p:cNvPr>
              <p:cNvSpPr/>
              <p:nvPr/>
            </p:nvSpPr>
            <p:spPr bwMode="auto">
              <a:xfrm>
                <a:off x="73152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grpSp>
          <p:nvGrpSpPr>
            <p:cNvPr id="22" name="Group 21">
              <a:extLst>
                <a:ext uri="{FF2B5EF4-FFF2-40B4-BE49-F238E27FC236}">
                  <a16:creationId xmlns:a16="http://schemas.microsoft.com/office/drawing/2014/main" id="{5CB6D4ED-9270-DB49-A0D3-68C4223AD0C8}"/>
                </a:ext>
              </a:extLst>
            </p:cNvPr>
            <p:cNvGrpSpPr/>
            <p:nvPr/>
          </p:nvGrpSpPr>
          <p:grpSpPr>
            <a:xfrm>
              <a:off x="5562600" y="3288305"/>
              <a:ext cx="1600200" cy="1621609"/>
              <a:chOff x="462306" y="3357548"/>
              <a:chExt cx="1088402" cy="1102964"/>
            </a:xfrm>
          </p:grpSpPr>
          <p:grpSp>
            <p:nvGrpSpPr>
              <p:cNvPr id="23" name="Group 22">
                <a:extLst>
                  <a:ext uri="{FF2B5EF4-FFF2-40B4-BE49-F238E27FC236}">
                    <a16:creationId xmlns:a16="http://schemas.microsoft.com/office/drawing/2014/main" id="{C333DC45-81E6-5141-9A67-BD23C873E2A0}"/>
                  </a:ext>
                </a:extLst>
              </p:cNvPr>
              <p:cNvGrpSpPr/>
              <p:nvPr/>
            </p:nvGrpSpPr>
            <p:grpSpPr>
              <a:xfrm>
                <a:off x="511210" y="3469232"/>
                <a:ext cx="1002986" cy="952715"/>
                <a:chOff x="5456767" y="2878743"/>
                <a:chExt cx="3337130" cy="3169870"/>
              </a:xfrm>
            </p:grpSpPr>
            <p:cxnSp>
              <p:nvCxnSpPr>
                <p:cNvPr id="37" name="Straight Connector 36">
                  <a:extLst>
                    <a:ext uri="{FF2B5EF4-FFF2-40B4-BE49-F238E27FC236}">
                      <a16:creationId xmlns:a16="http://schemas.microsoft.com/office/drawing/2014/main" id="{8DF5FA30-E6C2-8547-9C23-371530225D3E}"/>
                    </a:ext>
                  </a:extLst>
                </p:cNvPr>
                <p:cNvCxnSpPr>
                  <a:stCxn id="43" idx="6"/>
                  <a:endCxn id="45" idx="2"/>
                </p:cNvCxnSpPr>
                <p:nvPr/>
              </p:nvCxnSpPr>
              <p:spPr>
                <a:xfrm>
                  <a:off x="6173464" y="3229661"/>
                  <a:ext cx="1903736"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1166A15F-8DE7-E540-A87E-474DAB780780}"/>
                    </a:ext>
                  </a:extLst>
                </p:cNvPr>
                <p:cNvCxnSpPr>
                  <a:stCxn id="46" idx="6"/>
                  <a:endCxn id="48" idx="2"/>
                </p:cNvCxnSpPr>
                <p:nvPr/>
              </p:nvCxnSpPr>
              <p:spPr>
                <a:xfrm>
                  <a:off x="6173464" y="4463678"/>
                  <a:ext cx="19037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77676D52-0AD5-7243-AA1B-9F7BDB84EDBE}"/>
                    </a:ext>
                  </a:extLst>
                </p:cNvPr>
                <p:cNvCxnSpPr>
                  <a:stCxn id="49" idx="6"/>
                  <a:endCxn id="51" idx="2"/>
                </p:cNvCxnSpPr>
                <p:nvPr/>
              </p:nvCxnSpPr>
              <p:spPr>
                <a:xfrm>
                  <a:off x="6173464" y="5697695"/>
                  <a:ext cx="1903736" cy="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9DD801C6-445C-2148-9D17-EB48196E2250}"/>
                    </a:ext>
                  </a:extLst>
                </p:cNvPr>
                <p:cNvCxnSpPr>
                  <a:stCxn id="45" idx="4"/>
                  <a:endCxn id="51" idx="0"/>
                </p:cNvCxnSpPr>
                <p:nvPr/>
              </p:nvCxnSpPr>
              <p:spPr>
                <a:xfrm>
                  <a:off x="8435548" y="3580580"/>
                  <a:ext cx="0" cy="1766197"/>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3ADE5E11-2D9B-CC44-8256-4286FD271BDF}"/>
                    </a:ext>
                  </a:extLst>
                </p:cNvPr>
                <p:cNvCxnSpPr>
                  <a:stCxn id="44" idx="4"/>
                  <a:endCxn id="50" idx="0"/>
                </p:cNvCxnSpPr>
                <p:nvPr/>
              </p:nvCxnSpPr>
              <p:spPr>
                <a:xfrm>
                  <a:off x="7104164" y="3580580"/>
                  <a:ext cx="0" cy="1766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09999FCC-ECC4-E544-B789-E1CB97329E46}"/>
                    </a:ext>
                  </a:extLst>
                </p:cNvPr>
                <p:cNvCxnSpPr>
                  <a:stCxn id="43" idx="4"/>
                  <a:endCxn id="49" idx="0"/>
                </p:cNvCxnSpPr>
                <p:nvPr/>
              </p:nvCxnSpPr>
              <p:spPr>
                <a:xfrm>
                  <a:off x="5815116" y="3580580"/>
                  <a:ext cx="0" cy="1766197"/>
                </a:xfrm>
                <a:prstGeom prst="line">
                  <a:avLst/>
                </a:prstGeom>
              </p:spPr>
              <p:style>
                <a:lnRef idx="2">
                  <a:schemeClr val="dk1"/>
                </a:lnRef>
                <a:fillRef idx="0">
                  <a:schemeClr val="dk1"/>
                </a:fillRef>
                <a:effectRef idx="1">
                  <a:schemeClr val="dk1"/>
                </a:effectRef>
                <a:fontRef idx="minor">
                  <a:schemeClr val="tx1"/>
                </a:fontRef>
              </p:style>
            </p:cxnSp>
            <p:sp>
              <p:nvSpPr>
                <p:cNvPr id="43" name="Oval 42">
                  <a:extLst>
                    <a:ext uri="{FF2B5EF4-FFF2-40B4-BE49-F238E27FC236}">
                      <a16:creationId xmlns:a16="http://schemas.microsoft.com/office/drawing/2014/main" id="{8C419DDF-51E8-BE44-B165-3B1569069E1B}"/>
                    </a:ext>
                  </a:extLst>
                </p:cNvPr>
                <p:cNvSpPr/>
                <p:nvPr/>
              </p:nvSpPr>
              <p:spPr bwMode="auto">
                <a:xfrm>
                  <a:off x="5456767" y="2878743"/>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4" name="Oval 43">
                  <a:extLst>
                    <a:ext uri="{FF2B5EF4-FFF2-40B4-BE49-F238E27FC236}">
                      <a16:creationId xmlns:a16="http://schemas.microsoft.com/office/drawing/2014/main" id="{5E223465-1ECB-8A48-B10E-04F0D06101D0}"/>
                    </a:ext>
                  </a:extLst>
                </p:cNvPr>
                <p:cNvSpPr/>
                <p:nvPr/>
              </p:nvSpPr>
              <p:spPr bwMode="auto">
                <a:xfrm>
                  <a:off x="6745816" y="2878743"/>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5" name="Oval 44">
                  <a:extLst>
                    <a:ext uri="{FF2B5EF4-FFF2-40B4-BE49-F238E27FC236}">
                      <a16:creationId xmlns:a16="http://schemas.microsoft.com/office/drawing/2014/main" id="{8FC7904E-541E-AA40-A0F5-4707F0A0C38E}"/>
                    </a:ext>
                  </a:extLst>
                </p:cNvPr>
                <p:cNvSpPr/>
                <p:nvPr/>
              </p:nvSpPr>
              <p:spPr bwMode="auto">
                <a:xfrm>
                  <a:off x="8077200" y="2878743"/>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6" name="Oval 45">
                  <a:extLst>
                    <a:ext uri="{FF2B5EF4-FFF2-40B4-BE49-F238E27FC236}">
                      <a16:creationId xmlns:a16="http://schemas.microsoft.com/office/drawing/2014/main" id="{A22E4A16-6D6A-C549-ABB4-848D4E30205E}"/>
                    </a:ext>
                  </a:extLst>
                </p:cNvPr>
                <p:cNvSpPr/>
                <p:nvPr/>
              </p:nvSpPr>
              <p:spPr bwMode="auto">
                <a:xfrm>
                  <a:off x="5456767" y="4112760"/>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7" name="Oval 46">
                  <a:extLst>
                    <a:ext uri="{FF2B5EF4-FFF2-40B4-BE49-F238E27FC236}">
                      <a16:creationId xmlns:a16="http://schemas.microsoft.com/office/drawing/2014/main" id="{7DEB6A88-2843-0845-BE9C-41C02CC31E91}"/>
                    </a:ext>
                  </a:extLst>
                </p:cNvPr>
                <p:cNvSpPr/>
                <p:nvPr/>
              </p:nvSpPr>
              <p:spPr bwMode="auto">
                <a:xfrm>
                  <a:off x="6745816" y="4112760"/>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8" name="Oval 47">
                  <a:extLst>
                    <a:ext uri="{FF2B5EF4-FFF2-40B4-BE49-F238E27FC236}">
                      <a16:creationId xmlns:a16="http://schemas.microsoft.com/office/drawing/2014/main" id="{D6F9D4DF-F1C0-1240-94D5-C923F734968B}"/>
                    </a:ext>
                  </a:extLst>
                </p:cNvPr>
                <p:cNvSpPr/>
                <p:nvPr/>
              </p:nvSpPr>
              <p:spPr bwMode="auto">
                <a:xfrm>
                  <a:off x="8077200" y="4112760"/>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49" name="Oval 48">
                  <a:extLst>
                    <a:ext uri="{FF2B5EF4-FFF2-40B4-BE49-F238E27FC236}">
                      <a16:creationId xmlns:a16="http://schemas.microsoft.com/office/drawing/2014/main" id="{A7AC70F8-0199-CE42-AA32-4C46E1C95880}"/>
                    </a:ext>
                  </a:extLst>
                </p:cNvPr>
                <p:cNvSpPr/>
                <p:nvPr/>
              </p:nvSpPr>
              <p:spPr bwMode="auto">
                <a:xfrm>
                  <a:off x="5456767" y="5346776"/>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50" name="Oval 49">
                  <a:extLst>
                    <a:ext uri="{FF2B5EF4-FFF2-40B4-BE49-F238E27FC236}">
                      <a16:creationId xmlns:a16="http://schemas.microsoft.com/office/drawing/2014/main" id="{E104A8CA-7F7F-E042-A13E-F4AB30346705}"/>
                    </a:ext>
                  </a:extLst>
                </p:cNvPr>
                <p:cNvSpPr/>
                <p:nvPr/>
              </p:nvSpPr>
              <p:spPr bwMode="auto">
                <a:xfrm>
                  <a:off x="6745816" y="5346776"/>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sp>
              <p:nvSpPr>
                <p:cNvPr id="51" name="Oval 50">
                  <a:extLst>
                    <a:ext uri="{FF2B5EF4-FFF2-40B4-BE49-F238E27FC236}">
                      <a16:creationId xmlns:a16="http://schemas.microsoft.com/office/drawing/2014/main" id="{2310E668-4BF7-7045-95F7-B76E5A0B0C40}"/>
                    </a:ext>
                  </a:extLst>
                </p:cNvPr>
                <p:cNvSpPr/>
                <p:nvPr/>
              </p:nvSpPr>
              <p:spPr bwMode="auto">
                <a:xfrm>
                  <a:off x="8077200" y="5346776"/>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grpSp>
            <p:nvGrpSpPr>
              <p:cNvPr id="24" name="Group 23">
                <a:extLst>
                  <a:ext uri="{FF2B5EF4-FFF2-40B4-BE49-F238E27FC236}">
                    <a16:creationId xmlns:a16="http://schemas.microsoft.com/office/drawing/2014/main" id="{C9482B62-CD22-D646-A971-91AB456D92E1}"/>
                  </a:ext>
                </a:extLst>
              </p:cNvPr>
              <p:cNvGrpSpPr/>
              <p:nvPr/>
            </p:nvGrpSpPr>
            <p:grpSpPr>
              <a:xfrm>
                <a:off x="462306" y="3823024"/>
                <a:ext cx="178693" cy="223367"/>
                <a:chOff x="1708947" y="4651401"/>
                <a:chExt cx="178693" cy="223367"/>
              </a:xfrm>
            </p:grpSpPr>
            <p:sp>
              <p:nvSpPr>
                <p:cNvPr id="35" name="Oval 34">
                  <a:extLst>
                    <a:ext uri="{FF2B5EF4-FFF2-40B4-BE49-F238E27FC236}">
                      <a16:creationId xmlns:a16="http://schemas.microsoft.com/office/drawing/2014/main" id="{133DB30A-B97F-4D47-98B5-032CAB26FC60}"/>
                    </a:ext>
                  </a:extLst>
                </p:cNvPr>
                <p:cNvSpPr/>
                <p:nvPr/>
              </p:nvSpPr>
              <p:spPr bwMode="auto">
                <a:xfrm>
                  <a:off x="1728802"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latin typeface="Tahoma" pitchFamily="-64" charset="0"/>
                  </a:endParaRPr>
                </a:p>
              </p:txBody>
            </p:sp>
            <p:sp>
              <p:nvSpPr>
                <p:cNvPr id="36" name="Rectangle 35">
                  <a:extLst>
                    <a:ext uri="{FF2B5EF4-FFF2-40B4-BE49-F238E27FC236}">
                      <a16:creationId xmlns:a16="http://schemas.microsoft.com/office/drawing/2014/main" id="{1C5BF631-D377-0E46-B041-1A68B3A3DF36}"/>
                    </a:ext>
                  </a:extLst>
                </p:cNvPr>
                <p:cNvSpPr/>
                <p:nvPr/>
              </p:nvSpPr>
              <p:spPr bwMode="auto">
                <a:xfrm>
                  <a:off x="1708947"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grpSp>
            <p:nvGrpSpPr>
              <p:cNvPr id="25" name="Group 24">
                <a:extLst>
                  <a:ext uri="{FF2B5EF4-FFF2-40B4-BE49-F238E27FC236}">
                    <a16:creationId xmlns:a16="http://schemas.microsoft.com/office/drawing/2014/main" id="{3F4EF3CB-0C35-5E40-A0DB-326F37836E31}"/>
                  </a:ext>
                </a:extLst>
              </p:cNvPr>
              <p:cNvGrpSpPr/>
              <p:nvPr/>
            </p:nvGrpSpPr>
            <p:grpSpPr>
              <a:xfrm>
                <a:off x="876390" y="4237145"/>
                <a:ext cx="178693" cy="223367"/>
                <a:chOff x="1686861" y="4651401"/>
                <a:chExt cx="178693" cy="223367"/>
              </a:xfrm>
            </p:grpSpPr>
            <p:sp>
              <p:nvSpPr>
                <p:cNvPr id="33" name="Oval 32">
                  <a:extLst>
                    <a:ext uri="{FF2B5EF4-FFF2-40B4-BE49-F238E27FC236}">
                      <a16:creationId xmlns:a16="http://schemas.microsoft.com/office/drawing/2014/main" id="{0F486386-24FA-C449-8C9F-4E552994890E}"/>
                    </a:ext>
                  </a:extLst>
                </p:cNvPr>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latin typeface="Tahoma" pitchFamily="-64" charset="0"/>
                  </a:endParaRPr>
                </a:p>
              </p:txBody>
            </p:sp>
            <p:sp>
              <p:nvSpPr>
                <p:cNvPr id="34" name="Rectangle 33">
                  <a:extLst>
                    <a:ext uri="{FF2B5EF4-FFF2-40B4-BE49-F238E27FC236}">
                      <a16:creationId xmlns:a16="http://schemas.microsoft.com/office/drawing/2014/main" id="{8B8FECC6-555F-3C48-84B0-50972DA2A378}"/>
                    </a:ext>
                  </a:extLst>
                </p:cNvPr>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grpSp>
            <p:nvGrpSpPr>
              <p:cNvPr id="26" name="Group 25">
                <a:extLst>
                  <a:ext uri="{FF2B5EF4-FFF2-40B4-BE49-F238E27FC236}">
                    <a16:creationId xmlns:a16="http://schemas.microsoft.com/office/drawing/2014/main" id="{8747765A-8D57-6242-84A7-C888966ADB8A}"/>
                  </a:ext>
                </a:extLst>
              </p:cNvPr>
              <p:cNvGrpSpPr/>
              <p:nvPr/>
            </p:nvGrpSpPr>
            <p:grpSpPr>
              <a:xfrm>
                <a:off x="1372015" y="3847902"/>
                <a:ext cx="178693" cy="223367"/>
                <a:chOff x="1686861" y="4651401"/>
                <a:chExt cx="178693" cy="223367"/>
              </a:xfrm>
            </p:grpSpPr>
            <p:sp>
              <p:nvSpPr>
                <p:cNvPr id="31" name="Oval 30">
                  <a:extLst>
                    <a:ext uri="{FF2B5EF4-FFF2-40B4-BE49-F238E27FC236}">
                      <a16:creationId xmlns:a16="http://schemas.microsoft.com/office/drawing/2014/main" id="{8B5DA231-CFE3-B947-A1C2-FB58C257F154}"/>
                    </a:ext>
                  </a:extLst>
                </p:cNvPr>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latin typeface="Tahoma" pitchFamily="-64" charset="0"/>
                  </a:endParaRPr>
                </a:p>
              </p:txBody>
            </p:sp>
            <p:sp>
              <p:nvSpPr>
                <p:cNvPr id="32" name="Rectangle 31">
                  <a:extLst>
                    <a:ext uri="{FF2B5EF4-FFF2-40B4-BE49-F238E27FC236}">
                      <a16:creationId xmlns:a16="http://schemas.microsoft.com/office/drawing/2014/main" id="{E69B4DDE-B42E-334C-A274-E818A68730FA}"/>
                    </a:ext>
                  </a:extLst>
                </p:cNvPr>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grpSp>
            <p:nvGrpSpPr>
              <p:cNvPr id="27" name="Group 26">
                <a:extLst>
                  <a:ext uri="{FF2B5EF4-FFF2-40B4-BE49-F238E27FC236}">
                    <a16:creationId xmlns:a16="http://schemas.microsoft.com/office/drawing/2014/main" id="{E5D3EEB3-2335-C349-85C6-68300E6E0221}"/>
                  </a:ext>
                </a:extLst>
              </p:cNvPr>
              <p:cNvGrpSpPr/>
              <p:nvPr/>
            </p:nvGrpSpPr>
            <p:grpSpPr>
              <a:xfrm>
                <a:off x="876390" y="3357548"/>
                <a:ext cx="178693" cy="223367"/>
                <a:chOff x="1686861" y="4651401"/>
                <a:chExt cx="178693" cy="223367"/>
              </a:xfrm>
            </p:grpSpPr>
            <p:sp>
              <p:nvSpPr>
                <p:cNvPr id="29" name="Oval 28">
                  <a:extLst>
                    <a:ext uri="{FF2B5EF4-FFF2-40B4-BE49-F238E27FC236}">
                      <a16:creationId xmlns:a16="http://schemas.microsoft.com/office/drawing/2014/main" id="{E318A4B9-15BC-0842-9CDD-BAB4C2E20CFC}"/>
                    </a:ext>
                  </a:extLst>
                </p:cNvPr>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latin typeface="Tahoma" pitchFamily="-64" charset="0"/>
                  </a:endParaRPr>
                </a:p>
              </p:txBody>
            </p:sp>
            <p:sp>
              <p:nvSpPr>
                <p:cNvPr id="30" name="Rectangle 29">
                  <a:extLst>
                    <a:ext uri="{FF2B5EF4-FFF2-40B4-BE49-F238E27FC236}">
                      <a16:creationId xmlns:a16="http://schemas.microsoft.com/office/drawing/2014/main" id="{5A211896-C92A-7149-A340-0D3C6C18B5CD}"/>
                    </a:ext>
                  </a:extLst>
                </p:cNvPr>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a:solidFill>
                      <a:schemeClr val="tx1"/>
                    </a:solidFill>
                    <a:latin typeface="Tahoma" pitchFamily="-64" charset="0"/>
                  </a:endParaRPr>
                </a:p>
              </p:txBody>
            </p:sp>
          </p:grpSp>
          <p:cxnSp>
            <p:nvCxnSpPr>
              <p:cNvPr id="28" name="Straight Arrow Connector 27">
                <a:extLst>
                  <a:ext uri="{FF2B5EF4-FFF2-40B4-BE49-F238E27FC236}">
                    <a16:creationId xmlns:a16="http://schemas.microsoft.com/office/drawing/2014/main" id="{48A2D3F2-1B78-AE46-B147-45F2A1369280}"/>
                  </a:ext>
                </a:extLst>
              </p:cNvPr>
              <p:cNvCxnSpPr/>
              <p:nvPr/>
            </p:nvCxnSpPr>
            <p:spPr>
              <a:xfrm flipH="1">
                <a:off x="1114044" y="3723993"/>
                <a:ext cx="138984" cy="1546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2582371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25931A-0FE9-DD46-9B53-17F0A9F460E9}"/>
              </a:ext>
            </a:extLst>
          </p:cNvPr>
          <p:cNvSpPr>
            <a:spLocks noGrp="1"/>
          </p:cNvSpPr>
          <p:nvPr>
            <p:ph type="title"/>
          </p:nvPr>
        </p:nvSpPr>
        <p:spPr/>
        <p:txBody>
          <a:bodyPr/>
          <a:lstStyle/>
          <a:p>
            <a:r>
              <a:rPr lang="en-US" dirty="0"/>
              <a:t>Thoughts for Reading this Week?</a:t>
            </a:r>
          </a:p>
        </p:txBody>
      </p:sp>
      <p:sp>
        <p:nvSpPr>
          <p:cNvPr id="5" name="Content Placeholder 4">
            <a:extLst>
              <a:ext uri="{FF2B5EF4-FFF2-40B4-BE49-F238E27FC236}">
                <a16:creationId xmlns:a16="http://schemas.microsoft.com/office/drawing/2014/main" id="{01D8F902-3EB6-2441-AECF-1392673DD04C}"/>
              </a:ext>
            </a:extLst>
          </p:cNvPr>
          <p:cNvSpPr>
            <a:spLocks noGrp="1"/>
          </p:cNvSpPr>
          <p:nvPr>
            <p:ph idx="1"/>
          </p:nvPr>
        </p:nvSpPr>
        <p:spPr/>
        <p:txBody>
          <a:bodyPr/>
          <a:lstStyle/>
          <a:p>
            <a:r>
              <a:rPr lang="en-US" dirty="0"/>
              <a:t>Older papers </a:t>
            </a:r>
            <a:r>
              <a:rPr lang="en-US" dirty="0">
                <a:sym typeface="Wingdings" pitchFamily="2" charset="2"/>
              </a:rPr>
              <a:t> What has changed in ML and Systems since these were written.</a:t>
            </a:r>
          </a:p>
          <a:p>
            <a:r>
              <a:rPr lang="en-US" dirty="0">
                <a:sym typeface="Wingdings" pitchFamily="2" charset="2"/>
              </a:rPr>
              <a:t>Would you use any of these systems:</a:t>
            </a:r>
          </a:p>
          <a:p>
            <a:pPr lvl="1"/>
            <a:r>
              <a:rPr lang="en-US" dirty="0">
                <a:sym typeface="Wingdings" pitchFamily="2" charset="2"/>
              </a:rPr>
              <a:t>To support your research?</a:t>
            </a:r>
          </a:p>
          <a:p>
            <a:pPr lvl="1"/>
            <a:r>
              <a:rPr lang="en-US" dirty="0">
                <a:sym typeface="Wingdings" pitchFamily="2" charset="2"/>
              </a:rPr>
              <a:t>To build new systems?</a:t>
            </a:r>
          </a:p>
          <a:p>
            <a:r>
              <a:rPr lang="en-US" dirty="0">
                <a:sym typeface="Wingdings" pitchFamily="2" charset="2"/>
              </a:rPr>
              <a:t>What are some biases in the author’s perspectives?</a:t>
            </a:r>
            <a:endParaRPr lang="en-US" dirty="0"/>
          </a:p>
        </p:txBody>
      </p:sp>
      <p:sp>
        <p:nvSpPr>
          <p:cNvPr id="3" name="Slide Number Placeholder 2">
            <a:extLst>
              <a:ext uri="{FF2B5EF4-FFF2-40B4-BE49-F238E27FC236}">
                <a16:creationId xmlns:a16="http://schemas.microsoft.com/office/drawing/2014/main" id="{520EDD9C-4037-834D-AF40-7ACC0A2DA704}"/>
              </a:ext>
            </a:extLst>
          </p:cNvPr>
          <p:cNvSpPr>
            <a:spLocks noGrp="1"/>
          </p:cNvSpPr>
          <p:nvPr>
            <p:ph type="sldNum" sz="quarter" idx="12"/>
          </p:nvPr>
        </p:nvSpPr>
        <p:spPr/>
        <p:txBody>
          <a:bodyPr/>
          <a:lstStyle/>
          <a:p>
            <a:pPr>
              <a:defRPr/>
            </a:pPr>
            <a:fld id="{39464161-BD14-6B44-8A5D-DA5F390B3FBC}" type="slidenum">
              <a:rPr lang="en-US" smtClean="0"/>
              <a:pPr>
                <a:defRPr/>
              </a:pPr>
              <a:t>120</a:t>
            </a:fld>
            <a:endParaRPr lang="en-US"/>
          </a:p>
        </p:txBody>
      </p:sp>
    </p:spTree>
    <p:extLst>
      <p:ext uri="{BB962C8B-B14F-4D97-AF65-F5344CB8AC3E}">
        <p14:creationId xmlns:p14="http://schemas.microsoft.com/office/powerpoint/2010/main" val="282605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08640" y="493694"/>
            <a:ext cx="1774720" cy="954107"/>
          </a:xfrm>
          <a:prstGeom prst="rect">
            <a:avLst/>
          </a:prstGeom>
          <a:noFill/>
        </p:spPr>
        <p:txBody>
          <a:bodyPr wrap="none" rtlCol="0">
            <a:spAutoFit/>
          </a:bodyPr>
          <a:lstStyle/>
          <a:p>
            <a:pPr algn="ctr"/>
            <a:r>
              <a:rPr lang="en-US" sz="2800" dirty="0">
                <a:latin typeface="Gill Sans Light"/>
                <a:cs typeface="Gill Sans Light"/>
              </a:rPr>
              <a:t>Application</a:t>
            </a:r>
          </a:p>
          <a:p>
            <a:pPr algn="ctr"/>
            <a:r>
              <a:rPr lang="en-US" sz="2800" dirty="0">
                <a:latin typeface="Gill Sans Light"/>
                <a:cs typeface="Gill Sans Light"/>
              </a:rPr>
              <a:t>Idea</a:t>
            </a:r>
          </a:p>
        </p:txBody>
      </p:sp>
      <p:sp>
        <p:nvSpPr>
          <p:cNvPr id="7" name="TextBox 6"/>
          <p:cNvSpPr txBox="1"/>
          <p:nvPr/>
        </p:nvSpPr>
        <p:spPr>
          <a:xfrm>
            <a:off x="8017642" y="1016914"/>
            <a:ext cx="1596761" cy="954107"/>
          </a:xfrm>
          <a:prstGeom prst="rect">
            <a:avLst/>
          </a:prstGeom>
          <a:noFill/>
        </p:spPr>
        <p:txBody>
          <a:bodyPr wrap="none" rtlCol="0">
            <a:spAutoFit/>
          </a:bodyPr>
          <a:lstStyle/>
          <a:p>
            <a:pPr algn="ctr"/>
            <a:r>
              <a:rPr lang="en-US" sz="2800" dirty="0">
                <a:latin typeface="Gill Sans Light"/>
                <a:cs typeface="Gill Sans Light"/>
              </a:rPr>
              <a:t>Model +</a:t>
            </a:r>
          </a:p>
          <a:p>
            <a:pPr algn="ctr"/>
            <a:r>
              <a:rPr lang="en-US" sz="2800" dirty="0">
                <a:latin typeface="Gill Sans Light"/>
                <a:cs typeface="Gill Sans Light"/>
              </a:rPr>
              <a:t>Algorithm</a:t>
            </a:r>
          </a:p>
        </p:txBody>
      </p:sp>
      <p:sp>
        <p:nvSpPr>
          <p:cNvPr id="8" name="TextBox 7"/>
          <p:cNvSpPr txBox="1"/>
          <p:nvPr/>
        </p:nvSpPr>
        <p:spPr>
          <a:xfrm>
            <a:off x="8689012" y="3229277"/>
            <a:ext cx="1597989" cy="954107"/>
          </a:xfrm>
          <a:prstGeom prst="rect">
            <a:avLst/>
          </a:prstGeom>
          <a:noFill/>
        </p:spPr>
        <p:txBody>
          <a:bodyPr wrap="none" rtlCol="0">
            <a:spAutoFit/>
          </a:bodyPr>
          <a:lstStyle/>
          <a:p>
            <a:pPr algn="ctr"/>
            <a:r>
              <a:rPr lang="en-US" sz="2800" dirty="0">
                <a:latin typeface="Gill Sans Light"/>
                <a:cs typeface="Gill Sans Light"/>
              </a:rPr>
              <a:t>Serial</a:t>
            </a:r>
          </a:p>
          <a:p>
            <a:pPr algn="ctr"/>
            <a:r>
              <a:rPr lang="en-US" sz="2800" dirty="0">
                <a:latin typeface="Gill Sans Light"/>
                <a:cs typeface="Gill Sans Light"/>
              </a:rPr>
              <a:t>Prototype</a:t>
            </a:r>
          </a:p>
        </p:txBody>
      </p:sp>
      <p:sp>
        <p:nvSpPr>
          <p:cNvPr id="9" name="TextBox 8"/>
          <p:cNvSpPr txBox="1"/>
          <p:nvPr/>
        </p:nvSpPr>
        <p:spPr>
          <a:xfrm>
            <a:off x="7467601" y="4724401"/>
            <a:ext cx="1597989" cy="954107"/>
          </a:xfrm>
          <a:prstGeom prst="rect">
            <a:avLst/>
          </a:prstGeom>
          <a:noFill/>
        </p:spPr>
        <p:txBody>
          <a:bodyPr wrap="none" rtlCol="0">
            <a:spAutoFit/>
          </a:bodyPr>
          <a:lstStyle/>
          <a:p>
            <a:pPr algn="ctr"/>
            <a:r>
              <a:rPr lang="en-US" sz="2800" dirty="0">
                <a:latin typeface="Gill Sans Light"/>
                <a:cs typeface="Gill Sans Light"/>
              </a:rPr>
              <a:t>Parallel</a:t>
            </a:r>
          </a:p>
          <a:p>
            <a:pPr algn="ctr"/>
            <a:r>
              <a:rPr lang="en-US" sz="2800" dirty="0">
                <a:latin typeface="Gill Sans Light"/>
                <a:cs typeface="Gill Sans Light"/>
              </a:rPr>
              <a:t>Prototype</a:t>
            </a:r>
          </a:p>
        </p:txBody>
      </p:sp>
      <p:sp>
        <p:nvSpPr>
          <p:cNvPr id="10" name="TextBox 9"/>
          <p:cNvSpPr txBox="1"/>
          <p:nvPr/>
        </p:nvSpPr>
        <p:spPr>
          <a:xfrm>
            <a:off x="5538763" y="6029980"/>
            <a:ext cx="1133644" cy="523220"/>
          </a:xfrm>
          <a:prstGeom prst="rect">
            <a:avLst/>
          </a:prstGeom>
          <a:noFill/>
        </p:spPr>
        <p:txBody>
          <a:bodyPr wrap="none" rtlCol="0">
            <a:spAutoFit/>
          </a:bodyPr>
          <a:lstStyle/>
          <a:p>
            <a:pPr algn="ctr"/>
            <a:r>
              <a:rPr lang="en-US" sz="2800" dirty="0">
                <a:latin typeface="Gill Sans Light"/>
                <a:cs typeface="Gill Sans Light"/>
              </a:rPr>
              <a:t>Debug</a:t>
            </a:r>
          </a:p>
        </p:txBody>
      </p:sp>
      <p:sp>
        <p:nvSpPr>
          <p:cNvPr id="11" name="TextBox 10"/>
          <p:cNvSpPr txBox="1"/>
          <p:nvPr/>
        </p:nvSpPr>
        <p:spPr>
          <a:xfrm>
            <a:off x="5359454" y="3962400"/>
            <a:ext cx="1492265" cy="523220"/>
          </a:xfrm>
          <a:prstGeom prst="rect">
            <a:avLst/>
          </a:prstGeom>
          <a:noFill/>
        </p:spPr>
        <p:txBody>
          <a:bodyPr wrap="none" rtlCol="0">
            <a:spAutoFit/>
          </a:bodyPr>
          <a:lstStyle/>
          <a:p>
            <a:pPr algn="ctr"/>
            <a:r>
              <a:rPr lang="en-US" sz="2800" dirty="0">
                <a:latin typeface="Gill Sans Light"/>
                <a:cs typeface="Gill Sans Light"/>
              </a:rPr>
              <a:t>Optimize</a:t>
            </a:r>
          </a:p>
        </p:txBody>
      </p:sp>
      <p:sp>
        <p:nvSpPr>
          <p:cNvPr id="12" name="TextBox 11"/>
          <p:cNvSpPr txBox="1"/>
          <p:nvPr/>
        </p:nvSpPr>
        <p:spPr>
          <a:xfrm>
            <a:off x="3429000" y="4949623"/>
            <a:ext cx="1344288" cy="523220"/>
          </a:xfrm>
          <a:prstGeom prst="rect">
            <a:avLst/>
          </a:prstGeom>
          <a:noFill/>
        </p:spPr>
        <p:txBody>
          <a:bodyPr wrap="none" rtlCol="0">
            <a:spAutoFit/>
          </a:bodyPr>
          <a:lstStyle/>
          <a:p>
            <a:pPr algn="ctr"/>
            <a:r>
              <a:rPr lang="en-US" sz="2800" dirty="0">
                <a:latin typeface="Gill Sans Light"/>
                <a:cs typeface="Gill Sans Light"/>
              </a:rPr>
              <a:t>Evaluate</a:t>
            </a:r>
          </a:p>
        </p:txBody>
      </p:sp>
      <p:sp>
        <p:nvSpPr>
          <p:cNvPr id="13" name="TextBox 12"/>
          <p:cNvSpPr txBox="1"/>
          <p:nvPr/>
        </p:nvSpPr>
        <p:spPr>
          <a:xfrm>
            <a:off x="3067799" y="3298780"/>
            <a:ext cx="1768408" cy="954107"/>
          </a:xfrm>
          <a:prstGeom prst="rect">
            <a:avLst/>
          </a:prstGeom>
          <a:noFill/>
        </p:spPr>
        <p:txBody>
          <a:bodyPr wrap="none" rtlCol="0">
            <a:spAutoFit/>
          </a:bodyPr>
          <a:lstStyle/>
          <a:p>
            <a:pPr algn="ctr"/>
            <a:r>
              <a:rPr lang="en-US" sz="2800" dirty="0">
                <a:latin typeface="Gill Sans Light"/>
                <a:cs typeface="Gill Sans Light"/>
              </a:rPr>
              <a:t>Distributed</a:t>
            </a:r>
          </a:p>
          <a:p>
            <a:pPr algn="ctr"/>
            <a:r>
              <a:rPr lang="en-US" sz="2800" dirty="0">
                <a:latin typeface="Gill Sans Light"/>
                <a:cs typeface="Gill Sans Light"/>
              </a:rPr>
              <a:t>Prototype</a:t>
            </a:r>
          </a:p>
        </p:txBody>
      </p:sp>
      <p:sp>
        <p:nvSpPr>
          <p:cNvPr id="14" name="TextBox 13"/>
          <p:cNvSpPr txBox="1"/>
          <p:nvPr/>
        </p:nvSpPr>
        <p:spPr>
          <a:xfrm>
            <a:off x="4679936" y="2436793"/>
            <a:ext cx="1492265" cy="523220"/>
          </a:xfrm>
          <a:prstGeom prst="rect">
            <a:avLst/>
          </a:prstGeom>
          <a:noFill/>
        </p:spPr>
        <p:txBody>
          <a:bodyPr wrap="none" rtlCol="0">
            <a:spAutoFit/>
          </a:bodyPr>
          <a:lstStyle/>
          <a:p>
            <a:pPr algn="ctr"/>
            <a:r>
              <a:rPr lang="en-US" sz="2800" dirty="0">
                <a:latin typeface="Gill Sans Light"/>
                <a:cs typeface="Gill Sans Light"/>
              </a:rPr>
              <a:t>Optimize</a:t>
            </a:r>
          </a:p>
        </p:txBody>
      </p:sp>
      <p:sp>
        <p:nvSpPr>
          <p:cNvPr id="15" name="TextBox 14"/>
          <p:cNvSpPr txBox="1"/>
          <p:nvPr/>
        </p:nvSpPr>
        <p:spPr>
          <a:xfrm>
            <a:off x="2022291" y="2436793"/>
            <a:ext cx="1133644" cy="523220"/>
          </a:xfrm>
          <a:prstGeom prst="rect">
            <a:avLst/>
          </a:prstGeom>
          <a:noFill/>
        </p:spPr>
        <p:txBody>
          <a:bodyPr wrap="none" rtlCol="0">
            <a:spAutoFit/>
          </a:bodyPr>
          <a:lstStyle/>
          <a:p>
            <a:pPr algn="ctr"/>
            <a:r>
              <a:rPr lang="en-US" sz="2800" dirty="0">
                <a:latin typeface="Gill Sans Light"/>
                <a:cs typeface="Gill Sans Light"/>
              </a:rPr>
              <a:t>Debug</a:t>
            </a:r>
          </a:p>
        </p:txBody>
      </p:sp>
      <p:sp>
        <p:nvSpPr>
          <p:cNvPr id="16" name="TextBox 15"/>
          <p:cNvSpPr txBox="1"/>
          <p:nvPr/>
        </p:nvSpPr>
        <p:spPr>
          <a:xfrm>
            <a:off x="3279859" y="1447800"/>
            <a:ext cx="1344288" cy="523220"/>
          </a:xfrm>
          <a:prstGeom prst="rect">
            <a:avLst/>
          </a:prstGeom>
          <a:noFill/>
        </p:spPr>
        <p:txBody>
          <a:bodyPr wrap="none" rtlCol="0">
            <a:spAutoFit/>
          </a:bodyPr>
          <a:lstStyle/>
          <a:p>
            <a:pPr algn="ctr"/>
            <a:r>
              <a:rPr lang="en-US" sz="2800" dirty="0">
                <a:latin typeface="Gill Sans Light"/>
                <a:cs typeface="Gill Sans Light"/>
              </a:rPr>
              <a:t>Evaluate</a:t>
            </a:r>
          </a:p>
        </p:txBody>
      </p:sp>
      <p:cxnSp>
        <p:nvCxnSpPr>
          <p:cNvPr id="19" name="Straight Arrow Connector 18"/>
          <p:cNvCxnSpPr>
            <a:stCxn id="5" idx="3"/>
            <a:endCxn id="7" idx="1"/>
          </p:cNvCxnSpPr>
          <p:nvPr/>
        </p:nvCxnSpPr>
        <p:spPr>
          <a:xfrm>
            <a:off x="6983361" y="970747"/>
            <a:ext cx="1034281" cy="5232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2"/>
            <a:endCxn id="8" idx="0"/>
          </p:cNvCxnSpPr>
          <p:nvPr/>
        </p:nvCxnSpPr>
        <p:spPr>
          <a:xfrm>
            <a:off x="8816022" y="1971020"/>
            <a:ext cx="671984" cy="12582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2"/>
          </p:cNvCxnSpPr>
          <p:nvPr/>
        </p:nvCxnSpPr>
        <p:spPr>
          <a:xfrm flipH="1">
            <a:off x="8915400" y="4183384"/>
            <a:ext cx="572606" cy="54101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10" idx="3"/>
          </p:cNvCxnSpPr>
          <p:nvPr/>
        </p:nvCxnSpPr>
        <p:spPr>
          <a:xfrm flipH="1">
            <a:off x="6672408" y="5638800"/>
            <a:ext cx="795193" cy="652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0" idx="1"/>
          </p:cNvCxnSpPr>
          <p:nvPr/>
        </p:nvCxnSpPr>
        <p:spPr>
          <a:xfrm flipH="1" flipV="1">
            <a:off x="4836207" y="5472844"/>
            <a:ext cx="702556" cy="81874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836208" y="4485622"/>
            <a:ext cx="589861" cy="543579"/>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851718" y="4572001"/>
            <a:ext cx="692082" cy="37762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8" name="Circular Arrow 37"/>
          <p:cNvSpPr/>
          <p:nvPr/>
        </p:nvSpPr>
        <p:spPr>
          <a:xfrm>
            <a:off x="3380503" y="2126903"/>
            <a:ext cx="1143000" cy="1143000"/>
          </a:xfrm>
          <a:prstGeom prst="circularArrow">
            <a:avLst>
              <a:gd name="adj1" fmla="val 12500"/>
              <a:gd name="adj2" fmla="val 1142319"/>
              <a:gd name="adj3" fmla="val 20457681"/>
              <a:gd name="adj4" fmla="val 84947"/>
              <a:gd name="adj5" fmla="val 125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Light"/>
              <a:cs typeface="Gill Sans Light"/>
            </a:endParaRPr>
          </a:p>
        </p:txBody>
      </p:sp>
      <p:cxnSp>
        <p:nvCxnSpPr>
          <p:cNvPr id="39" name="Straight Arrow Connector 38"/>
          <p:cNvCxnSpPr>
            <a:stCxn id="12" idx="0"/>
            <a:endCxn id="13" idx="2"/>
          </p:cNvCxnSpPr>
          <p:nvPr/>
        </p:nvCxnSpPr>
        <p:spPr>
          <a:xfrm flipH="1" flipV="1">
            <a:off x="3952004" y="4252887"/>
            <a:ext cx="149141" cy="69673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3" idx="1"/>
            <a:endCxn id="15" idx="2"/>
          </p:cNvCxnSpPr>
          <p:nvPr/>
        </p:nvCxnSpPr>
        <p:spPr>
          <a:xfrm flipH="1" flipV="1">
            <a:off x="2589113" y="2960013"/>
            <a:ext cx="478686" cy="8158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5" idx="0"/>
            <a:endCxn id="16" idx="1"/>
          </p:cNvCxnSpPr>
          <p:nvPr/>
        </p:nvCxnSpPr>
        <p:spPr>
          <a:xfrm flipV="1">
            <a:off x="2589113" y="1709411"/>
            <a:ext cx="690746" cy="72738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3"/>
            <a:endCxn id="14" idx="0"/>
          </p:cNvCxnSpPr>
          <p:nvPr/>
        </p:nvCxnSpPr>
        <p:spPr>
          <a:xfrm>
            <a:off x="4624148" y="1709411"/>
            <a:ext cx="801921" cy="72738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4" idx="2"/>
            <a:endCxn id="13" idx="3"/>
          </p:cNvCxnSpPr>
          <p:nvPr/>
        </p:nvCxnSpPr>
        <p:spPr>
          <a:xfrm flipH="1">
            <a:off x="4836208" y="2960013"/>
            <a:ext cx="589861" cy="8158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59" name="Circular Arrow 58"/>
          <p:cNvSpPr/>
          <p:nvPr/>
        </p:nvSpPr>
        <p:spPr>
          <a:xfrm>
            <a:off x="5534085" y="4724400"/>
            <a:ext cx="1143000" cy="1143000"/>
          </a:xfrm>
          <a:prstGeom prst="circularArrow">
            <a:avLst>
              <a:gd name="adj1" fmla="val 12500"/>
              <a:gd name="adj2" fmla="val 1142319"/>
              <a:gd name="adj3" fmla="val 20457681"/>
              <a:gd name="adj4" fmla="val 84947"/>
              <a:gd name="adj5" fmla="val 125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Light"/>
              <a:cs typeface="Gill Sans Light"/>
            </a:endParaRPr>
          </a:p>
        </p:txBody>
      </p:sp>
      <p:cxnSp>
        <p:nvCxnSpPr>
          <p:cNvPr id="32" name="Straight Arrow Connector 31"/>
          <p:cNvCxnSpPr/>
          <p:nvPr/>
        </p:nvCxnSpPr>
        <p:spPr>
          <a:xfrm flipV="1">
            <a:off x="6851718" y="2126904"/>
            <a:ext cx="1301682" cy="191169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 idx="3"/>
          </p:cNvCxnSpPr>
          <p:nvPr/>
        </p:nvCxnSpPr>
        <p:spPr>
          <a:xfrm flipV="1">
            <a:off x="6172200" y="1828801"/>
            <a:ext cx="1676400" cy="86960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2022292" y="381000"/>
            <a:ext cx="1635309" cy="1219200"/>
            <a:chOff x="498291" y="381000"/>
            <a:chExt cx="1635309" cy="1219200"/>
          </a:xfrm>
        </p:grpSpPr>
        <p:cxnSp>
          <p:nvCxnSpPr>
            <p:cNvPr id="21" name="Straight Arrow Connector 20"/>
            <p:cNvCxnSpPr/>
            <p:nvPr/>
          </p:nvCxnSpPr>
          <p:spPr>
            <a:xfrm flipH="1" flipV="1">
              <a:off x="1543799" y="970748"/>
              <a:ext cx="589801" cy="47705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6" name="Folded Corner 35"/>
            <p:cNvSpPr/>
            <p:nvPr/>
          </p:nvSpPr>
          <p:spPr>
            <a:xfrm>
              <a:off x="498291" y="381000"/>
              <a:ext cx="949509" cy="1219200"/>
            </a:xfrm>
            <a:prstGeom prst="foldedCorner">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dirty="0">
                  <a:latin typeface="Gill Sans Light"/>
                  <a:cs typeface="Gill Sans Light"/>
                </a:rPr>
                <a:t>ML</a:t>
              </a:r>
            </a:p>
            <a:p>
              <a:pPr algn="ctr"/>
              <a:r>
                <a:rPr lang="en-US" sz="2400" dirty="0">
                  <a:latin typeface="Gill Sans Light"/>
                  <a:cs typeface="Gill Sans Light"/>
                </a:rPr>
                <a:t>Paper</a:t>
              </a:r>
            </a:p>
          </p:txBody>
        </p:sp>
      </p:grpSp>
      <p:grpSp>
        <p:nvGrpSpPr>
          <p:cNvPr id="50" name="Group 49"/>
          <p:cNvGrpSpPr/>
          <p:nvPr/>
        </p:nvGrpSpPr>
        <p:grpSpPr>
          <a:xfrm>
            <a:off x="2022292" y="5413373"/>
            <a:ext cx="1780877" cy="1219200"/>
            <a:chOff x="498291" y="5413373"/>
            <a:chExt cx="1780877" cy="1219200"/>
          </a:xfrm>
        </p:grpSpPr>
        <p:sp>
          <p:nvSpPr>
            <p:cNvPr id="47" name="Folded Corner 46"/>
            <p:cNvSpPr/>
            <p:nvPr/>
          </p:nvSpPr>
          <p:spPr>
            <a:xfrm>
              <a:off x="498291" y="5413373"/>
              <a:ext cx="949509" cy="1219200"/>
            </a:xfrm>
            <a:prstGeom prst="foldedCorner">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dirty="0">
                  <a:latin typeface="Gill Sans Light"/>
                  <a:cs typeface="Gill Sans Light"/>
                </a:rPr>
                <a:t>ML</a:t>
              </a:r>
            </a:p>
            <a:p>
              <a:pPr algn="ctr"/>
              <a:r>
                <a:rPr lang="en-US" sz="2400" dirty="0">
                  <a:latin typeface="Gill Sans Light"/>
                  <a:cs typeface="Gill Sans Light"/>
                </a:rPr>
                <a:t>Paper</a:t>
              </a:r>
            </a:p>
          </p:txBody>
        </p:sp>
        <p:cxnSp>
          <p:nvCxnSpPr>
            <p:cNvPr id="49" name="Straight Arrow Connector 48"/>
            <p:cNvCxnSpPr/>
            <p:nvPr/>
          </p:nvCxnSpPr>
          <p:spPr>
            <a:xfrm flipH="1">
              <a:off x="1631935" y="5499449"/>
              <a:ext cx="647233" cy="38417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08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8" presetClass="emph" presetSubtype="0" fill="hold" grpId="1" nodeType="withEffect">
                                  <p:stCondLst>
                                    <p:cond delay="0"/>
                                  </p:stCondLst>
                                  <p:childTnLst>
                                    <p:animRot by="43200000">
                                      <p:cBhvr>
                                        <p:cTn id="73" dur="2000" fill="hold"/>
                                        <p:tgtEl>
                                          <p:spTgt spid="59"/>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ipe(down)">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down)">
                                      <p:cBhvr>
                                        <p:cTn id="92" dur="500"/>
                                        <p:tgtEl>
                                          <p:spTgt spid="41"/>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500"/>
                                        <p:tgtEl>
                                          <p:spTgt spid="1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down)">
                                      <p:cBhvr>
                                        <p:cTn id="101" dur="500"/>
                                        <p:tgtEl>
                                          <p:spTgt spid="45"/>
                                        </p:tgtEl>
                                      </p:cBhvr>
                                    </p:animEffec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up)">
                                      <p:cBhvr>
                                        <p:cTn id="110" dur="500"/>
                                        <p:tgtEl>
                                          <p:spTgt spid="48"/>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wipe(down)">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wipe(up)">
                                      <p:cBhvr>
                                        <p:cTn id="124" dur="500"/>
                                        <p:tgtEl>
                                          <p:spTgt spid="5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fade">
                                      <p:cBhvr>
                                        <p:cTn id="129" dur="500"/>
                                        <p:tgtEl>
                                          <p:spTgt spid="38"/>
                                        </p:tgtEl>
                                      </p:cBhvr>
                                    </p:animEffect>
                                  </p:childTnLst>
                                </p:cTn>
                              </p:par>
                              <p:par>
                                <p:cTn id="130" presetID="8" presetClass="emph" presetSubtype="0" fill="hold" grpId="1" nodeType="withEffect">
                                  <p:stCondLst>
                                    <p:cond delay="0"/>
                                  </p:stCondLst>
                                  <p:childTnLst>
                                    <p:animRot by="43200000">
                                      <p:cBhvr>
                                        <p:cTn id="131" dur="2000" fill="hold"/>
                                        <p:tgtEl>
                                          <p:spTgt spid="38"/>
                                        </p:tgtEl>
                                        <p:attrNameLst>
                                          <p:attrName>r</p:attrName>
                                        </p:attrNameLst>
                                      </p:cBhvr>
                                    </p:animRo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wipe(right)">
                                      <p:cBhvr>
                                        <p:cTn id="13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38" grpId="0" animBg="1"/>
      <p:bldP spid="38" grpId="1" animBg="1"/>
      <p:bldP spid="59" grpId="0" animBg="1"/>
      <p:bldP spid="5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Low-Level Primitives</a:t>
            </a:r>
          </a:p>
        </p:txBody>
      </p:sp>
      <p:sp>
        <p:nvSpPr>
          <p:cNvPr id="5" name="Content Placeholder 4"/>
          <p:cNvSpPr>
            <a:spLocks noGrp="1"/>
          </p:cNvSpPr>
          <p:nvPr>
            <p:ph idx="1"/>
          </p:nvPr>
        </p:nvSpPr>
        <p:spPr>
          <a:xfrm>
            <a:off x="838200" y="1825625"/>
            <a:ext cx="10801350" cy="4351339"/>
          </a:xfrm>
        </p:spPr>
        <p:txBody>
          <a:bodyPr>
            <a:normAutofit/>
          </a:bodyPr>
          <a:lstStyle/>
          <a:p>
            <a:r>
              <a:rPr lang="en-US" dirty="0"/>
              <a:t>Shared Memory Parallelism: </a:t>
            </a:r>
            <a:r>
              <a:rPr lang="en-US" i="1" dirty="0" err="1"/>
              <a:t>pThreads</a:t>
            </a:r>
            <a:r>
              <a:rPr lang="en-US" dirty="0"/>
              <a:t> &amp; </a:t>
            </a:r>
            <a:r>
              <a:rPr lang="en-US" i="1" dirty="0" err="1"/>
              <a:t>OpenMP</a:t>
            </a:r>
            <a:endParaRPr lang="en-US" dirty="0"/>
          </a:p>
          <a:p>
            <a:r>
              <a:rPr lang="en-US" dirty="0"/>
              <a:t>Distributed Communication: </a:t>
            </a:r>
            <a:r>
              <a:rPr lang="en-US" i="1" dirty="0"/>
              <a:t>Actors</a:t>
            </a:r>
            <a:r>
              <a:rPr lang="en-US" dirty="0"/>
              <a:t> &amp; </a:t>
            </a:r>
            <a:r>
              <a:rPr lang="en-US" i="1" dirty="0"/>
              <a:t>MPI</a:t>
            </a:r>
            <a:r>
              <a:rPr lang="en-US" dirty="0"/>
              <a:t> </a:t>
            </a:r>
          </a:p>
          <a:p>
            <a:pPr lvl="1"/>
            <a:r>
              <a:rPr lang="en-US" dirty="0"/>
              <a:t>Yes,… I built an RPC framework and then an actor framework</a:t>
            </a:r>
          </a:p>
          <a:p>
            <a:r>
              <a:rPr lang="en-US" dirty="0"/>
              <a:t>Hardware APIs + Languages: </a:t>
            </a:r>
            <a:r>
              <a:rPr lang="en-US" i="1" dirty="0"/>
              <a:t>GPU Programming (CUDA)</a:t>
            </a:r>
          </a:p>
        </p:txBody>
      </p:sp>
      <p:sp>
        <p:nvSpPr>
          <p:cNvPr id="7" name="TextBox 6"/>
          <p:cNvSpPr txBox="1"/>
          <p:nvPr/>
        </p:nvSpPr>
        <p:spPr>
          <a:xfrm>
            <a:off x="2223128" y="4759838"/>
            <a:ext cx="7865179" cy="1077218"/>
          </a:xfrm>
          <a:prstGeom prst="rect">
            <a:avLst/>
          </a:prstGeom>
          <a:noFill/>
        </p:spPr>
        <p:txBody>
          <a:bodyPr wrap="square" rtlCol="0">
            <a:spAutoFit/>
          </a:bodyPr>
          <a:lstStyle/>
          <a:p>
            <a:pPr algn="ctr"/>
            <a:r>
              <a:rPr lang="en-US" sz="3200" dirty="0">
                <a:latin typeface="Gill Sans Light"/>
                <a:cs typeface="Gill Sans Light"/>
              </a:rPr>
              <a:t>Low-level parallel primitives offer </a:t>
            </a:r>
            <a:br>
              <a:rPr lang="en-US" sz="3200" dirty="0">
                <a:latin typeface="Gill Sans Light"/>
                <a:cs typeface="Gill Sans Light"/>
              </a:rPr>
            </a:br>
            <a:r>
              <a:rPr lang="en-US" sz="3200" dirty="0">
                <a:solidFill>
                  <a:srgbClr val="3366FF"/>
                </a:solidFill>
                <a:latin typeface="Gill Sans Light"/>
                <a:cs typeface="Gill Sans Light"/>
              </a:rPr>
              <a:t>fine grained control</a:t>
            </a:r>
            <a:r>
              <a:rPr lang="en-US" sz="3200" dirty="0">
                <a:latin typeface="Gill Sans Light"/>
                <a:cs typeface="Gill Sans Light"/>
              </a:rPr>
              <a:t> over parallel execution.</a:t>
            </a:r>
          </a:p>
        </p:txBody>
      </p:sp>
    </p:spTree>
    <p:extLst>
      <p:ext uri="{BB962C8B-B14F-4D97-AF65-F5344CB8AC3E}">
        <p14:creationId xmlns:p14="http://schemas.microsoft.com/office/powerpoint/2010/main" val="310364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Advantages of the</a:t>
            </a:r>
            <a:br>
              <a:rPr lang="en-US" dirty="0"/>
            </a:br>
            <a:r>
              <a:rPr lang="en-US" dirty="0"/>
              <a:t>Low-Level Approach</a:t>
            </a:r>
          </a:p>
        </p:txBody>
      </p:sp>
      <p:sp>
        <p:nvSpPr>
          <p:cNvPr id="3" name="Content Placeholder 2"/>
          <p:cNvSpPr>
            <a:spLocks noGrp="1"/>
          </p:cNvSpPr>
          <p:nvPr>
            <p:ph idx="1"/>
          </p:nvPr>
        </p:nvSpPr>
        <p:spPr/>
        <p:txBody>
          <a:bodyPr/>
          <a:lstStyle/>
          <a:p>
            <a:r>
              <a:rPr lang="en-US" dirty="0"/>
              <a:t>Extract </a:t>
            </a:r>
            <a:r>
              <a:rPr lang="en-US" dirty="0">
                <a:solidFill>
                  <a:srgbClr val="3366FF"/>
                </a:solidFill>
              </a:rPr>
              <a:t>maximum performance </a:t>
            </a:r>
            <a:r>
              <a:rPr lang="en-US" dirty="0"/>
              <a:t>from hardware</a:t>
            </a:r>
          </a:p>
          <a:p>
            <a:r>
              <a:rPr lang="en-US" dirty="0"/>
              <a:t>Enable exploration of more </a:t>
            </a:r>
            <a:r>
              <a:rPr lang="en-US" dirty="0">
                <a:solidFill>
                  <a:srgbClr val="3366FF"/>
                </a:solidFill>
              </a:rPr>
              <a:t>complex</a:t>
            </a:r>
            <a:r>
              <a:rPr lang="en-US" dirty="0"/>
              <a:t> algorithms</a:t>
            </a:r>
          </a:p>
          <a:p>
            <a:pPr lvl="1">
              <a:buFont typeface="Arial"/>
              <a:buChar char="•"/>
            </a:pPr>
            <a:r>
              <a:rPr lang="en-US" dirty="0"/>
              <a:t>Fine grained locking</a:t>
            </a:r>
          </a:p>
          <a:p>
            <a:pPr lvl="1">
              <a:buFont typeface="Arial"/>
              <a:buChar char="•"/>
            </a:pPr>
            <a:r>
              <a:rPr lang="en-US" dirty="0"/>
              <a:t>Atomic data-structures</a:t>
            </a:r>
          </a:p>
          <a:p>
            <a:pPr lvl="1">
              <a:buFont typeface="Arial"/>
              <a:buChar char="•"/>
            </a:pPr>
            <a:r>
              <a:rPr lang="en-US" dirty="0"/>
              <a:t>Distributed coordination protocols</a:t>
            </a:r>
          </a:p>
          <a:p>
            <a:endParaRPr lang="en-US" dirty="0"/>
          </a:p>
          <a:p>
            <a:endParaRPr lang="en-US" dirty="0"/>
          </a:p>
        </p:txBody>
      </p:sp>
      <p:sp>
        <p:nvSpPr>
          <p:cNvPr id="4" name="TextBox 3"/>
          <p:cNvSpPr txBox="1"/>
          <p:nvPr/>
        </p:nvSpPr>
        <p:spPr>
          <a:xfrm>
            <a:off x="1524000" y="5181601"/>
            <a:ext cx="9144000" cy="1200329"/>
          </a:xfrm>
          <a:prstGeom prst="rect">
            <a:avLst/>
          </a:prstGeom>
          <a:noFill/>
        </p:spPr>
        <p:txBody>
          <a:bodyPr wrap="square" rtlCol="0">
            <a:spAutoFit/>
          </a:bodyPr>
          <a:lstStyle/>
          <a:p>
            <a:pPr algn="ctr"/>
            <a:r>
              <a:rPr lang="en-US" sz="3600" i="1" dirty="0">
                <a:latin typeface="Gill Sans Light"/>
                <a:cs typeface="Gill Sans Light"/>
              </a:rPr>
              <a:t>My </a:t>
            </a:r>
            <a:r>
              <a:rPr lang="en-US" sz="3600" i="1" dirty="0">
                <a:solidFill>
                  <a:srgbClr val="3366FF"/>
                </a:solidFill>
                <a:latin typeface="Gill Sans Light"/>
                <a:cs typeface="Gill Sans Light"/>
              </a:rPr>
              <a:t>implementation</a:t>
            </a:r>
            <a:r>
              <a:rPr lang="en-US" sz="3600" i="1" dirty="0">
                <a:latin typeface="Gill Sans Light"/>
                <a:cs typeface="Gill Sans Light"/>
              </a:rPr>
              <a:t> is better than your </a:t>
            </a:r>
            <a:r>
              <a:rPr lang="en-US" sz="3600" i="1" dirty="0">
                <a:solidFill>
                  <a:srgbClr val="3366FF"/>
                </a:solidFill>
                <a:latin typeface="Gill Sans Light"/>
                <a:cs typeface="Gill Sans Light"/>
              </a:rPr>
              <a:t>implementation</a:t>
            </a:r>
            <a:r>
              <a:rPr lang="en-US" sz="3600" i="1" dirty="0">
                <a:latin typeface="Gill Sans Light"/>
                <a:cs typeface="Gill Sans Light"/>
              </a:rPr>
              <a:t>. </a:t>
            </a:r>
          </a:p>
        </p:txBody>
      </p:sp>
    </p:spTree>
    <p:extLst>
      <p:ext uri="{BB962C8B-B14F-4D97-AF65-F5344CB8AC3E}">
        <p14:creationId xmlns:p14="http://schemas.microsoft.com/office/powerpoint/2010/main" val="26752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Limitations of the</a:t>
            </a:r>
            <a:br>
              <a:rPr lang="en-US" dirty="0"/>
            </a:br>
            <a:r>
              <a:rPr lang="en-US" dirty="0"/>
              <a:t>Low-Level Approach</a:t>
            </a:r>
          </a:p>
        </p:txBody>
      </p:sp>
      <p:sp>
        <p:nvSpPr>
          <p:cNvPr id="3" name="Content Placeholder 2"/>
          <p:cNvSpPr>
            <a:spLocks noGrp="1"/>
          </p:cNvSpPr>
          <p:nvPr>
            <p:ph idx="1"/>
          </p:nvPr>
        </p:nvSpPr>
        <p:spPr/>
        <p:txBody>
          <a:bodyPr/>
          <a:lstStyle/>
          <a:p>
            <a:r>
              <a:rPr lang="en-US" dirty="0"/>
              <a:t>Repeatedly address the </a:t>
            </a:r>
            <a:r>
              <a:rPr lang="en-US" dirty="0">
                <a:solidFill>
                  <a:srgbClr val="3366FF"/>
                </a:solidFill>
              </a:rPr>
              <a:t>same system challenges</a:t>
            </a:r>
          </a:p>
          <a:p>
            <a:r>
              <a:rPr lang="en-US" dirty="0"/>
              <a:t>Algorithm conflates </a:t>
            </a:r>
            <a:r>
              <a:rPr lang="en-US" dirty="0">
                <a:solidFill>
                  <a:srgbClr val="3366FF"/>
                </a:solidFill>
              </a:rPr>
              <a:t>learning</a:t>
            </a:r>
            <a:r>
              <a:rPr lang="en-US" dirty="0"/>
              <a:t> and </a:t>
            </a:r>
            <a:r>
              <a:rPr lang="en-US" dirty="0">
                <a:solidFill>
                  <a:srgbClr val="3366FF"/>
                </a:solidFill>
              </a:rPr>
              <a:t>system</a:t>
            </a:r>
            <a:r>
              <a:rPr lang="en-US" dirty="0"/>
              <a:t> logic</a:t>
            </a:r>
          </a:p>
          <a:p>
            <a:r>
              <a:rPr lang="en-US" dirty="0"/>
              <a:t>Difficult to </a:t>
            </a:r>
            <a:r>
              <a:rPr lang="en-US" dirty="0">
                <a:solidFill>
                  <a:srgbClr val="3366FF"/>
                </a:solidFill>
              </a:rPr>
              <a:t>debug</a:t>
            </a:r>
            <a:r>
              <a:rPr lang="en-US" dirty="0"/>
              <a:t> and </a:t>
            </a:r>
            <a:r>
              <a:rPr lang="en-US" dirty="0">
                <a:solidFill>
                  <a:srgbClr val="3366FF"/>
                </a:solidFill>
              </a:rPr>
              <a:t>extend</a:t>
            </a:r>
          </a:p>
          <a:p>
            <a:r>
              <a:rPr lang="en-US" dirty="0"/>
              <a:t>Typically does not address issues at scale: </a:t>
            </a:r>
            <a:r>
              <a:rPr lang="en-US" dirty="0">
                <a:solidFill>
                  <a:srgbClr val="3366FF"/>
                </a:solidFill>
              </a:rPr>
              <a:t>hardware failure</a:t>
            </a:r>
            <a:r>
              <a:rPr lang="en-US" dirty="0"/>
              <a:t>, </a:t>
            </a:r>
            <a:r>
              <a:rPr lang="en-US" dirty="0">
                <a:solidFill>
                  <a:srgbClr val="3366FF"/>
                </a:solidFill>
              </a:rPr>
              <a:t>stragglers</a:t>
            </a:r>
            <a:r>
              <a:rPr lang="en-US" dirty="0"/>
              <a:t>, …</a:t>
            </a:r>
          </a:p>
        </p:txBody>
      </p:sp>
      <p:sp>
        <p:nvSpPr>
          <p:cNvPr id="4" name="TextBox 3"/>
          <p:cNvSpPr txBox="1"/>
          <p:nvPr/>
        </p:nvSpPr>
        <p:spPr>
          <a:xfrm>
            <a:off x="2438400" y="5334001"/>
            <a:ext cx="7239001" cy="1200329"/>
          </a:xfrm>
          <a:prstGeom prst="rect">
            <a:avLst/>
          </a:prstGeom>
          <a:noFill/>
        </p:spPr>
        <p:txBody>
          <a:bodyPr wrap="square" rtlCol="0">
            <a:spAutoFit/>
          </a:bodyPr>
          <a:lstStyle/>
          <a:p>
            <a:pPr algn="ctr"/>
            <a:r>
              <a:rPr lang="en-US" sz="3600" i="1" dirty="0">
                <a:latin typeface="Gill Sans Light"/>
                <a:cs typeface="Gill Sans Light"/>
              </a:rPr>
              <a:t>Months of tuning and engineering </a:t>
            </a:r>
            <a:br>
              <a:rPr lang="en-US" sz="3600" i="1" dirty="0">
                <a:latin typeface="Gill Sans Light"/>
                <a:cs typeface="Gill Sans Light"/>
              </a:rPr>
            </a:br>
            <a:r>
              <a:rPr lang="en-US" sz="3600" i="1" dirty="0">
                <a:solidFill>
                  <a:srgbClr val="3366FF"/>
                </a:solidFill>
                <a:latin typeface="Gill Sans Light"/>
                <a:cs typeface="Gill Sans Light"/>
              </a:rPr>
              <a:t>for one problem</a:t>
            </a:r>
            <a:r>
              <a:rPr lang="en-US" sz="3600" i="1" dirty="0">
                <a:latin typeface="Gill Sans Light"/>
                <a:cs typeface="Gill Sans Light"/>
              </a:rPr>
              <a:t>.</a:t>
            </a:r>
          </a:p>
        </p:txBody>
      </p:sp>
    </p:spTree>
    <p:extLst>
      <p:ext uri="{BB962C8B-B14F-4D97-AF65-F5344CB8AC3E}">
        <p14:creationId xmlns:p14="http://schemas.microsoft.com/office/powerpoint/2010/main" val="31417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08640" y="493694"/>
            <a:ext cx="1774720" cy="954107"/>
          </a:xfrm>
          <a:prstGeom prst="rect">
            <a:avLst/>
          </a:prstGeom>
          <a:noFill/>
        </p:spPr>
        <p:txBody>
          <a:bodyPr wrap="none" rtlCol="0">
            <a:spAutoFit/>
          </a:bodyPr>
          <a:lstStyle/>
          <a:p>
            <a:pPr algn="ctr"/>
            <a:r>
              <a:rPr lang="en-US" sz="2800" dirty="0">
                <a:latin typeface="Gill Sans Light"/>
                <a:cs typeface="Gill Sans Light"/>
              </a:rPr>
              <a:t>Application</a:t>
            </a:r>
          </a:p>
          <a:p>
            <a:pPr algn="ctr"/>
            <a:r>
              <a:rPr lang="en-US" sz="2800" dirty="0">
                <a:latin typeface="Gill Sans Light"/>
                <a:cs typeface="Gill Sans Light"/>
              </a:rPr>
              <a:t>Idea</a:t>
            </a:r>
          </a:p>
        </p:txBody>
      </p:sp>
      <p:sp>
        <p:nvSpPr>
          <p:cNvPr id="7" name="TextBox 6"/>
          <p:cNvSpPr txBox="1"/>
          <p:nvPr/>
        </p:nvSpPr>
        <p:spPr>
          <a:xfrm>
            <a:off x="8017642" y="1016914"/>
            <a:ext cx="1596761" cy="954107"/>
          </a:xfrm>
          <a:prstGeom prst="rect">
            <a:avLst/>
          </a:prstGeom>
          <a:noFill/>
        </p:spPr>
        <p:txBody>
          <a:bodyPr wrap="none" rtlCol="0">
            <a:spAutoFit/>
          </a:bodyPr>
          <a:lstStyle/>
          <a:p>
            <a:pPr algn="ctr"/>
            <a:r>
              <a:rPr lang="en-US" sz="2800" dirty="0">
                <a:latin typeface="Gill Sans Light"/>
                <a:cs typeface="Gill Sans Light"/>
              </a:rPr>
              <a:t>Model +</a:t>
            </a:r>
          </a:p>
          <a:p>
            <a:pPr algn="ctr"/>
            <a:r>
              <a:rPr lang="en-US" sz="2800" dirty="0">
                <a:latin typeface="Gill Sans Light"/>
                <a:cs typeface="Gill Sans Light"/>
              </a:rPr>
              <a:t>Algorithm</a:t>
            </a:r>
          </a:p>
        </p:txBody>
      </p:sp>
      <p:sp>
        <p:nvSpPr>
          <p:cNvPr id="8" name="TextBox 7"/>
          <p:cNvSpPr txBox="1"/>
          <p:nvPr/>
        </p:nvSpPr>
        <p:spPr>
          <a:xfrm>
            <a:off x="8689012" y="3229277"/>
            <a:ext cx="1597989" cy="954107"/>
          </a:xfrm>
          <a:prstGeom prst="rect">
            <a:avLst/>
          </a:prstGeom>
          <a:noFill/>
        </p:spPr>
        <p:txBody>
          <a:bodyPr wrap="none" rtlCol="0">
            <a:spAutoFit/>
          </a:bodyPr>
          <a:lstStyle/>
          <a:p>
            <a:pPr algn="ctr"/>
            <a:r>
              <a:rPr lang="en-US" sz="2800" dirty="0">
                <a:latin typeface="Gill Sans Light"/>
                <a:cs typeface="Gill Sans Light"/>
              </a:rPr>
              <a:t>Serial</a:t>
            </a:r>
          </a:p>
          <a:p>
            <a:pPr algn="ctr"/>
            <a:r>
              <a:rPr lang="en-US" sz="2800" dirty="0">
                <a:latin typeface="Gill Sans Light"/>
                <a:cs typeface="Gill Sans Light"/>
              </a:rPr>
              <a:t>Prototype</a:t>
            </a:r>
          </a:p>
        </p:txBody>
      </p:sp>
      <p:sp>
        <p:nvSpPr>
          <p:cNvPr id="9" name="TextBox 8"/>
          <p:cNvSpPr txBox="1"/>
          <p:nvPr/>
        </p:nvSpPr>
        <p:spPr>
          <a:xfrm>
            <a:off x="7467601" y="4724401"/>
            <a:ext cx="1597989" cy="954107"/>
          </a:xfrm>
          <a:prstGeom prst="rect">
            <a:avLst/>
          </a:prstGeom>
          <a:noFill/>
        </p:spPr>
        <p:txBody>
          <a:bodyPr wrap="none" rtlCol="0">
            <a:spAutoFit/>
          </a:bodyPr>
          <a:lstStyle/>
          <a:p>
            <a:pPr algn="ctr"/>
            <a:r>
              <a:rPr lang="en-US" sz="2800" dirty="0">
                <a:latin typeface="Gill Sans Light"/>
                <a:cs typeface="Gill Sans Light"/>
              </a:rPr>
              <a:t>Parallel</a:t>
            </a:r>
          </a:p>
          <a:p>
            <a:pPr algn="ctr"/>
            <a:r>
              <a:rPr lang="en-US" sz="2800" dirty="0">
                <a:latin typeface="Gill Sans Light"/>
                <a:cs typeface="Gill Sans Light"/>
              </a:rPr>
              <a:t>Prototype</a:t>
            </a:r>
          </a:p>
        </p:txBody>
      </p:sp>
      <p:sp>
        <p:nvSpPr>
          <p:cNvPr id="10" name="TextBox 9"/>
          <p:cNvSpPr txBox="1"/>
          <p:nvPr/>
        </p:nvSpPr>
        <p:spPr>
          <a:xfrm>
            <a:off x="5538763" y="6029980"/>
            <a:ext cx="1133644" cy="523220"/>
          </a:xfrm>
          <a:prstGeom prst="rect">
            <a:avLst/>
          </a:prstGeom>
          <a:noFill/>
        </p:spPr>
        <p:txBody>
          <a:bodyPr wrap="none" rtlCol="0">
            <a:spAutoFit/>
          </a:bodyPr>
          <a:lstStyle/>
          <a:p>
            <a:pPr algn="ctr"/>
            <a:r>
              <a:rPr lang="en-US" sz="2800" dirty="0">
                <a:latin typeface="Gill Sans Light"/>
                <a:cs typeface="Gill Sans Light"/>
              </a:rPr>
              <a:t>Debug</a:t>
            </a:r>
          </a:p>
        </p:txBody>
      </p:sp>
      <p:sp>
        <p:nvSpPr>
          <p:cNvPr id="11" name="TextBox 10"/>
          <p:cNvSpPr txBox="1"/>
          <p:nvPr/>
        </p:nvSpPr>
        <p:spPr>
          <a:xfrm>
            <a:off x="5359454" y="3962400"/>
            <a:ext cx="1492265" cy="523220"/>
          </a:xfrm>
          <a:prstGeom prst="rect">
            <a:avLst/>
          </a:prstGeom>
          <a:noFill/>
        </p:spPr>
        <p:txBody>
          <a:bodyPr wrap="none" rtlCol="0">
            <a:spAutoFit/>
          </a:bodyPr>
          <a:lstStyle/>
          <a:p>
            <a:pPr algn="ctr"/>
            <a:r>
              <a:rPr lang="en-US" sz="2800" dirty="0">
                <a:latin typeface="Gill Sans Light"/>
                <a:cs typeface="Gill Sans Light"/>
              </a:rPr>
              <a:t>Optimize</a:t>
            </a:r>
          </a:p>
        </p:txBody>
      </p:sp>
      <p:sp>
        <p:nvSpPr>
          <p:cNvPr id="12" name="TextBox 11"/>
          <p:cNvSpPr txBox="1"/>
          <p:nvPr/>
        </p:nvSpPr>
        <p:spPr>
          <a:xfrm>
            <a:off x="3429000" y="4949623"/>
            <a:ext cx="1344288" cy="523220"/>
          </a:xfrm>
          <a:prstGeom prst="rect">
            <a:avLst/>
          </a:prstGeom>
          <a:noFill/>
        </p:spPr>
        <p:txBody>
          <a:bodyPr wrap="none" rtlCol="0">
            <a:spAutoFit/>
          </a:bodyPr>
          <a:lstStyle/>
          <a:p>
            <a:pPr algn="ctr"/>
            <a:r>
              <a:rPr lang="en-US" sz="2800" dirty="0">
                <a:latin typeface="Gill Sans Light"/>
                <a:cs typeface="Gill Sans Light"/>
              </a:rPr>
              <a:t>Evaluate</a:t>
            </a:r>
          </a:p>
        </p:txBody>
      </p:sp>
      <p:sp>
        <p:nvSpPr>
          <p:cNvPr id="13" name="TextBox 12"/>
          <p:cNvSpPr txBox="1"/>
          <p:nvPr/>
        </p:nvSpPr>
        <p:spPr>
          <a:xfrm>
            <a:off x="3067799" y="3298780"/>
            <a:ext cx="1768408" cy="954107"/>
          </a:xfrm>
          <a:prstGeom prst="rect">
            <a:avLst/>
          </a:prstGeom>
          <a:noFill/>
        </p:spPr>
        <p:txBody>
          <a:bodyPr wrap="none" rtlCol="0">
            <a:spAutoFit/>
          </a:bodyPr>
          <a:lstStyle/>
          <a:p>
            <a:pPr algn="ctr"/>
            <a:r>
              <a:rPr lang="en-US" sz="2800" dirty="0">
                <a:latin typeface="Gill Sans Light"/>
                <a:cs typeface="Gill Sans Light"/>
              </a:rPr>
              <a:t>Distributed</a:t>
            </a:r>
          </a:p>
          <a:p>
            <a:pPr algn="ctr"/>
            <a:r>
              <a:rPr lang="en-US" sz="2800" dirty="0">
                <a:latin typeface="Gill Sans Light"/>
                <a:cs typeface="Gill Sans Light"/>
              </a:rPr>
              <a:t>Prototype</a:t>
            </a:r>
          </a:p>
        </p:txBody>
      </p:sp>
      <p:sp>
        <p:nvSpPr>
          <p:cNvPr id="14" name="TextBox 13"/>
          <p:cNvSpPr txBox="1"/>
          <p:nvPr/>
        </p:nvSpPr>
        <p:spPr>
          <a:xfrm>
            <a:off x="4679936" y="2436793"/>
            <a:ext cx="1492265" cy="523220"/>
          </a:xfrm>
          <a:prstGeom prst="rect">
            <a:avLst/>
          </a:prstGeom>
          <a:noFill/>
        </p:spPr>
        <p:txBody>
          <a:bodyPr wrap="none" rtlCol="0">
            <a:spAutoFit/>
          </a:bodyPr>
          <a:lstStyle/>
          <a:p>
            <a:pPr algn="ctr"/>
            <a:r>
              <a:rPr lang="en-US" sz="2800" dirty="0">
                <a:latin typeface="Gill Sans Light"/>
                <a:cs typeface="Gill Sans Light"/>
              </a:rPr>
              <a:t>Optimize</a:t>
            </a:r>
          </a:p>
        </p:txBody>
      </p:sp>
      <p:sp>
        <p:nvSpPr>
          <p:cNvPr id="15" name="TextBox 14"/>
          <p:cNvSpPr txBox="1"/>
          <p:nvPr/>
        </p:nvSpPr>
        <p:spPr>
          <a:xfrm>
            <a:off x="2022291" y="2436793"/>
            <a:ext cx="1133644" cy="523220"/>
          </a:xfrm>
          <a:prstGeom prst="rect">
            <a:avLst/>
          </a:prstGeom>
          <a:noFill/>
        </p:spPr>
        <p:txBody>
          <a:bodyPr wrap="none" rtlCol="0">
            <a:spAutoFit/>
          </a:bodyPr>
          <a:lstStyle/>
          <a:p>
            <a:pPr algn="ctr"/>
            <a:r>
              <a:rPr lang="en-US" sz="2800" dirty="0">
                <a:latin typeface="Gill Sans Light"/>
                <a:cs typeface="Gill Sans Light"/>
              </a:rPr>
              <a:t>Debug</a:t>
            </a:r>
          </a:p>
        </p:txBody>
      </p:sp>
      <p:sp>
        <p:nvSpPr>
          <p:cNvPr id="16" name="TextBox 15"/>
          <p:cNvSpPr txBox="1"/>
          <p:nvPr/>
        </p:nvSpPr>
        <p:spPr>
          <a:xfrm>
            <a:off x="3279859" y="1447800"/>
            <a:ext cx="1344288" cy="523220"/>
          </a:xfrm>
          <a:prstGeom prst="rect">
            <a:avLst/>
          </a:prstGeom>
          <a:noFill/>
        </p:spPr>
        <p:txBody>
          <a:bodyPr wrap="none" rtlCol="0">
            <a:spAutoFit/>
          </a:bodyPr>
          <a:lstStyle/>
          <a:p>
            <a:pPr algn="ctr"/>
            <a:r>
              <a:rPr lang="en-US" sz="2800" dirty="0">
                <a:latin typeface="Gill Sans Light"/>
                <a:cs typeface="Gill Sans Light"/>
              </a:rPr>
              <a:t>Evaluate</a:t>
            </a:r>
          </a:p>
        </p:txBody>
      </p:sp>
      <p:cxnSp>
        <p:nvCxnSpPr>
          <p:cNvPr id="19" name="Straight Arrow Connector 18"/>
          <p:cNvCxnSpPr>
            <a:stCxn id="5" idx="3"/>
            <a:endCxn id="7" idx="1"/>
          </p:cNvCxnSpPr>
          <p:nvPr/>
        </p:nvCxnSpPr>
        <p:spPr>
          <a:xfrm>
            <a:off x="6983361" y="970747"/>
            <a:ext cx="1034281" cy="5232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2"/>
            <a:endCxn id="8" idx="0"/>
          </p:cNvCxnSpPr>
          <p:nvPr/>
        </p:nvCxnSpPr>
        <p:spPr>
          <a:xfrm>
            <a:off x="8816022" y="1971020"/>
            <a:ext cx="671984" cy="125825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2"/>
          </p:cNvCxnSpPr>
          <p:nvPr/>
        </p:nvCxnSpPr>
        <p:spPr>
          <a:xfrm flipH="1">
            <a:off x="8915400" y="4183384"/>
            <a:ext cx="572606" cy="54101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10" idx="3"/>
          </p:cNvCxnSpPr>
          <p:nvPr/>
        </p:nvCxnSpPr>
        <p:spPr>
          <a:xfrm flipH="1">
            <a:off x="6672408" y="5638800"/>
            <a:ext cx="795193" cy="65279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0" idx="1"/>
          </p:cNvCxnSpPr>
          <p:nvPr/>
        </p:nvCxnSpPr>
        <p:spPr>
          <a:xfrm flipH="1" flipV="1">
            <a:off x="4836207" y="5472844"/>
            <a:ext cx="702556" cy="81874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836208" y="4485622"/>
            <a:ext cx="589861" cy="543579"/>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851718" y="4572001"/>
            <a:ext cx="692082" cy="37762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8" name="Circular Arrow 37"/>
          <p:cNvSpPr/>
          <p:nvPr/>
        </p:nvSpPr>
        <p:spPr>
          <a:xfrm>
            <a:off x="3380503" y="2126903"/>
            <a:ext cx="1143000" cy="1143000"/>
          </a:xfrm>
          <a:prstGeom prst="circularArrow">
            <a:avLst>
              <a:gd name="adj1" fmla="val 12500"/>
              <a:gd name="adj2" fmla="val 1142319"/>
              <a:gd name="adj3" fmla="val 20457681"/>
              <a:gd name="adj4" fmla="val 84947"/>
              <a:gd name="adj5" fmla="val 125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Light"/>
              <a:cs typeface="Gill Sans Light"/>
            </a:endParaRPr>
          </a:p>
        </p:txBody>
      </p:sp>
      <p:cxnSp>
        <p:nvCxnSpPr>
          <p:cNvPr id="39" name="Straight Arrow Connector 38"/>
          <p:cNvCxnSpPr>
            <a:stCxn id="12" idx="0"/>
            <a:endCxn id="13" idx="2"/>
          </p:cNvCxnSpPr>
          <p:nvPr/>
        </p:nvCxnSpPr>
        <p:spPr>
          <a:xfrm flipH="1" flipV="1">
            <a:off x="3952004" y="4252887"/>
            <a:ext cx="149141" cy="696737"/>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3" idx="1"/>
            <a:endCxn id="15" idx="2"/>
          </p:cNvCxnSpPr>
          <p:nvPr/>
        </p:nvCxnSpPr>
        <p:spPr>
          <a:xfrm flipH="1" flipV="1">
            <a:off x="2589113" y="2960013"/>
            <a:ext cx="478686" cy="8158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5" idx="0"/>
            <a:endCxn id="16" idx="1"/>
          </p:cNvCxnSpPr>
          <p:nvPr/>
        </p:nvCxnSpPr>
        <p:spPr>
          <a:xfrm flipV="1">
            <a:off x="2589113" y="1709411"/>
            <a:ext cx="690746" cy="72738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3"/>
            <a:endCxn id="14" idx="0"/>
          </p:cNvCxnSpPr>
          <p:nvPr/>
        </p:nvCxnSpPr>
        <p:spPr>
          <a:xfrm>
            <a:off x="4624148" y="1709411"/>
            <a:ext cx="801921" cy="72738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4" idx="2"/>
            <a:endCxn id="13" idx="3"/>
          </p:cNvCxnSpPr>
          <p:nvPr/>
        </p:nvCxnSpPr>
        <p:spPr>
          <a:xfrm flipH="1">
            <a:off x="4836208" y="2960013"/>
            <a:ext cx="589861" cy="81582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59" name="Circular Arrow 58"/>
          <p:cNvSpPr/>
          <p:nvPr/>
        </p:nvSpPr>
        <p:spPr>
          <a:xfrm>
            <a:off x="5534085" y="4724400"/>
            <a:ext cx="1143000" cy="1143000"/>
          </a:xfrm>
          <a:prstGeom prst="circularArrow">
            <a:avLst>
              <a:gd name="adj1" fmla="val 12500"/>
              <a:gd name="adj2" fmla="val 1142319"/>
              <a:gd name="adj3" fmla="val 20457681"/>
              <a:gd name="adj4" fmla="val 84947"/>
              <a:gd name="adj5" fmla="val 125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Light"/>
              <a:cs typeface="Gill Sans Light"/>
            </a:endParaRPr>
          </a:p>
        </p:txBody>
      </p:sp>
      <p:cxnSp>
        <p:nvCxnSpPr>
          <p:cNvPr id="32" name="Straight Arrow Connector 31"/>
          <p:cNvCxnSpPr/>
          <p:nvPr/>
        </p:nvCxnSpPr>
        <p:spPr>
          <a:xfrm flipV="1">
            <a:off x="6851718" y="2126904"/>
            <a:ext cx="1301682" cy="191169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 idx="3"/>
          </p:cNvCxnSpPr>
          <p:nvPr/>
        </p:nvCxnSpPr>
        <p:spPr>
          <a:xfrm flipV="1">
            <a:off x="6172200" y="1828801"/>
            <a:ext cx="1676400" cy="86960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2022292" y="381000"/>
            <a:ext cx="1635309" cy="1219200"/>
            <a:chOff x="498291" y="381000"/>
            <a:chExt cx="1635309" cy="1219200"/>
          </a:xfrm>
        </p:grpSpPr>
        <p:cxnSp>
          <p:nvCxnSpPr>
            <p:cNvPr id="21" name="Straight Arrow Connector 20"/>
            <p:cNvCxnSpPr/>
            <p:nvPr/>
          </p:nvCxnSpPr>
          <p:spPr>
            <a:xfrm flipH="1" flipV="1">
              <a:off x="1543799" y="970748"/>
              <a:ext cx="589801" cy="477052"/>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6" name="Folded Corner 35"/>
            <p:cNvSpPr/>
            <p:nvPr/>
          </p:nvSpPr>
          <p:spPr>
            <a:xfrm>
              <a:off x="498291" y="381000"/>
              <a:ext cx="949509" cy="1219200"/>
            </a:xfrm>
            <a:prstGeom prst="foldedCorner">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dirty="0">
                  <a:latin typeface="Gill Sans Light"/>
                  <a:cs typeface="Gill Sans Light"/>
                </a:rPr>
                <a:t>ML</a:t>
              </a:r>
            </a:p>
            <a:p>
              <a:pPr algn="ctr"/>
              <a:r>
                <a:rPr lang="en-US" sz="2400" dirty="0">
                  <a:latin typeface="Gill Sans Light"/>
                  <a:cs typeface="Gill Sans Light"/>
                </a:rPr>
                <a:t>Paper</a:t>
              </a:r>
            </a:p>
          </p:txBody>
        </p:sp>
      </p:grpSp>
      <p:grpSp>
        <p:nvGrpSpPr>
          <p:cNvPr id="50" name="Group 49"/>
          <p:cNvGrpSpPr/>
          <p:nvPr/>
        </p:nvGrpSpPr>
        <p:grpSpPr>
          <a:xfrm>
            <a:off x="2022292" y="5413373"/>
            <a:ext cx="1780877" cy="1219200"/>
            <a:chOff x="498291" y="5413373"/>
            <a:chExt cx="1780877" cy="1219200"/>
          </a:xfrm>
        </p:grpSpPr>
        <p:sp>
          <p:nvSpPr>
            <p:cNvPr id="47" name="Folded Corner 46"/>
            <p:cNvSpPr/>
            <p:nvPr/>
          </p:nvSpPr>
          <p:spPr>
            <a:xfrm>
              <a:off x="498291" y="5413373"/>
              <a:ext cx="949509" cy="1219200"/>
            </a:xfrm>
            <a:prstGeom prst="foldedCorner">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dirty="0">
                  <a:latin typeface="Gill Sans Light"/>
                  <a:cs typeface="Gill Sans Light"/>
                </a:rPr>
                <a:t>ML</a:t>
              </a:r>
            </a:p>
            <a:p>
              <a:pPr algn="ctr"/>
              <a:r>
                <a:rPr lang="en-US" sz="2400" dirty="0">
                  <a:latin typeface="Gill Sans Light"/>
                  <a:cs typeface="Gill Sans Light"/>
                </a:rPr>
                <a:t>Paper</a:t>
              </a:r>
            </a:p>
          </p:txBody>
        </p:sp>
        <p:cxnSp>
          <p:nvCxnSpPr>
            <p:cNvPr id="49" name="Straight Arrow Connector 48"/>
            <p:cNvCxnSpPr/>
            <p:nvPr/>
          </p:nvCxnSpPr>
          <p:spPr>
            <a:xfrm flipH="1">
              <a:off x="1631935" y="5499449"/>
              <a:ext cx="647233" cy="384173"/>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57" name="Freeform 56"/>
          <p:cNvSpPr/>
          <p:nvPr/>
        </p:nvSpPr>
        <p:spPr>
          <a:xfrm>
            <a:off x="6445889" y="-1"/>
            <a:ext cx="4239628" cy="6243264"/>
          </a:xfrm>
          <a:custGeom>
            <a:avLst/>
            <a:gdLst>
              <a:gd name="connsiteX0" fmla="*/ 840828 w 3739931"/>
              <a:gd name="connsiteY0" fmla="*/ 0 h 6113518"/>
              <a:gd name="connsiteX1" fmla="*/ 0 w 3739931"/>
              <a:gd name="connsiteY1" fmla="*/ 1471449 h 6113518"/>
              <a:gd name="connsiteX2" fmla="*/ 113862 w 3739931"/>
              <a:gd name="connsiteY2" fmla="*/ 2697655 h 6113518"/>
              <a:gd name="connsiteX3" fmla="*/ 1051034 w 3739931"/>
              <a:gd name="connsiteY3" fmla="*/ 3389587 h 6113518"/>
              <a:gd name="connsiteX4" fmla="*/ 1795517 w 3739931"/>
              <a:gd name="connsiteY4" fmla="*/ 6113518 h 6113518"/>
              <a:gd name="connsiteX5" fmla="*/ 3739931 w 3739931"/>
              <a:gd name="connsiteY5" fmla="*/ 6096000 h 6113518"/>
              <a:gd name="connsiteX6" fmla="*/ 3704897 w 3739931"/>
              <a:gd name="connsiteY6" fmla="*/ 26276 h 6113518"/>
              <a:gd name="connsiteX7" fmla="*/ 840828 w 3739931"/>
              <a:gd name="connsiteY7" fmla="*/ 0 h 6113518"/>
              <a:gd name="connsiteX0" fmla="*/ 840828 w 3739931"/>
              <a:gd name="connsiteY0" fmla="*/ 0 h 6113518"/>
              <a:gd name="connsiteX1" fmla="*/ 0 w 3739931"/>
              <a:gd name="connsiteY1" fmla="*/ 1471449 h 6113518"/>
              <a:gd name="connsiteX2" fmla="*/ 113862 w 3739931"/>
              <a:gd name="connsiteY2" fmla="*/ 2697655 h 6113518"/>
              <a:gd name="connsiteX3" fmla="*/ 1051034 w 3739931"/>
              <a:gd name="connsiteY3" fmla="*/ 3389587 h 6113518"/>
              <a:gd name="connsiteX4" fmla="*/ 779517 w 3739931"/>
              <a:gd name="connsiteY4" fmla="*/ 5150069 h 6113518"/>
              <a:gd name="connsiteX5" fmla="*/ 1795517 w 3739931"/>
              <a:gd name="connsiteY5" fmla="*/ 6113518 h 6113518"/>
              <a:gd name="connsiteX6" fmla="*/ 3739931 w 3739931"/>
              <a:gd name="connsiteY6" fmla="*/ 6096000 h 6113518"/>
              <a:gd name="connsiteX7" fmla="*/ 3704897 w 3739931"/>
              <a:gd name="connsiteY7" fmla="*/ 26276 h 6113518"/>
              <a:gd name="connsiteX8" fmla="*/ 840828 w 3739931"/>
              <a:gd name="connsiteY8" fmla="*/ 0 h 6113518"/>
              <a:gd name="connsiteX0" fmla="*/ 840828 w 3739931"/>
              <a:gd name="connsiteY0" fmla="*/ 0 h 6113518"/>
              <a:gd name="connsiteX1" fmla="*/ 0 w 3739931"/>
              <a:gd name="connsiteY1" fmla="*/ 1471449 h 6113518"/>
              <a:gd name="connsiteX2" fmla="*/ 113862 w 3739931"/>
              <a:gd name="connsiteY2" fmla="*/ 2697655 h 6113518"/>
              <a:gd name="connsiteX3" fmla="*/ 1278758 w 3739931"/>
              <a:gd name="connsiteY3" fmla="*/ 3669863 h 6113518"/>
              <a:gd name="connsiteX4" fmla="*/ 779517 w 3739931"/>
              <a:gd name="connsiteY4" fmla="*/ 5150069 h 6113518"/>
              <a:gd name="connsiteX5" fmla="*/ 1795517 w 3739931"/>
              <a:gd name="connsiteY5" fmla="*/ 6113518 h 6113518"/>
              <a:gd name="connsiteX6" fmla="*/ 3739931 w 3739931"/>
              <a:gd name="connsiteY6" fmla="*/ 6096000 h 6113518"/>
              <a:gd name="connsiteX7" fmla="*/ 3704897 w 3739931"/>
              <a:gd name="connsiteY7" fmla="*/ 26276 h 6113518"/>
              <a:gd name="connsiteX8" fmla="*/ 840828 w 3739931"/>
              <a:gd name="connsiteY8" fmla="*/ 0 h 6113518"/>
              <a:gd name="connsiteX0" fmla="*/ 840828 w 3739931"/>
              <a:gd name="connsiteY0" fmla="*/ 0 h 6113518"/>
              <a:gd name="connsiteX1" fmla="*/ 0 w 3739931"/>
              <a:gd name="connsiteY1" fmla="*/ 1471449 h 6113518"/>
              <a:gd name="connsiteX2" fmla="*/ 113862 w 3739931"/>
              <a:gd name="connsiteY2" fmla="*/ 2697655 h 6113518"/>
              <a:gd name="connsiteX3" fmla="*/ 1278758 w 3739931"/>
              <a:gd name="connsiteY3" fmla="*/ 3669863 h 6113518"/>
              <a:gd name="connsiteX4" fmla="*/ 586827 w 3739931"/>
              <a:gd name="connsiteY4" fmla="*/ 5150069 h 6113518"/>
              <a:gd name="connsiteX5" fmla="*/ 1795517 w 3739931"/>
              <a:gd name="connsiteY5" fmla="*/ 6113518 h 6113518"/>
              <a:gd name="connsiteX6" fmla="*/ 3739931 w 3739931"/>
              <a:gd name="connsiteY6" fmla="*/ 6096000 h 6113518"/>
              <a:gd name="connsiteX7" fmla="*/ 3704897 w 3739931"/>
              <a:gd name="connsiteY7" fmla="*/ 26276 h 6113518"/>
              <a:gd name="connsiteX8" fmla="*/ 840828 w 3739931"/>
              <a:gd name="connsiteY8" fmla="*/ 0 h 6113518"/>
              <a:gd name="connsiteX0" fmla="*/ 840828 w 3739931"/>
              <a:gd name="connsiteY0" fmla="*/ 0 h 6113518"/>
              <a:gd name="connsiteX1" fmla="*/ 0 w 3739931"/>
              <a:gd name="connsiteY1" fmla="*/ 1471449 h 6113518"/>
              <a:gd name="connsiteX2" fmla="*/ 113862 w 3739931"/>
              <a:gd name="connsiteY2" fmla="*/ 2697655 h 6113518"/>
              <a:gd name="connsiteX3" fmla="*/ 1278758 w 3739931"/>
              <a:gd name="connsiteY3" fmla="*/ 3669863 h 6113518"/>
              <a:gd name="connsiteX4" fmla="*/ 586827 w 3739931"/>
              <a:gd name="connsiteY4" fmla="*/ 5150069 h 6113518"/>
              <a:gd name="connsiteX5" fmla="*/ 1795517 w 3739931"/>
              <a:gd name="connsiteY5" fmla="*/ 6113518 h 6113518"/>
              <a:gd name="connsiteX6" fmla="*/ 3739931 w 3739931"/>
              <a:gd name="connsiteY6" fmla="*/ 6096000 h 6113518"/>
              <a:gd name="connsiteX7" fmla="*/ 3704897 w 3739931"/>
              <a:gd name="connsiteY7" fmla="*/ 26276 h 6113518"/>
              <a:gd name="connsiteX8" fmla="*/ 840828 w 3739931"/>
              <a:gd name="connsiteY8" fmla="*/ 0 h 6113518"/>
              <a:gd name="connsiteX0" fmla="*/ 840828 w 3739931"/>
              <a:gd name="connsiteY0" fmla="*/ 0 h 6096000"/>
              <a:gd name="connsiteX1" fmla="*/ 0 w 3739931"/>
              <a:gd name="connsiteY1" fmla="*/ 1471449 h 6096000"/>
              <a:gd name="connsiteX2" fmla="*/ 113862 w 3739931"/>
              <a:gd name="connsiteY2" fmla="*/ 2697655 h 6096000"/>
              <a:gd name="connsiteX3" fmla="*/ 1278758 w 3739931"/>
              <a:gd name="connsiteY3" fmla="*/ 3669863 h 6096000"/>
              <a:gd name="connsiteX4" fmla="*/ 586827 w 3739931"/>
              <a:gd name="connsiteY4" fmla="*/ 5150069 h 6096000"/>
              <a:gd name="connsiteX5" fmla="*/ 2031999 w 3739931"/>
              <a:gd name="connsiteY5" fmla="*/ 6034691 h 6096000"/>
              <a:gd name="connsiteX6" fmla="*/ 3739931 w 3739931"/>
              <a:gd name="connsiteY6" fmla="*/ 6096000 h 6096000"/>
              <a:gd name="connsiteX7" fmla="*/ 3704897 w 3739931"/>
              <a:gd name="connsiteY7" fmla="*/ 26276 h 6096000"/>
              <a:gd name="connsiteX8" fmla="*/ 840828 w 3739931"/>
              <a:gd name="connsiteY8" fmla="*/ 0 h 6096000"/>
              <a:gd name="connsiteX0" fmla="*/ 840828 w 3739931"/>
              <a:gd name="connsiteY0" fmla="*/ 0 h 6367712"/>
              <a:gd name="connsiteX1" fmla="*/ 0 w 3739931"/>
              <a:gd name="connsiteY1" fmla="*/ 1471449 h 6367712"/>
              <a:gd name="connsiteX2" fmla="*/ 113862 w 3739931"/>
              <a:gd name="connsiteY2" fmla="*/ 2697655 h 6367712"/>
              <a:gd name="connsiteX3" fmla="*/ 1278758 w 3739931"/>
              <a:gd name="connsiteY3" fmla="*/ 3669863 h 6367712"/>
              <a:gd name="connsiteX4" fmla="*/ 586827 w 3739931"/>
              <a:gd name="connsiteY4" fmla="*/ 5150069 h 6367712"/>
              <a:gd name="connsiteX5" fmla="*/ 3739931 w 3739931"/>
              <a:gd name="connsiteY5" fmla="*/ 6096000 h 6367712"/>
              <a:gd name="connsiteX6" fmla="*/ 3704897 w 3739931"/>
              <a:gd name="connsiteY6" fmla="*/ 26276 h 6367712"/>
              <a:gd name="connsiteX7" fmla="*/ 840828 w 3739931"/>
              <a:gd name="connsiteY7" fmla="*/ 0 h 6367712"/>
              <a:gd name="connsiteX0" fmla="*/ 840828 w 3704897"/>
              <a:gd name="connsiteY0" fmla="*/ 0 h 5426742"/>
              <a:gd name="connsiteX1" fmla="*/ 0 w 3704897"/>
              <a:gd name="connsiteY1" fmla="*/ 1471449 h 5426742"/>
              <a:gd name="connsiteX2" fmla="*/ 113862 w 3704897"/>
              <a:gd name="connsiteY2" fmla="*/ 2697655 h 5426742"/>
              <a:gd name="connsiteX3" fmla="*/ 1278758 w 3704897"/>
              <a:gd name="connsiteY3" fmla="*/ 3669863 h 5426742"/>
              <a:gd name="connsiteX4" fmla="*/ 586827 w 3704897"/>
              <a:gd name="connsiteY4" fmla="*/ 5150069 h 5426742"/>
              <a:gd name="connsiteX5" fmla="*/ 3617310 w 3704897"/>
              <a:gd name="connsiteY5" fmla="*/ 4738414 h 5426742"/>
              <a:gd name="connsiteX6" fmla="*/ 3704897 w 3704897"/>
              <a:gd name="connsiteY6" fmla="*/ 26276 h 5426742"/>
              <a:gd name="connsiteX7" fmla="*/ 840828 w 3704897"/>
              <a:gd name="connsiteY7" fmla="*/ 0 h 5426742"/>
              <a:gd name="connsiteX0" fmla="*/ 840828 w 3704897"/>
              <a:gd name="connsiteY0" fmla="*/ 0 h 5857419"/>
              <a:gd name="connsiteX1" fmla="*/ 0 w 3704897"/>
              <a:gd name="connsiteY1" fmla="*/ 1471449 h 5857419"/>
              <a:gd name="connsiteX2" fmla="*/ 113862 w 3704897"/>
              <a:gd name="connsiteY2" fmla="*/ 2697655 h 5857419"/>
              <a:gd name="connsiteX3" fmla="*/ 1278758 w 3704897"/>
              <a:gd name="connsiteY3" fmla="*/ 3669863 h 5857419"/>
              <a:gd name="connsiteX4" fmla="*/ 586827 w 3704897"/>
              <a:gd name="connsiteY4" fmla="*/ 5150069 h 5857419"/>
              <a:gd name="connsiteX5" fmla="*/ 1742965 w 3704897"/>
              <a:gd name="connsiteY5" fmla="*/ 5850759 h 5857419"/>
              <a:gd name="connsiteX6" fmla="*/ 3617310 w 3704897"/>
              <a:gd name="connsiteY6" fmla="*/ 4738414 h 5857419"/>
              <a:gd name="connsiteX7" fmla="*/ 3704897 w 3704897"/>
              <a:gd name="connsiteY7" fmla="*/ 26276 h 5857419"/>
              <a:gd name="connsiteX8" fmla="*/ 840828 w 3704897"/>
              <a:gd name="connsiteY8" fmla="*/ 0 h 5857419"/>
              <a:gd name="connsiteX0" fmla="*/ 840828 w 3704897"/>
              <a:gd name="connsiteY0" fmla="*/ 0 h 5857419"/>
              <a:gd name="connsiteX1" fmla="*/ 0 w 3704897"/>
              <a:gd name="connsiteY1" fmla="*/ 1471449 h 5857419"/>
              <a:gd name="connsiteX2" fmla="*/ 113862 w 3704897"/>
              <a:gd name="connsiteY2" fmla="*/ 2697655 h 5857419"/>
              <a:gd name="connsiteX3" fmla="*/ 1068552 w 3704897"/>
              <a:gd name="connsiteY3" fmla="*/ 3310759 h 5857419"/>
              <a:gd name="connsiteX4" fmla="*/ 1278758 w 3704897"/>
              <a:gd name="connsiteY4" fmla="*/ 3669863 h 5857419"/>
              <a:gd name="connsiteX5" fmla="*/ 586827 w 3704897"/>
              <a:gd name="connsiteY5" fmla="*/ 5150069 h 5857419"/>
              <a:gd name="connsiteX6" fmla="*/ 1742965 w 3704897"/>
              <a:gd name="connsiteY6" fmla="*/ 5850759 h 5857419"/>
              <a:gd name="connsiteX7" fmla="*/ 3617310 w 3704897"/>
              <a:gd name="connsiteY7" fmla="*/ 4738414 h 5857419"/>
              <a:gd name="connsiteX8" fmla="*/ 3704897 w 3704897"/>
              <a:gd name="connsiteY8" fmla="*/ 26276 h 5857419"/>
              <a:gd name="connsiteX9" fmla="*/ 840828 w 3704897"/>
              <a:gd name="connsiteY9" fmla="*/ 0 h 5857419"/>
              <a:gd name="connsiteX0" fmla="*/ 840828 w 3704897"/>
              <a:gd name="connsiteY0" fmla="*/ 0 h 5857419"/>
              <a:gd name="connsiteX1" fmla="*/ 0 w 3704897"/>
              <a:gd name="connsiteY1" fmla="*/ 1471449 h 5857419"/>
              <a:gd name="connsiteX2" fmla="*/ 113862 w 3704897"/>
              <a:gd name="connsiteY2" fmla="*/ 2697655 h 5857419"/>
              <a:gd name="connsiteX3" fmla="*/ 1068552 w 3704897"/>
              <a:gd name="connsiteY3" fmla="*/ 3310759 h 5857419"/>
              <a:gd name="connsiteX4" fmla="*/ 1033516 w 3704897"/>
              <a:gd name="connsiteY4" fmla="*/ 3652346 h 5857419"/>
              <a:gd name="connsiteX5" fmla="*/ 586827 w 3704897"/>
              <a:gd name="connsiteY5" fmla="*/ 5150069 h 5857419"/>
              <a:gd name="connsiteX6" fmla="*/ 1742965 w 3704897"/>
              <a:gd name="connsiteY6" fmla="*/ 5850759 h 5857419"/>
              <a:gd name="connsiteX7" fmla="*/ 3617310 w 3704897"/>
              <a:gd name="connsiteY7" fmla="*/ 4738414 h 5857419"/>
              <a:gd name="connsiteX8" fmla="*/ 3704897 w 3704897"/>
              <a:gd name="connsiteY8" fmla="*/ 26276 h 5857419"/>
              <a:gd name="connsiteX9" fmla="*/ 840828 w 3704897"/>
              <a:gd name="connsiteY9" fmla="*/ 0 h 5857419"/>
              <a:gd name="connsiteX0" fmla="*/ 840828 w 3704897"/>
              <a:gd name="connsiteY0" fmla="*/ 0 h 5857419"/>
              <a:gd name="connsiteX1" fmla="*/ 0 w 3704897"/>
              <a:gd name="connsiteY1" fmla="*/ 1471449 h 5857419"/>
              <a:gd name="connsiteX2" fmla="*/ 113862 w 3704897"/>
              <a:gd name="connsiteY2" fmla="*/ 2697655 h 5857419"/>
              <a:gd name="connsiteX3" fmla="*/ 1068552 w 3704897"/>
              <a:gd name="connsiteY3" fmla="*/ 3310759 h 5857419"/>
              <a:gd name="connsiteX4" fmla="*/ 586827 w 3704897"/>
              <a:gd name="connsiteY4" fmla="*/ 5150069 h 5857419"/>
              <a:gd name="connsiteX5" fmla="*/ 1742965 w 3704897"/>
              <a:gd name="connsiteY5" fmla="*/ 5850759 h 5857419"/>
              <a:gd name="connsiteX6" fmla="*/ 3617310 w 3704897"/>
              <a:gd name="connsiteY6" fmla="*/ 4738414 h 5857419"/>
              <a:gd name="connsiteX7" fmla="*/ 3704897 w 3704897"/>
              <a:gd name="connsiteY7" fmla="*/ 26276 h 5857419"/>
              <a:gd name="connsiteX8" fmla="*/ 840828 w 3704897"/>
              <a:gd name="connsiteY8" fmla="*/ 0 h 5857419"/>
              <a:gd name="connsiteX0" fmla="*/ 840828 w 3704897"/>
              <a:gd name="connsiteY0" fmla="*/ 0 h 5857419"/>
              <a:gd name="connsiteX1" fmla="*/ 0 w 3704897"/>
              <a:gd name="connsiteY1" fmla="*/ 1471449 h 5857419"/>
              <a:gd name="connsiteX2" fmla="*/ 113862 w 3704897"/>
              <a:gd name="connsiteY2" fmla="*/ 2697655 h 5857419"/>
              <a:gd name="connsiteX3" fmla="*/ 1068552 w 3704897"/>
              <a:gd name="connsiteY3" fmla="*/ 3310759 h 5857419"/>
              <a:gd name="connsiteX4" fmla="*/ 586827 w 3704897"/>
              <a:gd name="connsiteY4" fmla="*/ 5150069 h 5857419"/>
              <a:gd name="connsiteX5" fmla="*/ 1742965 w 3704897"/>
              <a:gd name="connsiteY5" fmla="*/ 5850759 h 5857419"/>
              <a:gd name="connsiteX6" fmla="*/ 3617310 w 3704897"/>
              <a:gd name="connsiteY6" fmla="*/ 4738414 h 5857419"/>
              <a:gd name="connsiteX7" fmla="*/ 3704897 w 3704897"/>
              <a:gd name="connsiteY7" fmla="*/ 26276 h 5857419"/>
              <a:gd name="connsiteX8" fmla="*/ 840828 w 3704897"/>
              <a:gd name="connsiteY8" fmla="*/ 0 h 5857419"/>
              <a:gd name="connsiteX0" fmla="*/ 840828 w 3704897"/>
              <a:gd name="connsiteY0" fmla="*/ 0 h 5855656"/>
              <a:gd name="connsiteX1" fmla="*/ 0 w 3704897"/>
              <a:gd name="connsiteY1" fmla="*/ 1471449 h 5855656"/>
              <a:gd name="connsiteX2" fmla="*/ 113862 w 3704897"/>
              <a:gd name="connsiteY2" fmla="*/ 2697655 h 5855656"/>
              <a:gd name="connsiteX3" fmla="*/ 1068552 w 3704897"/>
              <a:gd name="connsiteY3" fmla="*/ 3310759 h 5855656"/>
              <a:gd name="connsiteX4" fmla="*/ 543034 w 3704897"/>
              <a:gd name="connsiteY4" fmla="*/ 4957379 h 5855656"/>
              <a:gd name="connsiteX5" fmla="*/ 1742965 w 3704897"/>
              <a:gd name="connsiteY5" fmla="*/ 5850759 h 5855656"/>
              <a:gd name="connsiteX6" fmla="*/ 3617310 w 3704897"/>
              <a:gd name="connsiteY6" fmla="*/ 4738414 h 5855656"/>
              <a:gd name="connsiteX7" fmla="*/ 3704897 w 3704897"/>
              <a:gd name="connsiteY7" fmla="*/ 26276 h 5855656"/>
              <a:gd name="connsiteX8" fmla="*/ 840828 w 3704897"/>
              <a:gd name="connsiteY8" fmla="*/ 0 h 5855656"/>
              <a:gd name="connsiteX0" fmla="*/ 840828 w 3704897"/>
              <a:gd name="connsiteY0" fmla="*/ 0 h 5855656"/>
              <a:gd name="connsiteX1" fmla="*/ 0 w 3704897"/>
              <a:gd name="connsiteY1" fmla="*/ 1471449 h 5855656"/>
              <a:gd name="connsiteX2" fmla="*/ 113862 w 3704897"/>
              <a:gd name="connsiteY2" fmla="*/ 2697655 h 5855656"/>
              <a:gd name="connsiteX3" fmla="*/ 1068552 w 3704897"/>
              <a:gd name="connsiteY3" fmla="*/ 3310759 h 5855656"/>
              <a:gd name="connsiteX4" fmla="*/ 543034 w 3704897"/>
              <a:gd name="connsiteY4" fmla="*/ 4957379 h 5855656"/>
              <a:gd name="connsiteX5" fmla="*/ 1742965 w 3704897"/>
              <a:gd name="connsiteY5" fmla="*/ 5850759 h 5855656"/>
              <a:gd name="connsiteX6" fmla="*/ 3617310 w 3704897"/>
              <a:gd name="connsiteY6" fmla="*/ 4738414 h 5855656"/>
              <a:gd name="connsiteX7" fmla="*/ 3704897 w 3704897"/>
              <a:gd name="connsiteY7" fmla="*/ 26276 h 5855656"/>
              <a:gd name="connsiteX8" fmla="*/ 840828 w 3704897"/>
              <a:gd name="connsiteY8" fmla="*/ 0 h 5855656"/>
              <a:gd name="connsiteX0" fmla="*/ 840828 w 3704897"/>
              <a:gd name="connsiteY0" fmla="*/ 0 h 5855656"/>
              <a:gd name="connsiteX1" fmla="*/ 0 w 3704897"/>
              <a:gd name="connsiteY1" fmla="*/ 1471449 h 5855656"/>
              <a:gd name="connsiteX2" fmla="*/ 113862 w 3704897"/>
              <a:gd name="connsiteY2" fmla="*/ 2697655 h 5855656"/>
              <a:gd name="connsiteX3" fmla="*/ 1068552 w 3704897"/>
              <a:gd name="connsiteY3" fmla="*/ 3310759 h 5855656"/>
              <a:gd name="connsiteX4" fmla="*/ 543034 w 3704897"/>
              <a:gd name="connsiteY4" fmla="*/ 4957379 h 5855656"/>
              <a:gd name="connsiteX5" fmla="*/ 1742965 w 3704897"/>
              <a:gd name="connsiteY5" fmla="*/ 5850759 h 5855656"/>
              <a:gd name="connsiteX6" fmla="*/ 3617310 w 3704897"/>
              <a:gd name="connsiteY6" fmla="*/ 4738414 h 5855656"/>
              <a:gd name="connsiteX7" fmla="*/ 3704897 w 3704897"/>
              <a:gd name="connsiteY7" fmla="*/ 26276 h 5855656"/>
              <a:gd name="connsiteX8" fmla="*/ 840828 w 3704897"/>
              <a:gd name="connsiteY8" fmla="*/ 0 h 5855656"/>
              <a:gd name="connsiteX0" fmla="*/ 840828 w 3704897"/>
              <a:gd name="connsiteY0" fmla="*/ 0 h 5857579"/>
              <a:gd name="connsiteX1" fmla="*/ 0 w 3704897"/>
              <a:gd name="connsiteY1" fmla="*/ 1471449 h 5857579"/>
              <a:gd name="connsiteX2" fmla="*/ 113862 w 3704897"/>
              <a:gd name="connsiteY2" fmla="*/ 2697655 h 5857579"/>
              <a:gd name="connsiteX3" fmla="*/ 1068552 w 3704897"/>
              <a:gd name="connsiteY3" fmla="*/ 3310759 h 5857579"/>
              <a:gd name="connsiteX4" fmla="*/ 543034 w 3704897"/>
              <a:gd name="connsiteY4" fmla="*/ 4957379 h 5857579"/>
              <a:gd name="connsiteX5" fmla="*/ 1742965 w 3704897"/>
              <a:gd name="connsiteY5" fmla="*/ 5850759 h 5857579"/>
              <a:gd name="connsiteX6" fmla="*/ 3617310 w 3704897"/>
              <a:gd name="connsiteY6" fmla="*/ 4738414 h 5857579"/>
              <a:gd name="connsiteX7" fmla="*/ 3704897 w 3704897"/>
              <a:gd name="connsiteY7" fmla="*/ 26276 h 5857579"/>
              <a:gd name="connsiteX8" fmla="*/ 840828 w 3704897"/>
              <a:gd name="connsiteY8" fmla="*/ 0 h 5857579"/>
              <a:gd name="connsiteX0" fmla="*/ 840828 w 4081517"/>
              <a:gd name="connsiteY0" fmla="*/ 0 h 5857579"/>
              <a:gd name="connsiteX1" fmla="*/ 0 w 4081517"/>
              <a:gd name="connsiteY1" fmla="*/ 1471449 h 5857579"/>
              <a:gd name="connsiteX2" fmla="*/ 113862 w 4081517"/>
              <a:gd name="connsiteY2" fmla="*/ 2697655 h 5857579"/>
              <a:gd name="connsiteX3" fmla="*/ 1068552 w 4081517"/>
              <a:gd name="connsiteY3" fmla="*/ 3310759 h 5857579"/>
              <a:gd name="connsiteX4" fmla="*/ 543034 w 4081517"/>
              <a:gd name="connsiteY4" fmla="*/ 4957379 h 5857579"/>
              <a:gd name="connsiteX5" fmla="*/ 1742965 w 4081517"/>
              <a:gd name="connsiteY5" fmla="*/ 5850759 h 5857579"/>
              <a:gd name="connsiteX6" fmla="*/ 4081517 w 4081517"/>
              <a:gd name="connsiteY6" fmla="*/ 4615793 h 5857579"/>
              <a:gd name="connsiteX7" fmla="*/ 3704897 w 4081517"/>
              <a:gd name="connsiteY7" fmla="*/ 26276 h 5857579"/>
              <a:gd name="connsiteX8" fmla="*/ 840828 w 4081517"/>
              <a:gd name="connsiteY8" fmla="*/ 0 h 5857579"/>
              <a:gd name="connsiteX0" fmla="*/ 840828 w 4204138"/>
              <a:gd name="connsiteY0" fmla="*/ 578069 h 6435648"/>
              <a:gd name="connsiteX1" fmla="*/ 0 w 4204138"/>
              <a:gd name="connsiteY1" fmla="*/ 2049518 h 6435648"/>
              <a:gd name="connsiteX2" fmla="*/ 113862 w 4204138"/>
              <a:gd name="connsiteY2" fmla="*/ 3275724 h 6435648"/>
              <a:gd name="connsiteX3" fmla="*/ 1068552 w 4204138"/>
              <a:gd name="connsiteY3" fmla="*/ 3888828 h 6435648"/>
              <a:gd name="connsiteX4" fmla="*/ 543034 w 4204138"/>
              <a:gd name="connsiteY4" fmla="*/ 5535448 h 6435648"/>
              <a:gd name="connsiteX5" fmla="*/ 1742965 w 4204138"/>
              <a:gd name="connsiteY5" fmla="*/ 6428828 h 6435648"/>
              <a:gd name="connsiteX6" fmla="*/ 4081517 w 4204138"/>
              <a:gd name="connsiteY6" fmla="*/ 5193862 h 6435648"/>
              <a:gd name="connsiteX7" fmla="*/ 4204138 w 4204138"/>
              <a:gd name="connsiteY7" fmla="*/ 0 h 6435648"/>
              <a:gd name="connsiteX8" fmla="*/ 840828 w 4204138"/>
              <a:gd name="connsiteY8" fmla="*/ 578069 h 6435648"/>
              <a:gd name="connsiteX0" fmla="*/ 840828 w 4081517"/>
              <a:gd name="connsiteY0" fmla="*/ 385380 h 6242959"/>
              <a:gd name="connsiteX1" fmla="*/ 0 w 4081517"/>
              <a:gd name="connsiteY1" fmla="*/ 1856829 h 6242959"/>
              <a:gd name="connsiteX2" fmla="*/ 113862 w 4081517"/>
              <a:gd name="connsiteY2" fmla="*/ 3083035 h 6242959"/>
              <a:gd name="connsiteX3" fmla="*/ 1068552 w 4081517"/>
              <a:gd name="connsiteY3" fmla="*/ 3696139 h 6242959"/>
              <a:gd name="connsiteX4" fmla="*/ 543034 w 4081517"/>
              <a:gd name="connsiteY4" fmla="*/ 5342759 h 6242959"/>
              <a:gd name="connsiteX5" fmla="*/ 1742965 w 4081517"/>
              <a:gd name="connsiteY5" fmla="*/ 6236139 h 6242959"/>
              <a:gd name="connsiteX6" fmla="*/ 4081517 w 4081517"/>
              <a:gd name="connsiteY6" fmla="*/ 5001173 h 6242959"/>
              <a:gd name="connsiteX7" fmla="*/ 4011448 w 4081517"/>
              <a:gd name="connsiteY7" fmla="*/ 0 h 6242959"/>
              <a:gd name="connsiteX8" fmla="*/ 840828 w 4081517"/>
              <a:gd name="connsiteY8" fmla="*/ 385380 h 6242959"/>
              <a:gd name="connsiteX0" fmla="*/ 1129863 w 4081517"/>
              <a:gd name="connsiteY0" fmla="*/ 1 h 6242959"/>
              <a:gd name="connsiteX1" fmla="*/ 0 w 4081517"/>
              <a:gd name="connsiteY1" fmla="*/ 1856829 h 6242959"/>
              <a:gd name="connsiteX2" fmla="*/ 113862 w 4081517"/>
              <a:gd name="connsiteY2" fmla="*/ 3083035 h 6242959"/>
              <a:gd name="connsiteX3" fmla="*/ 1068552 w 4081517"/>
              <a:gd name="connsiteY3" fmla="*/ 3696139 h 6242959"/>
              <a:gd name="connsiteX4" fmla="*/ 543034 w 4081517"/>
              <a:gd name="connsiteY4" fmla="*/ 5342759 h 6242959"/>
              <a:gd name="connsiteX5" fmla="*/ 1742965 w 4081517"/>
              <a:gd name="connsiteY5" fmla="*/ 6236139 h 6242959"/>
              <a:gd name="connsiteX6" fmla="*/ 4081517 w 4081517"/>
              <a:gd name="connsiteY6" fmla="*/ 5001173 h 6242959"/>
              <a:gd name="connsiteX7" fmla="*/ 4011448 w 4081517"/>
              <a:gd name="connsiteY7" fmla="*/ 0 h 6242959"/>
              <a:gd name="connsiteX8" fmla="*/ 1129863 w 4081517"/>
              <a:gd name="connsiteY8" fmla="*/ 1 h 6242959"/>
              <a:gd name="connsiteX0" fmla="*/ 1129863 w 4011448"/>
              <a:gd name="connsiteY0" fmla="*/ 1 h 6242959"/>
              <a:gd name="connsiteX1" fmla="*/ 0 w 4011448"/>
              <a:gd name="connsiteY1" fmla="*/ 1856829 h 6242959"/>
              <a:gd name="connsiteX2" fmla="*/ 113862 w 4011448"/>
              <a:gd name="connsiteY2" fmla="*/ 3083035 h 6242959"/>
              <a:gd name="connsiteX3" fmla="*/ 1068552 w 4011448"/>
              <a:gd name="connsiteY3" fmla="*/ 3696139 h 6242959"/>
              <a:gd name="connsiteX4" fmla="*/ 543034 w 4011448"/>
              <a:gd name="connsiteY4" fmla="*/ 5342759 h 6242959"/>
              <a:gd name="connsiteX5" fmla="*/ 1742965 w 4011448"/>
              <a:gd name="connsiteY5" fmla="*/ 6236139 h 6242959"/>
              <a:gd name="connsiteX6" fmla="*/ 4002689 w 4011448"/>
              <a:gd name="connsiteY6" fmla="*/ 5001173 h 6242959"/>
              <a:gd name="connsiteX7" fmla="*/ 4011448 w 4011448"/>
              <a:gd name="connsiteY7" fmla="*/ 0 h 6242959"/>
              <a:gd name="connsiteX8" fmla="*/ 1129863 w 4011448"/>
              <a:gd name="connsiteY8" fmla="*/ 1 h 6242959"/>
              <a:gd name="connsiteX0" fmla="*/ 1133849 w 4015434"/>
              <a:gd name="connsiteY0" fmla="*/ 1 h 6242018"/>
              <a:gd name="connsiteX1" fmla="*/ 3986 w 4015434"/>
              <a:gd name="connsiteY1" fmla="*/ 1856829 h 6242018"/>
              <a:gd name="connsiteX2" fmla="*/ 117848 w 4015434"/>
              <a:gd name="connsiteY2" fmla="*/ 3083035 h 6242018"/>
              <a:gd name="connsiteX3" fmla="*/ 106599 w 4015434"/>
              <a:gd name="connsiteY3" fmla="*/ 3740860 h 6242018"/>
              <a:gd name="connsiteX4" fmla="*/ 547020 w 4015434"/>
              <a:gd name="connsiteY4" fmla="*/ 5342759 h 6242018"/>
              <a:gd name="connsiteX5" fmla="*/ 1746951 w 4015434"/>
              <a:gd name="connsiteY5" fmla="*/ 6236139 h 6242018"/>
              <a:gd name="connsiteX6" fmla="*/ 4006675 w 4015434"/>
              <a:gd name="connsiteY6" fmla="*/ 5001173 h 6242018"/>
              <a:gd name="connsiteX7" fmla="*/ 4015434 w 4015434"/>
              <a:gd name="connsiteY7" fmla="*/ 0 h 6242018"/>
              <a:gd name="connsiteX8" fmla="*/ 1133849 w 4015434"/>
              <a:gd name="connsiteY8" fmla="*/ 1 h 6242018"/>
              <a:gd name="connsiteX0" fmla="*/ 1129863 w 4011448"/>
              <a:gd name="connsiteY0" fmla="*/ 1 h 6243264"/>
              <a:gd name="connsiteX1" fmla="*/ 0 w 4011448"/>
              <a:gd name="connsiteY1" fmla="*/ 1856829 h 6243264"/>
              <a:gd name="connsiteX2" fmla="*/ 113862 w 4011448"/>
              <a:gd name="connsiteY2" fmla="*/ 3083035 h 6243264"/>
              <a:gd name="connsiteX3" fmla="*/ 543034 w 4011448"/>
              <a:gd name="connsiteY3" fmla="*/ 5342759 h 6243264"/>
              <a:gd name="connsiteX4" fmla="*/ 1742965 w 4011448"/>
              <a:gd name="connsiteY4" fmla="*/ 6236139 h 6243264"/>
              <a:gd name="connsiteX5" fmla="*/ 4002689 w 4011448"/>
              <a:gd name="connsiteY5" fmla="*/ 5001173 h 6243264"/>
              <a:gd name="connsiteX6" fmla="*/ 4011448 w 4011448"/>
              <a:gd name="connsiteY6" fmla="*/ 0 h 6243264"/>
              <a:gd name="connsiteX7" fmla="*/ 1129863 w 4011448"/>
              <a:gd name="connsiteY7" fmla="*/ 1 h 6243264"/>
              <a:gd name="connsiteX0" fmla="*/ 1505506 w 4387091"/>
              <a:gd name="connsiteY0" fmla="*/ 1 h 6243264"/>
              <a:gd name="connsiteX1" fmla="*/ 0 w 4387091"/>
              <a:gd name="connsiteY1" fmla="*/ 1910495 h 6243264"/>
              <a:gd name="connsiteX2" fmla="*/ 489505 w 4387091"/>
              <a:gd name="connsiteY2" fmla="*/ 3083035 h 6243264"/>
              <a:gd name="connsiteX3" fmla="*/ 918677 w 4387091"/>
              <a:gd name="connsiteY3" fmla="*/ 5342759 h 6243264"/>
              <a:gd name="connsiteX4" fmla="*/ 2118608 w 4387091"/>
              <a:gd name="connsiteY4" fmla="*/ 6236139 h 6243264"/>
              <a:gd name="connsiteX5" fmla="*/ 4378332 w 4387091"/>
              <a:gd name="connsiteY5" fmla="*/ 5001173 h 6243264"/>
              <a:gd name="connsiteX6" fmla="*/ 4387091 w 4387091"/>
              <a:gd name="connsiteY6" fmla="*/ 0 h 6243264"/>
              <a:gd name="connsiteX7" fmla="*/ 1505506 w 4387091"/>
              <a:gd name="connsiteY7" fmla="*/ 1 h 6243264"/>
              <a:gd name="connsiteX0" fmla="*/ 1539752 w 4421337"/>
              <a:gd name="connsiteY0" fmla="*/ 1 h 6243264"/>
              <a:gd name="connsiteX1" fmla="*/ 34246 w 4421337"/>
              <a:gd name="connsiteY1" fmla="*/ 1910495 h 6243264"/>
              <a:gd name="connsiteX2" fmla="*/ 523751 w 4421337"/>
              <a:gd name="connsiteY2" fmla="*/ 3083035 h 6243264"/>
              <a:gd name="connsiteX3" fmla="*/ 952923 w 4421337"/>
              <a:gd name="connsiteY3" fmla="*/ 5342759 h 6243264"/>
              <a:gd name="connsiteX4" fmla="*/ 2152854 w 4421337"/>
              <a:gd name="connsiteY4" fmla="*/ 6236139 h 6243264"/>
              <a:gd name="connsiteX5" fmla="*/ 4412578 w 4421337"/>
              <a:gd name="connsiteY5" fmla="*/ 5001173 h 6243264"/>
              <a:gd name="connsiteX6" fmla="*/ 4421337 w 4421337"/>
              <a:gd name="connsiteY6" fmla="*/ 0 h 6243264"/>
              <a:gd name="connsiteX7" fmla="*/ 1539752 w 4421337"/>
              <a:gd name="connsiteY7" fmla="*/ 1 h 6243264"/>
              <a:gd name="connsiteX0" fmla="*/ 1358043 w 4239628"/>
              <a:gd name="connsiteY0" fmla="*/ 1 h 6243264"/>
              <a:gd name="connsiteX1" fmla="*/ 49303 w 4239628"/>
              <a:gd name="connsiteY1" fmla="*/ 1946272 h 6243264"/>
              <a:gd name="connsiteX2" fmla="*/ 342042 w 4239628"/>
              <a:gd name="connsiteY2" fmla="*/ 3083035 h 6243264"/>
              <a:gd name="connsiteX3" fmla="*/ 771214 w 4239628"/>
              <a:gd name="connsiteY3" fmla="*/ 5342759 h 6243264"/>
              <a:gd name="connsiteX4" fmla="*/ 1971145 w 4239628"/>
              <a:gd name="connsiteY4" fmla="*/ 6236139 h 6243264"/>
              <a:gd name="connsiteX5" fmla="*/ 4230869 w 4239628"/>
              <a:gd name="connsiteY5" fmla="*/ 5001173 h 6243264"/>
              <a:gd name="connsiteX6" fmla="*/ 4239628 w 4239628"/>
              <a:gd name="connsiteY6" fmla="*/ 0 h 6243264"/>
              <a:gd name="connsiteX7" fmla="*/ 1358043 w 4239628"/>
              <a:gd name="connsiteY7" fmla="*/ 1 h 624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628" h="6243264">
                <a:moveTo>
                  <a:pt x="1358043" y="1"/>
                </a:moveTo>
                <a:cubicBezTo>
                  <a:pt x="626861" y="318417"/>
                  <a:pt x="218636" y="1432433"/>
                  <a:pt x="49303" y="1946272"/>
                </a:cubicBezTo>
                <a:cubicBezTo>
                  <a:pt x="-120030" y="2460111"/>
                  <a:pt x="188929" y="2510991"/>
                  <a:pt x="342042" y="3083035"/>
                </a:cubicBezTo>
                <a:cubicBezTo>
                  <a:pt x="432548" y="3664023"/>
                  <a:pt x="499697" y="4817242"/>
                  <a:pt x="771214" y="5342759"/>
                </a:cubicBezTo>
                <a:cubicBezTo>
                  <a:pt x="1042731" y="5868276"/>
                  <a:pt x="1466065" y="6304748"/>
                  <a:pt x="1971145" y="6236139"/>
                </a:cubicBezTo>
                <a:cubicBezTo>
                  <a:pt x="2476225" y="6167530"/>
                  <a:pt x="3919938" y="5900391"/>
                  <a:pt x="4230869" y="5001173"/>
                </a:cubicBezTo>
                <a:cubicBezTo>
                  <a:pt x="4233789" y="3334115"/>
                  <a:pt x="4236708" y="1667058"/>
                  <a:pt x="4239628" y="0"/>
                </a:cubicBezTo>
                <a:lnTo>
                  <a:pt x="1358043" y="1"/>
                </a:lnTo>
                <a:close/>
              </a:path>
            </a:pathLst>
          </a:custGeom>
          <a:solidFill>
            <a:schemeClr val="accent2">
              <a:alpha val="88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Gill Sans Light"/>
                <a:cs typeface="Gill Sans Light"/>
              </a:rPr>
              <a:t>Interesting </a:t>
            </a:r>
            <a:br>
              <a:rPr lang="en-US" sz="4000" dirty="0">
                <a:latin typeface="Gill Sans Light"/>
                <a:cs typeface="Gill Sans Light"/>
              </a:rPr>
            </a:br>
            <a:r>
              <a:rPr lang="en-US" sz="4000" dirty="0">
                <a:latin typeface="Gill Sans Light"/>
                <a:cs typeface="Gill Sans Light"/>
              </a:rPr>
              <a:t>Machine Learning</a:t>
            </a:r>
          </a:p>
          <a:p>
            <a:pPr algn="ctr"/>
            <a:r>
              <a:rPr lang="en-US" sz="4000" dirty="0">
                <a:latin typeface="Gill Sans Light"/>
                <a:cs typeface="Gill Sans Light"/>
              </a:rPr>
              <a:t>Research</a:t>
            </a:r>
          </a:p>
          <a:p>
            <a:pPr algn="ctr"/>
            <a:endParaRPr lang="en-US" sz="4000" dirty="0">
              <a:latin typeface="Gill Sans Light"/>
              <a:cs typeface="Gill Sans Light"/>
            </a:endParaRPr>
          </a:p>
          <a:p>
            <a:pPr algn="ctr"/>
            <a:endParaRPr lang="en-US" sz="4000" dirty="0">
              <a:latin typeface="Gill Sans Light"/>
              <a:cs typeface="Gill Sans Light"/>
            </a:endParaRPr>
          </a:p>
          <a:p>
            <a:pPr algn="ctr"/>
            <a:endParaRPr lang="en-US" sz="4000" dirty="0">
              <a:latin typeface="Gill Sans Light"/>
              <a:cs typeface="Gill Sans Light"/>
            </a:endParaRPr>
          </a:p>
        </p:txBody>
      </p:sp>
      <p:sp>
        <p:nvSpPr>
          <p:cNvPr id="58" name="Rounded Rectangle 57"/>
          <p:cNvSpPr/>
          <p:nvPr/>
        </p:nvSpPr>
        <p:spPr>
          <a:xfrm rot="2625877">
            <a:off x="1716606" y="1958832"/>
            <a:ext cx="7301073" cy="4463827"/>
          </a:xfrm>
          <a:custGeom>
            <a:avLst/>
            <a:gdLst>
              <a:gd name="connsiteX0" fmla="*/ 0 w 6091794"/>
              <a:gd name="connsiteY0" fmla="*/ 464886 h 2789258"/>
              <a:gd name="connsiteX1" fmla="*/ 464886 w 6091794"/>
              <a:gd name="connsiteY1" fmla="*/ 0 h 2789258"/>
              <a:gd name="connsiteX2" fmla="*/ 5626908 w 6091794"/>
              <a:gd name="connsiteY2" fmla="*/ 0 h 2789258"/>
              <a:gd name="connsiteX3" fmla="*/ 6091794 w 6091794"/>
              <a:gd name="connsiteY3" fmla="*/ 464886 h 2789258"/>
              <a:gd name="connsiteX4" fmla="*/ 6091794 w 6091794"/>
              <a:gd name="connsiteY4" fmla="*/ 2324372 h 2789258"/>
              <a:gd name="connsiteX5" fmla="*/ 5626908 w 6091794"/>
              <a:gd name="connsiteY5" fmla="*/ 2789258 h 2789258"/>
              <a:gd name="connsiteX6" fmla="*/ 464886 w 6091794"/>
              <a:gd name="connsiteY6" fmla="*/ 2789258 h 2789258"/>
              <a:gd name="connsiteX7" fmla="*/ 0 w 6091794"/>
              <a:gd name="connsiteY7" fmla="*/ 2324372 h 2789258"/>
              <a:gd name="connsiteX8" fmla="*/ 0 w 6091794"/>
              <a:gd name="connsiteY8" fmla="*/ 464886 h 2789258"/>
              <a:gd name="connsiteX0" fmla="*/ 0 w 6091794"/>
              <a:gd name="connsiteY0" fmla="*/ 626775 h 2951147"/>
              <a:gd name="connsiteX1" fmla="*/ 1001123 w 6091794"/>
              <a:gd name="connsiteY1" fmla="*/ 0 h 2951147"/>
              <a:gd name="connsiteX2" fmla="*/ 5626908 w 6091794"/>
              <a:gd name="connsiteY2" fmla="*/ 161889 h 2951147"/>
              <a:gd name="connsiteX3" fmla="*/ 6091794 w 6091794"/>
              <a:gd name="connsiteY3" fmla="*/ 626775 h 2951147"/>
              <a:gd name="connsiteX4" fmla="*/ 6091794 w 6091794"/>
              <a:gd name="connsiteY4" fmla="*/ 2486261 h 2951147"/>
              <a:gd name="connsiteX5" fmla="*/ 5626908 w 6091794"/>
              <a:gd name="connsiteY5" fmla="*/ 2951147 h 2951147"/>
              <a:gd name="connsiteX6" fmla="*/ 464886 w 6091794"/>
              <a:gd name="connsiteY6" fmla="*/ 2951147 h 2951147"/>
              <a:gd name="connsiteX7" fmla="*/ 0 w 6091794"/>
              <a:gd name="connsiteY7" fmla="*/ 2486261 h 2951147"/>
              <a:gd name="connsiteX8" fmla="*/ 0 w 6091794"/>
              <a:gd name="connsiteY8" fmla="*/ 626775 h 2951147"/>
              <a:gd name="connsiteX0" fmla="*/ 283489 w 6091794"/>
              <a:gd name="connsiteY0" fmla="*/ 694835 h 2951147"/>
              <a:gd name="connsiteX1" fmla="*/ 1001123 w 6091794"/>
              <a:gd name="connsiteY1" fmla="*/ 0 h 2951147"/>
              <a:gd name="connsiteX2" fmla="*/ 5626908 w 6091794"/>
              <a:gd name="connsiteY2" fmla="*/ 161889 h 2951147"/>
              <a:gd name="connsiteX3" fmla="*/ 6091794 w 6091794"/>
              <a:gd name="connsiteY3" fmla="*/ 626775 h 2951147"/>
              <a:gd name="connsiteX4" fmla="*/ 6091794 w 6091794"/>
              <a:gd name="connsiteY4" fmla="*/ 2486261 h 2951147"/>
              <a:gd name="connsiteX5" fmla="*/ 5626908 w 6091794"/>
              <a:gd name="connsiteY5" fmla="*/ 2951147 h 2951147"/>
              <a:gd name="connsiteX6" fmla="*/ 464886 w 6091794"/>
              <a:gd name="connsiteY6" fmla="*/ 2951147 h 2951147"/>
              <a:gd name="connsiteX7" fmla="*/ 0 w 6091794"/>
              <a:gd name="connsiteY7" fmla="*/ 2486261 h 2951147"/>
              <a:gd name="connsiteX8" fmla="*/ 283489 w 6091794"/>
              <a:gd name="connsiteY8" fmla="*/ 694835 h 2951147"/>
              <a:gd name="connsiteX0" fmla="*/ 283489 w 6091794"/>
              <a:gd name="connsiteY0" fmla="*/ 694835 h 3704961"/>
              <a:gd name="connsiteX1" fmla="*/ 1001123 w 6091794"/>
              <a:gd name="connsiteY1" fmla="*/ 0 h 3704961"/>
              <a:gd name="connsiteX2" fmla="*/ 5626908 w 6091794"/>
              <a:gd name="connsiteY2" fmla="*/ 161889 h 3704961"/>
              <a:gd name="connsiteX3" fmla="*/ 6091794 w 6091794"/>
              <a:gd name="connsiteY3" fmla="*/ 626775 h 3704961"/>
              <a:gd name="connsiteX4" fmla="*/ 6091794 w 6091794"/>
              <a:gd name="connsiteY4" fmla="*/ 2486261 h 3704961"/>
              <a:gd name="connsiteX5" fmla="*/ 5626908 w 6091794"/>
              <a:gd name="connsiteY5" fmla="*/ 2951147 h 3704961"/>
              <a:gd name="connsiteX6" fmla="*/ 3201814 w 6091794"/>
              <a:gd name="connsiteY6" fmla="*/ 3704961 h 3704961"/>
              <a:gd name="connsiteX7" fmla="*/ 464886 w 6091794"/>
              <a:gd name="connsiteY7" fmla="*/ 2951147 h 3704961"/>
              <a:gd name="connsiteX8" fmla="*/ 0 w 6091794"/>
              <a:gd name="connsiteY8" fmla="*/ 2486261 h 3704961"/>
              <a:gd name="connsiteX9" fmla="*/ 283489 w 6091794"/>
              <a:gd name="connsiteY9" fmla="*/ 694835 h 3704961"/>
              <a:gd name="connsiteX0" fmla="*/ 283489 w 7279727"/>
              <a:gd name="connsiteY0" fmla="*/ 694835 h 3704961"/>
              <a:gd name="connsiteX1" fmla="*/ 1001123 w 7279727"/>
              <a:gd name="connsiteY1" fmla="*/ 0 h 3704961"/>
              <a:gd name="connsiteX2" fmla="*/ 5626908 w 7279727"/>
              <a:gd name="connsiteY2" fmla="*/ 161889 h 3704961"/>
              <a:gd name="connsiteX3" fmla="*/ 7279727 w 7279727"/>
              <a:gd name="connsiteY3" fmla="*/ 119648 h 3704961"/>
              <a:gd name="connsiteX4" fmla="*/ 6091794 w 7279727"/>
              <a:gd name="connsiteY4" fmla="*/ 2486261 h 3704961"/>
              <a:gd name="connsiteX5" fmla="*/ 5626908 w 7279727"/>
              <a:gd name="connsiteY5" fmla="*/ 2951147 h 3704961"/>
              <a:gd name="connsiteX6" fmla="*/ 3201814 w 7279727"/>
              <a:gd name="connsiteY6" fmla="*/ 3704961 h 3704961"/>
              <a:gd name="connsiteX7" fmla="*/ 464886 w 7279727"/>
              <a:gd name="connsiteY7" fmla="*/ 2951147 h 3704961"/>
              <a:gd name="connsiteX8" fmla="*/ 0 w 7279727"/>
              <a:gd name="connsiteY8" fmla="*/ 2486261 h 3704961"/>
              <a:gd name="connsiteX9" fmla="*/ 283489 w 7279727"/>
              <a:gd name="connsiteY9" fmla="*/ 694835 h 3704961"/>
              <a:gd name="connsiteX0" fmla="*/ 283489 w 7279727"/>
              <a:gd name="connsiteY0" fmla="*/ 943079 h 3953205"/>
              <a:gd name="connsiteX1" fmla="*/ 1001123 w 7279727"/>
              <a:gd name="connsiteY1" fmla="*/ 248244 h 3953205"/>
              <a:gd name="connsiteX2" fmla="*/ 3269370 w 7279727"/>
              <a:gd name="connsiteY2" fmla="*/ 0 h 3953205"/>
              <a:gd name="connsiteX3" fmla="*/ 7279727 w 7279727"/>
              <a:gd name="connsiteY3" fmla="*/ 367892 h 3953205"/>
              <a:gd name="connsiteX4" fmla="*/ 6091794 w 7279727"/>
              <a:gd name="connsiteY4" fmla="*/ 2734505 h 3953205"/>
              <a:gd name="connsiteX5" fmla="*/ 5626908 w 7279727"/>
              <a:gd name="connsiteY5" fmla="*/ 3199391 h 3953205"/>
              <a:gd name="connsiteX6" fmla="*/ 3201814 w 7279727"/>
              <a:gd name="connsiteY6" fmla="*/ 3953205 h 3953205"/>
              <a:gd name="connsiteX7" fmla="*/ 464886 w 7279727"/>
              <a:gd name="connsiteY7" fmla="*/ 3199391 h 3953205"/>
              <a:gd name="connsiteX8" fmla="*/ 0 w 7279727"/>
              <a:gd name="connsiteY8" fmla="*/ 2734505 h 3953205"/>
              <a:gd name="connsiteX9" fmla="*/ 283489 w 7279727"/>
              <a:gd name="connsiteY9" fmla="*/ 943079 h 3953205"/>
              <a:gd name="connsiteX0" fmla="*/ 283489 w 7279727"/>
              <a:gd name="connsiteY0" fmla="*/ 944430 h 3954556"/>
              <a:gd name="connsiteX1" fmla="*/ 1001123 w 7279727"/>
              <a:gd name="connsiteY1" fmla="*/ 249595 h 3954556"/>
              <a:gd name="connsiteX2" fmla="*/ 3269370 w 7279727"/>
              <a:gd name="connsiteY2" fmla="*/ 1351 h 3954556"/>
              <a:gd name="connsiteX3" fmla="*/ 4698843 w 7279727"/>
              <a:gd name="connsiteY3" fmla="*/ 604521 h 3954556"/>
              <a:gd name="connsiteX4" fmla="*/ 7279727 w 7279727"/>
              <a:gd name="connsiteY4" fmla="*/ 369243 h 3954556"/>
              <a:gd name="connsiteX5" fmla="*/ 6091794 w 7279727"/>
              <a:gd name="connsiteY5" fmla="*/ 2735856 h 3954556"/>
              <a:gd name="connsiteX6" fmla="*/ 5626908 w 7279727"/>
              <a:gd name="connsiteY6" fmla="*/ 3200742 h 3954556"/>
              <a:gd name="connsiteX7" fmla="*/ 3201814 w 7279727"/>
              <a:gd name="connsiteY7" fmla="*/ 3954556 h 3954556"/>
              <a:gd name="connsiteX8" fmla="*/ 464886 w 7279727"/>
              <a:gd name="connsiteY8" fmla="*/ 3200742 h 3954556"/>
              <a:gd name="connsiteX9" fmla="*/ 0 w 7279727"/>
              <a:gd name="connsiteY9" fmla="*/ 2735856 h 3954556"/>
              <a:gd name="connsiteX10" fmla="*/ 283489 w 7279727"/>
              <a:gd name="connsiteY10" fmla="*/ 944430 h 3954556"/>
              <a:gd name="connsiteX0" fmla="*/ 283489 w 7279784"/>
              <a:gd name="connsiteY0" fmla="*/ 1335175 h 4345301"/>
              <a:gd name="connsiteX1" fmla="*/ 1001123 w 7279784"/>
              <a:gd name="connsiteY1" fmla="*/ 640340 h 4345301"/>
              <a:gd name="connsiteX2" fmla="*/ 3269370 w 7279784"/>
              <a:gd name="connsiteY2" fmla="*/ 392096 h 4345301"/>
              <a:gd name="connsiteX3" fmla="*/ 4698843 w 7279784"/>
              <a:gd name="connsiteY3" fmla="*/ 995266 h 4345301"/>
              <a:gd name="connsiteX4" fmla="*/ 6355654 w 7279784"/>
              <a:gd name="connsiteY4" fmla="*/ 2672 h 4345301"/>
              <a:gd name="connsiteX5" fmla="*/ 7279727 w 7279784"/>
              <a:gd name="connsiteY5" fmla="*/ 759988 h 4345301"/>
              <a:gd name="connsiteX6" fmla="*/ 6091794 w 7279784"/>
              <a:gd name="connsiteY6" fmla="*/ 3126601 h 4345301"/>
              <a:gd name="connsiteX7" fmla="*/ 5626908 w 7279784"/>
              <a:gd name="connsiteY7" fmla="*/ 3591487 h 4345301"/>
              <a:gd name="connsiteX8" fmla="*/ 3201814 w 7279784"/>
              <a:gd name="connsiteY8" fmla="*/ 4345301 h 4345301"/>
              <a:gd name="connsiteX9" fmla="*/ 464886 w 7279784"/>
              <a:gd name="connsiteY9" fmla="*/ 3591487 h 4345301"/>
              <a:gd name="connsiteX10" fmla="*/ 0 w 7279784"/>
              <a:gd name="connsiteY10" fmla="*/ 3126601 h 4345301"/>
              <a:gd name="connsiteX11" fmla="*/ 283489 w 7279784"/>
              <a:gd name="connsiteY11" fmla="*/ 1335175 h 4345301"/>
              <a:gd name="connsiteX0" fmla="*/ 283489 w 7279784"/>
              <a:gd name="connsiteY0" fmla="*/ 1432928 h 4443054"/>
              <a:gd name="connsiteX1" fmla="*/ 1001123 w 7279784"/>
              <a:gd name="connsiteY1" fmla="*/ 738093 h 4443054"/>
              <a:gd name="connsiteX2" fmla="*/ 2994960 w 7279784"/>
              <a:gd name="connsiteY2" fmla="*/ 743 h 4443054"/>
              <a:gd name="connsiteX3" fmla="*/ 4698843 w 7279784"/>
              <a:gd name="connsiteY3" fmla="*/ 1093019 h 4443054"/>
              <a:gd name="connsiteX4" fmla="*/ 6355654 w 7279784"/>
              <a:gd name="connsiteY4" fmla="*/ 100425 h 4443054"/>
              <a:gd name="connsiteX5" fmla="*/ 7279727 w 7279784"/>
              <a:gd name="connsiteY5" fmla="*/ 857741 h 4443054"/>
              <a:gd name="connsiteX6" fmla="*/ 6091794 w 7279784"/>
              <a:gd name="connsiteY6" fmla="*/ 3224354 h 4443054"/>
              <a:gd name="connsiteX7" fmla="*/ 5626908 w 7279784"/>
              <a:gd name="connsiteY7" fmla="*/ 3689240 h 4443054"/>
              <a:gd name="connsiteX8" fmla="*/ 3201814 w 7279784"/>
              <a:gd name="connsiteY8" fmla="*/ 4443054 h 4443054"/>
              <a:gd name="connsiteX9" fmla="*/ 464886 w 7279784"/>
              <a:gd name="connsiteY9" fmla="*/ 3689240 h 4443054"/>
              <a:gd name="connsiteX10" fmla="*/ 0 w 7279784"/>
              <a:gd name="connsiteY10" fmla="*/ 3224354 h 4443054"/>
              <a:gd name="connsiteX11" fmla="*/ 283489 w 7279784"/>
              <a:gd name="connsiteY11" fmla="*/ 1432928 h 4443054"/>
              <a:gd name="connsiteX0" fmla="*/ 283489 w 7279782"/>
              <a:gd name="connsiteY0" fmla="*/ 1453701 h 4463827"/>
              <a:gd name="connsiteX1" fmla="*/ 1001123 w 7279782"/>
              <a:gd name="connsiteY1" fmla="*/ 758866 h 4463827"/>
              <a:gd name="connsiteX2" fmla="*/ 2994960 w 7279782"/>
              <a:gd name="connsiteY2" fmla="*/ 21516 h 4463827"/>
              <a:gd name="connsiteX3" fmla="*/ 4820877 w 7279782"/>
              <a:gd name="connsiteY3" fmla="*/ 50931 h 4463827"/>
              <a:gd name="connsiteX4" fmla="*/ 6355654 w 7279782"/>
              <a:gd name="connsiteY4" fmla="*/ 121198 h 4463827"/>
              <a:gd name="connsiteX5" fmla="*/ 7279727 w 7279782"/>
              <a:gd name="connsiteY5" fmla="*/ 878514 h 4463827"/>
              <a:gd name="connsiteX6" fmla="*/ 6091794 w 7279782"/>
              <a:gd name="connsiteY6" fmla="*/ 3245127 h 4463827"/>
              <a:gd name="connsiteX7" fmla="*/ 5626908 w 7279782"/>
              <a:gd name="connsiteY7" fmla="*/ 3710013 h 4463827"/>
              <a:gd name="connsiteX8" fmla="*/ 3201814 w 7279782"/>
              <a:gd name="connsiteY8" fmla="*/ 4463827 h 4463827"/>
              <a:gd name="connsiteX9" fmla="*/ 464886 w 7279782"/>
              <a:gd name="connsiteY9" fmla="*/ 3710013 h 4463827"/>
              <a:gd name="connsiteX10" fmla="*/ 0 w 7279782"/>
              <a:gd name="connsiteY10" fmla="*/ 3245127 h 4463827"/>
              <a:gd name="connsiteX11" fmla="*/ 283489 w 7279782"/>
              <a:gd name="connsiteY11" fmla="*/ 1453701 h 4463827"/>
              <a:gd name="connsiteX0" fmla="*/ 283489 w 7279782"/>
              <a:gd name="connsiteY0" fmla="*/ 1453701 h 4463827"/>
              <a:gd name="connsiteX1" fmla="*/ 1001123 w 7279782"/>
              <a:gd name="connsiteY1" fmla="*/ 758866 h 4463827"/>
              <a:gd name="connsiteX2" fmla="*/ 2994960 w 7279782"/>
              <a:gd name="connsiteY2" fmla="*/ 21516 h 4463827"/>
              <a:gd name="connsiteX3" fmla="*/ 4820877 w 7279782"/>
              <a:gd name="connsiteY3" fmla="*/ 50931 h 4463827"/>
              <a:gd name="connsiteX4" fmla="*/ 6355654 w 7279782"/>
              <a:gd name="connsiteY4" fmla="*/ 121198 h 4463827"/>
              <a:gd name="connsiteX5" fmla="*/ 7279727 w 7279782"/>
              <a:gd name="connsiteY5" fmla="*/ 878514 h 4463827"/>
              <a:gd name="connsiteX6" fmla="*/ 6091794 w 7279782"/>
              <a:gd name="connsiteY6" fmla="*/ 3245127 h 4463827"/>
              <a:gd name="connsiteX7" fmla="*/ 5675584 w 7279782"/>
              <a:gd name="connsiteY7" fmla="*/ 3799625 h 4463827"/>
              <a:gd name="connsiteX8" fmla="*/ 3201814 w 7279782"/>
              <a:gd name="connsiteY8" fmla="*/ 4463827 h 4463827"/>
              <a:gd name="connsiteX9" fmla="*/ 464886 w 7279782"/>
              <a:gd name="connsiteY9" fmla="*/ 3710013 h 4463827"/>
              <a:gd name="connsiteX10" fmla="*/ 0 w 7279782"/>
              <a:gd name="connsiteY10" fmla="*/ 3245127 h 4463827"/>
              <a:gd name="connsiteX11" fmla="*/ 283489 w 7279782"/>
              <a:gd name="connsiteY11" fmla="*/ 1453701 h 4463827"/>
              <a:gd name="connsiteX0" fmla="*/ 283489 w 7039452"/>
              <a:gd name="connsiteY0" fmla="*/ 1453701 h 4463827"/>
              <a:gd name="connsiteX1" fmla="*/ 1001123 w 7039452"/>
              <a:gd name="connsiteY1" fmla="*/ 758866 h 4463827"/>
              <a:gd name="connsiteX2" fmla="*/ 2994960 w 7039452"/>
              <a:gd name="connsiteY2" fmla="*/ 21516 h 4463827"/>
              <a:gd name="connsiteX3" fmla="*/ 4820877 w 7039452"/>
              <a:gd name="connsiteY3" fmla="*/ 50931 h 4463827"/>
              <a:gd name="connsiteX4" fmla="*/ 6355654 w 7039452"/>
              <a:gd name="connsiteY4" fmla="*/ 121198 h 4463827"/>
              <a:gd name="connsiteX5" fmla="*/ 7039363 w 7039452"/>
              <a:gd name="connsiteY5" fmla="*/ 1108730 h 4463827"/>
              <a:gd name="connsiteX6" fmla="*/ 6091794 w 7039452"/>
              <a:gd name="connsiteY6" fmla="*/ 3245127 h 4463827"/>
              <a:gd name="connsiteX7" fmla="*/ 5675584 w 7039452"/>
              <a:gd name="connsiteY7" fmla="*/ 3799625 h 4463827"/>
              <a:gd name="connsiteX8" fmla="*/ 3201814 w 7039452"/>
              <a:gd name="connsiteY8" fmla="*/ 4463827 h 4463827"/>
              <a:gd name="connsiteX9" fmla="*/ 464886 w 7039452"/>
              <a:gd name="connsiteY9" fmla="*/ 3710013 h 4463827"/>
              <a:gd name="connsiteX10" fmla="*/ 0 w 7039452"/>
              <a:gd name="connsiteY10" fmla="*/ 3245127 h 4463827"/>
              <a:gd name="connsiteX11" fmla="*/ 283489 w 7039452"/>
              <a:gd name="connsiteY11" fmla="*/ 1453701 h 4463827"/>
              <a:gd name="connsiteX0" fmla="*/ 283489 w 7039444"/>
              <a:gd name="connsiteY0" fmla="*/ 1453701 h 4463827"/>
              <a:gd name="connsiteX1" fmla="*/ 1001123 w 7039444"/>
              <a:gd name="connsiteY1" fmla="*/ 758866 h 4463827"/>
              <a:gd name="connsiteX2" fmla="*/ 2994960 w 7039444"/>
              <a:gd name="connsiteY2" fmla="*/ 21516 h 4463827"/>
              <a:gd name="connsiteX3" fmla="*/ 4820877 w 7039444"/>
              <a:gd name="connsiteY3" fmla="*/ 50931 h 4463827"/>
              <a:gd name="connsiteX4" fmla="*/ 6324028 w 7039444"/>
              <a:gd name="connsiteY4" fmla="*/ 151489 h 4463827"/>
              <a:gd name="connsiteX5" fmla="*/ 7039363 w 7039444"/>
              <a:gd name="connsiteY5" fmla="*/ 1108730 h 4463827"/>
              <a:gd name="connsiteX6" fmla="*/ 6091794 w 7039444"/>
              <a:gd name="connsiteY6" fmla="*/ 3245127 h 4463827"/>
              <a:gd name="connsiteX7" fmla="*/ 5675584 w 7039444"/>
              <a:gd name="connsiteY7" fmla="*/ 3799625 h 4463827"/>
              <a:gd name="connsiteX8" fmla="*/ 3201814 w 7039444"/>
              <a:gd name="connsiteY8" fmla="*/ 4463827 h 4463827"/>
              <a:gd name="connsiteX9" fmla="*/ 464886 w 7039444"/>
              <a:gd name="connsiteY9" fmla="*/ 3710013 h 4463827"/>
              <a:gd name="connsiteX10" fmla="*/ 0 w 7039444"/>
              <a:gd name="connsiteY10" fmla="*/ 3245127 h 4463827"/>
              <a:gd name="connsiteX11" fmla="*/ 283489 w 7039444"/>
              <a:gd name="connsiteY11" fmla="*/ 1453701 h 4463827"/>
              <a:gd name="connsiteX0" fmla="*/ 283489 w 7301073"/>
              <a:gd name="connsiteY0" fmla="*/ 1453701 h 4463827"/>
              <a:gd name="connsiteX1" fmla="*/ 1001123 w 7301073"/>
              <a:gd name="connsiteY1" fmla="*/ 758866 h 4463827"/>
              <a:gd name="connsiteX2" fmla="*/ 2994960 w 7301073"/>
              <a:gd name="connsiteY2" fmla="*/ 21516 h 4463827"/>
              <a:gd name="connsiteX3" fmla="*/ 4820877 w 7301073"/>
              <a:gd name="connsiteY3" fmla="*/ 50931 h 4463827"/>
              <a:gd name="connsiteX4" fmla="*/ 6324028 w 7301073"/>
              <a:gd name="connsiteY4" fmla="*/ 151489 h 4463827"/>
              <a:gd name="connsiteX5" fmla="*/ 7301023 w 7301073"/>
              <a:gd name="connsiteY5" fmla="*/ 1040036 h 4463827"/>
              <a:gd name="connsiteX6" fmla="*/ 6091794 w 7301073"/>
              <a:gd name="connsiteY6" fmla="*/ 3245127 h 4463827"/>
              <a:gd name="connsiteX7" fmla="*/ 5675584 w 7301073"/>
              <a:gd name="connsiteY7" fmla="*/ 3799625 h 4463827"/>
              <a:gd name="connsiteX8" fmla="*/ 3201814 w 7301073"/>
              <a:gd name="connsiteY8" fmla="*/ 4463827 h 4463827"/>
              <a:gd name="connsiteX9" fmla="*/ 464886 w 7301073"/>
              <a:gd name="connsiteY9" fmla="*/ 3710013 h 4463827"/>
              <a:gd name="connsiteX10" fmla="*/ 0 w 7301073"/>
              <a:gd name="connsiteY10" fmla="*/ 3245127 h 4463827"/>
              <a:gd name="connsiteX11" fmla="*/ 283489 w 7301073"/>
              <a:gd name="connsiteY11" fmla="*/ 1453701 h 446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073" h="4463827">
                <a:moveTo>
                  <a:pt x="283489" y="1453701"/>
                </a:moveTo>
                <a:cubicBezTo>
                  <a:pt x="283489" y="1196952"/>
                  <a:pt x="549211" y="997563"/>
                  <a:pt x="1001123" y="758866"/>
                </a:cubicBezTo>
                <a:cubicBezTo>
                  <a:pt x="1453035" y="520169"/>
                  <a:pt x="1274286" y="21516"/>
                  <a:pt x="2994960" y="21516"/>
                </a:cubicBezTo>
                <a:cubicBezTo>
                  <a:pt x="3608067" y="-11286"/>
                  <a:pt x="4152484" y="-10384"/>
                  <a:pt x="4820877" y="50931"/>
                </a:cubicBezTo>
                <a:cubicBezTo>
                  <a:pt x="5297500" y="109107"/>
                  <a:pt x="5910670" y="-13362"/>
                  <a:pt x="6324028" y="151489"/>
                </a:cubicBezTo>
                <a:cubicBezTo>
                  <a:pt x="6737386" y="316340"/>
                  <a:pt x="7307242" y="642461"/>
                  <a:pt x="7301023" y="1040036"/>
                </a:cubicBezTo>
                <a:lnTo>
                  <a:pt x="6091794" y="3245127"/>
                </a:lnTo>
                <a:cubicBezTo>
                  <a:pt x="6091794" y="3501876"/>
                  <a:pt x="5932333" y="3799625"/>
                  <a:pt x="5675584" y="3799625"/>
                </a:cubicBezTo>
                <a:cubicBezTo>
                  <a:pt x="4915948" y="3802094"/>
                  <a:pt x="3961450" y="4461358"/>
                  <a:pt x="3201814" y="4463827"/>
                </a:cubicBezTo>
                <a:lnTo>
                  <a:pt x="464886" y="3710013"/>
                </a:lnTo>
                <a:cubicBezTo>
                  <a:pt x="208137" y="3710013"/>
                  <a:pt x="0" y="3501876"/>
                  <a:pt x="0" y="3245127"/>
                </a:cubicBezTo>
                <a:lnTo>
                  <a:pt x="283489" y="1453701"/>
                </a:lnTo>
                <a:close/>
              </a:path>
            </a:pathLst>
          </a:custGeom>
          <a:solidFill>
            <a:schemeClr val="accent1">
              <a:alpha val="80000"/>
            </a:schemeClr>
          </a:solidFill>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Gill Sans Light"/>
                <a:cs typeface="Gill Sans Light"/>
              </a:rPr>
              <a:t>Interesting </a:t>
            </a:r>
            <a:br>
              <a:rPr lang="en-US" sz="4400" dirty="0">
                <a:latin typeface="Gill Sans Light"/>
                <a:cs typeface="Gill Sans Light"/>
              </a:rPr>
            </a:br>
            <a:r>
              <a:rPr lang="en-US" sz="4400" dirty="0">
                <a:latin typeface="Gill Sans Light"/>
                <a:cs typeface="Gill Sans Light"/>
              </a:rPr>
              <a:t>Systems Research</a:t>
            </a:r>
          </a:p>
        </p:txBody>
      </p:sp>
      <p:sp>
        <p:nvSpPr>
          <p:cNvPr id="2" name="Oval 1"/>
          <p:cNvSpPr/>
          <p:nvPr/>
        </p:nvSpPr>
        <p:spPr>
          <a:xfrm rot="3646002">
            <a:off x="5220309" y="3181247"/>
            <a:ext cx="4670497" cy="2068697"/>
          </a:xfrm>
          <a:prstGeom prst="ellipse">
            <a:avLst/>
          </a:prstGeom>
          <a:solidFill>
            <a:srgbClr val="7030A0">
              <a:alpha val="81000"/>
            </a:srgbClr>
          </a:solidFill>
          <a:ln>
            <a:headEnd type="none" w="med" len="med"/>
            <a:tailEnd type="none"/>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3600" dirty="0">
                <a:latin typeface="Gill Sans Light"/>
                <a:cs typeface="Gill Sans Light"/>
              </a:rPr>
              <a:t>Abstraction</a:t>
            </a:r>
          </a:p>
        </p:txBody>
      </p:sp>
    </p:spTree>
    <p:extLst>
      <p:ext uri="{BB962C8B-B14F-4D97-AF65-F5344CB8AC3E}">
        <p14:creationId xmlns:p14="http://schemas.microsoft.com/office/powerpoint/2010/main" val="33920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Complexity</a:t>
            </a:r>
          </a:p>
        </p:txBody>
      </p:sp>
      <p:sp>
        <p:nvSpPr>
          <p:cNvPr id="16" name="TextBox 15"/>
          <p:cNvSpPr txBox="1"/>
          <p:nvPr/>
        </p:nvSpPr>
        <p:spPr>
          <a:xfrm>
            <a:off x="2876735" y="2350582"/>
            <a:ext cx="1082172" cy="523220"/>
          </a:xfrm>
          <a:prstGeom prst="rect">
            <a:avLst/>
          </a:prstGeom>
          <a:noFill/>
        </p:spPr>
        <p:txBody>
          <a:bodyPr wrap="none" rtlCol="0">
            <a:spAutoFit/>
          </a:bodyPr>
          <a:lstStyle/>
          <a:p>
            <a:r>
              <a:rPr lang="en-US" sz="2800" dirty="0">
                <a:latin typeface="Gill Sans Light"/>
                <a:cs typeface="Gill Sans Light"/>
              </a:rPr>
              <a:t>Model</a:t>
            </a:r>
          </a:p>
        </p:txBody>
      </p:sp>
      <p:sp>
        <p:nvSpPr>
          <p:cNvPr id="18" name="TextBox 17"/>
          <p:cNvSpPr txBox="1"/>
          <p:nvPr/>
        </p:nvSpPr>
        <p:spPr>
          <a:xfrm>
            <a:off x="3680156" y="4345839"/>
            <a:ext cx="1480869" cy="523220"/>
          </a:xfrm>
          <a:prstGeom prst="rect">
            <a:avLst/>
          </a:prstGeom>
          <a:noFill/>
        </p:spPr>
        <p:txBody>
          <a:bodyPr wrap="none" rtlCol="0">
            <a:spAutoFit/>
          </a:bodyPr>
          <a:lstStyle/>
          <a:p>
            <a:r>
              <a:rPr lang="en-US" sz="2800" dirty="0">
                <a:latin typeface="Gill Sans Light"/>
                <a:cs typeface="Gill Sans Light"/>
              </a:rPr>
              <a:t>Accuracy</a:t>
            </a:r>
          </a:p>
        </p:txBody>
      </p:sp>
      <p:grpSp>
        <p:nvGrpSpPr>
          <p:cNvPr id="3" name="Group 2"/>
          <p:cNvGrpSpPr/>
          <p:nvPr/>
        </p:nvGrpSpPr>
        <p:grpSpPr>
          <a:xfrm>
            <a:off x="2414332" y="2873803"/>
            <a:ext cx="2006259" cy="1472036"/>
            <a:chOff x="890331" y="2873803"/>
            <a:chExt cx="2006259" cy="1472036"/>
          </a:xfrm>
        </p:grpSpPr>
        <p:sp>
          <p:nvSpPr>
            <p:cNvPr id="19" name="Isosceles Triangle 18"/>
            <p:cNvSpPr/>
            <p:nvPr/>
          </p:nvSpPr>
          <p:spPr>
            <a:xfrm>
              <a:off x="890331" y="2873803"/>
              <a:ext cx="2006259" cy="1472036"/>
            </a:xfrm>
            <a:prstGeom prst="triangle">
              <a:avLst/>
            </a:prstGeom>
            <a:solidFill>
              <a:schemeClr val="accent2"/>
            </a:solidFill>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dirty="0">
                <a:latin typeface="Gill Sans Light"/>
                <a:cs typeface="Gill Sans Light"/>
              </a:endParaRPr>
            </a:p>
          </p:txBody>
        </p:sp>
        <p:sp>
          <p:nvSpPr>
            <p:cNvPr id="20" name="TextBox 19"/>
            <p:cNvSpPr txBox="1"/>
            <p:nvPr/>
          </p:nvSpPr>
          <p:spPr>
            <a:xfrm>
              <a:off x="1370375" y="3576514"/>
              <a:ext cx="1043876" cy="707886"/>
            </a:xfrm>
            <a:prstGeom prst="rect">
              <a:avLst/>
            </a:prstGeom>
            <a:noFill/>
          </p:spPr>
          <p:txBody>
            <a:bodyPr wrap="none" rtlCol="0">
              <a:spAutoFit/>
            </a:bodyPr>
            <a:lstStyle/>
            <a:p>
              <a:pPr algn="ctr"/>
              <a:r>
                <a:rPr lang="en-US" sz="2000" dirty="0">
                  <a:latin typeface="Gill Sans Light"/>
                  <a:cs typeface="Gill Sans Light"/>
                </a:rPr>
                <a:t>Machine</a:t>
              </a:r>
              <a:br>
                <a:rPr lang="en-US" sz="2000" dirty="0">
                  <a:latin typeface="Gill Sans Light"/>
                  <a:cs typeface="Gill Sans Light"/>
                </a:rPr>
              </a:br>
              <a:r>
                <a:rPr lang="en-US" sz="2000" dirty="0">
                  <a:latin typeface="Gill Sans Light"/>
                  <a:cs typeface="Gill Sans Light"/>
                </a:rPr>
                <a:t>Learning</a:t>
              </a:r>
            </a:p>
          </p:txBody>
        </p:sp>
      </p:grpSp>
      <p:sp>
        <p:nvSpPr>
          <p:cNvPr id="22" name="TextBox 21"/>
          <p:cNvSpPr txBox="1"/>
          <p:nvPr/>
        </p:nvSpPr>
        <p:spPr>
          <a:xfrm>
            <a:off x="7030389" y="2179446"/>
            <a:ext cx="1641470" cy="523220"/>
          </a:xfrm>
          <a:prstGeom prst="rect">
            <a:avLst/>
          </a:prstGeom>
          <a:noFill/>
        </p:spPr>
        <p:txBody>
          <a:bodyPr wrap="none" rtlCol="0">
            <a:spAutoFit/>
          </a:bodyPr>
          <a:lstStyle/>
          <a:p>
            <a:r>
              <a:rPr lang="en-US" sz="2800" dirty="0">
                <a:latin typeface="Gill Sans Light"/>
                <a:cs typeface="Gill Sans Light"/>
              </a:rPr>
              <a:t>Parallelism</a:t>
            </a:r>
          </a:p>
        </p:txBody>
      </p:sp>
      <p:sp>
        <p:nvSpPr>
          <p:cNvPr id="23" name="TextBox 22"/>
          <p:cNvSpPr txBox="1"/>
          <p:nvPr/>
        </p:nvSpPr>
        <p:spPr>
          <a:xfrm>
            <a:off x="8752381" y="2855202"/>
            <a:ext cx="1243825" cy="523220"/>
          </a:xfrm>
          <a:prstGeom prst="rect">
            <a:avLst/>
          </a:prstGeom>
          <a:noFill/>
        </p:spPr>
        <p:txBody>
          <a:bodyPr wrap="none" rtlCol="0">
            <a:spAutoFit/>
          </a:bodyPr>
          <a:lstStyle/>
          <a:p>
            <a:r>
              <a:rPr lang="en-US" sz="2800" dirty="0">
                <a:latin typeface="Gill Sans Light"/>
                <a:cs typeface="Gill Sans Light"/>
              </a:rPr>
              <a:t>Locality</a:t>
            </a:r>
          </a:p>
        </p:txBody>
      </p:sp>
      <p:sp>
        <p:nvSpPr>
          <p:cNvPr id="24" name="TextBox 23"/>
          <p:cNvSpPr txBox="1"/>
          <p:nvPr/>
        </p:nvSpPr>
        <p:spPr>
          <a:xfrm>
            <a:off x="8752380" y="3743571"/>
            <a:ext cx="1674256" cy="523220"/>
          </a:xfrm>
          <a:prstGeom prst="rect">
            <a:avLst/>
          </a:prstGeom>
          <a:noFill/>
        </p:spPr>
        <p:txBody>
          <a:bodyPr wrap="none" rtlCol="0">
            <a:spAutoFit/>
          </a:bodyPr>
          <a:lstStyle/>
          <a:p>
            <a:r>
              <a:rPr lang="en-US" sz="2800" dirty="0">
                <a:latin typeface="Gill Sans Light"/>
                <a:cs typeface="Gill Sans Light"/>
              </a:rPr>
              <a:t>Scheduling</a:t>
            </a:r>
          </a:p>
        </p:txBody>
      </p:sp>
      <p:sp>
        <p:nvSpPr>
          <p:cNvPr id="25" name="TextBox 24"/>
          <p:cNvSpPr txBox="1"/>
          <p:nvPr/>
        </p:nvSpPr>
        <p:spPr>
          <a:xfrm>
            <a:off x="6727117" y="4516975"/>
            <a:ext cx="2265639" cy="523220"/>
          </a:xfrm>
          <a:prstGeom prst="rect">
            <a:avLst/>
          </a:prstGeom>
          <a:noFill/>
        </p:spPr>
        <p:txBody>
          <a:bodyPr wrap="none" rtlCol="0">
            <a:spAutoFit/>
          </a:bodyPr>
          <a:lstStyle/>
          <a:p>
            <a:r>
              <a:rPr lang="en-US" sz="2800" dirty="0">
                <a:latin typeface="Gill Sans Light"/>
                <a:cs typeface="Gill Sans Light"/>
              </a:rPr>
              <a:t>Fault Tolerance</a:t>
            </a:r>
          </a:p>
        </p:txBody>
      </p:sp>
      <p:sp>
        <p:nvSpPr>
          <p:cNvPr id="27" name="TextBox 26"/>
          <p:cNvSpPr txBox="1"/>
          <p:nvPr/>
        </p:nvSpPr>
        <p:spPr>
          <a:xfrm>
            <a:off x="5454877" y="2857263"/>
            <a:ext cx="1479892" cy="523220"/>
          </a:xfrm>
          <a:prstGeom prst="rect">
            <a:avLst/>
          </a:prstGeom>
          <a:noFill/>
        </p:spPr>
        <p:txBody>
          <a:bodyPr wrap="none" rtlCol="0">
            <a:spAutoFit/>
          </a:bodyPr>
          <a:lstStyle/>
          <a:p>
            <a:r>
              <a:rPr lang="en-US" sz="2800" dirty="0">
                <a:latin typeface="Gill Sans Light"/>
                <a:cs typeface="Gill Sans Light"/>
              </a:rPr>
              <a:t>Network</a:t>
            </a:r>
          </a:p>
        </p:txBody>
      </p:sp>
      <p:sp>
        <p:nvSpPr>
          <p:cNvPr id="28" name="TextBox 27"/>
          <p:cNvSpPr txBox="1"/>
          <p:nvPr/>
        </p:nvSpPr>
        <p:spPr>
          <a:xfrm>
            <a:off x="5383864" y="3772183"/>
            <a:ext cx="1550299" cy="523220"/>
          </a:xfrm>
          <a:prstGeom prst="rect">
            <a:avLst/>
          </a:prstGeom>
          <a:noFill/>
        </p:spPr>
        <p:txBody>
          <a:bodyPr wrap="none" rtlCol="0">
            <a:spAutoFit/>
          </a:bodyPr>
          <a:lstStyle/>
          <a:p>
            <a:r>
              <a:rPr lang="en-US" sz="2800" dirty="0">
                <a:latin typeface="Gill Sans Light"/>
                <a:cs typeface="Gill Sans Light"/>
              </a:rPr>
              <a:t>Stragglers</a:t>
            </a:r>
          </a:p>
        </p:txBody>
      </p:sp>
      <p:grpSp>
        <p:nvGrpSpPr>
          <p:cNvPr id="5" name="Group 4"/>
          <p:cNvGrpSpPr/>
          <p:nvPr/>
        </p:nvGrpSpPr>
        <p:grpSpPr>
          <a:xfrm>
            <a:off x="6934163" y="2688214"/>
            <a:ext cx="1829407" cy="1828800"/>
            <a:chOff x="5410162" y="2688214"/>
            <a:chExt cx="1829407" cy="1828800"/>
          </a:xfrm>
        </p:grpSpPr>
        <p:sp>
          <p:nvSpPr>
            <p:cNvPr id="21" name="Hexagon 20"/>
            <p:cNvSpPr/>
            <p:nvPr/>
          </p:nvSpPr>
          <p:spPr>
            <a:xfrm rot="5400000">
              <a:off x="5410769" y="2688214"/>
              <a:ext cx="1828800" cy="1828800"/>
            </a:xfrm>
            <a:prstGeom prst="hexagon">
              <a:avLst/>
            </a:prstGeom>
            <a:ln>
              <a:solidFill>
                <a:schemeClr val="accent1"/>
              </a:solidFill>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TextBox 30"/>
            <p:cNvSpPr txBox="1"/>
            <p:nvPr/>
          </p:nvSpPr>
          <p:spPr>
            <a:xfrm>
              <a:off x="5410162" y="3250882"/>
              <a:ext cx="1818218" cy="707886"/>
            </a:xfrm>
            <a:prstGeom prst="rect">
              <a:avLst/>
            </a:prstGeom>
            <a:noFill/>
            <a:ln>
              <a:noFill/>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Large-Scale</a:t>
              </a:r>
            </a:p>
            <a:p>
              <a:r>
                <a:rPr lang="en-US" dirty="0"/>
                <a:t>Systems</a:t>
              </a:r>
            </a:p>
          </p:txBody>
        </p:sp>
      </p:grpSp>
      <p:sp>
        <p:nvSpPr>
          <p:cNvPr id="26" name="TextBox 25"/>
          <p:cNvSpPr txBox="1"/>
          <p:nvPr/>
        </p:nvSpPr>
        <p:spPr>
          <a:xfrm>
            <a:off x="1776026" y="4345839"/>
            <a:ext cx="1276611" cy="523220"/>
          </a:xfrm>
          <a:prstGeom prst="rect">
            <a:avLst/>
          </a:prstGeom>
          <a:noFill/>
        </p:spPr>
        <p:txBody>
          <a:bodyPr wrap="none" rtlCol="0">
            <a:spAutoFit/>
          </a:bodyPr>
          <a:lstStyle/>
          <a:p>
            <a:r>
              <a:rPr lang="en-US" sz="2800" dirty="0">
                <a:latin typeface="Gill Sans Light"/>
                <a:cs typeface="Gill Sans Light"/>
              </a:rPr>
              <a:t>Training</a:t>
            </a:r>
          </a:p>
        </p:txBody>
      </p:sp>
    </p:spTree>
    <p:extLst>
      <p:ext uri="{BB962C8B-B14F-4D97-AF65-F5344CB8AC3E}">
        <p14:creationId xmlns:p14="http://schemas.microsoft.com/office/powerpoint/2010/main" val="10131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3" grpId="0"/>
      <p:bldP spid="24" grpId="0"/>
      <p:bldP spid="25" grpId="0"/>
      <p:bldP spid="27" grpId="0"/>
      <p:bldP spid="28"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Complexity</a:t>
            </a:r>
          </a:p>
        </p:txBody>
      </p:sp>
      <p:sp>
        <p:nvSpPr>
          <p:cNvPr id="17" name="TextBox 16"/>
          <p:cNvSpPr txBox="1"/>
          <p:nvPr/>
        </p:nvSpPr>
        <p:spPr>
          <a:xfrm>
            <a:off x="1776026" y="4345839"/>
            <a:ext cx="1276611" cy="523220"/>
          </a:xfrm>
          <a:prstGeom prst="rect">
            <a:avLst/>
          </a:prstGeom>
          <a:noFill/>
        </p:spPr>
        <p:txBody>
          <a:bodyPr wrap="none" rtlCol="0">
            <a:spAutoFit/>
          </a:bodyPr>
          <a:lstStyle/>
          <a:p>
            <a:r>
              <a:rPr lang="en-US" sz="2800" dirty="0">
                <a:latin typeface="Gill Sans Light"/>
                <a:cs typeface="Gill Sans Light"/>
              </a:rPr>
              <a:t>Training</a:t>
            </a:r>
          </a:p>
        </p:txBody>
      </p:sp>
      <p:sp>
        <p:nvSpPr>
          <p:cNvPr id="19" name="Isosceles Triangle 18"/>
          <p:cNvSpPr/>
          <p:nvPr/>
        </p:nvSpPr>
        <p:spPr>
          <a:xfrm>
            <a:off x="2414332" y="2873803"/>
            <a:ext cx="2006259" cy="1472036"/>
          </a:xfrm>
          <a:prstGeom prst="triangle">
            <a:avLst/>
          </a:prstGeom>
          <a:solidFill>
            <a:schemeClr val="accent2"/>
          </a:solidFill>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dirty="0">
              <a:latin typeface="Gill Sans Light"/>
              <a:cs typeface="Gill Sans Light"/>
            </a:endParaRPr>
          </a:p>
        </p:txBody>
      </p:sp>
      <p:sp>
        <p:nvSpPr>
          <p:cNvPr id="20" name="TextBox 19"/>
          <p:cNvSpPr txBox="1"/>
          <p:nvPr/>
        </p:nvSpPr>
        <p:spPr>
          <a:xfrm>
            <a:off x="2894375" y="3576514"/>
            <a:ext cx="1043876" cy="707886"/>
          </a:xfrm>
          <a:prstGeom prst="rect">
            <a:avLst/>
          </a:prstGeom>
          <a:noFill/>
        </p:spPr>
        <p:txBody>
          <a:bodyPr wrap="none" rtlCol="0">
            <a:spAutoFit/>
          </a:bodyPr>
          <a:lstStyle/>
          <a:p>
            <a:pPr algn="ctr"/>
            <a:r>
              <a:rPr lang="en-US" sz="2000" dirty="0">
                <a:latin typeface="Gill Sans Light"/>
                <a:cs typeface="Gill Sans Light"/>
              </a:rPr>
              <a:t>Machine</a:t>
            </a:r>
            <a:br>
              <a:rPr lang="en-US" sz="2000" dirty="0">
                <a:latin typeface="Gill Sans Light"/>
                <a:cs typeface="Gill Sans Light"/>
              </a:rPr>
            </a:br>
            <a:r>
              <a:rPr lang="en-US" sz="2000" dirty="0">
                <a:latin typeface="Gill Sans Light"/>
                <a:cs typeface="Gill Sans Light"/>
              </a:rPr>
              <a:t>Learning</a:t>
            </a:r>
          </a:p>
        </p:txBody>
      </p:sp>
      <p:sp>
        <p:nvSpPr>
          <p:cNvPr id="21" name="Hexagon 20"/>
          <p:cNvSpPr/>
          <p:nvPr/>
        </p:nvSpPr>
        <p:spPr>
          <a:xfrm rot="5400000">
            <a:off x="6934769" y="2688214"/>
            <a:ext cx="1828800" cy="1828800"/>
          </a:xfrm>
          <a:prstGeom prst="hexagon">
            <a:avLst/>
          </a:prstGeom>
          <a:ln>
            <a:solidFill>
              <a:schemeClr val="accent1"/>
            </a:solidFill>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TextBox 22"/>
          <p:cNvSpPr txBox="1"/>
          <p:nvPr/>
        </p:nvSpPr>
        <p:spPr>
          <a:xfrm>
            <a:off x="8752381" y="2855202"/>
            <a:ext cx="1243825" cy="523220"/>
          </a:xfrm>
          <a:prstGeom prst="rect">
            <a:avLst/>
          </a:prstGeom>
          <a:noFill/>
        </p:spPr>
        <p:txBody>
          <a:bodyPr wrap="none" rtlCol="0">
            <a:spAutoFit/>
          </a:bodyPr>
          <a:lstStyle/>
          <a:p>
            <a:r>
              <a:rPr lang="en-US" sz="2800" dirty="0">
                <a:latin typeface="Gill Sans Light"/>
                <a:cs typeface="Gill Sans Light"/>
              </a:rPr>
              <a:t>Locality</a:t>
            </a:r>
          </a:p>
        </p:txBody>
      </p:sp>
      <p:sp>
        <p:nvSpPr>
          <p:cNvPr id="24" name="TextBox 23"/>
          <p:cNvSpPr txBox="1"/>
          <p:nvPr/>
        </p:nvSpPr>
        <p:spPr>
          <a:xfrm>
            <a:off x="8752380" y="3743571"/>
            <a:ext cx="1674256" cy="523220"/>
          </a:xfrm>
          <a:prstGeom prst="rect">
            <a:avLst/>
          </a:prstGeom>
          <a:noFill/>
        </p:spPr>
        <p:txBody>
          <a:bodyPr wrap="none" rtlCol="0">
            <a:spAutoFit/>
          </a:bodyPr>
          <a:lstStyle/>
          <a:p>
            <a:r>
              <a:rPr lang="en-US" sz="2800" dirty="0">
                <a:latin typeface="Gill Sans Light"/>
                <a:cs typeface="Gill Sans Light"/>
              </a:rPr>
              <a:t>Scheduling</a:t>
            </a:r>
          </a:p>
        </p:txBody>
      </p:sp>
      <p:sp>
        <p:nvSpPr>
          <p:cNvPr id="25" name="TextBox 24"/>
          <p:cNvSpPr txBox="1"/>
          <p:nvPr/>
        </p:nvSpPr>
        <p:spPr>
          <a:xfrm>
            <a:off x="6727117" y="4516975"/>
            <a:ext cx="2265639" cy="523220"/>
          </a:xfrm>
          <a:prstGeom prst="rect">
            <a:avLst/>
          </a:prstGeom>
          <a:noFill/>
        </p:spPr>
        <p:txBody>
          <a:bodyPr wrap="none" rtlCol="0">
            <a:spAutoFit/>
          </a:bodyPr>
          <a:lstStyle/>
          <a:p>
            <a:r>
              <a:rPr lang="en-US" sz="2800" dirty="0">
                <a:latin typeface="Gill Sans Light"/>
                <a:cs typeface="Gill Sans Light"/>
              </a:rPr>
              <a:t>Fault Tolerance</a:t>
            </a:r>
          </a:p>
        </p:txBody>
      </p:sp>
      <p:sp>
        <p:nvSpPr>
          <p:cNvPr id="27" name="TextBox 26"/>
          <p:cNvSpPr txBox="1"/>
          <p:nvPr/>
        </p:nvSpPr>
        <p:spPr>
          <a:xfrm>
            <a:off x="5454877" y="2857263"/>
            <a:ext cx="1479892" cy="523220"/>
          </a:xfrm>
          <a:prstGeom prst="rect">
            <a:avLst/>
          </a:prstGeom>
          <a:noFill/>
        </p:spPr>
        <p:txBody>
          <a:bodyPr wrap="none" rtlCol="0">
            <a:spAutoFit/>
          </a:bodyPr>
          <a:lstStyle/>
          <a:p>
            <a:r>
              <a:rPr lang="en-US" sz="2800" dirty="0">
                <a:latin typeface="Gill Sans Light"/>
                <a:cs typeface="Gill Sans Light"/>
              </a:rPr>
              <a:t>Network</a:t>
            </a:r>
          </a:p>
        </p:txBody>
      </p:sp>
      <p:sp>
        <p:nvSpPr>
          <p:cNvPr id="28" name="TextBox 27"/>
          <p:cNvSpPr txBox="1"/>
          <p:nvPr/>
        </p:nvSpPr>
        <p:spPr>
          <a:xfrm>
            <a:off x="5383864" y="3772183"/>
            <a:ext cx="1550299" cy="523220"/>
          </a:xfrm>
          <a:prstGeom prst="rect">
            <a:avLst/>
          </a:prstGeom>
          <a:noFill/>
        </p:spPr>
        <p:txBody>
          <a:bodyPr wrap="none" rtlCol="0">
            <a:spAutoFit/>
          </a:bodyPr>
          <a:lstStyle/>
          <a:p>
            <a:r>
              <a:rPr lang="en-US" sz="2800" dirty="0">
                <a:latin typeface="Gill Sans Light"/>
                <a:cs typeface="Gill Sans Light"/>
              </a:rPr>
              <a:t>Stragglers</a:t>
            </a:r>
          </a:p>
        </p:txBody>
      </p:sp>
      <p:sp>
        <p:nvSpPr>
          <p:cNvPr id="31" name="TextBox 30"/>
          <p:cNvSpPr txBox="1"/>
          <p:nvPr/>
        </p:nvSpPr>
        <p:spPr>
          <a:xfrm>
            <a:off x="6934162" y="3250882"/>
            <a:ext cx="1818218" cy="707886"/>
          </a:xfrm>
          <a:prstGeom prst="rect">
            <a:avLst/>
          </a:prstGeom>
          <a:noFill/>
        </p:spPr>
        <p:txBody>
          <a:bodyPr wrap="square" rtlCol="0" anchor="ctr">
            <a:spAutoFit/>
          </a:bodyPr>
          <a:lstStyle/>
          <a:p>
            <a:pPr algn="ctr"/>
            <a:r>
              <a:rPr lang="en-US" sz="2000" dirty="0">
                <a:latin typeface="Gill Sans Light"/>
                <a:cs typeface="Gill Sans Light"/>
              </a:rPr>
              <a:t>Large-Scale</a:t>
            </a:r>
          </a:p>
          <a:p>
            <a:pPr algn="ctr"/>
            <a:r>
              <a:rPr lang="en-US" sz="2000" dirty="0">
                <a:latin typeface="Gill Sans Light"/>
                <a:cs typeface="Gill Sans Light"/>
              </a:rPr>
              <a:t>Systems</a:t>
            </a:r>
          </a:p>
        </p:txBody>
      </p:sp>
      <p:sp>
        <p:nvSpPr>
          <p:cNvPr id="2" name="Rectangle 1"/>
          <p:cNvSpPr/>
          <p:nvPr/>
        </p:nvSpPr>
        <p:spPr>
          <a:xfrm>
            <a:off x="1734253" y="1857154"/>
            <a:ext cx="3687070" cy="3438720"/>
          </a:xfrm>
          <a:prstGeom prst="rect">
            <a:avLst/>
          </a:pr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876735" y="2350582"/>
            <a:ext cx="1082172" cy="523220"/>
          </a:xfrm>
          <a:prstGeom prst="rect">
            <a:avLst/>
          </a:prstGeom>
          <a:noFill/>
        </p:spPr>
        <p:txBody>
          <a:bodyPr wrap="none" rtlCol="0">
            <a:spAutoFit/>
          </a:bodyPr>
          <a:lstStyle/>
          <a:p>
            <a:r>
              <a:rPr lang="en-US" sz="2800" dirty="0">
                <a:latin typeface="Gill Sans Light"/>
                <a:cs typeface="Gill Sans Light"/>
              </a:rPr>
              <a:t>Model</a:t>
            </a:r>
          </a:p>
        </p:txBody>
      </p:sp>
      <p:sp>
        <p:nvSpPr>
          <p:cNvPr id="22" name="TextBox 21"/>
          <p:cNvSpPr txBox="1"/>
          <p:nvPr/>
        </p:nvSpPr>
        <p:spPr>
          <a:xfrm>
            <a:off x="7030389" y="2179446"/>
            <a:ext cx="1641470" cy="523220"/>
          </a:xfrm>
          <a:prstGeom prst="rect">
            <a:avLst/>
          </a:prstGeom>
          <a:noFill/>
        </p:spPr>
        <p:txBody>
          <a:bodyPr wrap="none" rtlCol="0">
            <a:spAutoFit/>
          </a:bodyPr>
          <a:lstStyle/>
          <a:p>
            <a:r>
              <a:rPr lang="en-US" sz="2800" dirty="0">
                <a:latin typeface="Gill Sans Light"/>
                <a:cs typeface="Gill Sans Light"/>
              </a:rPr>
              <a:t>Parallelism</a:t>
            </a:r>
          </a:p>
        </p:txBody>
      </p:sp>
      <p:cxnSp>
        <p:nvCxnSpPr>
          <p:cNvPr id="5" name="Straight Connector 4"/>
          <p:cNvCxnSpPr>
            <a:stCxn id="16" idx="3"/>
            <a:endCxn id="22" idx="1"/>
          </p:cNvCxnSpPr>
          <p:nvPr/>
        </p:nvCxnSpPr>
        <p:spPr>
          <a:xfrm flipV="1">
            <a:off x="3958907" y="2441056"/>
            <a:ext cx="3071482" cy="17113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680156" y="4345839"/>
            <a:ext cx="1480869" cy="523220"/>
          </a:xfrm>
          <a:prstGeom prst="rect">
            <a:avLst/>
          </a:prstGeom>
          <a:noFill/>
        </p:spPr>
        <p:txBody>
          <a:bodyPr wrap="none" rtlCol="0">
            <a:spAutoFit/>
          </a:bodyPr>
          <a:lstStyle/>
          <a:p>
            <a:r>
              <a:rPr lang="en-US" sz="2800" dirty="0">
                <a:latin typeface="Gill Sans Light"/>
                <a:cs typeface="Gill Sans Light"/>
              </a:rPr>
              <a:t>Accuracy</a:t>
            </a:r>
          </a:p>
        </p:txBody>
      </p:sp>
      <p:sp>
        <p:nvSpPr>
          <p:cNvPr id="30" name="Rectangle 29"/>
          <p:cNvSpPr/>
          <p:nvPr/>
        </p:nvSpPr>
        <p:spPr>
          <a:xfrm>
            <a:off x="7129513" y="2179447"/>
            <a:ext cx="1845962" cy="486845"/>
          </a:xfrm>
          <a:prstGeom prst="rect">
            <a:avLst/>
          </a:pr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9"/>
          <p:cNvGrpSpPr/>
          <p:nvPr/>
        </p:nvGrpSpPr>
        <p:grpSpPr>
          <a:xfrm>
            <a:off x="3417822" y="2865163"/>
            <a:ext cx="1002769" cy="1472037"/>
            <a:chOff x="1893821" y="2951562"/>
            <a:chExt cx="1002769" cy="1472037"/>
          </a:xfrm>
        </p:grpSpPr>
        <p:cxnSp>
          <p:nvCxnSpPr>
            <p:cNvPr id="32" name="Straight Connector 31"/>
            <p:cNvCxnSpPr>
              <a:stCxn id="16" idx="2"/>
              <a:endCxn id="18" idx="0"/>
            </p:cNvCxnSpPr>
            <p:nvPr/>
          </p:nvCxnSpPr>
          <p:spPr>
            <a:xfrm>
              <a:off x="1893821" y="2951562"/>
              <a:ext cx="1002769" cy="147203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3270484">
              <a:off x="1963739" y="3389939"/>
              <a:ext cx="1154771" cy="369332"/>
            </a:xfrm>
            <a:prstGeom prst="rect">
              <a:avLst/>
            </a:prstGeom>
            <a:noFill/>
          </p:spPr>
          <p:txBody>
            <a:bodyPr wrap="none" rtlCol="0">
              <a:spAutoFit/>
            </a:bodyPr>
            <a:lstStyle/>
            <a:p>
              <a:r>
                <a:rPr lang="en-US" dirty="0">
                  <a:latin typeface="Gill Sans Light"/>
                  <a:cs typeface="Gill Sans Light"/>
                </a:rPr>
                <a:t>Interaction</a:t>
              </a:r>
            </a:p>
          </p:txBody>
        </p:sp>
      </p:grpSp>
      <p:sp>
        <p:nvSpPr>
          <p:cNvPr id="34" name="Rectangle 33"/>
          <p:cNvSpPr/>
          <p:nvPr/>
        </p:nvSpPr>
        <p:spPr>
          <a:xfrm>
            <a:off x="8830678" y="2856372"/>
            <a:ext cx="1380122" cy="486845"/>
          </a:xfrm>
          <a:prstGeom prst="rect">
            <a:avLst/>
          </a:pr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273613" y="2666292"/>
            <a:ext cx="5131958" cy="2462400"/>
          </a:xfrm>
          <a:custGeom>
            <a:avLst/>
            <a:gdLst>
              <a:gd name="connsiteX0" fmla="*/ 2583258 w 5131958"/>
              <a:gd name="connsiteY0" fmla="*/ 0 h 2462400"/>
              <a:gd name="connsiteX1" fmla="*/ 3568180 w 5131958"/>
              <a:gd name="connsiteY1" fmla="*/ 457920 h 2462400"/>
              <a:gd name="connsiteX2" fmla="*/ 3585459 w 5131958"/>
              <a:gd name="connsiteY2" fmla="*/ 1175040 h 2462400"/>
              <a:gd name="connsiteX3" fmla="*/ 5114679 w 5131958"/>
              <a:gd name="connsiteY3" fmla="*/ 1200960 h 2462400"/>
              <a:gd name="connsiteX4" fmla="*/ 5131958 w 5131958"/>
              <a:gd name="connsiteY4" fmla="*/ 2462400 h 2462400"/>
              <a:gd name="connsiteX5" fmla="*/ 1036759 w 5131958"/>
              <a:gd name="connsiteY5" fmla="*/ 2427840 h 2462400"/>
              <a:gd name="connsiteX6" fmla="*/ 786209 w 5131958"/>
              <a:gd name="connsiteY6" fmla="*/ 1753920 h 2462400"/>
              <a:gd name="connsiteX7" fmla="*/ 0 w 5131958"/>
              <a:gd name="connsiteY7" fmla="*/ 1728000 h 2462400"/>
              <a:gd name="connsiteX8" fmla="*/ 43198 w 5131958"/>
              <a:gd name="connsiteY8" fmla="*/ 190080 h 2462400"/>
              <a:gd name="connsiteX9" fmla="*/ 1788410 w 5131958"/>
              <a:gd name="connsiteY9" fmla="*/ 319680 h 2462400"/>
              <a:gd name="connsiteX10" fmla="*/ 2583258 w 5131958"/>
              <a:gd name="connsiteY10" fmla="*/ 0 h 24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1958" h="2462400">
                <a:moveTo>
                  <a:pt x="2583258" y="0"/>
                </a:moveTo>
                <a:lnTo>
                  <a:pt x="3568180" y="457920"/>
                </a:lnTo>
                <a:lnTo>
                  <a:pt x="3585459" y="1175040"/>
                </a:lnTo>
                <a:lnTo>
                  <a:pt x="5114679" y="1200960"/>
                </a:lnTo>
                <a:lnTo>
                  <a:pt x="5131958" y="2462400"/>
                </a:lnTo>
                <a:lnTo>
                  <a:pt x="1036759" y="2427840"/>
                </a:lnTo>
                <a:lnTo>
                  <a:pt x="786209" y="1753920"/>
                </a:lnTo>
                <a:lnTo>
                  <a:pt x="0" y="1728000"/>
                </a:lnTo>
                <a:lnTo>
                  <a:pt x="43198" y="190080"/>
                </a:lnTo>
                <a:lnTo>
                  <a:pt x="1788410" y="319680"/>
                </a:lnTo>
                <a:lnTo>
                  <a:pt x="2583258" y="0"/>
                </a:lnTo>
                <a:close/>
              </a:path>
            </a:pathLst>
          </a:cu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7839592" y="2702666"/>
            <a:ext cx="912789" cy="45093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0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0" grpId="1" animBg="1"/>
      <p:bldP spid="34" grpId="0" animBg="1"/>
      <p:bldP spid="34"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5A588-EEDF-464A-9719-21DA234BF522}"/>
              </a:ext>
            </a:extLst>
          </p:cNvPr>
          <p:cNvSpPr>
            <a:spLocks noGrp="1"/>
          </p:cNvSpPr>
          <p:nvPr>
            <p:ph type="title"/>
          </p:nvPr>
        </p:nvSpPr>
        <p:spPr/>
        <p:txBody>
          <a:bodyPr/>
          <a:lstStyle/>
          <a:p>
            <a:r>
              <a:rPr lang="en-US" dirty="0"/>
              <a:t>About Amir</a:t>
            </a:r>
          </a:p>
        </p:txBody>
      </p:sp>
      <p:sp>
        <p:nvSpPr>
          <p:cNvPr id="5" name="Text Placeholder 4">
            <a:extLst>
              <a:ext uri="{FF2B5EF4-FFF2-40B4-BE49-F238E27FC236}">
                <a16:creationId xmlns:a16="http://schemas.microsoft.com/office/drawing/2014/main" id="{DC4CEABA-C9F8-3747-A153-9509BF509968}"/>
              </a:ext>
            </a:extLst>
          </p:cNvPr>
          <p:cNvSpPr>
            <a:spLocks noGrp="1"/>
          </p:cNvSpPr>
          <p:nvPr>
            <p:ph type="body" idx="1"/>
          </p:nvPr>
        </p:nvSpPr>
        <p:spPr/>
        <p:txBody>
          <a:bodyPr>
            <a:normAutofit/>
          </a:bodyPr>
          <a:lstStyle/>
          <a:p>
            <a:r>
              <a:rPr lang="en-US" dirty="0" err="1"/>
              <a:t>PostDoc</a:t>
            </a:r>
            <a:r>
              <a:rPr lang="en-US" dirty="0"/>
              <a:t> at </a:t>
            </a:r>
            <a:r>
              <a:rPr lang="en-US" dirty="0" err="1"/>
              <a:t>RiseLab</a:t>
            </a:r>
            <a:r>
              <a:rPr lang="en-US" dirty="0"/>
              <a:t> and BAIR</a:t>
            </a:r>
          </a:p>
          <a:p>
            <a:r>
              <a:rPr lang="en-US" dirty="0"/>
              <a:t>PhD: UT Austin class of 2017</a:t>
            </a:r>
          </a:p>
        </p:txBody>
      </p:sp>
    </p:spTree>
    <p:extLst>
      <p:ext uri="{BB962C8B-B14F-4D97-AF65-F5344CB8AC3E}">
        <p14:creationId xmlns:p14="http://schemas.microsoft.com/office/powerpoint/2010/main" val="308869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Complexity</a:t>
            </a:r>
          </a:p>
        </p:txBody>
      </p:sp>
      <p:sp>
        <p:nvSpPr>
          <p:cNvPr id="19" name="Isosceles Triangle 18"/>
          <p:cNvSpPr/>
          <p:nvPr/>
        </p:nvSpPr>
        <p:spPr>
          <a:xfrm>
            <a:off x="2414332" y="2873803"/>
            <a:ext cx="2006259" cy="1472036"/>
          </a:xfrm>
          <a:prstGeom prst="triangle">
            <a:avLst/>
          </a:prstGeom>
          <a:solidFill>
            <a:schemeClr val="accent2"/>
          </a:solidFill>
          <a:ln>
            <a:headEnd type="none" w="med" len="med"/>
            <a:tailEnd type="none"/>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dirty="0">
              <a:latin typeface="Gill Sans Light"/>
              <a:cs typeface="Gill Sans Light"/>
            </a:endParaRPr>
          </a:p>
        </p:txBody>
      </p:sp>
      <p:sp>
        <p:nvSpPr>
          <p:cNvPr id="20" name="TextBox 19"/>
          <p:cNvSpPr txBox="1"/>
          <p:nvPr/>
        </p:nvSpPr>
        <p:spPr>
          <a:xfrm>
            <a:off x="2894375" y="3576514"/>
            <a:ext cx="1043876" cy="707886"/>
          </a:xfrm>
          <a:prstGeom prst="rect">
            <a:avLst/>
          </a:prstGeom>
          <a:noFill/>
        </p:spPr>
        <p:txBody>
          <a:bodyPr wrap="none" rtlCol="0">
            <a:spAutoFit/>
          </a:bodyPr>
          <a:lstStyle/>
          <a:p>
            <a:pPr algn="ctr"/>
            <a:r>
              <a:rPr lang="en-US" sz="2000" dirty="0">
                <a:latin typeface="Gill Sans Light"/>
                <a:cs typeface="Gill Sans Light"/>
              </a:rPr>
              <a:t>Machine</a:t>
            </a:r>
            <a:br>
              <a:rPr lang="en-US" sz="2000" dirty="0">
                <a:latin typeface="Gill Sans Light"/>
                <a:cs typeface="Gill Sans Light"/>
              </a:rPr>
            </a:br>
            <a:r>
              <a:rPr lang="en-US" sz="2000" dirty="0">
                <a:latin typeface="Gill Sans Light"/>
                <a:cs typeface="Gill Sans Light"/>
              </a:rPr>
              <a:t>Learning</a:t>
            </a:r>
          </a:p>
        </p:txBody>
      </p:sp>
      <p:sp>
        <p:nvSpPr>
          <p:cNvPr id="21" name="Hexagon 20"/>
          <p:cNvSpPr/>
          <p:nvPr/>
        </p:nvSpPr>
        <p:spPr>
          <a:xfrm rot="5400000">
            <a:off x="6934769" y="2688214"/>
            <a:ext cx="1828800" cy="1828800"/>
          </a:xfrm>
          <a:prstGeom prst="hexagon">
            <a:avLst/>
          </a:prstGeom>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TextBox 30"/>
          <p:cNvSpPr txBox="1"/>
          <p:nvPr/>
        </p:nvSpPr>
        <p:spPr>
          <a:xfrm>
            <a:off x="6934162" y="3250882"/>
            <a:ext cx="1818218" cy="707886"/>
          </a:xfrm>
          <a:prstGeom prst="rect">
            <a:avLst/>
          </a:prstGeom>
          <a:noFill/>
        </p:spPr>
        <p:txBody>
          <a:bodyPr wrap="square" rtlCol="0" anchor="ctr">
            <a:spAutoFit/>
          </a:bodyPr>
          <a:lstStyle/>
          <a:p>
            <a:pPr algn="ctr"/>
            <a:r>
              <a:rPr lang="en-US" sz="2000" dirty="0">
                <a:latin typeface="Gill Sans Light"/>
                <a:cs typeface="Gill Sans Light"/>
              </a:rPr>
              <a:t>Large-Scale</a:t>
            </a:r>
          </a:p>
          <a:p>
            <a:pPr algn="ctr"/>
            <a:r>
              <a:rPr lang="en-US" sz="2000" dirty="0">
                <a:latin typeface="Gill Sans Light"/>
                <a:cs typeface="Gill Sans Light"/>
              </a:rPr>
              <a:t>Systems</a:t>
            </a:r>
          </a:p>
        </p:txBody>
      </p:sp>
      <p:sp>
        <p:nvSpPr>
          <p:cNvPr id="2" name="Rectangle 1"/>
          <p:cNvSpPr/>
          <p:nvPr/>
        </p:nvSpPr>
        <p:spPr>
          <a:xfrm>
            <a:off x="1533756" y="2516329"/>
            <a:ext cx="3687070" cy="3438720"/>
          </a:xfrm>
          <a:prstGeom prst="rect">
            <a:avLst/>
          </a:pr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876735" y="2350582"/>
            <a:ext cx="1082172" cy="523220"/>
          </a:xfrm>
          <a:prstGeom prst="rect">
            <a:avLst/>
          </a:prstGeom>
          <a:noFill/>
        </p:spPr>
        <p:txBody>
          <a:bodyPr wrap="none" rtlCol="0">
            <a:spAutoFit/>
          </a:bodyPr>
          <a:lstStyle/>
          <a:p>
            <a:r>
              <a:rPr lang="en-US" sz="2800" dirty="0">
                <a:latin typeface="Gill Sans Light"/>
                <a:cs typeface="Gill Sans Light"/>
              </a:rPr>
              <a:t>Model</a:t>
            </a:r>
          </a:p>
        </p:txBody>
      </p:sp>
      <p:sp>
        <p:nvSpPr>
          <p:cNvPr id="22" name="TextBox 21"/>
          <p:cNvSpPr txBox="1"/>
          <p:nvPr/>
        </p:nvSpPr>
        <p:spPr>
          <a:xfrm>
            <a:off x="7030389" y="2179446"/>
            <a:ext cx="1641470" cy="523220"/>
          </a:xfrm>
          <a:prstGeom prst="rect">
            <a:avLst/>
          </a:prstGeom>
          <a:noFill/>
        </p:spPr>
        <p:txBody>
          <a:bodyPr wrap="none" rtlCol="0">
            <a:spAutoFit/>
          </a:bodyPr>
          <a:lstStyle/>
          <a:p>
            <a:r>
              <a:rPr lang="en-US" sz="2800" dirty="0">
                <a:latin typeface="Gill Sans Light"/>
                <a:cs typeface="Gill Sans Light"/>
              </a:rPr>
              <a:t>Parallelism</a:t>
            </a:r>
          </a:p>
        </p:txBody>
      </p:sp>
      <p:cxnSp>
        <p:nvCxnSpPr>
          <p:cNvPr id="5" name="Straight Connector 4"/>
          <p:cNvCxnSpPr>
            <a:stCxn id="16" idx="3"/>
            <a:endCxn id="22" idx="1"/>
          </p:cNvCxnSpPr>
          <p:nvPr/>
        </p:nvCxnSpPr>
        <p:spPr>
          <a:xfrm flipV="1">
            <a:off x="3958907" y="2441056"/>
            <a:ext cx="3071482" cy="17113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417822" y="2865163"/>
            <a:ext cx="1002769" cy="1472037"/>
            <a:chOff x="1893821" y="2951562"/>
            <a:chExt cx="1002769" cy="1472037"/>
          </a:xfrm>
        </p:grpSpPr>
        <p:cxnSp>
          <p:nvCxnSpPr>
            <p:cNvPr id="32" name="Straight Connector 31"/>
            <p:cNvCxnSpPr>
              <a:stCxn id="16" idx="2"/>
              <a:endCxn id="18" idx="0"/>
            </p:cNvCxnSpPr>
            <p:nvPr/>
          </p:nvCxnSpPr>
          <p:spPr>
            <a:xfrm>
              <a:off x="1893821" y="2951562"/>
              <a:ext cx="1002769" cy="147203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3270484">
              <a:off x="1963739" y="3389939"/>
              <a:ext cx="1154771" cy="369332"/>
            </a:xfrm>
            <a:prstGeom prst="rect">
              <a:avLst/>
            </a:prstGeom>
            <a:noFill/>
          </p:spPr>
          <p:txBody>
            <a:bodyPr wrap="none" rtlCol="0">
              <a:spAutoFit/>
            </a:bodyPr>
            <a:lstStyle/>
            <a:p>
              <a:r>
                <a:rPr lang="en-US" dirty="0">
                  <a:latin typeface="Gill Sans Light"/>
                  <a:cs typeface="Gill Sans Light"/>
                </a:rPr>
                <a:t>Interaction</a:t>
              </a:r>
            </a:p>
          </p:txBody>
        </p:sp>
      </p:grpSp>
      <p:sp>
        <p:nvSpPr>
          <p:cNvPr id="9" name="Freeform 8"/>
          <p:cNvSpPr/>
          <p:nvPr/>
        </p:nvSpPr>
        <p:spPr>
          <a:xfrm>
            <a:off x="5256333" y="2626560"/>
            <a:ext cx="5131958" cy="2462400"/>
          </a:xfrm>
          <a:custGeom>
            <a:avLst/>
            <a:gdLst>
              <a:gd name="connsiteX0" fmla="*/ 2583258 w 5131958"/>
              <a:gd name="connsiteY0" fmla="*/ 0 h 2462400"/>
              <a:gd name="connsiteX1" fmla="*/ 3568180 w 5131958"/>
              <a:gd name="connsiteY1" fmla="*/ 457920 h 2462400"/>
              <a:gd name="connsiteX2" fmla="*/ 3585459 w 5131958"/>
              <a:gd name="connsiteY2" fmla="*/ 1175040 h 2462400"/>
              <a:gd name="connsiteX3" fmla="*/ 5114679 w 5131958"/>
              <a:gd name="connsiteY3" fmla="*/ 1200960 h 2462400"/>
              <a:gd name="connsiteX4" fmla="*/ 5131958 w 5131958"/>
              <a:gd name="connsiteY4" fmla="*/ 2462400 h 2462400"/>
              <a:gd name="connsiteX5" fmla="*/ 1036759 w 5131958"/>
              <a:gd name="connsiteY5" fmla="*/ 2427840 h 2462400"/>
              <a:gd name="connsiteX6" fmla="*/ 786209 w 5131958"/>
              <a:gd name="connsiteY6" fmla="*/ 1753920 h 2462400"/>
              <a:gd name="connsiteX7" fmla="*/ 0 w 5131958"/>
              <a:gd name="connsiteY7" fmla="*/ 1728000 h 2462400"/>
              <a:gd name="connsiteX8" fmla="*/ 43198 w 5131958"/>
              <a:gd name="connsiteY8" fmla="*/ 190080 h 2462400"/>
              <a:gd name="connsiteX9" fmla="*/ 1788410 w 5131958"/>
              <a:gd name="connsiteY9" fmla="*/ 319680 h 2462400"/>
              <a:gd name="connsiteX10" fmla="*/ 2583258 w 5131958"/>
              <a:gd name="connsiteY10" fmla="*/ 0 h 24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1958" h="2462400">
                <a:moveTo>
                  <a:pt x="2583258" y="0"/>
                </a:moveTo>
                <a:lnTo>
                  <a:pt x="3568180" y="457920"/>
                </a:lnTo>
                <a:lnTo>
                  <a:pt x="3585459" y="1175040"/>
                </a:lnTo>
                <a:lnTo>
                  <a:pt x="5114679" y="1200960"/>
                </a:lnTo>
                <a:lnTo>
                  <a:pt x="5131958" y="2462400"/>
                </a:lnTo>
                <a:lnTo>
                  <a:pt x="1036759" y="2427840"/>
                </a:lnTo>
                <a:lnTo>
                  <a:pt x="786209" y="1753920"/>
                </a:lnTo>
                <a:lnTo>
                  <a:pt x="0" y="1728000"/>
                </a:lnTo>
                <a:lnTo>
                  <a:pt x="43198" y="190080"/>
                </a:lnTo>
                <a:lnTo>
                  <a:pt x="1788410" y="319680"/>
                </a:lnTo>
                <a:lnTo>
                  <a:pt x="2583258" y="0"/>
                </a:lnTo>
                <a:close/>
              </a:path>
            </a:pathLst>
          </a:custGeom>
          <a:solidFill>
            <a:schemeClr val="bg1">
              <a:alpha val="8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191455" y="5460481"/>
            <a:ext cx="6350150" cy="954107"/>
          </a:xfrm>
          <a:prstGeom prst="rect">
            <a:avLst/>
          </a:prstGeom>
          <a:noFill/>
        </p:spPr>
        <p:txBody>
          <a:bodyPr wrap="square" rtlCol="0">
            <a:spAutoFit/>
          </a:bodyPr>
          <a:lstStyle/>
          <a:p>
            <a:pPr algn="ctr"/>
            <a:r>
              <a:rPr lang="en-US" sz="2800" dirty="0">
                <a:latin typeface="Gill Sans Light"/>
                <a:cs typeface="Gill Sans Light"/>
              </a:rPr>
              <a:t>Learning systems combine the complexities of machine learning with system design</a:t>
            </a:r>
          </a:p>
        </p:txBody>
      </p:sp>
      <p:sp>
        <p:nvSpPr>
          <p:cNvPr id="24" name="TextBox 23"/>
          <p:cNvSpPr txBox="1"/>
          <p:nvPr/>
        </p:nvSpPr>
        <p:spPr>
          <a:xfrm>
            <a:off x="8752380" y="3743571"/>
            <a:ext cx="1674256" cy="523220"/>
          </a:xfrm>
          <a:prstGeom prst="rect">
            <a:avLst/>
          </a:prstGeom>
          <a:noFill/>
        </p:spPr>
        <p:txBody>
          <a:bodyPr wrap="none" rtlCol="0">
            <a:spAutoFit/>
          </a:bodyPr>
          <a:lstStyle/>
          <a:p>
            <a:r>
              <a:rPr lang="en-US" sz="2800" dirty="0">
                <a:latin typeface="Gill Sans Light"/>
                <a:cs typeface="Gill Sans Light"/>
              </a:rPr>
              <a:t>Scheduling</a:t>
            </a:r>
          </a:p>
        </p:txBody>
      </p:sp>
      <p:sp>
        <p:nvSpPr>
          <p:cNvPr id="25" name="TextBox 24"/>
          <p:cNvSpPr txBox="1"/>
          <p:nvPr/>
        </p:nvSpPr>
        <p:spPr>
          <a:xfrm>
            <a:off x="6727117" y="4516975"/>
            <a:ext cx="2265639" cy="523220"/>
          </a:xfrm>
          <a:prstGeom prst="rect">
            <a:avLst/>
          </a:prstGeom>
          <a:noFill/>
        </p:spPr>
        <p:txBody>
          <a:bodyPr wrap="none" rtlCol="0">
            <a:spAutoFit/>
          </a:bodyPr>
          <a:lstStyle/>
          <a:p>
            <a:r>
              <a:rPr lang="en-US" sz="2800" dirty="0">
                <a:latin typeface="Gill Sans Light"/>
                <a:cs typeface="Gill Sans Light"/>
              </a:rPr>
              <a:t>Fault Tolerance</a:t>
            </a:r>
          </a:p>
        </p:txBody>
      </p:sp>
      <p:sp>
        <p:nvSpPr>
          <p:cNvPr id="28" name="TextBox 27"/>
          <p:cNvSpPr txBox="1"/>
          <p:nvPr/>
        </p:nvSpPr>
        <p:spPr>
          <a:xfrm>
            <a:off x="5383864" y="3772183"/>
            <a:ext cx="1550299" cy="523220"/>
          </a:xfrm>
          <a:prstGeom prst="rect">
            <a:avLst/>
          </a:prstGeom>
          <a:noFill/>
        </p:spPr>
        <p:txBody>
          <a:bodyPr wrap="none" rtlCol="0">
            <a:spAutoFit/>
          </a:bodyPr>
          <a:lstStyle/>
          <a:p>
            <a:r>
              <a:rPr lang="en-US" sz="2800" dirty="0">
                <a:latin typeface="Gill Sans Light"/>
                <a:cs typeface="Gill Sans Light"/>
              </a:rPr>
              <a:t>Stragglers</a:t>
            </a:r>
          </a:p>
        </p:txBody>
      </p:sp>
      <p:sp>
        <p:nvSpPr>
          <p:cNvPr id="23" name="TextBox 22"/>
          <p:cNvSpPr txBox="1"/>
          <p:nvPr/>
        </p:nvSpPr>
        <p:spPr>
          <a:xfrm>
            <a:off x="8752381" y="2855202"/>
            <a:ext cx="1243825" cy="523220"/>
          </a:xfrm>
          <a:prstGeom prst="rect">
            <a:avLst/>
          </a:prstGeom>
          <a:noFill/>
        </p:spPr>
        <p:txBody>
          <a:bodyPr wrap="none" rtlCol="0">
            <a:spAutoFit/>
          </a:bodyPr>
          <a:lstStyle/>
          <a:p>
            <a:r>
              <a:rPr lang="en-US" sz="2800" dirty="0">
                <a:latin typeface="Gill Sans Light"/>
                <a:cs typeface="Gill Sans Light"/>
              </a:rPr>
              <a:t>Locality</a:t>
            </a:r>
          </a:p>
        </p:txBody>
      </p:sp>
      <p:sp>
        <p:nvSpPr>
          <p:cNvPr id="27" name="TextBox 26"/>
          <p:cNvSpPr txBox="1"/>
          <p:nvPr/>
        </p:nvSpPr>
        <p:spPr>
          <a:xfrm>
            <a:off x="5454877" y="2857263"/>
            <a:ext cx="1479892" cy="523220"/>
          </a:xfrm>
          <a:prstGeom prst="rect">
            <a:avLst/>
          </a:prstGeom>
          <a:noFill/>
        </p:spPr>
        <p:txBody>
          <a:bodyPr wrap="none" rtlCol="0">
            <a:spAutoFit/>
          </a:bodyPr>
          <a:lstStyle/>
          <a:p>
            <a:r>
              <a:rPr lang="en-US" sz="2800" dirty="0">
                <a:latin typeface="Gill Sans Light"/>
                <a:cs typeface="Gill Sans Light"/>
              </a:rPr>
              <a:t>Network</a:t>
            </a:r>
          </a:p>
        </p:txBody>
      </p:sp>
      <p:cxnSp>
        <p:nvCxnSpPr>
          <p:cNvPr id="36" name="Straight Connector 35"/>
          <p:cNvCxnSpPr/>
          <p:nvPr/>
        </p:nvCxnSpPr>
        <p:spPr>
          <a:xfrm>
            <a:off x="7839592" y="2702666"/>
            <a:ext cx="912789" cy="45093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76026" y="4345839"/>
            <a:ext cx="1276611" cy="523220"/>
          </a:xfrm>
          <a:prstGeom prst="rect">
            <a:avLst/>
          </a:prstGeom>
          <a:noFill/>
        </p:spPr>
        <p:txBody>
          <a:bodyPr wrap="none" rtlCol="0">
            <a:spAutoFit/>
          </a:bodyPr>
          <a:lstStyle/>
          <a:p>
            <a:r>
              <a:rPr lang="en-US" sz="2800" dirty="0">
                <a:latin typeface="Gill Sans Light"/>
                <a:cs typeface="Gill Sans Light"/>
              </a:rPr>
              <a:t>Training</a:t>
            </a:r>
          </a:p>
        </p:txBody>
      </p:sp>
      <p:sp>
        <p:nvSpPr>
          <p:cNvPr id="18" name="TextBox 17"/>
          <p:cNvSpPr txBox="1"/>
          <p:nvPr/>
        </p:nvSpPr>
        <p:spPr>
          <a:xfrm>
            <a:off x="3680156" y="4345839"/>
            <a:ext cx="1480869" cy="523220"/>
          </a:xfrm>
          <a:prstGeom prst="rect">
            <a:avLst/>
          </a:prstGeom>
          <a:noFill/>
        </p:spPr>
        <p:txBody>
          <a:bodyPr wrap="none" rtlCol="0">
            <a:spAutoFit/>
          </a:bodyPr>
          <a:lstStyle/>
          <a:p>
            <a:r>
              <a:rPr lang="en-US" sz="2800" dirty="0">
                <a:latin typeface="Gill Sans Light"/>
                <a:cs typeface="Gill Sans Light"/>
              </a:rPr>
              <a:t>Accuracy</a:t>
            </a:r>
          </a:p>
        </p:txBody>
      </p:sp>
      <p:cxnSp>
        <p:nvCxnSpPr>
          <p:cNvPr id="26" name="Straight Connector 25"/>
          <p:cNvCxnSpPr>
            <a:endCxn id="27" idx="1"/>
          </p:cNvCxnSpPr>
          <p:nvPr/>
        </p:nvCxnSpPr>
        <p:spPr>
          <a:xfrm>
            <a:off x="3417821" y="2873803"/>
            <a:ext cx="2037056" cy="24507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414331" y="2873803"/>
            <a:ext cx="1003490" cy="146339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7" idx="0"/>
          </p:cNvCxnSpPr>
          <p:nvPr/>
        </p:nvCxnSpPr>
        <p:spPr>
          <a:xfrm flipV="1">
            <a:off x="2414332" y="4337201"/>
            <a:ext cx="2006259" cy="863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7" idx="0"/>
            <a:endCxn id="27" idx="1"/>
          </p:cNvCxnSpPr>
          <p:nvPr/>
        </p:nvCxnSpPr>
        <p:spPr>
          <a:xfrm flipV="1">
            <a:off x="2414331" y="3118873"/>
            <a:ext cx="3040546" cy="122696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7839592" y="2702666"/>
            <a:ext cx="912789" cy="1362860"/>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839592" y="2702666"/>
            <a:ext cx="20345" cy="1814310"/>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8" idx="3"/>
          </p:cNvCxnSpPr>
          <p:nvPr/>
        </p:nvCxnSpPr>
        <p:spPr>
          <a:xfrm flipV="1">
            <a:off x="6934163" y="2702667"/>
            <a:ext cx="905429" cy="133112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934769" y="2702666"/>
            <a:ext cx="904822" cy="45093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25" idx="0"/>
          </p:cNvCxnSpPr>
          <p:nvPr/>
        </p:nvCxnSpPr>
        <p:spPr>
          <a:xfrm>
            <a:off x="6934770" y="3153601"/>
            <a:ext cx="925167" cy="1363375"/>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endCxn id="28" idx="3"/>
          </p:cNvCxnSpPr>
          <p:nvPr/>
        </p:nvCxnSpPr>
        <p:spPr>
          <a:xfrm flipH="1">
            <a:off x="6934163" y="3153601"/>
            <a:ext cx="607" cy="88019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8735702" y="3156598"/>
            <a:ext cx="607" cy="88019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7859937" y="4036791"/>
            <a:ext cx="875765" cy="480185"/>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934770" y="4065527"/>
            <a:ext cx="925167" cy="45144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endCxn id="23" idx="1"/>
          </p:cNvCxnSpPr>
          <p:nvPr/>
        </p:nvCxnSpPr>
        <p:spPr>
          <a:xfrm flipV="1">
            <a:off x="7839592" y="3116813"/>
            <a:ext cx="912789" cy="140016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934769" y="3156598"/>
            <a:ext cx="1800932" cy="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21900" y="4032032"/>
            <a:ext cx="1800932" cy="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23" idx="1"/>
          </p:cNvCxnSpPr>
          <p:nvPr/>
        </p:nvCxnSpPr>
        <p:spPr>
          <a:xfrm flipV="1">
            <a:off x="6934770" y="3116813"/>
            <a:ext cx="1817611" cy="91521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934770" y="3156598"/>
            <a:ext cx="1788063" cy="87543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7" idx="1"/>
          </p:cNvCxnSpPr>
          <p:nvPr/>
        </p:nvCxnSpPr>
        <p:spPr>
          <a:xfrm flipH="1">
            <a:off x="4420591" y="3118873"/>
            <a:ext cx="1034286" cy="121832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16" idx="2"/>
            <a:endCxn id="28" idx="1"/>
          </p:cNvCxnSpPr>
          <p:nvPr/>
        </p:nvCxnSpPr>
        <p:spPr>
          <a:xfrm>
            <a:off x="3417821" y="2873803"/>
            <a:ext cx="1966042" cy="115999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28" idx="1"/>
          </p:cNvCxnSpPr>
          <p:nvPr/>
        </p:nvCxnSpPr>
        <p:spPr>
          <a:xfrm flipV="1">
            <a:off x="2414331" y="4033793"/>
            <a:ext cx="2969532" cy="30340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7" idx="0"/>
            <a:endCxn id="22" idx="1"/>
          </p:cNvCxnSpPr>
          <p:nvPr/>
        </p:nvCxnSpPr>
        <p:spPr>
          <a:xfrm flipV="1">
            <a:off x="2414331" y="2441057"/>
            <a:ext cx="4616058" cy="19047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8" idx="0"/>
            <a:endCxn id="22" idx="1"/>
          </p:cNvCxnSpPr>
          <p:nvPr/>
        </p:nvCxnSpPr>
        <p:spPr>
          <a:xfrm flipV="1">
            <a:off x="4420591" y="2441057"/>
            <a:ext cx="2609799" cy="19047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18" idx="0"/>
            <a:endCxn id="23" idx="1"/>
          </p:cNvCxnSpPr>
          <p:nvPr/>
        </p:nvCxnSpPr>
        <p:spPr>
          <a:xfrm flipV="1">
            <a:off x="4420590" y="3116813"/>
            <a:ext cx="4331790" cy="122902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16" idx="2"/>
            <a:endCxn id="23" idx="1"/>
          </p:cNvCxnSpPr>
          <p:nvPr/>
        </p:nvCxnSpPr>
        <p:spPr>
          <a:xfrm>
            <a:off x="3417822" y="2873802"/>
            <a:ext cx="5334559" cy="243010"/>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4420592" y="4036791"/>
            <a:ext cx="4302241" cy="30040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6" idx="2"/>
          </p:cNvCxnSpPr>
          <p:nvPr/>
        </p:nvCxnSpPr>
        <p:spPr>
          <a:xfrm>
            <a:off x="3417821" y="2873802"/>
            <a:ext cx="5317880" cy="1158230"/>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24" idx="1"/>
          </p:cNvCxnSpPr>
          <p:nvPr/>
        </p:nvCxnSpPr>
        <p:spPr>
          <a:xfrm flipV="1">
            <a:off x="2414332" y="4005182"/>
            <a:ext cx="6338049" cy="33201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505201" y="2873803"/>
            <a:ext cx="4334391" cy="1615798"/>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7" idx="0"/>
          </p:cNvCxnSpPr>
          <p:nvPr/>
        </p:nvCxnSpPr>
        <p:spPr>
          <a:xfrm>
            <a:off x="2414332" y="4345839"/>
            <a:ext cx="5445605" cy="14376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94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Complexity</a:t>
            </a:r>
            <a:br>
              <a:rPr lang="en-US" dirty="0"/>
            </a:br>
            <a:r>
              <a:rPr lang="en-US" dirty="0"/>
              <a:t>Through Abstraction</a:t>
            </a:r>
          </a:p>
        </p:txBody>
      </p:sp>
      <p:sp>
        <p:nvSpPr>
          <p:cNvPr id="4" name="Rectangle 3"/>
          <p:cNvSpPr/>
          <p:nvPr/>
        </p:nvSpPr>
        <p:spPr>
          <a:xfrm>
            <a:off x="5351371" y="2033120"/>
            <a:ext cx="4872767" cy="1441616"/>
          </a:xfrm>
          <a:prstGeom prst="rect">
            <a:avLst/>
          </a:prstGeom>
          <a:ln>
            <a:headEnd type="none" w="med" len="med"/>
            <a:tailEnd type="none"/>
          </a:ln>
        </p:spPr>
        <p:style>
          <a:lnRef idx="1">
            <a:schemeClr val="accent2"/>
          </a:lnRef>
          <a:fillRef idx="2">
            <a:schemeClr val="accent2"/>
          </a:fillRef>
          <a:effectRef idx="1">
            <a:schemeClr val="accent2"/>
          </a:effectRef>
          <a:fontRef idx="minor">
            <a:schemeClr val="dk1"/>
          </a:fontRef>
        </p:style>
        <p:txBody>
          <a:bodyPr rtlCol="0" anchor="t"/>
          <a:lstStyle/>
          <a:p>
            <a:pPr algn="ctr"/>
            <a:r>
              <a:rPr lang="en-US" sz="3200" dirty="0">
                <a:latin typeface="Gill Sans Light"/>
                <a:cs typeface="Gill Sans Light"/>
              </a:rPr>
              <a:t>Learning Algorithm</a:t>
            </a:r>
          </a:p>
          <a:p>
            <a:pPr algn="ctr">
              <a:lnSpc>
                <a:spcPct val="120000"/>
              </a:lnSpc>
            </a:pPr>
            <a:r>
              <a:rPr lang="en-US" sz="2800" dirty="0">
                <a:latin typeface="Gill Sans Light"/>
                <a:cs typeface="Gill Sans Light"/>
              </a:rPr>
              <a:t>Common Patterns</a:t>
            </a:r>
          </a:p>
        </p:txBody>
      </p:sp>
      <p:sp>
        <p:nvSpPr>
          <p:cNvPr id="5" name="Rectangle 4"/>
          <p:cNvSpPr/>
          <p:nvPr/>
        </p:nvSpPr>
        <p:spPr>
          <a:xfrm>
            <a:off x="5351372" y="4459696"/>
            <a:ext cx="4872767" cy="2042640"/>
          </a:xfrm>
          <a:prstGeom prst="rect">
            <a:avLst/>
          </a:prstGeom>
          <a:ln>
            <a:headEnd type="none" w="med" len="med"/>
            <a:tailEnd type="none"/>
          </a:ln>
        </p:spPr>
        <p:style>
          <a:lnRef idx="1">
            <a:schemeClr val="accent5"/>
          </a:lnRef>
          <a:fillRef idx="2">
            <a:schemeClr val="accent5"/>
          </a:fillRef>
          <a:effectRef idx="1">
            <a:schemeClr val="accent5"/>
          </a:effectRef>
          <a:fontRef idx="minor">
            <a:schemeClr val="dk1"/>
          </a:fontRef>
        </p:style>
        <p:txBody>
          <a:bodyPr rtlCol="0" anchor="t"/>
          <a:lstStyle/>
          <a:p>
            <a:pPr algn="ctr"/>
            <a:r>
              <a:rPr lang="en-US" sz="3200" dirty="0">
                <a:latin typeface="Gill Sans Light"/>
                <a:cs typeface="Gill Sans Light"/>
              </a:rPr>
              <a:t>System</a:t>
            </a:r>
          </a:p>
        </p:txBody>
      </p:sp>
      <p:sp>
        <p:nvSpPr>
          <p:cNvPr id="6" name="Rectangle 5"/>
          <p:cNvSpPr/>
          <p:nvPr/>
        </p:nvSpPr>
        <p:spPr>
          <a:xfrm>
            <a:off x="5351371" y="3595696"/>
            <a:ext cx="4872767" cy="768960"/>
          </a:xfrm>
          <a:prstGeom prst="rect">
            <a:avLst/>
          </a:prstGeom>
          <a:ln>
            <a:headEnd type="none" w="med" len="med"/>
            <a:tailEnd type="none"/>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Gill Sans Light"/>
                <a:cs typeface="Gill Sans Light"/>
              </a:rPr>
              <a:t>Abstraction (API)</a:t>
            </a:r>
          </a:p>
        </p:txBody>
      </p:sp>
      <p:sp>
        <p:nvSpPr>
          <p:cNvPr id="8" name="Rectangle 7"/>
          <p:cNvSpPr/>
          <p:nvPr/>
        </p:nvSpPr>
        <p:spPr>
          <a:xfrm>
            <a:off x="5351370" y="4917617"/>
            <a:ext cx="4872768" cy="1425600"/>
          </a:xfrm>
          <a:prstGeom prst="rect">
            <a:avLst/>
          </a:prstGeom>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numCol="2" rtlCol="0" anchor="ctr"/>
          <a:lstStyle/>
          <a:p>
            <a:pPr marL="457200" indent="-457200">
              <a:buFont typeface="+mj-lt"/>
              <a:buAutoNum type="arabicPeriod"/>
            </a:pPr>
            <a:r>
              <a:rPr lang="en-US" sz="2400" dirty="0">
                <a:latin typeface="Gill Sans Light"/>
                <a:cs typeface="Gill Sans Light"/>
              </a:rPr>
              <a:t>Parallelism</a:t>
            </a:r>
          </a:p>
          <a:p>
            <a:pPr marL="457200" indent="-457200">
              <a:buFont typeface="+mj-lt"/>
              <a:buAutoNum type="arabicPeriod"/>
            </a:pPr>
            <a:r>
              <a:rPr lang="en-US" sz="2400" dirty="0">
                <a:latin typeface="Gill Sans Light"/>
                <a:cs typeface="Gill Sans Light"/>
              </a:rPr>
              <a:t>Data Locality</a:t>
            </a:r>
          </a:p>
          <a:p>
            <a:pPr marL="457200" indent="-457200">
              <a:buFont typeface="+mj-lt"/>
              <a:buAutoNum type="arabicPeriod"/>
            </a:pPr>
            <a:r>
              <a:rPr lang="en-US" sz="2400" dirty="0">
                <a:latin typeface="Gill Sans Light"/>
                <a:cs typeface="Gill Sans Light"/>
              </a:rPr>
              <a:t>Network</a:t>
            </a:r>
          </a:p>
          <a:p>
            <a:pPr marL="457200" indent="-457200">
              <a:buFont typeface="+mj-lt"/>
              <a:buAutoNum type="arabicPeriod"/>
            </a:pPr>
            <a:r>
              <a:rPr lang="en-US" sz="2400" dirty="0">
                <a:latin typeface="Gill Sans Light"/>
                <a:cs typeface="Gill Sans Light"/>
              </a:rPr>
              <a:t>Scheduling</a:t>
            </a:r>
          </a:p>
          <a:p>
            <a:pPr marL="457200" indent="-457200">
              <a:buFont typeface="+mj-lt"/>
              <a:buAutoNum type="arabicPeriod"/>
            </a:pPr>
            <a:r>
              <a:rPr lang="en-US" sz="2400" dirty="0">
                <a:latin typeface="Gill Sans Light"/>
                <a:cs typeface="Gill Sans Light"/>
              </a:rPr>
              <a:t>Fault-tolerance</a:t>
            </a:r>
          </a:p>
          <a:p>
            <a:pPr marL="457200" indent="-457200">
              <a:buFont typeface="+mj-lt"/>
              <a:buAutoNum type="arabicPeriod"/>
            </a:pPr>
            <a:r>
              <a:rPr lang="en-US" sz="2400" dirty="0">
                <a:latin typeface="Gill Sans Light"/>
                <a:cs typeface="Gill Sans Light"/>
              </a:rPr>
              <a:t>Stragglers</a:t>
            </a:r>
          </a:p>
        </p:txBody>
      </p:sp>
      <p:sp>
        <p:nvSpPr>
          <p:cNvPr id="10" name="TextBox 9"/>
          <p:cNvSpPr txBox="1"/>
          <p:nvPr/>
        </p:nvSpPr>
        <p:spPr>
          <a:xfrm>
            <a:off x="2927014" y="2377455"/>
            <a:ext cx="2352126" cy="830997"/>
          </a:xfrm>
          <a:prstGeom prst="rect">
            <a:avLst/>
          </a:prstGeom>
          <a:noFill/>
        </p:spPr>
        <p:txBody>
          <a:bodyPr wrap="none" rtlCol="0">
            <a:spAutoFit/>
          </a:bodyPr>
          <a:lstStyle/>
          <a:p>
            <a:pPr algn="r"/>
            <a:r>
              <a:rPr lang="en-US" sz="2400" dirty="0">
                <a:latin typeface="Gill Sans Light"/>
                <a:cs typeface="Gill Sans Light"/>
              </a:rPr>
              <a:t>Identify </a:t>
            </a:r>
            <a:br>
              <a:rPr lang="en-US" sz="2400" dirty="0">
                <a:latin typeface="Gill Sans Light"/>
                <a:cs typeface="Gill Sans Light"/>
              </a:rPr>
            </a:br>
            <a:r>
              <a:rPr lang="en-US" sz="2400" dirty="0">
                <a:latin typeface="Gill Sans Light"/>
                <a:cs typeface="Gill Sans Light"/>
              </a:rPr>
              <a:t>common patterns</a:t>
            </a:r>
          </a:p>
        </p:txBody>
      </p:sp>
      <p:sp>
        <p:nvSpPr>
          <p:cNvPr id="11" name="TextBox 10"/>
          <p:cNvSpPr txBox="1"/>
          <p:nvPr/>
        </p:nvSpPr>
        <p:spPr>
          <a:xfrm>
            <a:off x="3119510" y="3549375"/>
            <a:ext cx="2159630" cy="830997"/>
          </a:xfrm>
          <a:prstGeom prst="rect">
            <a:avLst/>
          </a:prstGeom>
          <a:noFill/>
        </p:spPr>
        <p:txBody>
          <a:bodyPr wrap="none" rtlCol="0">
            <a:spAutoFit/>
          </a:bodyPr>
          <a:lstStyle/>
          <a:p>
            <a:pPr algn="r"/>
            <a:r>
              <a:rPr lang="en-US" sz="2400" dirty="0">
                <a:latin typeface="Gill Sans Light"/>
                <a:cs typeface="Gill Sans Light"/>
              </a:rPr>
              <a:t>Define a narrow</a:t>
            </a:r>
          </a:p>
          <a:p>
            <a:pPr algn="r"/>
            <a:r>
              <a:rPr lang="en-US" sz="2400" dirty="0">
                <a:latin typeface="Gill Sans Light"/>
                <a:cs typeface="Gill Sans Light"/>
              </a:rPr>
              <a:t>interface</a:t>
            </a:r>
          </a:p>
        </p:txBody>
      </p:sp>
      <p:sp>
        <p:nvSpPr>
          <p:cNvPr id="13" name="TextBox 12"/>
          <p:cNvSpPr txBox="1"/>
          <p:nvPr/>
        </p:nvSpPr>
        <p:spPr>
          <a:xfrm>
            <a:off x="1867078" y="4769114"/>
            <a:ext cx="3412062" cy="1569660"/>
          </a:xfrm>
          <a:prstGeom prst="rect">
            <a:avLst/>
          </a:prstGeom>
          <a:noFill/>
        </p:spPr>
        <p:txBody>
          <a:bodyPr wrap="none" rtlCol="0">
            <a:spAutoFit/>
          </a:bodyPr>
          <a:lstStyle>
            <a:defPPr>
              <a:defRPr lang="en-US"/>
            </a:defPPr>
            <a:lvl1pPr algn="r">
              <a:defRPr sz="2400">
                <a:latin typeface="Gill Sans Light"/>
                <a:cs typeface="Gill Sans Light"/>
              </a:defRPr>
            </a:lvl1pPr>
          </a:lstStyle>
          <a:p>
            <a:r>
              <a:rPr lang="en-US" dirty="0"/>
              <a:t>Exploit limited abstraction</a:t>
            </a:r>
          </a:p>
          <a:p>
            <a:r>
              <a:rPr lang="en-US" dirty="0"/>
              <a:t>to address system </a:t>
            </a:r>
          </a:p>
          <a:p>
            <a:r>
              <a:rPr lang="en-US" dirty="0"/>
              <a:t>design challenges</a:t>
            </a:r>
          </a:p>
          <a:p>
            <a:endParaRPr lang="en-US" dirty="0"/>
          </a:p>
        </p:txBody>
      </p:sp>
    </p:spTree>
    <p:extLst>
      <p:ext uri="{BB962C8B-B14F-4D97-AF65-F5344CB8AC3E}">
        <p14:creationId xmlns:p14="http://schemas.microsoft.com/office/powerpoint/2010/main" val="274519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992" y="236010"/>
            <a:ext cx="11639550" cy="1325563"/>
          </a:xfrm>
        </p:spPr>
        <p:txBody>
          <a:bodyPr/>
          <a:lstStyle/>
          <a:p>
            <a:r>
              <a:rPr lang="en-US" dirty="0"/>
              <a:t>PhD in Machine Learning from CMU 2013</a:t>
            </a:r>
          </a:p>
        </p:txBody>
      </p:sp>
      <p:sp>
        <p:nvSpPr>
          <p:cNvPr id="83" name="Rounded Rectangle 82"/>
          <p:cNvSpPr/>
          <p:nvPr/>
        </p:nvSpPr>
        <p:spPr>
          <a:xfrm>
            <a:off x="677334" y="1469399"/>
            <a:ext cx="7979791" cy="1566516"/>
          </a:xfrm>
          <a:prstGeom prst="roundRect">
            <a:avLst/>
          </a:prstGeom>
          <a:solidFill>
            <a:srgbClr val="F79646">
              <a:alpha val="87000"/>
            </a:srgbClr>
          </a:solidFill>
          <a:ln w="25400" cap="flat" cmpd="sng" algn="ctr">
            <a:solidFill>
              <a:srgbClr val="F79646">
                <a:shade val="50000"/>
              </a:srgbClr>
            </a:solidFill>
            <a:prstDash val="solid"/>
            <a:headEnd type="none" w="med" len="med"/>
            <a:tailEnd type="none"/>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Gill Sans Light"/>
              <a:ea typeface=""/>
              <a:cs typeface="Gill Sans Light"/>
            </a:endParaRPr>
          </a:p>
        </p:txBody>
      </p:sp>
      <p:sp>
        <p:nvSpPr>
          <p:cNvPr id="84" name="Rounded Rectangle 83"/>
          <p:cNvSpPr/>
          <p:nvPr/>
        </p:nvSpPr>
        <p:spPr>
          <a:xfrm>
            <a:off x="3738076" y="1469399"/>
            <a:ext cx="7979791" cy="1566516"/>
          </a:xfrm>
          <a:prstGeom prst="roundRect">
            <a:avLst/>
          </a:prstGeom>
          <a:solidFill>
            <a:srgbClr val="4F81BD">
              <a:alpha val="80000"/>
            </a:srgbClr>
          </a:solidFill>
          <a:ln w="25400" cap="flat" cmpd="sng" algn="ctr">
            <a:solidFill>
              <a:srgbClr val="4F81BD">
                <a:shade val="50000"/>
              </a:srgbClr>
            </a:solidFill>
            <a:prstDash val="solid"/>
            <a:headEnd type="none" w="med" len="med"/>
            <a:tailEnd type="none"/>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Gill Sans Light"/>
                <a:ea typeface=""/>
                <a:cs typeface="Gill Sans Light"/>
              </a:rPr>
              <a:t>Scalable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Gill Sans Light"/>
                <a:ea typeface=""/>
                <a:cs typeface="Gill Sans Light"/>
              </a:rPr>
              <a:t>Systems</a:t>
            </a:r>
          </a:p>
        </p:txBody>
      </p:sp>
      <p:sp>
        <p:nvSpPr>
          <p:cNvPr id="86" name="Rounded Rectangle 85"/>
          <p:cNvSpPr/>
          <p:nvPr/>
        </p:nvSpPr>
        <p:spPr>
          <a:xfrm>
            <a:off x="3738076" y="1469399"/>
            <a:ext cx="4919049" cy="1566516"/>
          </a:xfrm>
          <a:prstGeom prst="roundRect">
            <a:avLst/>
          </a:prstGeom>
          <a:solidFill>
            <a:srgbClr val="8064A2">
              <a:alpha val="79000"/>
            </a:srgbClr>
          </a:solidFill>
          <a:ln w="25400" cap="flat" cmpd="sng" algn="ctr">
            <a:solidFill>
              <a:srgbClr val="8064A2">
                <a:shade val="50000"/>
              </a:srgbClr>
            </a:solidFill>
            <a:prstDash val="solid"/>
            <a:headEnd type="none"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Gill Sans Light"/>
                <a:ea typeface=""/>
                <a:cs typeface="Gill Sans Light"/>
              </a:rPr>
              <a:t>Abstractions</a:t>
            </a:r>
          </a:p>
        </p:txBody>
      </p:sp>
      <p:grpSp>
        <p:nvGrpSpPr>
          <p:cNvPr id="87" name="Group 86"/>
          <p:cNvGrpSpPr/>
          <p:nvPr/>
        </p:nvGrpSpPr>
        <p:grpSpPr>
          <a:xfrm>
            <a:off x="1055016" y="3312334"/>
            <a:ext cx="2753666" cy="3372663"/>
            <a:chOff x="304800" y="3429000"/>
            <a:chExt cx="2753666" cy="3372663"/>
          </a:xfrm>
        </p:grpSpPr>
        <p:grpSp>
          <p:nvGrpSpPr>
            <p:cNvPr id="88" name="Group 87"/>
            <p:cNvGrpSpPr/>
            <p:nvPr/>
          </p:nvGrpSpPr>
          <p:grpSpPr>
            <a:xfrm>
              <a:off x="304800" y="3429000"/>
              <a:ext cx="2753666" cy="2462129"/>
              <a:chOff x="294531" y="1641763"/>
              <a:chExt cx="5407769" cy="4835237"/>
            </a:xfrm>
          </p:grpSpPr>
          <p:cxnSp>
            <p:nvCxnSpPr>
              <p:cNvPr id="90" name="Straight Connector 89"/>
              <p:cNvCxnSpPr/>
              <p:nvPr/>
            </p:nvCxnSpPr>
            <p:spPr>
              <a:xfrm>
                <a:off x="1240682" y="3124200"/>
                <a:ext cx="0" cy="914400"/>
              </a:xfrm>
              <a:prstGeom prst="line">
                <a:avLst/>
              </a:prstGeom>
              <a:noFill/>
              <a:ln w="25400" cap="flat" cmpd="sng" algn="ctr">
                <a:solidFill>
                  <a:sysClr val="windowText" lastClr="000000"/>
                </a:solidFill>
                <a:prstDash val="solid"/>
                <a:headEnd type="none" w="med" len="med"/>
                <a:tailEnd type="arrow"/>
              </a:ln>
              <a:effectLst/>
            </p:spPr>
          </p:cxnSp>
          <p:cxnSp>
            <p:nvCxnSpPr>
              <p:cNvPr id="91" name="Straight Connector 90"/>
              <p:cNvCxnSpPr/>
              <p:nvPr/>
            </p:nvCxnSpPr>
            <p:spPr>
              <a:xfrm>
                <a:off x="4742418" y="2403763"/>
                <a:ext cx="0" cy="762000"/>
              </a:xfrm>
              <a:prstGeom prst="line">
                <a:avLst/>
              </a:prstGeom>
              <a:noFill/>
              <a:ln w="25400" cap="flat" cmpd="sng" algn="ctr">
                <a:solidFill>
                  <a:sysClr val="windowText" lastClr="000000"/>
                </a:solidFill>
                <a:prstDash val="solid"/>
                <a:headEnd type="none" w="med" len="med"/>
                <a:tailEnd type="arrow"/>
              </a:ln>
              <a:effectLst/>
            </p:spPr>
          </p:cxnSp>
          <p:cxnSp>
            <p:nvCxnSpPr>
              <p:cNvPr id="92" name="Straight Connector 91"/>
              <p:cNvCxnSpPr/>
              <p:nvPr/>
            </p:nvCxnSpPr>
            <p:spPr>
              <a:xfrm>
                <a:off x="3167179" y="4572000"/>
                <a:ext cx="0" cy="990600"/>
              </a:xfrm>
              <a:prstGeom prst="line">
                <a:avLst/>
              </a:prstGeom>
              <a:noFill/>
              <a:ln w="25400" cap="flat" cmpd="sng" algn="ctr">
                <a:solidFill>
                  <a:sysClr val="windowText" lastClr="000000"/>
                </a:solidFill>
                <a:prstDash val="solid"/>
                <a:headEnd type="none" w="med" len="med"/>
                <a:tailEnd type="arrow"/>
              </a:ln>
              <a:effectLst/>
            </p:spPr>
          </p:cxnSp>
          <p:cxnSp>
            <p:nvCxnSpPr>
              <p:cNvPr id="93" name="Straight Connector 92"/>
              <p:cNvCxnSpPr/>
              <p:nvPr/>
            </p:nvCxnSpPr>
            <p:spPr>
              <a:xfrm>
                <a:off x="1537030" y="3001448"/>
                <a:ext cx="1306860" cy="790063"/>
              </a:xfrm>
              <a:prstGeom prst="line">
                <a:avLst/>
              </a:prstGeom>
              <a:noFill/>
              <a:ln w="25400" cap="flat" cmpd="sng" algn="ctr">
                <a:solidFill>
                  <a:sysClr val="windowText" lastClr="000000"/>
                </a:solidFill>
                <a:prstDash val="solid"/>
                <a:headEnd type="none" w="med" len="med"/>
                <a:tailEnd type="none"/>
              </a:ln>
              <a:effectLst/>
            </p:spPr>
          </p:cxnSp>
          <p:cxnSp>
            <p:nvCxnSpPr>
              <p:cNvPr id="94" name="Straight Connector 93"/>
              <p:cNvCxnSpPr/>
              <p:nvPr/>
            </p:nvCxnSpPr>
            <p:spPr>
              <a:xfrm flipV="1">
                <a:off x="1659782" y="2022763"/>
                <a:ext cx="2701636" cy="682337"/>
              </a:xfrm>
              <a:prstGeom prst="line">
                <a:avLst/>
              </a:prstGeom>
              <a:noFill/>
              <a:ln w="25400" cap="flat" cmpd="sng" algn="ctr">
                <a:solidFill>
                  <a:sysClr val="windowText" lastClr="000000"/>
                </a:solidFill>
                <a:prstDash val="solid"/>
                <a:headEnd type="none" w="med" len="med"/>
                <a:tailEnd type="none"/>
              </a:ln>
              <a:effectLst/>
            </p:spPr>
          </p:cxnSp>
          <p:cxnSp>
            <p:nvCxnSpPr>
              <p:cNvPr id="95" name="Straight Connector 94"/>
              <p:cNvCxnSpPr/>
              <p:nvPr/>
            </p:nvCxnSpPr>
            <p:spPr>
              <a:xfrm flipV="1">
                <a:off x="3490468" y="2292171"/>
                <a:ext cx="982542" cy="1499340"/>
              </a:xfrm>
              <a:prstGeom prst="line">
                <a:avLst/>
              </a:prstGeom>
              <a:noFill/>
              <a:ln w="25400" cap="flat" cmpd="sng" algn="ctr">
                <a:solidFill>
                  <a:sysClr val="windowText" lastClr="000000"/>
                </a:solidFill>
                <a:prstDash val="solid"/>
                <a:headEnd type="none" w="med" len="med"/>
                <a:tailEnd type="none"/>
              </a:ln>
              <a:effectLst/>
            </p:spPr>
          </p:cxnSp>
          <p:sp>
            <p:nvSpPr>
              <p:cNvPr id="96" name="Oval 95"/>
              <p:cNvSpPr/>
              <p:nvPr/>
            </p:nvSpPr>
            <p:spPr>
              <a:xfrm>
                <a:off x="821582" y="4038600"/>
                <a:ext cx="838200" cy="838200"/>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orbel"/>
                    <a:ea typeface=""/>
                    <a:cs typeface=""/>
                  </a:rPr>
                  <a:t>Y</a:t>
                </a:r>
                <a:r>
                  <a:rPr kumimoji="0" lang="en-US" sz="800" b="0" i="0" u="none" strike="noStrike" kern="0" cap="none" spc="0" normalizeH="0" baseline="-25000" noProof="0" dirty="0">
                    <a:ln>
                      <a:noFill/>
                    </a:ln>
                    <a:solidFill>
                      <a:prstClr val="white"/>
                    </a:solidFill>
                    <a:effectLst/>
                    <a:uLnTx/>
                    <a:uFillTx/>
                    <a:latin typeface="Corbel"/>
                    <a:ea typeface=""/>
                    <a:cs typeface=""/>
                  </a:rPr>
                  <a:t>2</a:t>
                </a:r>
                <a:endParaRPr kumimoji="0" lang="en-US" sz="800" b="0" i="0" u="none" strike="noStrike" kern="0" cap="none" spc="0" normalizeH="0" baseline="0" noProof="0" dirty="0">
                  <a:ln>
                    <a:noFill/>
                  </a:ln>
                  <a:solidFill>
                    <a:prstClr val="white"/>
                  </a:solidFill>
                  <a:effectLst/>
                  <a:uLnTx/>
                  <a:uFillTx/>
                  <a:latin typeface="Corbel"/>
                  <a:ea typeface=""/>
                  <a:cs typeface=""/>
                </a:endParaRPr>
              </a:p>
            </p:txBody>
          </p:sp>
          <p:sp>
            <p:nvSpPr>
              <p:cNvPr id="97" name="Oval 96"/>
              <p:cNvSpPr/>
              <p:nvPr/>
            </p:nvSpPr>
            <p:spPr>
              <a:xfrm>
                <a:off x="2709979" y="5562600"/>
                <a:ext cx="914400" cy="914400"/>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orbel"/>
                    <a:ea typeface=""/>
                    <a:cs typeface=""/>
                  </a:rPr>
                  <a:t>Y</a:t>
                </a:r>
                <a:r>
                  <a:rPr kumimoji="0" lang="en-US" sz="800" b="0" i="0" u="none" strike="noStrike" kern="0" cap="none" spc="0" normalizeH="0" baseline="-25000" noProof="0" dirty="0">
                    <a:ln>
                      <a:noFill/>
                    </a:ln>
                    <a:solidFill>
                      <a:prstClr val="white"/>
                    </a:solidFill>
                    <a:effectLst/>
                    <a:uLnTx/>
                    <a:uFillTx/>
                    <a:latin typeface="Corbel"/>
                    <a:ea typeface=""/>
                    <a:cs typeface=""/>
                  </a:rPr>
                  <a:t>1</a:t>
                </a:r>
                <a:endParaRPr kumimoji="0" lang="en-US" sz="800" b="0" i="0" u="none" strike="noStrike" kern="0" cap="none" spc="0" normalizeH="0" baseline="0" noProof="0" dirty="0">
                  <a:ln>
                    <a:noFill/>
                  </a:ln>
                  <a:solidFill>
                    <a:prstClr val="white"/>
                  </a:solidFill>
                  <a:effectLst/>
                  <a:uLnTx/>
                  <a:uFillTx/>
                  <a:latin typeface="Corbel"/>
                  <a:ea typeface=""/>
                  <a:cs typeface=""/>
                </a:endParaRPr>
              </a:p>
            </p:txBody>
          </p:sp>
          <p:sp>
            <p:nvSpPr>
              <p:cNvPr id="98" name="Oval 97"/>
              <p:cNvSpPr/>
              <p:nvPr/>
            </p:nvSpPr>
            <p:spPr>
              <a:xfrm>
                <a:off x="4361418" y="3165763"/>
                <a:ext cx="762000" cy="762000"/>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orbel"/>
                    <a:ea typeface=""/>
                    <a:cs typeface=""/>
                  </a:rPr>
                  <a:t>Y</a:t>
                </a:r>
                <a:r>
                  <a:rPr kumimoji="0" lang="en-US" sz="800" b="0" i="0" u="none" strike="noStrike" kern="0" cap="none" spc="0" normalizeH="0" baseline="-25000" noProof="0" dirty="0">
                    <a:ln>
                      <a:noFill/>
                    </a:ln>
                    <a:solidFill>
                      <a:prstClr val="white"/>
                    </a:solidFill>
                    <a:effectLst/>
                    <a:uLnTx/>
                    <a:uFillTx/>
                    <a:latin typeface="Corbel"/>
                    <a:ea typeface=""/>
                    <a:cs typeface=""/>
                  </a:rPr>
                  <a:t>3</a:t>
                </a:r>
                <a:endParaRPr kumimoji="0" lang="en-US" sz="800" b="0" i="0" u="none" strike="noStrike" kern="0" cap="none" spc="0" normalizeH="0" baseline="0" noProof="0" dirty="0">
                  <a:ln>
                    <a:noFill/>
                  </a:ln>
                  <a:solidFill>
                    <a:prstClr val="white"/>
                  </a:solidFill>
                  <a:effectLst/>
                  <a:uLnTx/>
                  <a:uFillTx/>
                  <a:latin typeface="Corbel"/>
                  <a:ea typeface=""/>
                  <a:cs typeface=""/>
                </a:endParaRPr>
              </a:p>
            </p:txBody>
          </p:sp>
          <p:sp>
            <p:nvSpPr>
              <p:cNvPr id="99" name="Oval 98"/>
              <p:cNvSpPr/>
              <p:nvPr/>
            </p:nvSpPr>
            <p:spPr>
              <a:xfrm>
                <a:off x="821582" y="2286000"/>
                <a:ext cx="838200" cy="838200"/>
              </a:xfrm>
              <a:prstGeom prst="ellipse">
                <a:avLst/>
              </a:prstGeom>
              <a:solidFill>
                <a:srgbClr val="FFFFFF"/>
              </a:solidFill>
              <a:ln w="25400" cap="flat" cmpd="sng" algn="ctr">
                <a:solidFill>
                  <a:sysClr val="windowText" lastClr="000000"/>
                </a:solidFill>
                <a:prstDash val="solid"/>
                <a:headEnd type="none"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orbel"/>
                    <a:ea typeface=""/>
                    <a:cs typeface=""/>
                  </a:rPr>
                  <a:t>X</a:t>
                </a:r>
                <a:r>
                  <a:rPr kumimoji="0" lang="en-US" sz="800" b="0" i="0" u="none" strike="noStrike" kern="0" cap="none" spc="0" normalizeH="0" baseline="-25000" noProof="0" dirty="0">
                    <a:ln>
                      <a:noFill/>
                    </a:ln>
                    <a:solidFill>
                      <a:prstClr val="black"/>
                    </a:solidFill>
                    <a:effectLst/>
                    <a:uLnTx/>
                    <a:uFillTx/>
                    <a:latin typeface="Corbel"/>
                    <a:ea typeface=""/>
                    <a:cs typeface=""/>
                  </a:rPr>
                  <a:t>2</a:t>
                </a:r>
                <a:endParaRPr kumimoji="0" lang="en-US" sz="800" b="0" i="0" u="none" strike="noStrike" kern="0" cap="none" spc="0" normalizeH="0" baseline="0" noProof="0" dirty="0">
                  <a:ln>
                    <a:noFill/>
                  </a:ln>
                  <a:solidFill>
                    <a:prstClr val="black"/>
                  </a:solidFill>
                  <a:effectLst/>
                  <a:uLnTx/>
                  <a:uFillTx/>
                  <a:latin typeface="Corbel"/>
                  <a:ea typeface=""/>
                  <a:cs typeface=""/>
                </a:endParaRPr>
              </a:p>
            </p:txBody>
          </p:sp>
          <p:sp>
            <p:nvSpPr>
              <p:cNvPr id="100" name="Oval 99"/>
              <p:cNvSpPr/>
              <p:nvPr/>
            </p:nvSpPr>
            <p:spPr>
              <a:xfrm>
                <a:off x="4361418" y="1641763"/>
                <a:ext cx="762000" cy="762000"/>
              </a:xfrm>
              <a:prstGeom prst="ellipse">
                <a:avLst/>
              </a:prstGeom>
              <a:solidFill>
                <a:srgbClr val="FFFFFF"/>
              </a:solidFill>
              <a:ln w="25400" cap="flat" cmpd="sng" algn="ctr">
                <a:solidFill>
                  <a:sysClr val="windowText" lastClr="000000"/>
                </a:solidFill>
                <a:prstDash val="solid"/>
                <a:headEnd type="none"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orbel"/>
                    <a:ea typeface=""/>
                    <a:cs typeface=""/>
                  </a:rPr>
                  <a:t>X</a:t>
                </a:r>
                <a:r>
                  <a:rPr kumimoji="0" lang="en-US" sz="800" b="0" i="0" u="none" strike="noStrike" kern="0" cap="none" spc="0" normalizeH="0" baseline="-25000" noProof="0" dirty="0">
                    <a:ln>
                      <a:noFill/>
                    </a:ln>
                    <a:solidFill>
                      <a:prstClr val="black"/>
                    </a:solidFill>
                    <a:effectLst/>
                    <a:uLnTx/>
                    <a:uFillTx/>
                    <a:latin typeface="Corbel"/>
                    <a:ea typeface=""/>
                    <a:cs typeface=""/>
                  </a:rPr>
                  <a:t>3</a:t>
                </a:r>
                <a:endParaRPr kumimoji="0" lang="en-US" sz="800" b="0" i="0" u="none" strike="noStrike" kern="0" cap="none" spc="0" normalizeH="0" baseline="0" noProof="0" dirty="0">
                  <a:ln>
                    <a:noFill/>
                  </a:ln>
                  <a:solidFill>
                    <a:prstClr val="black"/>
                  </a:solidFill>
                  <a:effectLst/>
                  <a:uLnTx/>
                  <a:uFillTx/>
                  <a:latin typeface="Corbel"/>
                  <a:ea typeface=""/>
                  <a:cs typeface=""/>
                </a:endParaRPr>
              </a:p>
            </p:txBody>
          </p:sp>
          <p:sp>
            <p:nvSpPr>
              <p:cNvPr id="101" name="Oval 100"/>
              <p:cNvSpPr/>
              <p:nvPr/>
            </p:nvSpPr>
            <p:spPr>
              <a:xfrm>
                <a:off x="2709979" y="3657600"/>
                <a:ext cx="914400" cy="914400"/>
              </a:xfrm>
              <a:prstGeom prst="ellipse">
                <a:avLst/>
              </a:prstGeom>
              <a:solidFill>
                <a:srgbClr val="FFFFFF"/>
              </a:solidFill>
              <a:ln w="25400" cap="flat" cmpd="sng" algn="ctr">
                <a:solidFill>
                  <a:sysClr val="windowText" lastClr="000000"/>
                </a:solidFill>
                <a:prstDash val="solid"/>
                <a:headEnd type="none"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orbel"/>
                    <a:ea typeface=""/>
                    <a:cs typeface=""/>
                  </a:rPr>
                  <a:t>X</a:t>
                </a:r>
                <a:r>
                  <a:rPr kumimoji="0" lang="en-US" sz="800" b="0" i="0" u="none" strike="noStrike" kern="0" cap="none" spc="0" normalizeH="0" baseline="-25000" noProof="0" dirty="0">
                    <a:ln>
                      <a:noFill/>
                    </a:ln>
                    <a:solidFill>
                      <a:prstClr val="black"/>
                    </a:solidFill>
                    <a:effectLst/>
                    <a:uLnTx/>
                    <a:uFillTx/>
                    <a:latin typeface="Corbel"/>
                    <a:ea typeface=""/>
                    <a:cs typeface=""/>
                  </a:rPr>
                  <a:t>1</a:t>
                </a:r>
                <a:endParaRPr kumimoji="0" lang="en-US" sz="800" b="0" i="0" u="none" strike="noStrike" kern="0" cap="none" spc="0" normalizeH="0" baseline="0" noProof="0" dirty="0">
                  <a:ln>
                    <a:noFill/>
                  </a:ln>
                  <a:solidFill>
                    <a:prstClr val="black"/>
                  </a:solidFill>
                  <a:effectLst/>
                  <a:uLnTx/>
                  <a:uFillTx/>
                  <a:latin typeface="Corbel"/>
                  <a:ea typeface=""/>
                  <a:cs typeface=""/>
                </a:endParaRPr>
              </a:p>
            </p:txBody>
          </p:sp>
          <p:pic>
            <p:nvPicPr>
              <p:cNvPr id="102" name="Picture 101"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234505">
                <a:off x="3590517" y="2752826"/>
                <a:ext cx="482600" cy="317500"/>
              </a:xfrm>
              <a:prstGeom prst="rect">
                <a:avLst/>
              </a:prstGeom>
            </p:spPr>
          </p:pic>
          <p:pic>
            <p:nvPicPr>
              <p:cNvPr id="103" name="Picture 102"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71085">
                <a:off x="2087125" y="3092695"/>
                <a:ext cx="482600" cy="317500"/>
              </a:xfrm>
              <a:prstGeom prst="rect">
                <a:avLst/>
              </a:prstGeom>
            </p:spPr>
          </p:pic>
          <p:pic>
            <p:nvPicPr>
              <p:cNvPr id="104" name="Picture 10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693644">
                <a:off x="2126341" y="1962875"/>
                <a:ext cx="1460500" cy="330200"/>
              </a:xfrm>
              <a:prstGeom prst="rect">
                <a:avLst/>
              </a:prstGeom>
            </p:spPr>
          </p:pic>
          <p:pic>
            <p:nvPicPr>
              <p:cNvPr id="105" name="Picture 104"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22500" y="4876800"/>
                <a:ext cx="825500" cy="317500"/>
              </a:xfrm>
              <a:prstGeom prst="rect">
                <a:avLst/>
              </a:prstGeom>
            </p:spPr>
          </p:pic>
          <p:pic>
            <p:nvPicPr>
              <p:cNvPr id="106" name="Picture 105"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4531" y="3356954"/>
                <a:ext cx="825500" cy="317500"/>
              </a:xfrm>
              <a:prstGeom prst="rect">
                <a:avLst/>
              </a:prstGeom>
            </p:spPr>
          </p:pic>
          <p:pic>
            <p:nvPicPr>
              <p:cNvPr id="107" name="Picture 106"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76800" y="2590800"/>
                <a:ext cx="825500" cy="317500"/>
              </a:xfrm>
              <a:prstGeom prst="rect">
                <a:avLst/>
              </a:prstGeom>
            </p:spPr>
          </p:pic>
        </p:grpSp>
        <p:sp>
          <p:nvSpPr>
            <p:cNvPr id="89" name="TextBox 88"/>
            <p:cNvSpPr txBox="1"/>
            <p:nvPr/>
          </p:nvSpPr>
          <p:spPr>
            <a:xfrm>
              <a:off x="549868" y="5970666"/>
              <a:ext cx="226953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Gill Sans Light"/>
                  <a:cs typeface="Gill Sans Light"/>
                </a:rPr>
                <a:t>Graphical Model </a:t>
              </a:r>
              <a:br>
                <a:rPr kumimoji="0" lang="en-US" sz="2400" b="0" i="0" u="none" strike="noStrike" kern="0" cap="none" spc="0" normalizeH="0" baseline="0" noProof="0">
                  <a:ln>
                    <a:noFill/>
                  </a:ln>
                  <a:solidFill>
                    <a:prstClr val="black"/>
                  </a:solidFill>
                  <a:effectLst/>
                  <a:uLnTx/>
                  <a:uFillTx/>
                  <a:latin typeface="Gill Sans Light"/>
                  <a:cs typeface="Gill Sans Light"/>
                </a:rPr>
              </a:br>
              <a:r>
                <a:rPr kumimoji="0" lang="en-US" sz="2400" b="0" i="0" u="none" strike="noStrike" kern="0" cap="none" spc="0" normalizeH="0" baseline="0" noProof="0">
                  <a:ln>
                    <a:noFill/>
                  </a:ln>
                  <a:solidFill>
                    <a:prstClr val="black"/>
                  </a:solidFill>
                  <a:effectLst/>
                  <a:uLnTx/>
                  <a:uFillTx/>
                  <a:latin typeface="Gill Sans Light"/>
                  <a:cs typeface="Gill Sans Light"/>
                </a:rPr>
                <a:t>Inference</a:t>
              </a:r>
              <a:endParaRPr kumimoji="0" lang="en-US" sz="2400" b="0" i="0" u="none" strike="noStrike" kern="0" cap="none" spc="0" normalizeH="0" baseline="0" noProof="0" dirty="0">
                <a:ln>
                  <a:noFill/>
                </a:ln>
                <a:solidFill>
                  <a:prstClr val="black"/>
                </a:solidFill>
                <a:effectLst/>
                <a:uLnTx/>
                <a:uFillTx/>
                <a:latin typeface="Gill Sans Light"/>
                <a:cs typeface="Gill Sans Light"/>
              </a:endParaRPr>
            </a:p>
          </p:txBody>
        </p:sp>
      </p:grpSp>
      <p:grpSp>
        <p:nvGrpSpPr>
          <p:cNvPr id="108" name="Group 107"/>
          <p:cNvGrpSpPr/>
          <p:nvPr/>
        </p:nvGrpSpPr>
        <p:grpSpPr>
          <a:xfrm>
            <a:off x="5125453" y="3378252"/>
            <a:ext cx="2052372" cy="3296463"/>
            <a:chOff x="3500903" y="3505200"/>
            <a:chExt cx="2052372" cy="3296463"/>
          </a:xfrm>
        </p:grpSpPr>
        <p:grpSp>
          <p:nvGrpSpPr>
            <p:cNvPr id="109" name="Group 108"/>
            <p:cNvGrpSpPr/>
            <p:nvPr/>
          </p:nvGrpSpPr>
          <p:grpSpPr>
            <a:xfrm>
              <a:off x="3500903" y="3505200"/>
              <a:ext cx="2052372" cy="2133600"/>
              <a:chOff x="3394064" y="1447800"/>
              <a:chExt cx="2052372" cy="2133600"/>
            </a:xfrm>
          </p:grpSpPr>
          <p:cxnSp>
            <p:nvCxnSpPr>
              <p:cNvPr id="111" name="Straight Connector 110"/>
              <p:cNvCxnSpPr/>
              <p:nvPr/>
            </p:nvCxnSpPr>
            <p:spPr>
              <a:xfrm>
                <a:off x="3949744" y="1887149"/>
                <a:ext cx="914350" cy="0"/>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12" name="Straight Connector 111"/>
              <p:cNvCxnSpPr/>
              <p:nvPr/>
            </p:nvCxnSpPr>
            <p:spPr>
              <a:xfrm>
                <a:off x="3949744" y="3072528"/>
                <a:ext cx="914350" cy="0"/>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13" name="Straight Connector 112"/>
              <p:cNvCxnSpPr/>
              <p:nvPr/>
            </p:nvCxnSpPr>
            <p:spPr>
              <a:xfrm>
                <a:off x="5036207" y="2055692"/>
                <a:ext cx="0" cy="848291"/>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14" name="Straight Connector 113"/>
              <p:cNvCxnSpPr/>
              <p:nvPr/>
            </p:nvCxnSpPr>
            <p:spPr>
              <a:xfrm>
                <a:off x="3777632" y="2055692"/>
                <a:ext cx="0" cy="848291"/>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115" name="Oval 114"/>
              <p:cNvSpPr/>
              <p:nvPr/>
            </p:nvSpPr>
            <p:spPr bwMode="auto">
              <a:xfrm>
                <a:off x="3605519" y="1718605"/>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16" name="Oval 115"/>
              <p:cNvSpPr/>
              <p:nvPr/>
            </p:nvSpPr>
            <p:spPr bwMode="auto">
              <a:xfrm>
                <a:off x="4864095" y="1718605"/>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17" name="Oval 116"/>
              <p:cNvSpPr/>
              <p:nvPr/>
            </p:nvSpPr>
            <p:spPr bwMode="auto">
              <a:xfrm>
                <a:off x="3605519" y="2903986"/>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18" name="Oval 117"/>
              <p:cNvSpPr/>
              <p:nvPr/>
            </p:nvSpPr>
            <p:spPr bwMode="auto">
              <a:xfrm>
                <a:off x="4864095" y="2903986"/>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19" name="Rectangle 118"/>
              <p:cNvSpPr/>
              <p:nvPr/>
            </p:nvSpPr>
            <p:spPr>
              <a:xfrm>
                <a:off x="3394064" y="1447800"/>
                <a:ext cx="2052372" cy="2133600"/>
              </a:xfrm>
              <a:prstGeom prst="rect">
                <a:avLst/>
              </a:prstGeom>
              <a:solidFill>
                <a:srgbClr val="FFFFFF">
                  <a:alpha val="74000"/>
                </a:srgbClr>
              </a:solidFill>
              <a:ln w="25400" cap="flat" cmpd="sng" algn="ctr">
                <a:noFill/>
                <a:prstDash val="solid"/>
                <a:headEnd type="none"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a:ea typeface=""/>
                  <a:cs typeface=""/>
                </a:endParaRPr>
              </a:p>
            </p:txBody>
          </p:sp>
          <p:sp>
            <p:nvSpPr>
              <p:cNvPr id="120" name="Cross 119"/>
              <p:cNvSpPr/>
              <p:nvPr/>
            </p:nvSpPr>
            <p:spPr>
              <a:xfrm>
                <a:off x="3437224" y="1549806"/>
                <a:ext cx="1939391" cy="1939391"/>
              </a:xfrm>
              <a:prstGeom prst="plus">
                <a:avLst>
                  <a:gd name="adj" fmla="val 34657"/>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a:ea typeface=""/>
                  <a:cs typeface=""/>
                </a:endParaRPr>
              </a:p>
            </p:txBody>
          </p:sp>
          <p:grpSp>
            <p:nvGrpSpPr>
              <p:cNvPr id="121" name="Group 120"/>
              <p:cNvGrpSpPr/>
              <p:nvPr/>
            </p:nvGrpSpPr>
            <p:grpSpPr>
              <a:xfrm>
                <a:off x="3605519" y="1718605"/>
                <a:ext cx="1602801" cy="1522468"/>
                <a:chOff x="3605519" y="1718605"/>
                <a:chExt cx="1602801" cy="1522468"/>
              </a:xfrm>
            </p:grpSpPr>
            <p:cxnSp>
              <p:nvCxnSpPr>
                <p:cNvPr id="122" name="Straight Connector 121"/>
                <p:cNvCxnSpPr/>
                <p:nvPr/>
              </p:nvCxnSpPr>
              <p:spPr>
                <a:xfrm>
                  <a:off x="3949744" y="2479840"/>
                  <a:ext cx="914350" cy="0"/>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23" name="Straight Connector 122"/>
                <p:cNvCxnSpPr/>
                <p:nvPr/>
              </p:nvCxnSpPr>
              <p:spPr>
                <a:xfrm>
                  <a:off x="4396753" y="2055692"/>
                  <a:ext cx="0" cy="848291"/>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124" name="Oval 123"/>
                <p:cNvSpPr/>
                <p:nvPr/>
              </p:nvSpPr>
              <p:spPr bwMode="auto">
                <a:xfrm>
                  <a:off x="4224640" y="1718605"/>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25" name="Oval 124"/>
                <p:cNvSpPr/>
                <p:nvPr/>
              </p:nvSpPr>
              <p:spPr bwMode="auto">
                <a:xfrm>
                  <a:off x="3605519" y="2311296"/>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26" name="Oval 125"/>
                <p:cNvSpPr/>
                <p:nvPr/>
              </p:nvSpPr>
              <p:spPr bwMode="auto">
                <a:xfrm>
                  <a:off x="4224640" y="2311296"/>
                  <a:ext cx="344225" cy="337087"/>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27" name="Oval 126"/>
                <p:cNvSpPr/>
                <p:nvPr/>
              </p:nvSpPr>
              <p:spPr bwMode="auto">
                <a:xfrm>
                  <a:off x="4864095" y="2311296"/>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sp>
              <p:nvSpPr>
                <p:cNvPr id="128" name="Oval 127"/>
                <p:cNvSpPr/>
                <p:nvPr/>
              </p:nvSpPr>
              <p:spPr bwMode="auto">
                <a:xfrm>
                  <a:off x="4224640" y="2903986"/>
                  <a:ext cx="344225" cy="33708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Tahoma" pitchFamily="-64" charset="0"/>
                    <a:ea typeface=""/>
                    <a:cs typeface=""/>
                  </a:endParaRPr>
                </a:p>
              </p:txBody>
            </p:sp>
          </p:grpSp>
        </p:grpSp>
        <p:sp>
          <p:nvSpPr>
            <p:cNvPr id="110" name="TextBox 109"/>
            <p:cNvSpPr txBox="1"/>
            <p:nvPr/>
          </p:nvSpPr>
          <p:spPr>
            <a:xfrm>
              <a:off x="3916507" y="5970666"/>
              <a:ext cx="1221168"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Light"/>
                  <a:cs typeface="Gill Sans Light"/>
                </a:rPr>
                <a:t>Vertex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Light"/>
                  <a:cs typeface="Gill Sans Light"/>
                </a:rPr>
                <a:t>Program</a:t>
              </a:r>
            </a:p>
          </p:txBody>
        </p:sp>
      </p:grpSp>
      <p:grpSp>
        <p:nvGrpSpPr>
          <p:cNvPr id="129" name="Group 128"/>
          <p:cNvGrpSpPr/>
          <p:nvPr/>
        </p:nvGrpSpPr>
        <p:grpSpPr>
          <a:xfrm>
            <a:off x="8875364" y="3624887"/>
            <a:ext cx="2624129" cy="3080713"/>
            <a:chOff x="6115231" y="3720950"/>
            <a:chExt cx="2624129" cy="3080713"/>
          </a:xfrm>
        </p:grpSpPr>
        <p:grpSp>
          <p:nvGrpSpPr>
            <p:cNvPr id="130" name="Group 129"/>
            <p:cNvGrpSpPr/>
            <p:nvPr/>
          </p:nvGrpSpPr>
          <p:grpSpPr>
            <a:xfrm>
              <a:off x="6115231" y="3720950"/>
              <a:ext cx="2624129" cy="1953702"/>
              <a:chOff x="6210873" y="4030229"/>
              <a:chExt cx="3542728" cy="2637612"/>
            </a:xfrm>
          </p:grpSpPr>
          <p:grpSp>
            <p:nvGrpSpPr>
              <p:cNvPr id="132" name="Group 131"/>
              <p:cNvGrpSpPr/>
              <p:nvPr/>
            </p:nvGrpSpPr>
            <p:grpSpPr>
              <a:xfrm>
                <a:off x="6210873" y="4030229"/>
                <a:ext cx="3542728" cy="2637612"/>
                <a:chOff x="5334001" y="1905000"/>
                <a:chExt cx="3200399" cy="2286000"/>
              </a:xfrm>
            </p:grpSpPr>
            <p:sp>
              <p:nvSpPr>
                <p:cNvPr id="158" name="Rounded Rectangle 157"/>
                <p:cNvSpPr/>
                <p:nvPr/>
              </p:nvSpPr>
              <p:spPr bwMode="auto">
                <a:xfrm>
                  <a:off x="5334001" y="1905000"/>
                  <a:ext cx="1524000" cy="22860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ill Sans Light"/>
                      <a:ea typeface=""/>
                      <a:cs typeface="Gill Sans Light"/>
                    </a:rPr>
                    <a:t>Machine 1</a:t>
                  </a:r>
                </a:p>
              </p:txBody>
            </p:sp>
            <p:sp>
              <p:nvSpPr>
                <p:cNvPr id="159" name="Rounded Rectangle 158"/>
                <p:cNvSpPr/>
                <p:nvPr/>
              </p:nvSpPr>
              <p:spPr bwMode="auto">
                <a:xfrm>
                  <a:off x="7010400" y="1905000"/>
                  <a:ext cx="1524000" cy="228600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ill Sans Light"/>
                      <a:ea typeface=""/>
                      <a:cs typeface="Gill Sans Light"/>
                    </a:rPr>
                    <a:t>Machine 2</a:t>
                  </a:r>
                </a:p>
              </p:txBody>
            </p:sp>
          </p:grpSp>
          <p:grpSp>
            <p:nvGrpSpPr>
              <p:cNvPr id="133" name="Group 132"/>
              <p:cNvGrpSpPr/>
              <p:nvPr/>
            </p:nvGrpSpPr>
            <p:grpSpPr>
              <a:xfrm>
                <a:off x="6405447" y="4458041"/>
                <a:ext cx="3209386" cy="2158255"/>
                <a:chOff x="5131959" y="2133600"/>
                <a:chExt cx="3209386" cy="2158255"/>
              </a:xfrm>
            </p:grpSpPr>
            <p:sp>
              <p:nvSpPr>
                <p:cNvPr id="156" name="Freeform 155"/>
                <p:cNvSpPr/>
                <p:nvPr/>
              </p:nvSpPr>
              <p:spPr>
                <a:xfrm>
                  <a:off x="5131959" y="2171831"/>
                  <a:ext cx="1330945" cy="2120024"/>
                </a:xfrm>
                <a:custGeom>
                  <a:avLst/>
                  <a:gdLst>
                    <a:gd name="connsiteX0" fmla="*/ 1330930 w 1330945"/>
                    <a:gd name="connsiteY0" fmla="*/ 1020102 h 2120024"/>
                    <a:gd name="connsiteX1" fmla="*/ 921708 w 1330945"/>
                    <a:gd name="connsiteY1" fmla="*/ 88769 h 2120024"/>
                    <a:gd name="connsiteX2" fmla="*/ 498374 w 1330945"/>
                    <a:gd name="connsiteY2" fmla="*/ 74658 h 2120024"/>
                    <a:gd name="connsiteX3" fmla="*/ 427819 w 1330945"/>
                    <a:gd name="connsiteY3" fmla="*/ 413325 h 2120024"/>
                    <a:gd name="connsiteX4" fmla="*/ 710041 w 1330945"/>
                    <a:gd name="connsiteY4" fmla="*/ 766102 h 2120024"/>
                    <a:gd name="connsiteX5" fmla="*/ 357263 w 1330945"/>
                    <a:gd name="connsiteY5" fmla="*/ 540325 h 2120024"/>
                    <a:gd name="connsiteX6" fmla="*/ 32708 w 1330945"/>
                    <a:gd name="connsiteY6" fmla="*/ 639102 h 2120024"/>
                    <a:gd name="connsiteX7" fmla="*/ 75041 w 1330945"/>
                    <a:gd name="connsiteY7" fmla="*/ 991880 h 2120024"/>
                    <a:gd name="connsiteX8" fmla="*/ 597152 w 1330945"/>
                    <a:gd name="connsiteY8" fmla="*/ 1062436 h 2120024"/>
                    <a:gd name="connsiteX9" fmla="*/ 159708 w 1330945"/>
                    <a:gd name="connsiteY9" fmla="*/ 1217658 h 2120024"/>
                    <a:gd name="connsiteX10" fmla="*/ 46819 w 1330945"/>
                    <a:gd name="connsiteY10" fmla="*/ 1570436 h 2120024"/>
                    <a:gd name="connsiteX11" fmla="*/ 413708 w 1330945"/>
                    <a:gd name="connsiteY11" fmla="*/ 1683325 h 2120024"/>
                    <a:gd name="connsiteX12" fmla="*/ 738263 w 1330945"/>
                    <a:gd name="connsiteY12" fmla="*/ 1288213 h 2120024"/>
                    <a:gd name="connsiteX13" fmla="*/ 470152 w 1330945"/>
                    <a:gd name="connsiteY13" fmla="*/ 1796213 h 2120024"/>
                    <a:gd name="connsiteX14" fmla="*/ 583041 w 1330945"/>
                    <a:gd name="connsiteY14" fmla="*/ 2036102 h 2120024"/>
                    <a:gd name="connsiteX15" fmla="*/ 935819 w 1330945"/>
                    <a:gd name="connsiteY15" fmla="*/ 2036102 h 2120024"/>
                    <a:gd name="connsiteX16" fmla="*/ 1330930 w 1330945"/>
                    <a:gd name="connsiteY16" fmla="*/ 1020102 h 2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945" h="2120024">
                      <a:moveTo>
                        <a:pt x="1330930" y="1020102"/>
                      </a:moveTo>
                      <a:cubicBezTo>
                        <a:pt x="1328578" y="695547"/>
                        <a:pt x="1060467" y="246343"/>
                        <a:pt x="921708" y="88769"/>
                      </a:cubicBezTo>
                      <a:cubicBezTo>
                        <a:pt x="782949" y="-68805"/>
                        <a:pt x="580689" y="20565"/>
                        <a:pt x="498374" y="74658"/>
                      </a:cubicBezTo>
                      <a:cubicBezTo>
                        <a:pt x="416059" y="128751"/>
                        <a:pt x="392541" y="298084"/>
                        <a:pt x="427819" y="413325"/>
                      </a:cubicBezTo>
                      <a:cubicBezTo>
                        <a:pt x="463097" y="528566"/>
                        <a:pt x="721800" y="744935"/>
                        <a:pt x="710041" y="766102"/>
                      </a:cubicBezTo>
                      <a:cubicBezTo>
                        <a:pt x="698282" y="787269"/>
                        <a:pt x="470152" y="561492"/>
                        <a:pt x="357263" y="540325"/>
                      </a:cubicBezTo>
                      <a:cubicBezTo>
                        <a:pt x="244374" y="519158"/>
                        <a:pt x="79745" y="563843"/>
                        <a:pt x="32708" y="639102"/>
                      </a:cubicBezTo>
                      <a:cubicBezTo>
                        <a:pt x="-14329" y="714361"/>
                        <a:pt x="-19033" y="921324"/>
                        <a:pt x="75041" y="991880"/>
                      </a:cubicBezTo>
                      <a:cubicBezTo>
                        <a:pt x="169115" y="1062436"/>
                        <a:pt x="583041" y="1024806"/>
                        <a:pt x="597152" y="1062436"/>
                      </a:cubicBezTo>
                      <a:cubicBezTo>
                        <a:pt x="611263" y="1100066"/>
                        <a:pt x="251430" y="1132991"/>
                        <a:pt x="159708" y="1217658"/>
                      </a:cubicBezTo>
                      <a:cubicBezTo>
                        <a:pt x="67986" y="1302325"/>
                        <a:pt x="4486" y="1492825"/>
                        <a:pt x="46819" y="1570436"/>
                      </a:cubicBezTo>
                      <a:cubicBezTo>
                        <a:pt x="89152" y="1648047"/>
                        <a:pt x="298467" y="1730362"/>
                        <a:pt x="413708" y="1683325"/>
                      </a:cubicBezTo>
                      <a:cubicBezTo>
                        <a:pt x="528949" y="1636288"/>
                        <a:pt x="728856" y="1269398"/>
                        <a:pt x="738263" y="1288213"/>
                      </a:cubicBezTo>
                      <a:cubicBezTo>
                        <a:pt x="747670" y="1307028"/>
                        <a:pt x="496022" y="1671565"/>
                        <a:pt x="470152" y="1796213"/>
                      </a:cubicBezTo>
                      <a:cubicBezTo>
                        <a:pt x="444282" y="1920861"/>
                        <a:pt x="505430" y="1996121"/>
                        <a:pt x="583041" y="2036102"/>
                      </a:cubicBezTo>
                      <a:cubicBezTo>
                        <a:pt x="660652" y="2076083"/>
                        <a:pt x="811171" y="2203084"/>
                        <a:pt x="935819" y="2036102"/>
                      </a:cubicBezTo>
                      <a:cubicBezTo>
                        <a:pt x="1060467" y="1869121"/>
                        <a:pt x="1333282" y="1344657"/>
                        <a:pt x="1330930" y="1020102"/>
                      </a:cubicBezTo>
                      <a:close/>
                    </a:path>
                  </a:pathLst>
                </a:cu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Gill Sans Light"/>
                    <a:ea typeface=""/>
                    <a:cs typeface="Gill Sans Light"/>
                  </a:endParaRPr>
                </a:p>
              </p:txBody>
            </p:sp>
            <p:sp>
              <p:nvSpPr>
                <p:cNvPr id="157" name="Freeform 156"/>
                <p:cNvSpPr/>
                <p:nvPr/>
              </p:nvSpPr>
              <p:spPr>
                <a:xfrm flipH="1">
                  <a:off x="7010400" y="2133600"/>
                  <a:ext cx="1330945" cy="2120024"/>
                </a:xfrm>
                <a:custGeom>
                  <a:avLst/>
                  <a:gdLst>
                    <a:gd name="connsiteX0" fmla="*/ 1330930 w 1330945"/>
                    <a:gd name="connsiteY0" fmla="*/ 1020102 h 2120024"/>
                    <a:gd name="connsiteX1" fmla="*/ 921708 w 1330945"/>
                    <a:gd name="connsiteY1" fmla="*/ 88769 h 2120024"/>
                    <a:gd name="connsiteX2" fmla="*/ 498374 w 1330945"/>
                    <a:gd name="connsiteY2" fmla="*/ 74658 h 2120024"/>
                    <a:gd name="connsiteX3" fmla="*/ 427819 w 1330945"/>
                    <a:gd name="connsiteY3" fmla="*/ 413325 h 2120024"/>
                    <a:gd name="connsiteX4" fmla="*/ 710041 w 1330945"/>
                    <a:gd name="connsiteY4" fmla="*/ 766102 h 2120024"/>
                    <a:gd name="connsiteX5" fmla="*/ 357263 w 1330945"/>
                    <a:gd name="connsiteY5" fmla="*/ 540325 h 2120024"/>
                    <a:gd name="connsiteX6" fmla="*/ 32708 w 1330945"/>
                    <a:gd name="connsiteY6" fmla="*/ 639102 h 2120024"/>
                    <a:gd name="connsiteX7" fmla="*/ 75041 w 1330945"/>
                    <a:gd name="connsiteY7" fmla="*/ 991880 h 2120024"/>
                    <a:gd name="connsiteX8" fmla="*/ 597152 w 1330945"/>
                    <a:gd name="connsiteY8" fmla="*/ 1062436 h 2120024"/>
                    <a:gd name="connsiteX9" fmla="*/ 159708 w 1330945"/>
                    <a:gd name="connsiteY9" fmla="*/ 1217658 h 2120024"/>
                    <a:gd name="connsiteX10" fmla="*/ 46819 w 1330945"/>
                    <a:gd name="connsiteY10" fmla="*/ 1570436 h 2120024"/>
                    <a:gd name="connsiteX11" fmla="*/ 413708 w 1330945"/>
                    <a:gd name="connsiteY11" fmla="*/ 1683325 h 2120024"/>
                    <a:gd name="connsiteX12" fmla="*/ 738263 w 1330945"/>
                    <a:gd name="connsiteY12" fmla="*/ 1288213 h 2120024"/>
                    <a:gd name="connsiteX13" fmla="*/ 470152 w 1330945"/>
                    <a:gd name="connsiteY13" fmla="*/ 1796213 h 2120024"/>
                    <a:gd name="connsiteX14" fmla="*/ 583041 w 1330945"/>
                    <a:gd name="connsiteY14" fmla="*/ 2036102 h 2120024"/>
                    <a:gd name="connsiteX15" fmla="*/ 935819 w 1330945"/>
                    <a:gd name="connsiteY15" fmla="*/ 2036102 h 2120024"/>
                    <a:gd name="connsiteX16" fmla="*/ 1330930 w 1330945"/>
                    <a:gd name="connsiteY16" fmla="*/ 1020102 h 2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945" h="2120024">
                      <a:moveTo>
                        <a:pt x="1330930" y="1020102"/>
                      </a:moveTo>
                      <a:cubicBezTo>
                        <a:pt x="1328578" y="695547"/>
                        <a:pt x="1060467" y="246343"/>
                        <a:pt x="921708" y="88769"/>
                      </a:cubicBezTo>
                      <a:cubicBezTo>
                        <a:pt x="782949" y="-68805"/>
                        <a:pt x="580689" y="20565"/>
                        <a:pt x="498374" y="74658"/>
                      </a:cubicBezTo>
                      <a:cubicBezTo>
                        <a:pt x="416059" y="128751"/>
                        <a:pt x="392541" y="298084"/>
                        <a:pt x="427819" y="413325"/>
                      </a:cubicBezTo>
                      <a:cubicBezTo>
                        <a:pt x="463097" y="528566"/>
                        <a:pt x="721800" y="744935"/>
                        <a:pt x="710041" y="766102"/>
                      </a:cubicBezTo>
                      <a:cubicBezTo>
                        <a:pt x="698282" y="787269"/>
                        <a:pt x="470152" y="561492"/>
                        <a:pt x="357263" y="540325"/>
                      </a:cubicBezTo>
                      <a:cubicBezTo>
                        <a:pt x="244374" y="519158"/>
                        <a:pt x="79745" y="563843"/>
                        <a:pt x="32708" y="639102"/>
                      </a:cubicBezTo>
                      <a:cubicBezTo>
                        <a:pt x="-14329" y="714361"/>
                        <a:pt x="-19033" y="921324"/>
                        <a:pt x="75041" y="991880"/>
                      </a:cubicBezTo>
                      <a:cubicBezTo>
                        <a:pt x="169115" y="1062436"/>
                        <a:pt x="583041" y="1024806"/>
                        <a:pt x="597152" y="1062436"/>
                      </a:cubicBezTo>
                      <a:cubicBezTo>
                        <a:pt x="611263" y="1100066"/>
                        <a:pt x="251430" y="1132991"/>
                        <a:pt x="159708" y="1217658"/>
                      </a:cubicBezTo>
                      <a:cubicBezTo>
                        <a:pt x="67986" y="1302325"/>
                        <a:pt x="4486" y="1492825"/>
                        <a:pt x="46819" y="1570436"/>
                      </a:cubicBezTo>
                      <a:cubicBezTo>
                        <a:pt x="89152" y="1648047"/>
                        <a:pt x="298467" y="1730362"/>
                        <a:pt x="413708" y="1683325"/>
                      </a:cubicBezTo>
                      <a:cubicBezTo>
                        <a:pt x="528949" y="1636288"/>
                        <a:pt x="728856" y="1269398"/>
                        <a:pt x="738263" y="1288213"/>
                      </a:cubicBezTo>
                      <a:cubicBezTo>
                        <a:pt x="747670" y="1307028"/>
                        <a:pt x="496022" y="1671565"/>
                        <a:pt x="470152" y="1796213"/>
                      </a:cubicBezTo>
                      <a:cubicBezTo>
                        <a:pt x="444282" y="1920861"/>
                        <a:pt x="505430" y="1996121"/>
                        <a:pt x="583041" y="2036102"/>
                      </a:cubicBezTo>
                      <a:cubicBezTo>
                        <a:pt x="660652" y="2076083"/>
                        <a:pt x="811171" y="2203084"/>
                        <a:pt x="935819" y="2036102"/>
                      </a:cubicBezTo>
                      <a:cubicBezTo>
                        <a:pt x="1060467" y="1869121"/>
                        <a:pt x="1333282" y="1344657"/>
                        <a:pt x="1330930" y="1020102"/>
                      </a:cubicBezTo>
                      <a:close/>
                    </a:path>
                  </a:pathLst>
                </a:cu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Gill Sans Light"/>
                    <a:ea typeface=""/>
                    <a:cs typeface="Gill Sans Light"/>
                  </a:endParaRPr>
                </a:p>
              </p:txBody>
            </p:sp>
          </p:grpSp>
          <p:grpSp>
            <p:nvGrpSpPr>
              <p:cNvPr id="134" name="Group 133"/>
              <p:cNvGrpSpPr/>
              <p:nvPr/>
            </p:nvGrpSpPr>
            <p:grpSpPr>
              <a:xfrm>
                <a:off x="6491641" y="4686154"/>
                <a:ext cx="3026571" cy="1729778"/>
                <a:chOff x="5218153" y="3047513"/>
                <a:chExt cx="3026571" cy="1729778"/>
              </a:xfrm>
            </p:grpSpPr>
            <p:cxnSp>
              <p:nvCxnSpPr>
                <p:cNvPr id="135" name="Straight Connector 134"/>
                <p:cNvCxnSpPr/>
                <p:nvPr/>
              </p:nvCxnSpPr>
              <p:spPr>
                <a:xfrm flipH="1">
                  <a:off x="6096000" y="3886200"/>
                  <a:ext cx="1219201" cy="0"/>
                </a:xfrm>
                <a:prstGeom prst="line">
                  <a:avLst/>
                </a:prstGeom>
                <a:noFill/>
                <a:ln w="38100" cap="flat" cmpd="sng" algn="ctr">
                  <a:solidFill>
                    <a:srgbClr val="C0504D"/>
                  </a:solidFill>
                  <a:prstDash val="sysDash"/>
                </a:ln>
                <a:effectLst>
                  <a:outerShdw blurRad="40000" dist="23000" dir="5400000" rotWithShape="0">
                    <a:srgbClr val="000000">
                      <a:alpha val="35000"/>
                    </a:srgbClr>
                  </a:outerShdw>
                </a:effectLst>
              </p:spPr>
            </p:cxnSp>
            <p:grpSp>
              <p:nvGrpSpPr>
                <p:cNvPr id="136" name="Group 135"/>
                <p:cNvGrpSpPr/>
                <p:nvPr/>
              </p:nvGrpSpPr>
              <p:grpSpPr>
                <a:xfrm rot="17326417">
                  <a:off x="4939742" y="3325924"/>
                  <a:ext cx="1673645" cy="1116823"/>
                  <a:chOff x="6059410" y="2590800"/>
                  <a:chExt cx="1396751" cy="932051"/>
                </a:xfrm>
              </p:grpSpPr>
              <p:cxnSp>
                <p:nvCxnSpPr>
                  <p:cNvPr id="147" name="Straight Connector 146"/>
                  <p:cNvCxnSpPr/>
                  <p:nvPr/>
                </p:nvCxnSpPr>
                <p:spPr>
                  <a:xfrm>
                    <a:off x="6427354" y="2968491"/>
                    <a:ext cx="274911" cy="229156"/>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48" name="Straight Connector 147"/>
                  <p:cNvCxnSpPr/>
                  <p:nvPr/>
                </p:nvCxnSpPr>
                <p:spPr>
                  <a:xfrm flipV="1">
                    <a:off x="6971673" y="2968491"/>
                    <a:ext cx="295302" cy="229156"/>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49" name="Straight Connector 148"/>
                  <p:cNvCxnSpPr/>
                  <p:nvPr/>
                </p:nvCxnSpPr>
                <p:spPr>
                  <a:xfrm flipH="1">
                    <a:off x="6836969" y="2812445"/>
                    <a:ext cx="1" cy="329406"/>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50" name="Straight Connector 149"/>
                  <p:cNvCxnSpPr/>
                  <p:nvPr/>
                </p:nvCxnSpPr>
                <p:spPr>
                  <a:xfrm rot="4273583" flipV="1">
                    <a:off x="6413680" y="3165610"/>
                    <a:ext cx="100163" cy="351901"/>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151" name="Oval 150"/>
                  <p:cNvSpPr/>
                  <p:nvPr/>
                </p:nvSpPr>
                <p:spPr>
                  <a:xfrm>
                    <a:off x="6646469" y="3141851"/>
                    <a:ext cx="381000" cy="381000"/>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52" name="Oval 151"/>
                  <p:cNvSpPr/>
                  <p:nvPr/>
                </p:nvSpPr>
                <p:spPr>
                  <a:xfrm>
                    <a:off x="6726147" y="2590800"/>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53" name="Oval 152"/>
                  <p:cNvSpPr/>
                  <p:nvPr/>
                </p:nvSpPr>
                <p:spPr>
                  <a:xfrm>
                    <a:off x="6059410" y="3239947"/>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54" name="Oval 153"/>
                  <p:cNvSpPr/>
                  <p:nvPr/>
                </p:nvSpPr>
                <p:spPr>
                  <a:xfrm>
                    <a:off x="6238168" y="2779305"/>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55" name="Oval 154"/>
                  <p:cNvSpPr/>
                  <p:nvPr/>
                </p:nvSpPr>
                <p:spPr>
                  <a:xfrm>
                    <a:off x="7234516" y="2779305"/>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grpSp>
            <p:grpSp>
              <p:nvGrpSpPr>
                <p:cNvPr id="137" name="Group 136"/>
                <p:cNvGrpSpPr/>
                <p:nvPr/>
              </p:nvGrpSpPr>
              <p:grpSpPr>
                <a:xfrm rot="6741626">
                  <a:off x="6802960" y="3335528"/>
                  <a:ext cx="1684199" cy="1199328"/>
                  <a:chOff x="6078973" y="2521945"/>
                  <a:chExt cx="1405559" cy="1000906"/>
                </a:xfrm>
              </p:grpSpPr>
              <p:cxnSp>
                <p:nvCxnSpPr>
                  <p:cNvPr id="138" name="Straight Connector 137"/>
                  <p:cNvCxnSpPr/>
                  <p:nvPr/>
                </p:nvCxnSpPr>
                <p:spPr>
                  <a:xfrm rot="14858374" flipH="1">
                    <a:off x="6401094" y="2995880"/>
                    <a:ext cx="372728" cy="9495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39" name="Straight Connector 138"/>
                  <p:cNvCxnSpPr/>
                  <p:nvPr/>
                </p:nvCxnSpPr>
                <p:spPr>
                  <a:xfrm rot="14858374">
                    <a:off x="7071201" y="2863071"/>
                    <a:ext cx="124618" cy="401254"/>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40" name="Straight Connector 139"/>
                  <p:cNvCxnSpPr/>
                  <p:nvPr/>
                </p:nvCxnSpPr>
                <p:spPr>
                  <a:xfrm rot="14858374" flipH="1" flipV="1">
                    <a:off x="6697830" y="2836804"/>
                    <a:ext cx="343502" cy="211832"/>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141" name="Straight Connector 140"/>
                  <p:cNvCxnSpPr/>
                  <p:nvPr/>
                </p:nvCxnSpPr>
                <p:spPr>
                  <a:xfrm rot="14858374" flipH="1">
                    <a:off x="6396221" y="3164700"/>
                    <a:ext cx="154644" cy="310356"/>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142" name="Oval 141"/>
                  <p:cNvSpPr/>
                  <p:nvPr/>
                </p:nvSpPr>
                <p:spPr>
                  <a:xfrm>
                    <a:off x="6646469" y="3141851"/>
                    <a:ext cx="381000" cy="381000"/>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43" name="Oval 142"/>
                  <p:cNvSpPr/>
                  <p:nvPr/>
                </p:nvSpPr>
                <p:spPr>
                  <a:xfrm>
                    <a:off x="6791371" y="2521945"/>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44" name="Oval 143"/>
                  <p:cNvSpPr/>
                  <p:nvPr/>
                </p:nvSpPr>
                <p:spPr>
                  <a:xfrm>
                    <a:off x="6078973" y="3196582"/>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45" name="Oval 144"/>
                  <p:cNvSpPr/>
                  <p:nvPr/>
                </p:nvSpPr>
                <p:spPr>
                  <a:xfrm>
                    <a:off x="6283465" y="2699884"/>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sp>
                <p:nvSpPr>
                  <p:cNvPr id="146" name="Oval 145"/>
                  <p:cNvSpPr/>
                  <p:nvPr/>
                </p:nvSpPr>
                <p:spPr>
                  <a:xfrm>
                    <a:off x="7262887" y="2740563"/>
                    <a:ext cx="221645" cy="221645"/>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ill Sans Light"/>
                      <a:ea typeface=""/>
                      <a:cs typeface="Gill Sans Light"/>
                    </a:endParaRPr>
                  </a:p>
                </p:txBody>
              </p:sp>
            </p:grpSp>
          </p:grpSp>
        </p:grpSp>
        <p:sp>
          <p:nvSpPr>
            <p:cNvPr id="131" name="TextBox 130"/>
            <p:cNvSpPr txBox="1"/>
            <p:nvPr/>
          </p:nvSpPr>
          <p:spPr>
            <a:xfrm>
              <a:off x="6172204" y="5970666"/>
              <a:ext cx="245644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Gill Sans Light"/>
                  <a:cs typeface="Gill Sans Light"/>
                </a:rPr>
                <a:t>GraphLab</a:t>
              </a:r>
              <a:r>
                <a:rPr kumimoji="0" lang="en-US" sz="2400" b="0" i="0" u="none" strike="noStrike" kern="0" cap="none" spc="0" normalizeH="0" baseline="0" noProof="0" dirty="0">
                  <a:ln>
                    <a:noFill/>
                  </a:ln>
                  <a:solidFill>
                    <a:prstClr val="black"/>
                  </a:solidFill>
                  <a:effectLst/>
                  <a:uLnTx/>
                  <a:uFillTx/>
                  <a:latin typeface="Gill Sans Light"/>
                  <a:cs typeface="Gill Sans Light"/>
                </a:rPr>
                <a:t>/</a:t>
              </a:r>
              <a:r>
                <a:rPr kumimoji="0" lang="en-US" sz="2400" b="0" i="0" u="none" strike="noStrike" kern="0" cap="none" spc="0" normalizeH="0" baseline="0" noProof="0" dirty="0" err="1">
                  <a:ln>
                    <a:noFill/>
                  </a:ln>
                  <a:solidFill>
                    <a:prstClr val="black"/>
                  </a:solidFill>
                  <a:effectLst/>
                  <a:uLnTx/>
                  <a:uFillTx/>
                  <a:latin typeface="Gill Sans Light"/>
                  <a:cs typeface="Gill Sans Light"/>
                </a:rPr>
                <a:t>GraphX</a:t>
              </a:r>
              <a:endParaRPr kumimoji="0" lang="en-US" sz="2400" b="0" i="0" u="none" strike="noStrike" kern="0" cap="none" spc="0" normalizeH="0" baseline="0" noProof="0" dirty="0">
                <a:ln>
                  <a:noFill/>
                </a:ln>
                <a:solidFill>
                  <a:prstClr val="black"/>
                </a:solidFill>
                <a:effectLst/>
                <a:uLnTx/>
                <a:uFillTx/>
                <a:latin typeface="Gill Sans Light"/>
                <a:cs typeface="Gill Sans Ligh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Light"/>
                  <a:cs typeface="Gill Sans Light"/>
                </a:rPr>
                <a:t>System</a:t>
              </a:r>
            </a:p>
          </p:txBody>
        </p:sp>
      </p:grpSp>
      <p:sp>
        <p:nvSpPr>
          <p:cNvPr id="85" name="Rectangle 84"/>
          <p:cNvSpPr/>
          <p:nvPr/>
        </p:nvSpPr>
        <p:spPr>
          <a:xfrm>
            <a:off x="764189" y="1652493"/>
            <a:ext cx="4572000" cy="1200329"/>
          </a:xfrm>
          <a:prstGeom prst="rect">
            <a:avLst/>
          </a:prstGeom>
        </p:spPr>
        <p:txBody>
          <a:bodyPr>
            <a:spAutoFit/>
          </a:bodyPr>
          <a:lstStyle/>
          <a:p>
            <a:r>
              <a:rPr lang="en-US" sz="3600" dirty="0">
                <a:solidFill>
                  <a:prstClr val="white"/>
                </a:solidFill>
                <a:latin typeface="Gill Sans Light"/>
                <a:cs typeface="Gill Sans Light"/>
              </a:rPr>
              <a:t>Machine</a:t>
            </a:r>
            <a:br>
              <a:rPr lang="en-US" sz="3600" dirty="0">
                <a:solidFill>
                  <a:prstClr val="white"/>
                </a:solidFill>
                <a:latin typeface="Gill Sans Light"/>
                <a:cs typeface="Gill Sans Light"/>
              </a:rPr>
            </a:br>
            <a:r>
              <a:rPr lang="en-US" sz="3600" dirty="0">
                <a:solidFill>
                  <a:prstClr val="white"/>
                </a:solidFill>
                <a:latin typeface="Gill Sans Light"/>
                <a:cs typeface="Gill Sans Light"/>
              </a:rPr>
              <a:t>Learning</a:t>
            </a:r>
          </a:p>
        </p:txBody>
      </p:sp>
    </p:spTree>
    <p:extLst>
      <p:ext uri="{BB962C8B-B14F-4D97-AF65-F5344CB8AC3E}">
        <p14:creationId xmlns:p14="http://schemas.microsoft.com/office/powerpoint/2010/main" val="16839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Back on AI Systems</a:t>
            </a:r>
          </a:p>
        </p:txBody>
      </p:sp>
      <p:sp>
        <p:nvSpPr>
          <p:cNvPr id="4" name="Text Placeholder 3"/>
          <p:cNvSpPr>
            <a:spLocks noGrp="1"/>
          </p:cNvSpPr>
          <p:nvPr>
            <p:ph type="body" idx="1"/>
          </p:nvPr>
        </p:nvSpPr>
        <p:spPr/>
        <p:txBody>
          <a:bodyPr/>
          <a:lstStyle/>
          <a:p>
            <a:r>
              <a:rPr lang="en-US" dirty="0"/>
              <a:t>How did the field evolve during the time I was doing my PhD</a:t>
            </a:r>
          </a:p>
        </p:txBody>
      </p:sp>
    </p:spTree>
    <p:extLst>
      <p:ext uri="{BB962C8B-B14F-4D97-AF65-F5344CB8AC3E}">
        <p14:creationId xmlns:p14="http://schemas.microsoft.com/office/powerpoint/2010/main" val="168558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756" y="1213933"/>
            <a:ext cx="5086172" cy="4603542"/>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19" y="1131848"/>
            <a:ext cx="6405022" cy="4627864"/>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361" y="1518952"/>
            <a:ext cx="4858589" cy="4414467"/>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635" y="1339990"/>
            <a:ext cx="4653061" cy="4572084"/>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7691" y="1201695"/>
            <a:ext cx="5125903" cy="4704671"/>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2493" y="1770808"/>
            <a:ext cx="6098684" cy="4024340"/>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03943" y="1404109"/>
            <a:ext cx="5830509" cy="4502257"/>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72727" y="1102767"/>
            <a:ext cx="6250046" cy="4757178"/>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89546" y="1154391"/>
            <a:ext cx="5571030" cy="4821822"/>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73919" y="1321027"/>
            <a:ext cx="5649000" cy="4759444"/>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77121" y="1321027"/>
            <a:ext cx="5144411" cy="4772158"/>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71715" y="1404109"/>
            <a:ext cx="5898565" cy="4626216"/>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4" name="Picture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97876" y="1271725"/>
            <a:ext cx="5525399" cy="4790461"/>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pic>
        <p:nvPicPr>
          <p:cNvPr id="17" name="Picture 1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31117" y="1796244"/>
            <a:ext cx="6180830" cy="4312871"/>
          </a:xfrm>
          <a:prstGeom prst="rect">
            <a:avLst/>
          </a:prstGeom>
          <a:ln>
            <a:solidFill>
              <a:schemeClr val="tx1"/>
            </a:solidFill>
          </a:ln>
          <a:effectLst>
            <a:outerShdw blurRad="50800" dist="76200" dir="10800000" algn="r" rotWithShape="0">
              <a:prstClr val="black">
                <a:alpha val="40000"/>
              </a:prstClr>
            </a:outerShdw>
            <a:reflection blurRad="12700" stA="30000" endPos="30000" dist="5000" dir="5400000" sy="-100000" algn="bl" rotWithShape="0"/>
          </a:effectLst>
          <a:scene3d>
            <a:camera prst="perspectiveContrastingRightFacing"/>
            <a:lightRig rig="threePt" dir="t">
              <a:rot lat="0" lon="0" rev="2700000"/>
            </a:lightRig>
          </a:scene3d>
          <a:sp3d/>
        </p:spPr>
      </p:pic>
    </p:spTree>
    <p:extLst>
      <p:ext uri="{BB962C8B-B14F-4D97-AF65-F5344CB8AC3E}">
        <p14:creationId xmlns:p14="http://schemas.microsoft.com/office/powerpoint/2010/main" val="96401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12191999" cy="1996034"/>
          </a:xfrm>
        </p:spPr>
        <p:txBody>
          <a:bodyPr/>
          <a:lstStyle/>
          <a:p>
            <a:r>
              <a:rPr lang="en-US" dirty="0"/>
              <a:t>Machine learning community</a:t>
            </a:r>
            <a:br>
              <a:rPr lang="en-US" dirty="0"/>
            </a:br>
            <a:r>
              <a:rPr lang="en-US" dirty="0"/>
              <a:t>has had an evolving focus on AI Systems</a:t>
            </a:r>
          </a:p>
        </p:txBody>
      </p:sp>
      <p:sp>
        <p:nvSpPr>
          <p:cNvPr id="5" name="TextBox 4"/>
          <p:cNvSpPr txBox="1"/>
          <p:nvPr/>
        </p:nvSpPr>
        <p:spPr>
          <a:xfrm>
            <a:off x="173461" y="3450912"/>
            <a:ext cx="1435008" cy="769441"/>
          </a:xfrm>
          <a:prstGeom prst="rect">
            <a:avLst/>
          </a:prstGeom>
        </p:spPr>
        <p:txBody>
          <a:bodyPr wrap="none" rtlCol="0">
            <a:spAutoFit/>
          </a:bodyPr>
          <a:lstStyle/>
          <a:p>
            <a:r>
              <a:rPr lang="en-US" sz="4400" dirty="0"/>
              <a:t>2009</a:t>
            </a:r>
          </a:p>
        </p:txBody>
      </p:sp>
      <p:sp>
        <p:nvSpPr>
          <p:cNvPr id="6" name="TextBox 5"/>
          <p:cNvSpPr txBox="1"/>
          <p:nvPr/>
        </p:nvSpPr>
        <p:spPr>
          <a:xfrm>
            <a:off x="10583531" y="3450912"/>
            <a:ext cx="1435008" cy="769441"/>
          </a:xfrm>
          <a:prstGeom prst="rect">
            <a:avLst/>
          </a:prstGeom>
        </p:spPr>
        <p:txBody>
          <a:bodyPr wrap="none" rtlCol="0">
            <a:spAutoFit/>
          </a:bodyPr>
          <a:lstStyle/>
          <a:p>
            <a:r>
              <a:rPr lang="en-US" sz="4400" dirty="0"/>
              <a:t>2022</a:t>
            </a:r>
          </a:p>
        </p:txBody>
      </p:sp>
      <p:cxnSp>
        <p:nvCxnSpPr>
          <p:cNvPr id="8" name="Straight Arrow Connector 7"/>
          <p:cNvCxnSpPr>
            <a:stCxn id="5" idx="3"/>
            <a:endCxn id="6" idx="1"/>
          </p:cNvCxnSpPr>
          <p:nvPr/>
        </p:nvCxnSpPr>
        <p:spPr>
          <a:xfrm>
            <a:off x="1608469" y="3835633"/>
            <a:ext cx="8975062" cy="0"/>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10" name="TextBox 9"/>
          <p:cNvSpPr txBox="1"/>
          <p:nvPr/>
        </p:nvSpPr>
        <p:spPr>
          <a:xfrm>
            <a:off x="1262964" y="2496805"/>
            <a:ext cx="1997663" cy="954107"/>
          </a:xfrm>
          <a:prstGeom prst="rect">
            <a:avLst/>
          </a:prstGeom>
        </p:spPr>
        <p:txBody>
          <a:bodyPr wrap="none" rtlCol="0">
            <a:spAutoFit/>
          </a:bodyPr>
          <a:lstStyle/>
          <a:p>
            <a:pPr algn="ctr"/>
            <a:r>
              <a:rPr lang="en-US" sz="2800" dirty="0"/>
              <a:t>Fast</a:t>
            </a:r>
          </a:p>
          <a:p>
            <a:pPr algn="ctr"/>
            <a:r>
              <a:rPr lang="en-US" sz="2800" dirty="0"/>
              <a:t>Algorithms</a:t>
            </a:r>
          </a:p>
        </p:txBody>
      </p:sp>
      <p:sp>
        <p:nvSpPr>
          <p:cNvPr id="11" name="TextBox 10"/>
          <p:cNvSpPr txBox="1"/>
          <p:nvPr/>
        </p:nvSpPr>
        <p:spPr>
          <a:xfrm>
            <a:off x="1732644" y="4125645"/>
            <a:ext cx="1527983" cy="954107"/>
          </a:xfrm>
          <a:prstGeom prst="rect">
            <a:avLst/>
          </a:prstGeom>
        </p:spPr>
        <p:txBody>
          <a:bodyPr wrap="none" rtlCol="0">
            <a:spAutoFit/>
          </a:bodyPr>
          <a:lstStyle/>
          <a:p>
            <a:pPr algn="ctr"/>
            <a:r>
              <a:rPr lang="en-US" sz="2800" dirty="0"/>
              <a:t>ML for</a:t>
            </a:r>
          </a:p>
          <a:p>
            <a:pPr algn="ctr"/>
            <a:r>
              <a:rPr lang="en-US" sz="2800" dirty="0"/>
              <a:t>Systems</a:t>
            </a:r>
          </a:p>
        </p:txBody>
      </p:sp>
      <p:sp>
        <p:nvSpPr>
          <p:cNvPr id="12" name="TextBox 11"/>
          <p:cNvSpPr txBox="1"/>
          <p:nvPr/>
        </p:nvSpPr>
        <p:spPr>
          <a:xfrm>
            <a:off x="3453514" y="2466027"/>
            <a:ext cx="2029723" cy="954107"/>
          </a:xfrm>
          <a:prstGeom prst="rect">
            <a:avLst/>
          </a:prstGeom>
        </p:spPr>
        <p:txBody>
          <a:bodyPr wrap="none" rtlCol="0">
            <a:spAutoFit/>
          </a:bodyPr>
          <a:lstStyle/>
          <a:p>
            <a:pPr algn="ctr"/>
            <a:r>
              <a:rPr lang="en-US" sz="2800" dirty="0"/>
              <a:t>Distributed</a:t>
            </a:r>
          </a:p>
          <a:p>
            <a:pPr algn="ctr"/>
            <a:r>
              <a:rPr lang="en-US" sz="2800" dirty="0"/>
              <a:t>Algorithms</a:t>
            </a:r>
          </a:p>
        </p:txBody>
      </p:sp>
      <p:sp>
        <p:nvSpPr>
          <p:cNvPr id="13" name="TextBox 12"/>
          <p:cNvSpPr txBox="1"/>
          <p:nvPr/>
        </p:nvSpPr>
        <p:spPr>
          <a:xfrm>
            <a:off x="5925228" y="2466027"/>
            <a:ext cx="2770310" cy="954107"/>
          </a:xfrm>
          <a:prstGeom prst="rect">
            <a:avLst/>
          </a:prstGeom>
        </p:spPr>
        <p:txBody>
          <a:bodyPr wrap="none" rtlCol="0">
            <a:spAutoFit/>
          </a:bodyPr>
          <a:lstStyle/>
          <a:p>
            <a:pPr algn="ctr"/>
            <a:r>
              <a:rPr lang="en-US" sz="2800" dirty="0"/>
              <a:t>Deep Learning</a:t>
            </a:r>
          </a:p>
          <a:p>
            <a:pPr algn="ctr"/>
            <a:r>
              <a:rPr lang="en-US" sz="2800" dirty="0"/>
              <a:t>Frameworks</a:t>
            </a:r>
          </a:p>
        </p:txBody>
      </p:sp>
      <p:grpSp>
        <p:nvGrpSpPr>
          <p:cNvPr id="21" name="Group 20"/>
          <p:cNvGrpSpPr/>
          <p:nvPr/>
        </p:nvGrpSpPr>
        <p:grpSpPr>
          <a:xfrm>
            <a:off x="2169526" y="5529536"/>
            <a:ext cx="8520550" cy="830997"/>
            <a:chOff x="2169526" y="5529536"/>
            <a:chExt cx="8520550" cy="830997"/>
          </a:xfrm>
        </p:grpSpPr>
        <p:sp>
          <p:nvSpPr>
            <p:cNvPr id="18" name="TextBox 17"/>
            <p:cNvSpPr txBox="1"/>
            <p:nvPr/>
          </p:nvSpPr>
          <p:spPr>
            <a:xfrm>
              <a:off x="8496847" y="5529536"/>
              <a:ext cx="2193229" cy="830997"/>
            </a:xfrm>
            <a:prstGeom prst="rect">
              <a:avLst/>
            </a:prstGeom>
          </p:spPr>
          <p:txBody>
            <a:bodyPr wrap="none" rtlCol="0">
              <a:spAutoFit/>
            </a:bodyPr>
            <a:lstStyle/>
            <a:p>
              <a:r>
                <a:rPr lang="en-US" sz="2400" dirty="0"/>
                <a:t>Integration of</a:t>
              </a:r>
            </a:p>
            <a:p>
              <a:r>
                <a:rPr lang="en-US" sz="2400" dirty="0"/>
                <a:t>Communities</a:t>
              </a:r>
            </a:p>
          </p:txBody>
        </p:sp>
        <p:cxnSp>
          <p:nvCxnSpPr>
            <p:cNvPr id="19" name="Straight Arrow Connector 18"/>
            <p:cNvCxnSpPr/>
            <p:nvPr/>
          </p:nvCxnSpPr>
          <p:spPr>
            <a:xfrm>
              <a:off x="2169526" y="5945034"/>
              <a:ext cx="6092483" cy="0"/>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grpSp>
      <p:sp>
        <p:nvSpPr>
          <p:cNvPr id="14" name="TextBox 13"/>
          <p:cNvSpPr txBox="1"/>
          <p:nvPr/>
        </p:nvSpPr>
        <p:spPr>
          <a:xfrm>
            <a:off x="3469416" y="4131768"/>
            <a:ext cx="3342582" cy="954107"/>
          </a:xfrm>
          <a:prstGeom prst="rect">
            <a:avLst/>
          </a:prstGeom>
        </p:spPr>
        <p:txBody>
          <a:bodyPr wrap="none" rtlCol="0">
            <a:spAutoFit/>
          </a:bodyPr>
          <a:lstStyle/>
          <a:p>
            <a:pPr algn="ctr"/>
            <a:r>
              <a:rPr lang="en-US" sz="2800" dirty="0"/>
              <a:t>Machine Learning</a:t>
            </a:r>
            <a:br>
              <a:rPr lang="en-US" sz="2800" dirty="0"/>
            </a:br>
            <a:r>
              <a:rPr lang="en-US" sz="2800" dirty="0"/>
              <a:t>Frameworks</a:t>
            </a:r>
          </a:p>
        </p:txBody>
      </p:sp>
      <p:sp>
        <p:nvSpPr>
          <p:cNvPr id="15" name="TextBox 14">
            <a:extLst>
              <a:ext uri="{FF2B5EF4-FFF2-40B4-BE49-F238E27FC236}">
                <a16:creationId xmlns:a16="http://schemas.microsoft.com/office/drawing/2014/main" id="{2CB0ADB4-9CC0-E84C-BFA6-E787D99D9DCE}"/>
              </a:ext>
            </a:extLst>
          </p:cNvPr>
          <p:cNvSpPr txBox="1"/>
          <p:nvPr/>
        </p:nvSpPr>
        <p:spPr>
          <a:xfrm>
            <a:off x="7120071" y="4125645"/>
            <a:ext cx="1527982" cy="954107"/>
          </a:xfrm>
          <a:prstGeom prst="rect">
            <a:avLst/>
          </a:prstGeom>
        </p:spPr>
        <p:txBody>
          <a:bodyPr wrap="none" rtlCol="0">
            <a:spAutoFit/>
          </a:bodyPr>
          <a:lstStyle/>
          <a:p>
            <a:pPr algn="ctr"/>
            <a:r>
              <a:rPr lang="en-US" sz="2800" dirty="0"/>
              <a:t>RL for</a:t>
            </a:r>
          </a:p>
          <a:p>
            <a:pPr algn="ctr"/>
            <a:r>
              <a:rPr lang="en-US" sz="2800" dirty="0"/>
              <a:t>Systems</a:t>
            </a:r>
          </a:p>
        </p:txBody>
      </p:sp>
      <p:sp>
        <p:nvSpPr>
          <p:cNvPr id="17" name="TextBox 16">
            <a:extLst>
              <a:ext uri="{FF2B5EF4-FFF2-40B4-BE49-F238E27FC236}">
                <a16:creationId xmlns:a16="http://schemas.microsoft.com/office/drawing/2014/main" id="{17263A9D-F9FA-C247-AA41-604C7DCEA3FB}"/>
              </a:ext>
            </a:extLst>
          </p:cNvPr>
          <p:cNvSpPr txBox="1"/>
          <p:nvPr/>
        </p:nvSpPr>
        <p:spPr>
          <a:xfrm>
            <a:off x="8902649" y="2438780"/>
            <a:ext cx="2321468" cy="954107"/>
          </a:xfrm>
          <a:prstGeom prst="rect">
            <a:avLst/>
          </a:prstGeom>
        </p:spPr>
        <p:txBody>
          <a:bodyPr wrap="none" rtlCol="0">
            <a:spAutoFit/>
          </a:bodyPr>
          <a:lstStyle/>
          <a:p>
            <a:pPr algn="ctr"/>
            <a:r>
              <a:rPr lang="en-US" sz="2800" dirty="0"/>
              <a:t>Transformers</a:t>
            </a:r>
            <a:br>
              <a:rPr lang="en-US" sz="2800" dirty="0"/>
            </a:br>
            <a:r>
              <a:rPr lang="en-US" sz="2800" dirty="0"/>
              <a:t>Everywhere</a:t>
            </a:r>
          </a:p>
        </p:txBody>
      </p:sp>
      <p:sp>
        <p:nvSpPr>
          <p:cNvPr id="16" name="TextBox 15">
            <a:extLst>
              <a:ext uri="{FF2B5EF4-FFF2-40B4-BE49-F238E27FC236}">
                <a16:creationId xmlns:a16="http://schemas.microsoft.com/office/drawing/2014/main" id="{5D384596-9BC5-244F-9E67-AEF2BB52E8AC}"/>
              </a:ext>
            </a:extLst>
          </p:cNvPr>
          <p:cNvSpPr txBox="1"/>
          <p:nvPr/>
        </p:nvSpPr>
        <p:spPr>
          <a:xfrm>
            <a:off x="8956937" y="4127880"/>
            <a:ext cx="3068468" cy="954107"/>
          </a:xfrm>
          <a:prstGeom prst="rect">
            <a:avLst/>
          </a:prstGeom>
        </p:spPr>
        <p:txBody>
          <a:bodyPr wrap="none" rtlCol="0">
            <a:spAutoFit/>
          </a:bodyPr>
          <a:lstStyle/>
          <a:p>
            <a:pPr algn="ctr"/>
            <a:r>
              <a:rPr lang="en-US" sz="2800" dirty="0"/>
              <a:t>Massive General</a:t>
            </a:r>
          </a:p>
          <a:p>
            <a:pPr algn="ctr"/>
            <a:r>
              <a:rPr lang="en-US" sz="2800" dirty="0"/>
              <a:t>Models</a:t>
            </a:r>
          </a:p>
        </p:txBody>
      </p:sp>
    </p:spTree>
    <p:extLst>
      <p:ext uri="{BB962C8B-B14F-4D97-AF65-F5344CB8AC3E}">
        <p14:creationId xmlns:p14="http://schemas.microsoft.com/office/powerpoint/2010/main" val="2542504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AD72D-FE36-2C4D-974A-5CF44B3DC95A}"/>
              </a:ext>
            </a:extLst>
          </p:cNvPr>
          <p:cNvSpPr>
            <a:spLocks noGrp="1"/>
          </p:cNvSpPr>
          <p:nvPr>
            <p:ph type="title"/>
          </p:nvPr>
        </p:nvSpPr>
        <p:spPr/>
        <p:txBody>
          <a:bodyPr/>
          <a:lstStyle/>
          <a:p>
            <a:r>
              <a:rPr lang="en-US" dirty="0"/>
              <a:t>Systems and the </a:t>
            </a:r>
            <a:br>
              <a:rPr lang="en-US" dirty="0"/>
            </a:br>
            <a:r>
              <a:rPr lang="en-US" dirty="0"/>
              <a:t>Third Wave of AI</a:t>
            </a:r>
          </a:p>
        </p:txBody>
      </p:sp>
      <p:sp>
        <p:nvSpPr>
          <p:cNvPr id="4" name="Text Placeholder 3">
            <a:extLst>
              <a:ext uri="{FF2B5EF4-FFF2-40B4-BE49-F238E27FC236}">
                <a16:creationId xmlns:a16="http://schemas.microsoft.com/office/drawing/2014/main" id="{2951D198-652E-AB41-85C9-C2B3F379AC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00634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68275"/>
            <a:ext cx="10801350" cy="1325563"/>
          </a:xfrm>
        </p:spPr>
        <p:txBody>
          <a:bodyPr/>
          <a:lstStyle/>
          <a:p>
            <a:r>
              <a:rPr lang="en-US" dirty="0"/>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463040"/>
            <a:ext cx="11186160" cy="4769485"/>
          </a:xfrm>
        </p:spPr>
        <p:txBody>
          <a:bodyPr>
            <a:normAutofit/>
          </a:bodyPr>
          <a:lstStyle/>
          <a:p>
            <a:r>
              <a:rPr lang="en-US" b="1" dirty="0"/>
              <a:t>1950 to 1974:</a:t>
            </a:r>
            <a:r>
              <a:rPr lang="en-US" dirty="0"/>
              <a:t> </a:t>
            </a:r>
            <a:r>
              <a:rPr lang="en-US" i="1" dirty="0"/>
              <a:t>Birth of AI</a:t>
            </a:r>
          </a:p>
          <a:p>
            <a:pPr lvl="1"/>
            <a:r>
              <a:rPr lang="en-US" dirty="0"/>
              <a:t>1950 Alan Turing publishes the </a:t>
            </a:r>
            <a:r>
              <a:rPr lang="en-US" i="1" dirty="0"/>
              <a:t>Imitation Game</a:t>
            </a:r>
          </a:p>
          <a:p>
            <a:pPr lvl="1"/>
            <a:r>
              <a:rPr lang="en-US" dirty="0"/>
              <a:t>1951 Marvin Minsky builds first neural network machine (SNARC)</a:t>
            </a:r>
          </a:p>
          <a:p>
            <a:pPr lvl="1"/>
            <a:r>
              <a:rPr lang="en-US" dirty="0"/>
              <a:t>DARPA starts to pour money into AI Research (limited oversight)</a:t>
            </a:r>
          </a:p>
          <a:p>
            <a:pPr lvl="1"/>
            <a:r>
              <a:rPr lang="en-US" b="1" i="1" dirty="0"/>
              <a:t>Incredible optimism</a:t>
            </a:r>
          </a:p>
          <a:p>
            <a:pPr lvl="1"/>
            <a:endParaRPr lang="en-US" dirty="0"/>
          </a:p>
          <a:p>
            <a:pPr marL="1062038" lvl="2" indent="0" algn="r">
              <a:buNone/>
            </a:pPr>
            <a:r>
              <a:rPr lang="en-US" i="1" dirty="0"/>
              <a:t>“Within ten years a digital computer will be the world’s chess champion” </a:t>
            </a:r>
            <a:br>
              <a:rPr lang="en-US" i="1" dirty="0"/>
            </a:br>
            <a:r>
              <a:rPr lang="en-US" dirty="0"/>
              <a:t>-- Herbert A. Simon and Allen Newell (1958)</a:t>
            </a:r>
          </a:p>
          <a:p>
            <a:pPr marL="1062038" lvl="2" indent="0">
              <a:buNone/>
            </a:pPr>
            <a:endParaRPr lang="en-US" dirty="0"/>
          </a:p>
          <a:p>
            <a:pPr marL="1062038" lvl="2" indent="0" algn="r">
              <a:buNone/>
            </a:pPr>
            <a:r>
              <a:rPr lang="en-US" i="1" dirty="0"/>
              <a:t>“In from three to eight years we will have a machine with the general intelligence of an average human being” </a:t>
            </a:r>
          </a:p>
          <a:p>
            <a:pPr marL="1062038" lvl="2" indent="0" algn="r">
              <a:buNone/>
            </a:pPr>
            <a:r>
              <a:rPr lang="en-US" dirty="0"/>
              <a:t>– Marvin </a:t>
            </a:r>
            <a:r>
              <a:rPr lang="en-US" dirty="0" err="1"/>
              <a:t>Minksy</a:t>
            </a:r>
            <a:r>
              <a:rPr lang="en-US" dirty="0"/>
              <a:t> (1970)</a:t>
            </a:r>
          </a:p>
        </p:txBody>
      </p:sp>
    </p:spTree>
    <p:extLst>
      <p:ext uri="{BB962C8B-B14F-4D97-AF65-F5344CB8AC3E}">
        <p14:creationId xmlns:p14="http://schemas.microsoft.com/office/powerpoint/2010/main" val="1429871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68275"/>
            <a:ext cx="10801350" cy="1325563"/>
          </a:xfrm>
        </p:spPr>
        <p:txBody>
          <a:bodyPr/>
          <a:lstStyle/>
          <a:p>
            <a:r>
              <a:rPr lang="en-US" dirty="0">
                <a:solidFill>
                  <a:schemeClr val="bg1"/>
                </a:solidFill>
              </a:rPr>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463040"/>
            <a:ext cx="11186160" cy="5074920"/>
          </a:xfrm>
        </p:spPr>
        <p:txBody>
          <a:bodyPr>
            <a:normAutofit/>
          </a:bodyPr>
          <a:lstStyle/>
          <a:p>
            <a:r>
              <a:rPr lang="en-US" b="1" dirty="0">
                <a:solidFill>
                  <a:schemeClr val="bg1"/>
                </a:solidFill>
              </a:rPr>
              <a:t>1950 to 1974:</a:t>
            </a:r>
            <a:r>
              <a:rPr lang="en-US" dirty="0">
                <a:solidFill>
                  <a:schemeClr val="bg1"/>
                </a:solidFill>
              </a:rPr>
              <a:t> </a:t>
            </a:r>
            <a:r>
              <a:rPr lang="en-US" i="1" dirty="0">
                <a:solidFill>
                  <a:schemeClr val="bg1"/>
                </a:solidFill>
              </a:rPr>
              <a:t>Birth of AI</a:t>
            </a:r>
          </a:p>
          <a:p>
            <a:r>
              <a:rPr lang="en-US" b="1" dirty="0">
                <a:solidFill>
                  <a:schemeClr val="bg1"/>
                </a:solidFill>
              </a:rPr>
              <a:t>1974 to 1980: </a:t>
            </a:r>
            <a:r>
              <a:rPr lang="en-US" i="1" dirty="0">
                <a:solidFill>
                  <a:schemeClr val="bg1"/>
                </a:solidFill>
              </a:rPr>
              <a:t>First AI Winter</a:t>
            </a:r>
          </a:p>
          <a:p>
            <a:pPr lvl="1"/>
            <a:r>
              <a:rPr lang="en-US" dirty="0">
                <a:solidFill>
                  <a:schemeClr val="bg1"/>
                </a:solidFill>
              </a:rPr>
              <a:t>Technology was unable to meet the high expectations</a:t>
            </a:r>
          </a:p>
          <a:p>
            <a:pPr lvl="2"/>
            <a:r>
              <a:rPr lang="en-US" b="1" dirty="0">
                <a:solidFill>
                  <a:schemeClr val="bg1"/>
                </a:solidFill>
              </a:rPr>
              <a:t>Insufficient computer power</a:t>
            </a:r>
          </a:p>
          <a:p>
            <a:pPr lvl="2"/>
            <a:r>
              <a:rPr lang="en-US" dirty="0">
                <a:solidFill>
                  <a:schemeClr val="bg1"/>
                </a:solidFill>
              </a:rPr>
              <a:t>Over emphasis on combinatorial search </a:t>
            </a:r>
          </a:p>
          <a:p>
            <a:pPr lvl="2"/>
            <a:r>
              <a:rPr lang="en-US" dirty="0">
                <a:solidFill>
                  <a:schemeClr val="bg1"/>
                </a:solidFill>
              </a:rPr>
              <a:t>Insufficient knowledge (data)</a:t>
            </a:r>
          </a:p>
          <a:p>
            <a:pPr lvl="1"/>
            <a:r>
              <a:rPr lang="en-US" dirty="0">
                <a:solidFill>
                  <a:schemeClr val="bg1"/>
                </a:solidFill>
              </a:rPr>
              <a:t>1969 Book “</a:t>
            </a:r>
            <a:r>
              <a:rPr lang="en-US" dirty="0" err="1">
                <a:solidFill>
                  <a:schemeClr val="bg1"/>
                </a:solidFill>
              </a:rPr>
              <a:t>Perceptrons</a:t>
            </a:r>
            <a:r>
              <a:rPr lang="en-US" dirty="0">
                <a:solidFill>
                  <a:schemeClr val="bg1"/>
                </a:solidFill>
              </a:rPr>
              <a:t>” by Minsky and </a:t>
            </a:r>
            <a:r>
              <a:rPr lang="en-US" dirty="0" err="1">
                <a:solidFill>
                  <a:schemeClr val="bg1"/>
                </a:solidFill>
              </a:rPr>
              <a:t>Papert</a:t>
            </a:r>
            <a:r>
              <a:rPr lang="en-US" dirty="0">
                <a:solidFill>
                  <a:schemeClr val="bg1"/>
                </a:solidFill>
              </a:rPr>
              <a:t> </a:t>
            </a:r>
          </a:p>
          <a:p>
            <a:pPr lvl="2"/>
            <a:r>
              <a:rPr lang="en-US" dirty="0">
                <a:solidFill>
                  <a:schemeClr val="bg1"/>
                </a:solidFill>
              </a:rPr>
              <a:t>Showed that certain basic functions (e.g., parity) cannot be computed using local connections </a:t>
            </a:r>
          </a:p>
          <a:p>
            <a:pPr lvl="2"/>
            <a:r>
              <a:rPr lang="en-US" dirty="0">
                <a:solidFill>
                  <a:schemeClr val="bg1"/>
                </a:solidFill>
              </a:rPr>
              <a:t>Strong argument against connectionist approaches to AI (neural networks)</a:t>
            </a:r>
          </a:p>
          <a:p>
            <a:pPr lvl="1"/>
            <a:r>
              <a:rPr lang="en-US" dirty="0">
                <a:solidFill>
                  <a:schemeClr val="bg1"/>
                </a:solidFill>
              </a:rPr>
              <a:t>Government funding dries</a:t>
            </a:r>
          </a:p>
          <a:p>
            <a:pPr lvl="2"/>
            <a:r>
              <a:rPr lang="en-US" dirty="0">
                <a:solidFill>
                  <a:schemeClr val="bg1"/>
                </a:solidFill>
              </a:rPr>
              <a:t>Not meeting objectives</a:t>
            </a:r>
          </a:p>
          <a:p>
            <a:pPr lvl="2"/>
            <a:r>
              <a:rPr lang="en-US" dirty="0">
                <a:solidFill>
                  <a:schemeClr val="bg1"/>
                </a:solidFill>
              </a:rPr>
              <a:t>DARPA focuses more on immediate impact</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31870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68275"/>
            <a:ext cx="10801350" cy="1325563"/>
          </a:xfrm>
        </p:spPr>
        <p:txBody>
          <a:bodyPr/>
          <a:lstStyle/>
          <a:p>
            <a:r>
              <a:rPr lang="en-US" dirty="0"/>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463040"/>
            <a:ext cx="11186160" cy="5074920"/>
          </a:xfrm>
        </p:spPr>
        <p:txBody>
          <a:bodyPr>
            <a:normAutofit/>
          </a:bodyPr>
          <a:lstStyle/>
          <a:p>
            <a:r>
              <a:rPr lang="en-US" b="1" dirty="0"/>
              <a:t>1950 to 1974:</a:t>
            </a:r>
            <a:r>
              <a:rPr lang="en-US" dirty="0"/>
              <a:t> </a:t>
            </a:r>
            <a:r>
              <a:rPr lang="en-US" i="1" dirty="0"/>
              <a:t>Birth of AI</a:t>
            </a:r>
          </a:p>
          <a:p>
            <a:r>
              <a:rPr lang="en-US" b="1" dirty="0"/>
              <a:t>1974 to 1980: </a:t>
            </a:r>
            <a:r>
              <a:rPr lang="en-US" i="1" dirty="0"/>
              <a:t>First AI Winter</a:t>
            </a:r>
          </a:p>
          <a:p>
            <a:r>
              <a:rPr lang="en-US" b="1" dirty="0"/>
              <a:t>1980 to 1987:</a:t>
            </a:r>
            <a:r>
              <a:rPr lang="en-US" dirty="0"/>
              <a:t> </a:t>
            </a:r>
            <a:r>
              <a:rPr lang="en-US" i="1" dirty="0"/>
              <a:t>Second Wave of AI</a:t>
            </a:r>
          </a:p>
          <a:p>
            <a:pPr lvl="1"/>
            <a:r>
              <a:rPr lang="en-US" dirty="0"/>
              <a:t>Expert systems start to solve real-world problems</a:t>
            </a:r>
          </a:p>
          <a:p>
            <a:pPr lvl="2"/>
            <a:r>
              <a:rPr lang="en-US" dirty="0"/>
              <a:t>CMU developed XCON (AI for Systems) for DEC </a:t>
            </a:r>
            <a:r>
              <a:rPr lang="en-US" dirty="0">
                <a:sym typeface="Wingdings" pitchFamily="2" charset="2"/>
              </a:rPr>
              <a:t> </a:t>
            </a:r>
            <a:r>
              <a:rPr lang="en-US" dirty="0"/>
              <a:t>saves $40M annually </a:t>
            </a:r>
          </a:p>
          <a:p>
            <a:pPr lvl="2"/>
            <a:r>
              <a:rPr lang="en-US" dirty="0"/>
              <a:t>Combines “knowledge” (expert rules “data”) with logic</a:t>
            </a:r>
          </a:p>
          <a:p>
            <a:pPr lvl="1"/>
            <a:r>
              <a:rPr lang="en-US" dirty="0"/>
              <a:t>Japanese government invests $850M in AI Research</a:t>
            </a:r>
          </a:p>
          <a:p>
            <a:pPr lvl="2"/>
            <a:r>
              <a:rPr lang="en-US" dirty="0"/>
              <a:t>Other governments respond by also investing heavily</a:t>
            </a:r>
          </a:p>
          <a:p>
            <a:pPr lvl="1"/>
            <a:r>
              <a:rPr lang="en-US" dirty="0"/>
              <a:t>Emergence of the </a:t>
            </a:r>
            <a:r>
              <a:rPr lang="en-US" b="1" dirty="0"/>
              <a:t>AI hardware</a:t>
            </a:r>
            <a:r>
              <a:rPr lang="en-US" dirty="0"/>
              <a:t> and </a:t>
            </a:r>
            <a:r>
              <a:rPr lang="en-US" b="1" dirty="0"/>
              <a:t>software industry </a:t>
            </a:r>
            <a:r>
              <a:rPr lang="en-US" dirty="0"/>
              <a:t> </a:t>
            </a:r>
            <a:endParaRPr lang="en-US" b="1" dirty="0"/>
          </a:p>
          <a:p>
            <a:pPr lvl="1"/>
            <a:endParaRPr lang="en-US" dirty="0"/>
          </a:p>
        </p:txBody>
      </p:sp>
    </p:spTree>
    <p:extLst>
      <p:ext uri="{BB962C8B-B14F-4D97-AF65-F5344CB8AC3E}">
        <p14:creationId xmlns:p14="http://schemas.microsoft.com/office/powerpoint/2010/main" val="33393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4"/>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798D49-A346-7049-90E2-17E134251EAF}"/>
              </a:ext>
            </a:extLst>
          </p:cNvPr>
          <p:cNvSpPr>
            <a:spLocks noGrp="1"/>
          </p:cNvSpPr>
          <p:nvPr>
            <p:ph type="title"/>
          </p:nvPr>
        </p:nvSpPr>
        <p:spPr/>
        <p:txBody>
          <a:bodyPr/>
          <a:lstStyle/>
          <a:p>
            <a:r>
              <a:rPr lang="en-US" dirty="0"/>
              <a:t>Back in 2011 – Golden Age of Large Scale Computing</a:t>
            </a:r>
          </a:p>
        </p:txBody>
      </p:sp>
      <p:pic>
        <p:nvPicPr>
          <p:cNvPr id="4" name="Picture 3">
            <a:extLst>
              <a:ext uri="{FF2B5EF4-FFF2-40B4-BE49-F238E27FC236}">
                <a16:creationId xmlns:a16="http://schemas.microsoft.com/office/drawing/2014/main" id="{6B97C5F9-6171-6144-B2B7-5B1C337FBA4A}"/>
              </a:ext>
            </a:extLst>
          </p:cNvPr>
          <p:cNvPicPr>
            <a:picLocks noChangeAspect="1"/>
          </p:cNvPicPr>
          <p:nvPr/>
        </p:nvPicPr>
        <p:blipFill>
          <a:blip r:embed="rId3"/>
          <a:stretch>
            <a:fillRect/>
          </a:stretch>
        </p:blipFill>
        <p:spPr>
          <a:xfrm>
            <a:off x="5681731" y="3788820"/>
            <a:ext cx="2774726" cy="1652394"/>
          </a:xfrm>
          <a:prstGeom prst="rect">
            <a:avLst/>
          </a:prstGeom>
        </p:spPr>
      </p:pic>
      <p:pic>
        <p:nvPicPr>
          <p:cNvPr id="8" name="Picture 7" descr="A picture containing indoor, computer, tiled&#10;&#10;Description automatically generated">
            <a:extLst>
              <a:ext uri="{FF2B5EF4-FFF2-40B4-BE49-F238E27FC236}">
                <a16:creationId xmlns:a16="http://schemas.microsoft.com/office/drawing/2014/main" id="{07AB5A94-B9F5-1B42-B8A1-13F3D2B02FD1}"/>
              </a:ext>
            </a:extLst>
          </p:cNvPr>
          <p:cNvPicPr>
            <a:picLocks noChangeAspect="1"/>
          </p:cNvPicPr>
          <p:nvPr/>
        </p:nvPicPr>
        <p:blipFill rotWithShape="1">
          <a:blip r:embed="rId4"/>
          <a:srcRect r="14847"/>
          <a:stretch/>
        </p:blipFill>
        <p:spPr>
          <a:xfrm>
            <a:off x="5669079" y="1495923"/>
            <a:ext cx="2774726" cy="2333103"/>
          </a:xfrm>
          <a:prstGeom prst="rect">
            <a:avLst/>
          </a:prstGeom>
        </p:spPr>
      </p:pic>
      <p:sp>
        <p:nvSpPr>
          <p:cNvPr id="22" name="TextBox 21">
            <a:extLst>
              <a:ext uri="{FF2B5EF4-FFF2-40B4-BE49-F238E27FC236}">
                <a16:creationId xmlns:a16="http://schemas.microsoft.com/office/drawing/2014/main" id="{8C2136BF-81E3-AA48-9D7D-47D7367E0409}"/>
              </a:ext>
            </a:extLst>
          </p:cNvPr>
          <p:cNvSpPr txBox="1"/>
          <p:nvPr/>
        </p:nvSpPr>
        <p:spPr>
          <a:xfrm>
            <a:off x="4684761" y="5715167"/>
            <a:ext cx="4884780" cy="923330"/>
          </a:xfrm>
          <a:prstGeom prst="rect">
            <a:avLst/>
          </a:prstGeom>
        </p:spPr>
        <p:txBody>
          <a:bodyPr wrap="square" rtlCol="0">
            <a:spAutoFit/>
          </a:bodyPr>
          <a:lstStyle/>
          <a:p>
            <a:r>
              <a:rPr lang="en-US" dirty="0"/>
              <a:t>Stampede 1 System at TACC: 6400 Intel Xeon nodes, 10 PFLOPS, $50M </a:t>
            </a:r>
          </a:p>
          <a:p>
            <a:r>
              <a:rPr lang="en-US" dirty="0"/>
              <a:t>(equivalent to 4 DGX-A100 systems today)</a:t>
            </a:r>
          </a:p>
        </p:txBody>
      </p:sp>
      <p:pic>
        <p:nvPicPr>
          <p:cNvPr id="7" name="Picture 6" descr="A person standing by a body of water&#10;&#10;Description automatically generated with medium confidence">
            <a:extLst>
              <a:ext uri="{FF2B5EF4-FFF2-40B4-BE49-F238E27FC236}">
                <a16:creationId xmlns:a16="http://schemas.microsoft.com/office/drawing/2014/main" id="{EB37E810-93BA-0140-841D-3AC076386B36}"/>
              </a:ext>
            </a:extLst>
          </p:cNvPr>
          <p:cNvPicPr>
            <a:picLocks noChangeAspect="1"/>
          </p:cNvPicPr>
          <p:nvPr/>
        </p:nvPicPr>
        <p:blipFill>
          <a:blip r:embed="rId5"/>
          <a:stretch>
            <a:fillRect/>
          </a:stretch>
        </p:blipFill>
        <p:spPr>
          <a:xfrm>
            <a:off x="8841592" y="1449343"/>
            <a:ext cx="3190498" cy="3866993"/>
          </a:xfrm>
          <a:prstGeom prst="rect">
            <a:avLst/>
          </a:prstGeom>
        </p:spPr>
      </p:pic>
      <p:grpSp>
        <p:nvGrpSpPr>
          <p:cNvPr id="11" name="Group 10">
            <a:extLst>
              <a:ext uri="{FF2B5EF4-FFF2-40B4-BE49-F238E27FC236}">
                <a16:creationId xmlns:a16="http://schemas.microsoft.com/office/drawing/2014/main" id="{C272A0F0-B24E-BD4C-81DC-F21D0CF0933C}"/>
              </a:ext>
            </a:extLst>
          </p:cNvPr>
          <p:cNvGrpSpPr/>
          <p:nvPr/>
        </p:nvGrpSpPr>
        <p:grpSpPr>
          <a:xfrm>
            <a:off x="159910" y="1685410"/>
            <a:ext cx="4975650" cy="3872995"/>
            <a:chOff x="0" y="1965702"/>
            <a:chExt cx="4975650" cy="3872995"/>
          </a:xfrm>
        </p:grpSpPr>
        <p:pic>
          <p:nvPicPr>
            <p:cNvPr id="12" name="Picture 11">
              <a:extLst>
                <a:ext uri="{FF2B5EF4-FFF2-40B4-BE49-F238E27FC236}">
                  <a16:creationId xmlns:a16="http://schemas.microsoft.com/office/drawing/2014/main" id="{0EC802F8-2FCE-9D43-9449-64414B91DCA2}"/>
                </a:ext>
              </a:extLst>
            </p:cNvPr>
            <p:cNvPicPr>
              <a:picLocks noChangeAspect="1"/>
            </p:cNvPicPr>
            <p:nvPr/>
          </p:nvPicPr>
          <p:blipFill>
            <a:blip r:embed="rId6"/>
            <a:stretch>
              <a:fillRect/>
            </a:stretch>
          </p:blipFill>
          <p:spPr>
            <a:xfrm>
              <a:off x="477102" y="2895265"/>
              <a:ext cx="1647372" cy="1652394"/>
            </a:xfrm>
            <a:prstGeom prst="rect">
              <a:avLst/>
            </a:prstGeom>
          </p:spPr>
        </p:pic>
        <p:sp>
          <p:nvSpPr>
            <p:cNvPr id="13" name="Right Arrow 12">
              <a:extLst>
                <a:ext uri="{FF2B5EF4-FFF2-40B4-BE49-F238E27FC236}">
                  <a16:creationId xmlns:a16="http://schemas.microsoft.com/office/drawing/2014/main" id="{6D9EB91E-B295-9944-9A99-C00068EBC59E}"/>
                </a:ext>
              </a:extLst>
            </p:cNvPr>
            <p:cNvSpPr/>
            <p:nvPr/>
          </p:nvSpPr>
          <p:spPr>
            <a:xfrm>
              <a:off x="2293552" y="3608815"/>
              <a:ext cx="648186" cy="435429"/>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94C21E-FE28-334C-87CE-A41AB0F430F3}"/>
                </a:ext>
              </a:extLst>
            </p:cNvPr>
            <p:cNvSpPr txBox="1"/>
            <p:nvPr/>
          </p:nvSpPr>
          <p:spPr>
            <a:xfrm>
              <a:off x="3010739" y="3564919"/>
              <a:ext cx="1964911" cy="523220"/>
            </a:xfrm>
            <a:prstGeom prst="rect">
              <a:avLst/>
            </a:prstGeom>
          </p:spPr>
          <p:txBody>
            <a:bodyPr wrap="square" rtlCol="0">
              <a:spAutoFit/>
            </a:bodyPr>
            <a:lstStyle/>
            <a:p>
              <a:pPr algn="ctr"/>
              <a:r>
                <a:rPr lang="en-US" sz="2800" b="1" dirty="0"/>
                <a:t>ML Model</a:t>
              </a:r>
            </a:p>
          </p:txBody>
        </p:sp>
        <p:sp>
          <p:nvSpPr>
            <p:cNvPr id="15" name="TextBox 14">
              <a:extLst>
                <a:ext uri="{FF2B5EF4-FFF2-40B4-BE49-F238E27FC236}">
                  <a16:creationId xmlns:a16="http://schemas.microsoft.com/office/drawing/2014/main" id="{C356454C-FDFE-AC40-9991-C34609EE5799}"/>
                </a:ext>
              </a:extLst>
            </p:cNvPr>
            <p:cNvSpPr txBox="1"/>
            <p:nvPr/>
          </p:nvSpPr>
          <p:spPr>
            <a:xfrm>
              <a:off x="240374" y="1965702"/>
              <a:ext cx="1964911" cy="954107"/>
            </a:xfrm>
            <a:prstGeom prst="rect">
              <a:avLst/>
            </a:prstGeom>
          </p:spPr>
          <p:txBody>
            <a:bodyPr wrap="square" rtlCol="0">
              <a:spAutoFit/>
            </a:bodyPr>
            <a:lstStyle/>
            <a:p>
              <a:pPr algn="ctr"/>
              <a:r>
                <a:rPr lang="en-US" sz="2800" b="1" dirty="0"/>
                <a:t>Training</a:t>
              </a:r>
            </a:p>
            <a:p>
              <a:pPr algn="ctr"/>
              <a:r>
                <a:rPr lang="en-US" sz="2800" b="1" dirty="0"/>
                <a:t>Data</a:t>
              </a:r>
            </a:p>
          </p:txBody>
        </p:sp>
        <p:cxnSp>
          <p:nvCxnSpPr>
            <p:cNvPr id="16" name="Straight Arrow Connector 15">
              <a:extLst>
                <a:ext uri="{FF2B5EF4-FFF2-40B4-BE49-F238E27FC236}">
                  <a16:creationId xmlns:a16="http://schemas.microsoft.com/office/drawing/2014/main" id="{2B387596-2078-8A48-813B-8F7F95844F31}"/>
                </a:ext>
              </a:extLst>
            </p:cNvPr>
            <p:cNvCxnSpPr>
              <a:cxnSpLocks/>
              <a:endCxn id="12" idx="2"/>
            </p:cNvCxnSpPr>
            <p:nvPr/>
          </p:nvCxnSpPr>
          <p:spPr>
            <a:xfrm flipV="1">
              <a:off x="885708" y="4547659"/>
              <a:ext cx="415080" cy="767818"/>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
          <p:nvSpPr>
            <p:cNvPr id="17" name="TextBox 16">
              <a:extLst>
                <a:ext uri="{FF2B5EF4-FFF2-40B4-BE49-F238E27FC236}">
                  <a16:creationId xmlns:a16="http://schemas.microsoft.com/office/drawing/2014/main" id="{AF4A589B-3574-2A4C-BDFF-DEDC4F1149F3}"/>
                </a:ext>
              </a:extLst>
            </p:cNvPr>
            <p:cNvSpPr txBox="1"/>
            <p:nvPr/>
          </p:nvSpPr>
          <p:spPr>
            <a:xfrm>
              <a:off x="0" y="5315477"/>
              <a:ext cx="3773461" cy="523220"/>
            </a:xfrm>
            <a:prstGeom prst="rect">
              <a:avLst/>
            </a:prstGeom>
          </p:spPr>
          <p:txBody>
            <a:bodyPr wrap="square" rtlCol="0">
              <a:spAutoFit/>
            </a:bodyPr>
            <a:lstStyle/>
            <a:p>
              <a:pPr algn="ctr"/>
              <a:r>
                <a:rPr lang="en-US" sz="2800" b="1" dirty="0">
                  <a:solidFill>
                    <a:srgbClr val="FF0000"/>
                  </a:solidFill>
                </a:rPr>
                <a:t>Very Expensive</a:t>
              </a:r>
            </a:p>
          </p:txBody>
        </p:sp>
      </p:grpSp>
    </p:spTree>
    <p:extLst>
      <p:ext uri="{BB962C8B-B14F-4D97-AF65-F5344CB8AC3E}">
        <p14:creationId xmlns:p14="http://schemas.microsoft.com/office/powerpoint/2010/main" val="591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68275"/>
            <a:ext cx="10801350" cy="1325563"/>
          </a:xfrm>
        </p:spPr>
        <p:txBody>
          <a:bodyPr/>
          <a:lstStyle/>
          <a:p>
            <a:r>
              <a:rPr lang="en-US" dirty="0">
                <a:solidFill>
                  <a:schemeClr val="bg1"/>
                </a:solidFill>
              </a:rPr>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463040"/>
            <a:ext cx="11186160" cy="5074920"/>
          </a:xfrm>
        </p:spPr>
        <p:txBody>
          <a:bodyPr>
            <a:normAutofit/>
          </a:bodyPr>
          <a:lstStyle/>
          <a:p>
            <a:r>
              <a:rPr lang="en-US" b="1" dirty="0">
                <a:solidFill>
                  <a:schemeClr val="bg1"/>
                </a:solidFill>
              </a:rPr>
              <a:t>1950 to 1974:</a:t>
            </a:r>
            <a:r>
              <a:rPr lang="en-US" dirty="0">
                <a:solidFill>
                  <a:schemeClr val="bg1"/>
                </a:solidFill>
              </a:rPr>
              <a:t> </a:t>
            </a:r>
            <a:r>
              <a:rPr lang="en-US" i="1" dirty="0">
                <a:solidFill>
                  <a:schemeClr val="bg1"/>
                </a:solidFill>
              </a:rPr>
              <a:t>Birth of AI</a:t>
            </a:r>
          </a:p>
          <a:p>
            <a:r>
              <a:rPr lang="en-US" b="1" dirty="0">
                <a:solidFill>
                  <a:schemeClr val="bg1"/>
                </a:solidFill>
              </a:rPr>
              <a:t>1974 to 1980: </a:t>
            </a:r>
            <a:r>
              <a:rPr lang="en-US" i="1" dirty="0">
                <a:solidFill>
                  <a:schemeClr val="bg1"/>
                </a:solidFill>
              </a:rPr>
              <a:t>First AI Winter</a:t>
            </a:r>
          </a:p>
          <a:p>
            <a:r>
              <a:rPr lang="en-US" b="1" dirty="0">
                <a:solidFill>
                  <a:schemeClr val="bg1"/>
                </a:solidFill>
              </a:rPr>
              <a:t>1980 to 1987:</a:t>
            </a:r>
            <a:r>
              <a:rPr lang="en-US" dirty="0">
                <a:solidFill>
                  <a:schemeClr val="bg1"/>
                </a:solidFill>
              </a:rPr>
              <a:t> </a:t>
            </a:r>
            <a:r>
              <a:rPr lang="en-US" i="1" dirty="0">
                <a:solidFill>
                  <a:schemeClr val="bg1"/>
                </a:solidFill>
              </a:rPr>
              <a:t>Second Wave of AI</a:t>
            </a:r>
          </a:p>
          <a:p>
            <a:r>
              <a:rPr lang="en-US" b="1" dirty="0">
                <a:solidFill>
                  <a:schemeClr val="bg1"/>
                </a:solidFill>
              </a:rPr>
              <a:t>1987 to 1993: </a:t>
            </a:r>
            <a:r>
              <a:rPr lang="en-US" i="1" dirty="0">
                <a:solidFill>
                  <a:schemeClr val="bg1"/>
                </a:solidFill>
              </a:rPr>
              <a:t>Second AI Winter</a:t>
            </a:r>
          </a:p>
          <a:p>
            <a:pPr lvl="1"/>
            <a:r>
              <a:rPr lang="en-US" dirty="0">
                <a:solidFill>
                  <a:schemeClr val="bg1"/>
                </a:solidFill>
              </a:rPr>
              <a:t>Expert systems too brittle to maintain</a:t>
            </a:r>
          </a:p>
          <a:p>
            <a:pPr lvl="1"/>
            <a:r>
              <a:rPr lang="en-US" dirty="0">
                <a:solidFill>
                  <a:schemeClr val="bg1"/>
                </a:solidFill>
              </a:rPr>
              <a:t>Collapse of the specialized </a:t>
            </a:r>
            <a:r>
              <a:rPr lang="en-US" b="1" dirty="0">
                <a:solidFill>
                  <a:schemeClr val="bg1"/>
                </a:solidFill>
              </a:rPr>
              <a:t>AI hardware market</a:t>
            </a:r>
          </a:p>
          <a:p>
            <a:pPr lvl="2"/>
            <a:r>
              <a:rPr lang="en-US" dirty="0">
                <a:solidFill>
                  <a:schemeClr val="bg1"/>
                </a:solidFill>
              </a:rPr>
              <a:t>Commodity hardware was improving too rapidly</a:t>
            </a:r>
          </a:p>
          <a:p>
            <a:pPr lvl="2"/>
            <a:r>
              <a:rPr lang="en-US" dirty="0">
                <a:solidFill>
                  <a:schemeClr val="bg1"/>
                </a:solidFill>
              </a:rPr>
              <a:t>Ultimately over 300 AI companies would vanish from the market</a:t>
            </a:r>
          </a:p>
          <a:p>
            <a:pPr lvl="1"/>
            <a:r>
              <a:rPr lang="en-US" dirty="0">
                <a:solidFill>
                  <a:schemeClr val="bg1"/>
                </a:solidFill>
              </a:rPr>
              <a:t>Massive government funding cuts</a:t>
            </a:r>
          </a:p>
          <a:p>
            <a:pPr lvl="2"/>
            <a:endParaRPr lang="en-US" dirty="0">
              <a:solidFill>
                <a:schemeClr val="bg1"/>
              </a:solidFill>
            </a:endParaRPr>
          </a:p>
        </p:txBody>
      </p:sp>
    </p:spTree>
    <p:extLst>
      <p:ext uri="{BB962C8B-B14F-4D97-AF65-F5344CB8AC3E}">
        <p14:creationId xmlns:p14="http://schemas.microsoft.com/office/powerpoint/2010/main" val="36689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4"/>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68275"/>
            <a:ext cx="10801350" cy="1325563"/>
          </a:xfrm>
        </p:spPr>
        <p:txBody>
          <a:bodyPr/>
          <a:lstStyle/>
          <a:p>
            <a:r>
              <a:rPr lang="en-US" dirty="0"/>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463040"/>
            <a:ext cx="11186160" cy="5074920"/>
          </a:xfrm>
        </p:spPr>
        <p:txBody>
          <a:bodyPr>
            <a:normAutofit/>
          </a:bodyPr>
          <a:lstStyle/>
          <a:p>
            <a:r>
              <a:rPr lang="en-US" b="1" dirty="0"/>
              <a:t>1950 to 1974:</a:t>
            </a:r>
            <a:r>
              <a:rPr lang="en-US" dirty="0"/>
              <a:t> </a:t>
            </a:r>
            <a:r>
              <a:rPr lang="en-US" i="1" dirty="0"/>
              <a:t>Birth of AI</a:t>
            </a:r>
          </a:p>
          <a:p>
            <a:r>
              <a:rPr lang="en-US" b="1" dirty="0"/>
              <a:t>1974 to 1980: </a:t>
            </a:r>
            <a:r>
              <a:rPr lang="en-US" i="1" dirty="0"/>
              <a:t>First AI Winter</a:t>
            </a:r>
          </a:p>
          <a:p>
            <a:r>
              <a:rPr lang="en-US" b="1" dirty="0"/>
              <a:t>1980 to 1987:</a:t>
            </a:r>
            <a:r>
              <a:rPr lang="en-US" dirty="0"/>
              <a:t> </a:t>
            </a:r>
            <a:r>
              <a:rPr lang="en-US" i="1" dirty="0"/>
              <a:t>Second Wave of AI</a:t>
            </a:r>
          </a:p>
          <a:p>
            <a:r>
              <a:rPr lang="en-US" b="1" dirty="0"/>
              <a:t>1987 to 1993: </a:t>
            </a:r>
            <a:r>
              <a:rPr lang="en-US" i="1" dirty="0"/>
              <a:t>Second AI Winter</a:t>
            </a:r>
          </a:p>
          <a:p>
            <a:r>
              <a:rPr lang="en-US" b="1" dirty="0"/>
              <a:t>1993 to 2011: </a:t>
            </a:r>
            <a:r>
              <a:rPr lang="en-US" i="1" dirty="0"/>
              <a:t>AI Goes Stealth Mode (aka Machine Learning)</a:t>
            </a:r>
            <a:endParaRPr lang="en-US" dirty="0"/>
          </a:p>
          <a:p>
            <a:pPr lvl="1"/>
            <a:r>
              <a:rPr lang="en-US" dirty="0"/>
              <a:t>Hardware becomes fast enough, and AI techniques start to work</a:t>
            </a:r>
          </a:p>
          <a:p>
            <a:pPr lvl="2"/>
            <a:r>
              <a:rPr lang="en-US" dirty="0"/>
              <a:t>Deep Blue beats Garry Kasparov (1997)</a:t>
            </a:r>
          </a:p>
          <a:p>
            <a:pPr lvl="2"/>
            <a:r>
              <a:rPr lang="en-US" dirty="0"/>
              <a:t>OCR, Speech Recognition, Google Search, …</a:t>
            </a:r>
          </a:p>
          <a:p>
            <a:pPr lvl="1"/>
            <a:r>
              <a:rPr lang="en-US" dirty="0"/>
              <a:t>Confluence of ideas and techniques: optimization, statistics, probability theory, and information theory</a:t>
            </a:r>
          </a:p>
          <a:p>
            <a:pPr lvl="1"/>
            <a:endParaRPr lang="en-US" dirty="0"/>
          </a:p>
          <a:p>
            <a:pPr lvl="1"/>
            <a:endParaRPr lang="en-US" dirty="0"/>
          </a:p>
        </p:txBody>
      </p:sp>
    </p:spTree>
    <p:extLst>
      <p:ext uri="{BB962C8B-B14F-4D97-AF65-F5344CB8AC3E}">
        <p14:creationId xmlns:p14="http://schemas.microsoft.com/office/powerpoint/2010/main" val="3652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fade">
                                      <p:cBhvr>
                                        <p:cTn id="1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430530" y="-1172845"/>
            <a:ext cx="10801350" cy="1325563"/>
          </a:xfrm>
        </p:spPr>
        <p:txBody>
          <a:bodyPr/>
          <a:lstStyle/>
          <a:p>
            <a:r>
              <a:rPr lang="en-US" dirty="0"/>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21920"/>
            <a:ext cx="11186160" cy="5074920"/>
          </a:xfrm>
        </p:spPr>
        <p:txBody>
          <a:bodyPr>
            <a:normAutofit/>
          </a:bodyPr>
          <a:lstStyle/>
          <a:p>
            <a:r>
              <a:rPr lang="en-US" b="1" dirty="0"/>
              <a:t>1950 to 1974:</a:t>
            </a:r>
            <a:r>
              <a:rPr lang="en-US" dirty="0"/>
              <a:t> </a:t>
            </a:r>
            <a:r>
              <a:rPr lang="en-US" i="1" dirty="0"/>
              <a:t>Birth of AI</a:t>
            </a:r>
          </a:p>
          <a:p>
            <a:r>
              <a:rPr lang="en-US" b="1" dirty="0"/>
              <a:t>1974 to 1980: </a:t>
            </a:r>
            <a:r>
              <a:rPr lang="en-US" i="1" dirty="0"/>
              <a:t>First AI Winter</a:t>
            </a:r>
          </a:p>
          <a:p>
            <a:r>
              <a:rPr lang="en-US" b="1" dirty="0"/>
              <a:t>1980 to 1987:</a:t>
            </a:r>
            <a:r>
              <a:rPr lang="en-US" dirty="0"/>
              <a:t> </a:t>
            </a:r>
            <a:r>
              <a:rPr lang="en-US" i="1" dirty="0"/>
              <a:t>Second Wave of AI</a:t>
            </a:r>
          </a:p>
          <a:p>
            <a:r>
              <a:rPr lang="en-US" b="1" dirty="0"/>
              <a:t>1987 to 1993: </a:t>
            </a:r>
            <a:r>
              <a:rPr lang="en-US" i="1" dirty="0"/>
              <a:t>Second AI Winter</a:t>
            </a:r>
          </a:p>
          <a:p>
            <a:r>
              <a:rPr lang="en-US" b="1" dirty="0"/>
              <a:t>1993 to 2011: </a:t>
            </a:r>
            <a:r>
              <a:rPr lang="en-US" i="1" dirty="0"/>
              <a:t>AI Goes Stealth Mode (aka Machine Learning)</a:t>
            </a:r>
            <a:endParaRPr lang="en-US" dirty="0"/>
          </a:p>
          <a:p>
            <a:pPr lvl="1"/>
            <a:r>
              <a:rPr lang="en-US" dirty="0"/>
              <a:t>Hardware becomes fast enough, and AI techniques start to work</a:t>
            </a:r>
          </a:p>
          <a:p>
            <a:pPr lvl="2"/>
            <a:r>
              <a:rPr lang="en-US" dirty="0"/>
              <a:t>Deep Blue beats Garry Kasparov (1997)</a:t>
            </a:r>
          </a:p>
          <a:p>
            <a:pPr lvl="2"/>
            <a:r>
              <a:rPr lang="en-US" dirty="0"/>
              <a:t>OCR, Speech Recognition, Google Search, …</a:t>
            </a:r>
          </a:p>
          <a:p>
            <a:pPr lvl="1"/>
            <a:r>
              <a:rPr lang="en-US" dirty="0"/>
              <a:t>Confluence of ideas and techniques: optimization, statistics, probability theory, and information theory</a:t>
            </a:r>
          </a:p>
          <a:p>
            <a:pPr lvl="1"/>
            <a:endParaRPr lang="en-US" dirty="0"/>
          </a:p>
          <a:p>
            <a:pPr lvl="1"/>
            <a:endParaRPr lang="en-US" dirty="0"/>
          </a:p>
        </p:txBody>
      </p:sp>
    </p:spTree>
    <p:extLst>
      <p:ext uri="{BB962C8B-B14F-4D97-AF65-F5344CB8AC3E}">
        <p14:creationId xmlns:p14="http://schemas.microsoft.com/office/powerpoint/2010/main" val="426452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502920" y="-1719263"/>
            <a:ext cx="10801350" cy="1325563"/>
          </a:xfrm>
        </p:spPr>
        <p:txBody>
          <a:bodyPr/>
          <a:lstStyle/>
          <a:p>
            <a:r>
              <a:rPr lang="en-US" dirty="0"/>
              <a:t>Waves of AI Research</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546100"/>
            <a:ext cx="11186160" cy="7404100"/>
          </a:xfrm>
        </p:spPr>
        <p:txBody>
          <a:bodyPr>
            <a:normAutofit/>
          </a:bodyPr>
          <a:lstStyle/>
          <a:p>
            <a:r>
              <a:rPr lang="en-US" b="1" dirty="0"/>
              <a:t>1950 to 1974:</a:t>
            </a:r>
            <a:r>
              <a:rPr lang="en-US" dirty="0"/>
              <a:t> </a:t>
            </a:r>
            <a:r>
              <a:rPr lang="en-US" i="1" dirty="0"/>
              <a:t>Birth of AI</a:t>
            </a:r>
          </a:p>
          <a:p>
            <a:r>
              <a:rPr lang="en-US" b="1" dirty="0"/>
              <a:t>1974 to 1980: </a:t>
            </a:r>
            <a:r>
              <a:rPr lang="en-US" i="1" dirty="0"/>
              <a:t>First AI Winter</a:t>
            </a:r>
          </a:p>
          <a:p>
            <a:r>
              <a:rPr lang="en-US" b="1" dirty="0"/>
              <a:t>1980 to 1987:</a:t>
            </a:r>
            <a:r>
              <a:rPr lang="en-US" dirty="0"/>
              <a:t> </a:t>
            </a:r>
            <a:r>
              <a:rPr lang="en-US" i="1" dirty="0"/>
              <a:t>Second Wave of AI</a:t>
            </a:r>
          </a:p>
          <a:p>
            <a:r>
              <a:rPr lang="en-US" b="1" dirty="0"/>
              <a:t>1987 to 1993: </a:t>
            </a:r>
            <a:r>
              <a:rPr lang="en-US" i="1" dirty="0"/>
              <a:t>Second AI Winter</a:t>
            </a:r>
          </a:p>
          <a:p>
            <a:r>
              <a:rPr lang="en-US" b="1" dirty="0"/>
              <a:t>1993 to 2011: </a:t>
            </a:r>
            <a:r>
              <a:rPr lang="en-US" i="1" dirty="0"/>
              <a:t>AI Goes Stealth Mode (aka Machine Learning)</a:t>
            </a:r>
          </a:p>
          <a:p>
            <a:r>
              <a:rPr lang="en-US" b="1" dirty="0"/>
              <a:t>2011 to 2019: </a:t>
            </a:r>
            <a:r>
              <a:rPr lang="en-US" i="1" dirty="0"/>
              <a:t>Third Wave (AI Goes Deep)</a:t>
            </a:r>
          </a:p>
          <a:p>
            <a:pPr lvl="1"/>
            <a:r>
              <a:rPr lang="en-US" dirty="0"/>
              <a:t>Large quantities of </a:t>
            </a:r>
            <a:r>
              <a:rPr lang="en-US" b="1" dirty="0"/>
              <a:t>data</a:t>
            </a:r>
            <a:r>
              <a:rPr lang="en-US" dirty="0"/>
              <a:t> in conjunction with </a:t>
            </a:r>
            <a:r>
              <a:rPr lang="en-US" b="1" dirty="0"/>
              <a:t>advances in hardware</a:t>
            </a:r>
            <a:r>
              <a:rPr lang="en-US" dirty="0"/>
              <a:t> and </a:t>
            </a:r>
            <a:r>
              <a:rPr lang="en-US" b="1" dirty="0"/>
              <a:t>software</a:t>
            </a:r>
            <a:r>
              <a:rPr lang="en-US" dirty="0"/>
              <a:t> enable the </a:t>
            </a:r>
            <a:r>
              <a:rPr lang="en-US" b="1" dirty="0"/>
              <a:t>design</a:t>
            </a:r>
            <a:r>
              <a:rPr lang="en-US" dirty="0"/>
              <a:t> and </a:t>
            </a:r>
            <a:r>
              <a:rPr lang="en-US" b="1" dirty="0"/>
              <a:t>training</a:t>
            </a:r>
            <a:r>
              <a:rPr lang="en-US" dirty="0"/>
              <a:t> of </a:t>
            </a:r>
            <a:r>
              <a:rPr lang="en-US" b="1" dirty="0"/>
              <a:t>complex models</a:t>
            </a:r>
          </a:p>
          <a:p>
            <a:pPr lvl="1"/>
            <a:r>
              <a:rPr lang="en-US" dirty="0"/>
              <a:t>New applications emerge</a:t>
            </a:r>
          </a:p>
          <a:p>
            <a:pPr lvl="2"/>
            <a:r>
              <a:rPr lang="en-US" dirty="0"/>
              <a:t>Autonomous driving, home automation, AR/VR, …</a:t>
            </a:r>
          </a:p>
          <a:p>
            <a:pPr lvl="1"/>
            <a:r>
              <a:rPr lang="en-US" dirty="0"/>
              <a:t>AI Market frenzy </a:t>
            </a:r>
            <a:r>
              <a:rPr lang="en-US" dirty="0">
                <a:sym typeface="Wingdings" pitchFamily="2" charset="2"/>
              </a:rPr>
              <a:t> </a:t>
            </a:r>
          </a:p>
          <a:p>
            <a:pPr lvl="2"/>
            <a:r>
              <a:rPr lang="en-US" sz="1700" dirty="0">
                <a:sym typeface="Wingdings" pitchFamily="2" charset="2"/>
              </a:rPr>
              <a:t>Gartner Forecasts Worldwide Artificial Intelligence Software Market to Reach $62 Billion in 2022</a:t>
            </a:r>
          </a:p>
          <a:p>
            <a:pPr lvl="2"/>
            <a:r>
              <a:rPr lang="en-US" sz="1700" dirty="0"/>
              <a:t>Worldwide revenues for the artificial intelligence (AI) market, including software, hardware, and services, are forecast to grow 16.4% year over year in 2021 to $327.5 billion, according to the latest release of the International Data Corporation (</a:t>
            </a:r>
            <a:r>
              <a:rPr lang="en-US" sz="1700" u="sng" dirty="0">
                <a:hlinkClick r:id="rId3"/>
              </a:rPr>
              <a:t>IDC</a:t>
            </a:r>
            <a:r>
              <a:rPr lang="en-US" sz="1700" dirty="0"/>
              <a:t>) </a:t>
            </a:r>
            <a:r>
              <a:rPr lang="en-US" sz="1700" u="sng" dirty="0">
                <a:hlinkClick r:id="rId4"/>
              </a:rPr>
              <a:t>Worldwide Semiannual Artificial Intelligence Tracker</a:t>
            </a:r>
            <a:r>
              <a:rPr lang="en-US" sz="1700" dirty="0"/>
              <a:t>. </a:t>
            </a:r>
            <a:endParaRPr lang="en-US" sz="1700" dirty="0">
              <a:sym typeface="Wingdings" pitchFamily="2" charset="2"/>
            </a:endParaRPr>
          </a:p>
        </p:txBody>
      </p:sp>
    </p:spTree>
    <p:extLst>
      <p:ext uri="{BB962C8B-B14F-4D97-AF65-F5344CB8AC3E}">
        <p14:creationId xmlns:p14="http://schemas.microsoft.com/office/powerpoint/2010/main" val="41037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1060D-1791-084D-865A-9E2D1D29FD1C}"/>
              </a:ext>
            </a:extLst>
          </p:cNvPr>
          <p:cNvSpPr>
            <a:spLocks noGrp="1"/>
          </p:cNvSpPr>
          <p:nvPr>
            <p:ph type="title"/>
          </p:nvPr>
        </p:nvSpPr>
        <p:spPr/>
        <p:txBody>
          <a:bodyPr/>
          <a:lstStyle/>
          <a:p>
            <a:r>
              <a:rPr lang="en-US" dirty="0"/>
              <a:t>Will there be a 3</a:t>
            </a:r>
            <a:r>
              <a:rPr lang="en-US" baseline="30000" dirty="0"/>
              <a:t>rd</a:t>
            </a:r>
            <a:r>
              <a:rPr lang="en-US" dirty="0"/>
              <a:t> winter?</a:t>
            </a:r>
          </a:p>
        </p:txBody>
      </p:sp>
      <p:sp>
        <p:nvSpPr>
          <p:cNvPr id="5" name="Text Placeholder 4">
            <a:extLst>
              <a:ext uri="{FF2B5EF4-FFF2-40B4-BE49-F238E27FC236}">
                <a16:creationId xmlns:a16="http://schemas.microsoft.com/office/drawing/2014/main" id="{2E7DD13A-178D-0D4F-934E-8EC8E3AF6F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3036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A7A19D-62F4-9B4F-B40D-8B45468AE885}"/>
              </a:ext>
            </a:extLst>
          </p:cNvPr>
          <p:cNvSpPr>
            <a:spLocks noGrp="1"/>
          </p:cNvSpPr>
          <p:nvPr>
            <p:ph type="title"/>
          </p:nvPr>
        </p:nvSpPr>
        <p:spPr>
          <a:xfrm>
            <a:off x="831851" y="469900"/>
            <a:ext cx="10515600" cy="3622677"/>
          </a:xfrm>
        </p:spPr>
        <p:txBody>
          <a:bodyPr>
            <a:normAutofit/>
          </a:bodyPr>
          <a:lstStyle/>
          <a:p>
            <a:r>
              <a:rPr lang="en-US" dirty="0"/>
              <a:t>Joey’s Forecast: </a:t>
            </a:r>
            <a:br>
              <a:rPr lang="en-US" dirty="0"/>
            </a:br>
            <a:r>
              <a:rPr lang="en-US" dirty="0"/>
              <a:t>A </a:t>
            </a:r>
            <a:r>
              <a:rPr lang="en-US" sz="7200" dirty="0"/>
              <a:t>Chilly Spring</a:t>
            </a:r>
            <a:br>
              <a:rPr lang="en-US" sz="7200" dirty="0"/>
            </a:br>
            <a:r>
              <a:rPr lang="en-US" dirty="0"/>
              <a:t>and a </a:t>
            </a:r>
            <a:r>
              <a:rPr lang="en-US" sz="8000" dirty="0"/>
              <a:t>Warm Summer</a:t>
            </a:r>
          </a:p>
        </p:txBody>
      </p:sp>
      <p:sp>
        <p:nvSpPr>
          <p:cNvPr id="7" name="Text Placeholder 6">
            <a:extLst>
              <a:ext uri="{FF2B5EF4-FFF2-40B4-BE49-F238E27FC236}">
                <a16:creationId xmlns:a16="http://schemas.microsoft.com/office/drawing/2014/main" id="{D651C850-3AB2-1D45-8320-42A24EAEAC36}"/>
              </a:ext>
            </a:extLst>
          </p:cNvPr>
          <p:cNvSpPr>
            <a:spLocks noGrp="1"/>
          </p:cNvSpPr>
          <p:nvPr>
            <p:ph type="body" idx="1"/>
          </p:nvPr>
        </p:nvSpPr>
        <p:spPr>
          <a:xfrm>
            <a:off x="831851" y="4119564"/>
            <a:ext cx="10515600" cy="2268536"/>
          </a:xfrm>
        </p:spPr>
        <p:txBody>
          <a:bodyPr>
            <a:normAutofit/>
          </a:bodyPr>
          <a:lstStyle/>
          <a:p>
            <a:r>
              <a:rPr lang="en-US" dirty="0"/>
              <a:t>Hype still exceeds reality… </a:t>
            </a:r>
          </a:p>
          <a:p>
            <a:r>
              <a:rPr lang="en-US" dirty="0"/>
              <a:t>However, we are finally delivering significant value from AI-Systems.</a:t>
            </a:r>
          </a:p>
          <a:p>
            <a:r>
              <a:rPr lang="en-US" dirty="0"/>
              <a:t>Those systems are also continuing to improve with investment.</a:t>
            </a:r>
          </a:p>
          <a:p>
            <a:r>
              <a:rPr lang="en-US" dirty="0"/>
              <a:t>They are enabling new products and creating market opportunities. </a:t>
            </a:r>
          </a:p>
          <a:p>
            <a:endParaRPr lang="en-US" dirty="0"/>
          </a:p>
        </p:txBody>
      </p:sp>
    </p:spTree>
    <p:extLst>
      <p:ext uri="{BB962C8B-B14F-4D97-AF65-F5344CB8AC3E}">
        <p14:creationId xmlns:p14="http://schemas.microsoft.com/office/powerpoint/2010/main" val="2555165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4EA3-97C0-5448-B026-1F391D61445D}"/>
              </a:ext>
            </a:extLst>
          </p:cNvPr>
          <p:cNvSpPr>
            <a:spLocks noGrp="1"/>
          </p:cNvSpPr>
          <p:nvPr>
            <p:ph type="title"/>
          </p:nvPr>
        </p:nvSpPr>
        <p:spPr/>
        <p:txBody>
          <a:bodyPr/>
          <a:lstStyle/>
          <a:p>
            <a:r>
              <a:rPr lang="en-US" dirty="0"/>
              <a:t>Research in AI and </a:t>
            </a:r>
            <a:br>
              <a:rPr lang="en-US" dirty="0"/>
            </a:br>
            <a:r>
              <a:rPr lang="en-US" dirty="0"/>
              <a:t>Systems for AI is </a:t>
            </a:r>
            <a:br>
              <a:rPr lang="en-US" dirty="0"/>
            </a:br>
            <a:r>
              <a:rPr lang="en-US" dirty="0"/>
              <a:t>Exploding</a:t>
            </a:r>
          </a:p>
        </p:txBody>
      </p:sp>
      <p:sp>
        <p:nvSpPr>
          <p:cNvPr id="3" name="Text Placeholder 2">
            <a:extLst>
              <a:ext uri="{FF2B5EF4-FFF2-40B4-BE49-F238E27FC236}">
                <a16:creationId xmlns:a16="http://schemas.microsoft.com/office/drawing/2014/main" id="{9C223EEC-0F3C-804D-8293-EA66186FA6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9562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sp>
        <p:nvSpPr>
          <p:cNvPr id="6" name="Rectangle 5"/>
          <p:cNvSpPr/>
          <p:nvPr/>
        </p:nvSpPr>
        <p:spPr>
          <a:xfrm>
            <a:off x="688596" y="6223115"/>
            <a:ext cx="11026392" cy="584775"/>
          </a:xfrm>
          <a:prstGeom prst="rect">
            <a:avLst/>
          </a:prstGeom>
        </p:spPr>
        <p:txBody>
          <a:bodyPr wrap="square">
            <a:spAutoFit/>
          </a:bodyPr>
          <a:lstStyle/>
          <a:p>
            <a:r>
              <a:rPr lang="en-US" sz="1600" dirty="0">
                <a:latin typeface="Helvetica" charset="0"/>
                <a:ea typeface="Helvetica" charset="0"/>
                <a:cs typeface="Helvetica" charset="0"/>
              </a:rPr>
              <a:t>“A New Golden Age in Computer Architecture: Empowering the Machine-Learning Revolution”,</a:t>
            </a:r>
          </a:p>
          <a:p>
            <a:r>
              <a:rPr lang="en-US" sz="1600" dirty="0">
                <a:latin typeface="Helvetica" charset="0"/>
                <a:ea typeface="Helvetica" charset="0"/>
                <a:cs typeface="Helvetica" charset="0"/>
              </a:rPr>
              <a:t>https://</a:t>
            </a:r>
            <a:r>
              <a:rPr lang="en-US" sz="1600" dirty="0" err="1">
                <a:latin typeface="Helvetica" charset="0"/>
                <a:ea typeface="Helvetica" charset="0"/>
                <a:cs typeface="Helvetica" charset="0"/>
              </a:rPr>
              <a:t>ieeexplore.ieee.org</a:t>
            </a:r>
            <a:r>
              <a:rPr lang="en-US" sz="1600" dirty="0">
                <a:latin typeface="Helvetica" charset="0"/>
                <a:ea typeface="Helvetica" charset="0"/>
                <a:cs typeface="Helvetica" charset="0"/>
              </a:rPr>
              <a:t>/document/8259424</a:t>
            </a:r>
          </a:p>
        </p:txBody>
      </p:sp>
      <p:pic>
        <p:nvPicPr>
          <p:cNvPr id="4" name="Picture 3">
            <a:extLst>
              <a:ext uri="{FF2B5EF4-FFF2-40B4-BE49-F238E27FC236}">
                <a16:creationId xmlns:a16="http://schemas.microsoft.com/office/drawing/2014/main" id="{D886F374-FD96-B743-97F4-A3428AEDA3DC}"/>
              </a:ext>
            </a:extLst>
          </p:cNvPr>
          <p:cNvPicPr>
            <a:picLocks noChangeAspect="1"/>
          </p:cNvPicPr>
          <p:nvPr/>
        </p:nvPicPr>
        <p:blipFill>
          <a:blip r:embed="rId2"/>
          <a:stretch>
            <a:fillRect/>
          </a:stretch>
        </p:blipFill>
        <p:spPr>
          <a:xfrm>
            <a:off x="211584" y="50110"/>
            <a:ext cx="11503404" cy="6211838"/>
          </a:xfrm>
          <a:prstGeom prst="rect">
            <a:avLst/>
          </a:prstGeom>
        </p:spPr>
      </p:pic>
      <p:sp>
        <p:nvSpPr>
          <p:cNvPr id="7" name="TextBox 6">
            <a:extLst>
              <a:ext uri="{FF2B5EF4-FFF2-40B4-BE49-F238E27FC236}">
                <a16:creationId xmlns:a16="http://schemas.microsoft.com/office/drawing/2014/main" id="{9D82ACF5-4CD3-9745-87DA-B7BF5A5F1EA2}"/>
              </a:ext>
            </a:extLst>
          </p:cNvPr>
          <p:cNvSpPr txBox="1"/>
          <p:nvPr/>
        </p:nvSpPr>
        <p:spPr>
          <a:xfrm>
            <a:off x="5348032" y="2659559"/>
            <a:ext cx="1707519" cy="769441"/>
          </a:xfrm>
          <a:prstGeom prst="rect">
            <a:avLst/>
          </a:prstGeom>
        </p:spPr>
        <p:txBody>
          <a:bodyPr wrap="none" rtlCol="0">
            <a:spAutoFit/>
          </a:bodyPr>
          <a:lstStyle/>
          <a:p>
            <a:r>
              <a:rPr lang="en-US" sz="4400" dirty="0"/>
              <a:t>Why?</a:t>
            </a:r>
          </a:p>
        </p:txBody>
      </p:sp>
    </p:spTree>
    <p:extLst>
      <p:ext uri="{BB962C8B-B14F-4D97-AF65-F5344CB8AC3E}">
        <p14:creationId xmlns:p14="http://schemas.microsoft.com/office/powerpoint/2010/main" val="10422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7AACF-BEEE-9B4E-89B1-D987D4D78BE2}"/>
              </a:ext>
            </a:extLst>
          </p:cNvPr>
          <p:cNvSpPr>
            <a:spLocks noGrp="1"/>
          </p:cNvSpPr>
          <p:nvPr>
            <p:ph type="title"/>
          </p:nvPr>
        </p:nvSpPr>
        <p:spPr/>
        <p:txBody>
          <a:bodyPr/>
          <a:lstStyle/>
          <a:p>
            <a:r>
              <a:rPr lang="en-US" dirty="0"/>
              <a:t>New Forces Driving AI Revolution</a:t>
            </a:r>
          </a:p>
        </p:txBody>
      </p:sp>
      <p:grpSp>
        <p:nvGrpSpPr>
          <p:cNvPr id="31" name="Group 30">
            <a:extLst>
              <a:ext uri="{FF2B5EF4-FFF2-40B4-BE49-F238E27FC236}">
                <a16:creationId xmlns:a16="http://schemas.microsoft.com/office/drawing/2014/main" id="{9061EC23-EA55-4D43-84E6-9CB48D81474A}"/>
              </a:ext>
            </a:extLst>
          </p:cNvPr>
          <p:cNvGrpSpPr/>
          <p:nvPr/>
        </p:nvGrpSpPr>
        <p:grpSpPr>
          <a:xfrm>
            <a:off x="3901630" y="1785604"/>
            <a:ext cx="3268074" cy="2741264"/>
            <a:chOff x="3901630" y="1785604"/>
            <a:chExt cx="3268074" cy="2741264"/>
          </a:xfrm>
        </p:grpSpPr>
        <p:pic>
          <p:nvPicPr>
            <p:cNvPr id="9" name="Picture 8">
              <a:extLst>
                <a:ext uri="{FF2B5EF4-FFF2-40B4-BE49-F238E27FC236}">
                  <a16:creationId xmlns:a16="http://schemas.microsoft.com/office/drawing/2014/main" id="{AAE4281E-318C-4E4D-9825-3DEF18988269}"/>
                </a:ext>
              </a:extLst>
            </p:cNvPr>
            <p:cNvPicPr>
              <a:picLocks noChangeAspect="1"/>
            </p:cNvPicPr>
            <p:nvPr/>
          </p:nvPicPr>
          <p:blipFill>
            <a:blip r:embed="rId3"/>
            <a:stretch>
              <a:fillRect/>
            </a:stretch>
          </p:blipFill>
          <p:spPr>
            <a:xfrm>
              <a:off x="3901630" y="2077991"/>
              <a:ext cx="3268074" cy="2448877"/>
            </a:xfrm>
            <a:prstGeom prst="rect">
              <a:avLst/>
            </a:prstGeom>
          </p:spPr>
        </p:pic>
        <p:sp>
          <p:nvSpPr>
            <p:cNvPr id="14" name="TextBox 13">
              <a:extLst>
                <a:ext uri="{FF2B5EF4-FFF2-40B4-BE49-F238E27FC236}">
                  <a16:creationId xmlns:a16="http://schemas.microsoft.com/office/drawing/2014/main" id="{45633114-266A-6A49-A152-07C9AF182EE7}"/>
                </a:ext>
              </a:extLst>
            </p:cNvPr>
            <p:cNvSpPr txBox="1"/>
            <p:nvPr/>
          </p:nvSpPr>
          <p:spPr>
            <a:xfrm>
              <a:off x="4481533" y="1785604"/>
              <a:ext cx="2108269" cy="584775"/>
            </a:xfrm>
            <a:prstGeom prst="rect">
              <a:avLst/>
            </a:prstGeom>
          </p:spPr>
          <p:txBody>
            <a:bodyPr wrap="none" rtlCol="0">
              <a:spAutoFit/>
            </a:bodyPr>
            <a:lstStyle/>
            <a:p>
              <a:r>
                <a:rPr lang="en-US" sz="3200" dirty="0"/>
                <a:t>Compute</a:t>
              </a:r>
            </a:p>
          </p:txBody>
        </p:sp>
      </p:grpSp>
      <p:grpSp>
        <p:nvGrpSpPr>
          <p:cNvPr id="32" name="Group 31">
            <a:extLst>
              <a:ext uri="{FF2B5EF4-FFF2-40B4-BE49-F238E27FC236}">
                <a16:creationId xmlns:a16="http://schemas.microsoft.com/office/drawing/2014/main" id="{BF0D4E9F-67C1-8D41-A85C-AD6E7A7E95ED}"/>
              </a:ext>
            </a:extLst>
          </p:cNvPr>
          <p:cNvGrpSpPr/>
          <p:nvPr/>
        </p:nvGrpSpPr>
        <p:grpSpPr>
          <a:xfrm>
            <a:off x="7320988" y="1785604"/>
            <a:ext cx="4358768" cy="3073656"/>
            <a:chOff x="7320988" y="1785604"/>
            <a:chExt cx="4358768" cy="3073656"/>
          </a:xfrm>
        </p:grpSpPr>
        <p:pic>
          <p:nvPicPr>
            <p:cNvPr id="10" name="Picture 9">
              <a:extLst>
                <a:ext uri="{FF2B5EF4-FFF2-40B4-BE49-F238E27FC236}">
                  <a16:creationId xmlns:a16="http://schemas.microsoft.com/office/drawing/2014/main" id="{164CA412-040F-764B-809E-E9533EA466EF}"/>
                </a:ext>
              </a:extLst>
            </p:cNvPr>
            <p:cNvPicPr>
              <a:picLocks noChangeAspect="1"/>
            </p:cNvPicPr>
            <p:nvPr/>
          </p:nvPicPr>
          <p:blipFill>
            <a:blip r:embed="rId4"/>
            <a:stretch>
              <a:fillRect/>
            </a:stretch>
          </p:blipFill>
          <p:spPr>
            <a:xfrm>
              <a:off x="8139087" y="2555503"/>
              <a:ext cx="3222967" cy="836280"/>
            </a:xfrm>
            <a:prstGeom prst="rect">
              <a:avLst/>
            </a:prstGeom>
          </p:spPr>
        </p:pic>
        <p:pic>
          <p:nvPicPr>
            <p:cNvPr id="13" name="Picture 12">
              <a:extLst>
                <a:ext uri="{FF2B5EF4-FFF2-40B4-BE49-F238E27FC236}">
                  <a16:creationId xmlns:a16="http://schemas.microsoft.com/office/drawing/2014/main" id="{6E7B85AF-EDB9-4644-99AC-745F84D1DAD0}"/>
                </a:ext>
              </a:extLst>
            </p:cNvPr>
            <p:cNvPicPr>
              <a:picLocks noChangeAspect="1"/>
            </p:cNvPicPr>
            <p:nvPr/>
          </p:nvPicPr>
          <p:blipFill rotWithShape="1">
            <a:blip r:embed="rId5"/>
            <a:srcRect l="18985" t="16586" r="16140" b="15096"/>
            <a:stretch/>
          </p:blipFill>
          <p:spPr>
            <a:xfrm>
              <a:off x="7320988" y="3365385"/>
              <a:ext cx="2525673" cy="1493875"/>
            </a:xfrm>
            <a:prstGeom prst="rect">
              <a:avLst/>
            </a:prstGeom>
          </p:spPr>
        </p:pic>
        <p:pic>
          <p:nvPicPr>
            <p:cNvPr id="16" name="Picture 15">
              <a:extLst>
                <a:ext uri="{FF2B5EF4-FFF2-40B4-BE49-F238E27FC236}">
                  <a16:creationId xmlns:a16="http://schemas.microsoft.com/office/drawing/2014/main" id="{E8885436-7431-7D47-A4A6-D03A2280E2FF}"/>
                </a:ext>
              </a:extLst>
            </p:cNvPr>
            <p:cNvPicPr>
              <a:picLocks noChangeAspect="1"/>
            </p:cNvPicPr>
            <p:nvPr/>
          </p:nvPicPr>
          <p:blipFill rotWithShape="1">
            <a:blip r:embed="rId6"/>
            <a:srcRect r="11220"/>
            <a:stretch/>
          </p:blipFill>
          <p:spPr>
            <a:xfrm>
              <a:off x="9154083" y="3075617"/>
              <a:ext cx="2525673" cy="1493569"/>
            </a:xfrm>
            <a:prstGeom prst="rect">
              <a:avLst/>
            </a:prstGeom>
          </p:spPr>
        </p:pic>
        <p:sp>
          <p:nvSpPr>
            <p:cNvPr id="17" name="TextBox 16">
              <a:extLst>
                <a:ext uri="{FF2B5EF4-FFF2-40B4-BE49-F238E27FC236}">
                  <a16:creationId xmlns:a16="http://schemas.microsoft.com/office/drawing/2014/main" id="{A7D4E862-3BBC-E746-B508-B2DA08ACE5F0}"/>
                </a:ext>
              </a:extLst>
            </p:cNvPr>
            <p:cNvSpPr txBox="1"/>
            <p:nvPr/>
          </p:nvSpPr>
          <p:spPr>
            <a:xfrm>
              <a:off x="8226000" y="1785604"/>
              <a:ext cx="2635658" cy="584775"/>
            </a:xfrm>
            <a:prstGeom prst="rect">
              <a:avLst/>
            </a:prstGeom>
          </p:spPr>
          <p:txBody>
            <a:bodyPr wrap="none" rtlCol="0">
              <a:spAutoFit/>
            </a:bodyPr>
            <a:lstStyle/>
            <a:p>
              <a:r>
                <a:rPr lang="en-US" sz="3200" dirty="0"/>
                <a:t>Abstractions</a:t>
              </a:r>
            </a:p>
          </p:txBody>
        </p:sp>
      </p:grpSp>
      <p:grpSp>
        <p:nvGrpSpPr>
          <p:cNvPr id="30" name="Group 29">
            <a:extLst>
              <a:ext uri="{FF2B5EF4-FFF2-40B4-BE49-F238E27FC236}">
                <a16:creationId xmlns:a16="http://schemas.microsoft.com/office/drawing/2014/main" id="{D74C6A20-ADA9-A749-88E0-52D8E407AA2D}"/>
              </a:ext>
            </a:extLst>
          </p:cNvPr>
          <p:cNvGrpSpPr/>
          <p:nvPr/>
        </p:nvGrpSpPr>
        <p:grpSpPr>
          <a:xfrm>
            <a:off x="423545" y="1785604"/>
            <a:ext cx="3021050" cy="2930928"/>
            <a:chOff x="423545" y="1785604"/>
            <a:chExt cx="3021050" cy="2930928"/>
          </a:xfrm>
        </p:grpSpPr>
        <p:sp>
          <p:nvSpPr>
            <p:cNvPr id="15" name="TextBox 14">
              <a:extLst>
                <a:ext uri="{FF2B5EF4-FFF2-40B4-BE49-F238E27FC236}">
                  <a16:creationId xmlns:a16="http://schemas.microsoft.com/office/drawing/2014/main" id="{DC85A7DE-BF16-0C4A-9D9F-E21BBB772E99}"/>
                </a:ext>
              </a:extLst>
            </p:cNvPr>
            <p:cNvSpPr txBox="1"/>
            <p:nvPr/>
          </p:nvSpPr>
          <p:spPr>
            <a:xfrm>
              <a:off x="1174341" y="1785604"/>
              <a:ext cx="1191352" cy="584775"/>
            </a:xfrm>
            <a:prstGeom prst="rect">
              <a:avLst/>
            </a:prstGeom>
          </p:spPr>
          <p:txBody>
            <a:bodyPr wrap="none" rtlCol="0">
              <a:spAutoFit/>
            </a:bodyPr>
            <a:lstStyle/>
            <a:p>
              <a:r>
                <a:rPr lang="en-US" sz="3200" dirty="0"/>
                <a:t>Data</a:t>
              </a:r>
            </a:p>
          </p:txBody>
        </p:sp>
        <p:pic>
          <p:nvPicPr>
            <p:cNvPr id="18" name="Picture 17">
              <a:extLst>
                <a:ext uri="{FF2B5EF4-FFF2-40B4-BE49-F238E27FC236}">
                  <a16:creationId xmlns:a16="http://schemas.microsoft.com/office/drawing/2014/main" id="{6BCDEF40-4F5B-ED40-A5CA-37E0ED031029}"/>
                </a:ext>
              </a:extLst>
            </p:cNvPr>
            <p:cNvPicPr>
              <a:picLocks noChangeAspect="1"/>
            </p:cNvPicPr>
            <p:nvPr/>
          </p:nvPicPr>
          <p:blipFill>
            <a:blip r:embed="rId7"/>
            <a:stretch>
              <a:fillRect/>
            </a:stretch>
          </p:blipFill>
          <p:spPr>
            <a:xfrm>
              <a:off x="423545" y="2555503"/>
              <a:ext cx="3021050" cy="1208420"/>
            </a:xfrm>
            <a:prstGeom prst="rect">
              <a:avLst/>
            </a:prstGeom>
          </p:spPr>
        </p:pic>
        <p:pic>
          <p:nvPicPr>
            <p:cNvPr id="19" name="Picture 18">
              <a:extLst>
                <a:ext uri="{FF2B5EF4-FFF2-40B4-BE49-F238E27FC236}">
                  <a16:creationId xmlns:a16="http://schemas.microsoft.com/office/drawing/2014/main" id="{6D79EDFC-F2DA-F446-9170-C5773B0940FF}"/>
                </a:ext>
              </a:extLst>
            </p:cNvPr>
            <p:cNvPicPr>
              <a:picLocks noChangeAspect="1"/>
            </p:cNvPicPr>
            <p:nvPr/>
          </p:nvPicPr>
          <p:blipFill>
            <a:blip r:embed="rId8"/>
            <a:stretch>
              <a:fillRect/>
            </a:stretch>
          </p:blipFill>
          <p:spPr>
            <a:xfrm>
              <a:off x="481420" y="3508111"/>
              <a:ext cx="1325507" cy="1208421"/>
            </a:xfrm>
            <a:prstGeom prst="rect">
              <a:avLst/>
            </a:prstGeom>
          </p:spPr>
        </p:pic>
        <p:sp>
          <p:nvSpPr>
            <p:cNvPr id="20" name="TextBox 19">
              <a:extLst>
                <a:ext uri="{FF2B5EF4-FFF2-40B4-BE49-F238E27FC236}">
                  <a16:creationId xmlns:a16="http://schemas.microsoft.com/office/drawing/2014/main" id="{F27D22DA-4638-4F47-8D3E-6B78C369F7F2}"/>
                </a:ext>
              </a:extLst>
            </p:cNvPr>
            <p:cNvSpPr txBox="1"/>
            <p:nvPr/>
          </p:nvSpPr>
          <p:spPr>
            <a:xfrm>
              <a:off x="1782555" y="3763923"/>
              <a:ext cx="1547218" cy="369332"/>
            </a:xfrm>
            <a:prstGeom prst="rect">
              <a:avLst/>
            </a:prstGeom>
          </p:spPr>
          <p:txBody>
            <a:bodyPr wrap="none" rtlCol="0">
              <a:spAutoFit/>
            </a:bodyPr>
            <a:lstStyle/>
            <a:p>
              <a:r>
                <a:rPr lang="en-US" dirty="0"/>
                <a:t>Benchmarks</a:t>
              </a:r>
            </a:p>
          </p:txBody>
        </p:sp>
      </p:grpSp>
      <p:grpSp>
        <p:nvGrpSpPr>
          <p:cNvPr id="29" name="Group 28">
            <a:extLst>
              <a:ext uri="{FF2B5EF4-FFF2-40B4-BE49-F238E27FC236}">
                <a16:creationId xmlns:a16="http://schemas.microsoft.com/office/drawing/2014/main" id="{B202D2CA-58E0-8543-A434-3D3390D1037A}"/>
              </a:ext>
            </a:extLst>
          </p:cNvPr>
          <p:cNvGrpSpPr/>
          <p:nvPr/>
        </p:nvGrpSpPr>
        <p:grpSpPr>
          <a:xfrm>
            <a:off x="591690" y="4768855"/>
            <a:ext cx="10919854" cy="1864137"/>
            <a:chOff x="591690" y="4768855"/>
            <a:chExt cx="10919854" cy="1864137"/>
          </a:xfrm>
        </p:grpSpPr>
        <p:sp>
          <p:nvSpPr>
            <p:cNvPr id="22" name="TextBox 21">
              <a:extLst>
                <a:ext uri="{FF2B5EF4-FFF2-40B4-BE49-F238E27FC236}">
                  <a16:creationId xmlns:a16="http://schemas.microsoft.com/office/drawing/2014/main" id="{576A429D-E956-D740-9A8F-3651D0E7E18C}"/>
                </a:ext>
              </a:extLst>
            </p:cNvPr>
            <p:cNvSpPr txBox="1"/>
            <p:nvPr/>
          </p:nvSpPr>
          <p:spPr>
            <a:xfrm>
              <a:off x="591690" y="5190428"/>
              <a:ext cx="2430474" cy="1200329"/>
            </a:xfrm>
            <a:prstGeom prst="rect">
              <a:avLst/>
            </a:prstGeom>
          </p:spPr>
          <p:txBody>
            <a:bodyPr wrap="none" rtlCol="0">
              <a:spAutoFit/>
            </a:bodyPr>
            <a:lstStyle/>
            <a:p>
              <a:pPr algn="r"/>
              <a:r>
                <a:rPr lang="en-US" sz="2400" dirty="0"/>
                <a:t>Advances in</a:t>
              </a:r>
            </a:p>
            <a:p>
              <a:pPr algn="r"/>
              <a:r>
                <a:rPr lang="en-US" sz="2400" dirty="0"/>
                <a:t>Algorithms and</a:t>
              </a:r>
            </a:p>
            <a:p>
              <a:pPr algn="r"/>
              <a:r>
                <a:rPr lang="en-US" sz="2400" dirty="0"/>
                <a:t>Models</a:t>
              </a:r>
            </a:p>
          </p:txBody>
        </p:sp>
        <p:pic>
          <p:nvPicPr>
            <p:cNvPr id="23" name="Picture 22">
              <a:extLst>
                <a:ext uri="{FF2B5EF4-FFF2-40B4-BE49-F238E27FC236}">
                  <a16:creationId xmlns:a16="http://schemas.microsoft.com/office/drawing/2014/main" id="{027F527E-6A10-C741-BEAB-B9EE53ABB023}"/>
                </a:ext>
              </a:extLst>
            </p:cNvPr>
            <p:cNvPicPr>
              <a:picLocks noChangeAspect="1"/>
            </p:cNvPicPr>
            <p:nvPr/>
          </p:nvPicPr>
          <p:blipFill>
            <a:blip r:embed="rId9"/>
            <a:stretch>
              <a:fillRect/>
            </a:stretch>
          </p:blipFill>
          <p:spPr>
            <a:xfrm>
              <a:off x="6428557" y="5110930"/>
              <a:ext cx="5082987" cy="1520254"/>
            </a:xfrm>
            <a:prstGeom prst="rect">
              <a:avLst/>
            </a:prstGeom>
          </p:spPr>
        </p:pic>
        <p:grpSp>
          <p:nvGrpSpPr>
            <p:cNvPr id="26" name="Group 25">
              <a:extLst>
                <a:ext uri="{FF2B5EF4-FFF2-40B4-BE49-F238E27FC236}">
                  <a16:creationId xmlns:a16="http://schemas.microsoft.com/office/drawing/2014/main" id="{144681C1-71C7-1F46-8FB0-1D9B5467329F}"/>
                </a:ext>
              </a:extLst>
            </p:cNvPr>
            <p:cNvGrpSpPr/>
            <p:nvPr/>
          </p:nvGrpSpPr>
          <p:grpSpPr>
            <a:xfrm>
              <a:off x="3106004" y="4768855"/>
              <a:ext cx="3483798" cy="1864137"/>
              <a:chOff x="3106004" y="4768855"/>
              <a:chExt cx="3483798" cy="1864137"/>
            </a:xfrm>
          </p:grpSpPr>
          <p:pic>
            <p:nvPicPr>
              <p:cNvPr id="24" name="Picture 23">
                <a:extLst>
                  <a:ext uri="{FF2B5EF4-FFF2-40B4-BE49-F238E27FC236}">
                    <a16:creationId xmlns:a16="http://schemas.microsoft.com/office/drawing/2014/main" id="{E69EFEB3-1747-3242-B228-067336465AE8}"/>
                  </a:ext>
                </a:extLst>
              </p:cNvPr>
              <p:cNvPicPr>
                <a:picLocks noChangeAspect="1"/>
              </p:cNvPicPr>
              <p:nvPr/>
            </p:nvPicPr>
            <p:blipFill>
              <a:blip r:embed="rId10"/>
              <a:stretch>
                <a:fillRect/>
              </a:stretch>
            </p:blipFill>
            <p:spPr>
              <a:xfrm>
                <a:off x="3106004" y="4768855"/>
                <a:ext cx="3483798" cy="1864137"/>
              </a:xfrm>
              <a:prstGeom prst="rect">
                <a:avLst/>
              </a:prstGeom>
            </p:spPr>
          </p:pic>
          <p:sp>
            <p:nvSpPr>
              <p:cNvPr id="25" name="TextBox 24">
                <a:extLst>
                  <a:ext uri="{FF2B5EF4-FFF2-40B4-BE49-F238E27FC236}">
                    <a16:creationId xmlns:a16="http://schemas.microsoft.com/office/drawing/2014/main" id="{925FEF40-B88E-CE46-B0C7-683D2B74CA8A}"/>
                  </a:ext>
                </a:extLst>
              </p:cNvPr>
              <p:cNvSpPr txBox="1"/>
              <p:nvPr/>
            </p:nvSpPr>
            <p:spPr>
              <a:xfrm>
                <a:off x="4481533" y="6167993"/>
                <a:ext cx="697627" cy="369332"/>
              </a:xfrm>
              <a:prstGeom prst="rect">
                <a:avLst/>
              </a:prstGeom>
            </p:spPr>
            <p:txBody>
              <a:bodyPr wrap="none" rtlCol="0">
                <a:spAutoFit/>
              </a:bodyPr>
              <a:lstStyle/>
              <a:p>
                <a:r>
                  <a:rPr lang="en-US" dirty="0"/>
                  <a:t>1951</a:t>
                </a:r>
              </a:p>
            </p:txBody>
          </p:sp>
        </p:grpSp>
        <p:sp>
          <p:nvSpPr>
            <p:cNvPr id="27" name="TextBox 26">
              <a:extLst>
                <a:ext uri="{FF2B5EF4-FFF2-40B4-BE49-F238E27FC236}">
                  <a16:creationId xmlns:a16="http://schemas.microsoft.com/office/drawing/2014/main" id="{A4BD2962-5A42-B941-ACE3-C631B60A7EB0}"/>
                </a:ext>
              </a:extLst>
            </p:cNvPr>
            <p:cNvSpPr txBox="1"/>
            <p:nvPr/>
          </p:nvSpPr>
          <p:spPr>
            <a:xfrm>
              <a:off x="10664427" y="5516257"/>
              <a:ext cx="697627" cy="369332"/>
            </a:xfrm>
            <a:prstGeom prst="rect">
              <a:avLst/>
            </a:prstGeom>
          </p:spPr>
          <p:txBody>
            <a:bodyPr wrap="none" rtlCol="0">
              <a:spAutoFit/>
            </a:bodyPr>
            <a:lstStyle/>
            <a:p>
              <a:r>
                <a:rPr lang="en-US" dirty="0"/>
                <a:t>1998</a:t>
              </a:r>
            </a:p>
          </p:txBody>
        </p:sp>
        <p:sp>
          <p:nvSpPr>
            <p:cNvPr id="28" name="TextBox 27">
              <a:extLst>
                <a:ext uri="{FF2B5EF4-FFF2-40B4-BE49-F238E27FC236}">
                  <a16:creationId xmlns:a16="http://schemas.microsoft.com/office/drawing/2014/main" id="{45A71506-1388-E145-B685-EBB4DAAD64DE}"/>
                </a:ext>
              </a:extLst>
            </p:cNvPr>
            <p:cNvSpPr txBox="1"/>
            <p:nvPr/>
          </p:nvSpPr>
          <p:spPr>
            <a:xfrm>
              <a:off x="7553636" y="5788893"/>
              <a:ext cx="2832827" cy="369332"/>
            </a:xfrm>
            <a:prstGeom prst="rect">
              <a:avLst/>
            </a:prstGeom>
            <a:solidFill>
              <a:schemeClr val="bg1">
                <a:alpha val="68000"/>
              </a:schemeClr>
            </a:solidFill>
          </p:spPr>
          <p:txBody>
            <a:bodyPr wrap="none" rtlCol="0">
              <a:spAutoFit/>
            </a:bodyPr>
            <a:lstStyle/>
            <a:p>
              <a:r>
                <a:rPr lang="en-US" dirty="0"/>
                <a:t>Convolutional Networks</a:t>
              </a:r>
            </a:p>
          </p:txBody>
        </p:sp>
      </p:grpSp>
    </p:spTree>
    <p:extLst>
      <p:ext uri="{BB962C8B-B14F-4D97-AF65-F5344CB8AC3E}">
        <p14:creationId xmlns:p14="http://schemas.microsoft.com/office/powerpoint/2010/main" val="308794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B854-9464-C340-8904-F50880A365CE}"/>
              </a:ext>
            </a:extLst>
          </p:cNvPr>
          <p:cNvSpPr>
            <a:spLocks noGrp="1"/>
          </p:cNvSpPr>
          <p:nvPr>
            <p:ph type="title"/>
          </p:nvPr>
        </p:nvSpPr>
        <p:spPr>
          <a:xfrm>
            <a:off x="831851" y="116114"/>
            <a:ext cx="10515600" cy="4446364"/>
          </a:xfrm>
        </p:spPr>
        <p:txBody>
          <a:bodyPr>
            <a:normAutofit/>
          </a:bodyPr>
          <a:lstStyle/>
          <a:p>
            <a:r>
              <a:rPr lang="en-US" dirty="0"/>
              <a:t>What defines good </a:t>
            </a:r>
            <a:br>
              <a:rPr lang="en-US" dirty="0"/>
            </a:br>
            <a:r>
              <a:rPr lang="en-US" sz="9600" dirty="0"/>
              <a:t>AI-Systems </a:t>
            </a:r>
            <a:br>
              <a:rPr lang="en-US" sz="9600" dirty="0"/>
            </a:br>
            <a:r>
              <a:rPr lang="en-US" dirty="0"/>
              <a:t>Research Today?</a:t>
            </a:r>
          </a:p>
        </p:txBody>
      </p:sp>
      <p:sp>
        <p:nvSpPr>
          <p:cNvPr id="3" name="Text Placeholder 2">
            <a:extLst>
              <a:ext uri="{FF2B5EF4-FFF2-40B4-BE49-F238E27FC236}">
                <a16:creationId xmlns:a16="http://schemas.microsoft.com/office/drawing/2014/main" id="{0C80444D-DF3B-3346-8F7B-146D971387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22374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00530" y="1817914"/>
            <a:ext cx="5562600" cy="682625"/>
          </a:xfrm>
        </p:spPr>
        <p:txBody>
          <a:bodyPr/>
          <a:lstStyle/>
          <a:p>
            <a:r>
              <a:rPr lang="en-US" sz="3600" dirty="0"/>
              <a:t>My story …</a:t>
            </a:r>
          </a:p>
        </p:txBody>
      </p:sp>
      <p:sp>
        <p:nvSpPr>
          <p:cNvPr id="6" name="TextBox 5"/>
          <p:cNvSpPr txBox="1"/>
          <p:nvPr/>
        </p:nvSpPr>
        <p:spPr>
          <a:xfrm>
            <a:off x="1002874" y="2904758"/>
            <a:ext cx="5093126" cy="1754326"/>
          </a:xfrm>
          <a:prstGeom prst="rect">
            <a:avLst/>
          </a:prstGeom>
          <a:noFill/>
        </p:spPr>
        <p:txBody>
          <a:bodyPr wrap="none" rtlCol="0">
            <a:spAutoFit/>
          </a:bodyPr>
          <a:lstStyle/>
          <a:p>
            <a:pPr algn="ctr"/>
            <a:r>
              <a:rPr lang="en-US" sz="5400" dirty="0">
                <a:latin typeface="Gill Sans Light"/>
                <a:cs typeface="Gill Sans Light"/>
              </a:rPr>
              <a:t>High Performance</a:t>
            </a:r>
          </a:p>
          <a:p>
            <a:pPr algn="ctr"/>
            <a:r>
              <a:rPr lang="en-US" sz="5400" dirty="0">
                <a:latin typeface="Gill Sans Light"/>
                <a:cs typeface="Gill Sans Light"/>
              </a:rPr>
              <a:t>Computing</a:t>
            </a:r>
          </a:p>
        </p:txBody>
      </p:sp>
      <p:sp>
        <p:nvSpPr>
          <p:cNvPr id="7" name="Right Arrow 6"/>
          <p:cNvSpPr/>
          <p:nvPr/>
        </p:nvSpPr>
        <p:spPr>
          <a:xfrm>
            <a:off x="6285676" y="3646713"/>
            <a:ext cx="1076864" cy="533400"/>
          </a:xfrm>
          <a:prstGeom prst="rightArrow">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763130" y="2904758"/>
            <a:ext cx="2489399" cy="1754326"/>
          </a:xfrm>
          <a:prstGeom prst="rect">
            <a:avLst/>
          </a:prstGeom>
          <a:noFill/>
        </p:spPr>
        <p:txBody>
          <a:bodyPr wrap="none" rtlCol="0">
            <a:spAutoFit/>
          </a:bodyPr>
          <a:lstStyle/>
          <a:p>
            <a:pPr algn="ctr"/>
            <a:r>
              <a:rPr lang="en-US" sz="5400" dirty="0">
                <a:latin typeface="Gill Sans Light"/>
                <a:cs typeface="Gill Sans Light"/>
              </a:rPr>
              <a:t>Learning</a:t>
            </a:r>
          </a:p>
          <a:p>
            <a:pPr algn="ctr"/>
            <a:r>
              <a:rPr lang="en-US" sz="5400" dirty="0">
                <a:latin typeface="Gill Sans Light"/>
                <a:cs typeface="Gill Sans Light"/>
              </a:rPr>
              <a:t>Systems</a:t>
            </a:r>
          </a:p>
        </p:txBody>
      </p:sp>
    </p:spTree>
    <p:extLst>
      <p:ext uri="{BB962C8B-B14F-4D97-AF65-F5344CB8AC3E}">
        <p14:creationId xmlns:p14="http://schemas.microsoft.com/office/powerpoint/2010/main" val="198436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B854-9464-C340-8904-F50880A365CE}"/>
              </a:ext>
            </a:extLst>
          </p:cNvPr>
          <p:cNvSpPr>
            <a:spLocks noGrp="1"/>
          </p:cNvSpPr>
          <p:nvPr>
            <p:ph type="title"/>
          </p:nvPr>
        </p:nvSpPr>
        <p:spPr>
          <a:xfrm>
            <a:off x="831851" y="116114"/>
            <a:ext cx="10515600" cy="4446364"/>
          </a:xfrm>
        </p:spPr>
        <p:txBody>
          <a:bodyPr>
            <a:normAutofit/>
          </a:bodyPr>
          <a:lstStyle/>
          <a:p>
            <a:r>
              <a:rPr lang="en-US" dirty="0"/>
              <a:t>What defines good </a:t>
            </a:r>
            <a:br>
              <a:rPr lang="en-US" dirty="0"/>
            </a:br>
            <a:r>
              <a:rPr lang="en-US" sz="9600" dirty="0"/>
              <a:t>AI</a:t>
            </a:r>
            <a:r>
              <a:rPr lang="en-US" sz="9600" dirty="0">
                <a:solidFill>
                  <a:schemeClr val="accent5">
                    <a:lumMod val="75000"/>
                  </a:schemeClr>
                </a:solidFill>
              </a:rPr>
              <a:t>-Systems</a:t>
            </a:r>
            <a:r>
              <a:rPr lang="en-US" sz="9600" dirty="0"/>
              <a:t> </a:t>
            </a:r>
            <a:br>
              <a:rPr lang="en-US" sz="9600" dirty="0"/>
            </a:br>
            <a:r>
              <a:rPr lang="en-US" dirty="0"/>
              <a:t>Research Today?</a:t>
            </a:r>
          </a:p>
        </p:txBody>
      </p:sp>
      <p:sp>
        <p:nvSpPr>
          <p:cNvPr id="3" name="Text Placeholder 2">
            <a:extLst>
              <a:ext uri="{FF2B5EF4-FFF2-40B4-BE49-F238E27FC236}">
                <a16:creationId xmlns:a16="http://schemas.microsoft.com/office/drawing/2014/main" id="{0C80444D-DF3B-3346-8F7B-146D971387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18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7039-4494-7047-BC6B-6CDCEC8FC819}"/>
              </a:ext>
            </a:extLst>
          </p:cNvPr>
          <p:cNvSpPr>
            <a:spLocks noGrp="1"/>
          </p:cNvSpPr>
          <p:nvPr>
            <p:ph type="title"/>
          </p:nvPr>
        </p:nvSpPr>
        <p:spPr/>
        <p:txBody>
          <a:bodyPr/>
          <a:lstStyle/>
          <a:p>
            <a:r>
              <a:rPr lang="en-US" dirty="0"/>
              <a:t>Big Ideas in ML Research</a:t>
            </a:r>
          </a:p>
        </p:txBody>
      </p:sp>
      <p:sp>
        <p:nvSpPr>
          <p:cNvPr id="3" name="Content Placeholder 2">
            <a:extLst>
              <a:ext uri="{FF2B5EF4-FFF2-40B4-BE49-F238E27FC236}">
                <a16:creationId xmlns:a16="http://schemas.microsoft.com/office/drawing/2014/main" id="{5CEAA04C-10FF-0F44-AF3D-BC52D5DCA0FC}"/>
              </a:ext>
            </a:extLst>
          </p:cNvPr>
          <p:cNvSpPr>
            <a:spLocks noGrp="1"/>
          </p:cNvSpPr>
          <p:nvPr>
            <p:ph idx="1"/>
          </p:nvPr>
        </p:nvSpPr>
        <p:spPr/>
        <p:txBody>
          <a:bodyPr/>
          <a:lstStyle/>
          <a:p>
            <a:r>
              <a:rPr lang="en-US" dirty="0"/>
              <a:t>Generalization (Underfitting/Overfitting)</a:t>
            </a:r>
          </a:p>
          <a:p>
            <a:pPr lvl="1"/>
            <a:r>
              <a:rPr lang="en-US" dirty="0"/>
              <a:t>What is being “learned”?</a:t>
            </a:r>
          </a:p>
          <a:p>
            <a:r>
              <a:rPr lang="en-US" dirty="0"/>
              <a:t>Inductive Biases and Representations</a:t>
            </a:r>
          </a:p>
          <a:p>
            <a:pPr lvl="1"/>
            <a:r>
              <a:rPr lang="en-US" dirty="0"/>
              <a:t>What assumptions about domain enable efficient learning?</a:t>
            </a:r>
          </a:p>
          <a:p>
            <a:r>
              <a:rPr lang="en-US" dirty="0"/>
              <a:t>Efficiency</a:t>
            </a:r>
            <a:r>
              <a:rPr lang="en-US" dirty="0">
                <a:sym typeface="Wingdings" pitchFamily="2" charset="2"/>
              </a:rPr>
              <a:t> (Data and Computation)</a:t>
            </a:r>
          </a:p>
          <a:p>
            <a:pPr lvl="1"/>
            <a:r>
              <a:rPr lang="en-US" dirty="0"/>
              <a:t>How much data and time are needed to learn?</a:t>
            </a:r>
          </a:p>
          <a:p>
            <a:r>
              <a:rPr lang="en-US" dirty="0"/>
              <a:t>Details: Objectives/Models/Algorithms</a:t>
            </a:r>
          </a:p>
        </p:txBody>
      </p:sp>
    </p:spTree>
    <p:extLst>
      <p:ext uri="{BB962C8B-B14F-4D97-AF65-F5344CB8AC3E}">
        <p14:creationId xmlns:p14="http://schemas.microsoft.com/office/powerpoint/2010/main" val="320688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6641-E994-4049-B39E-3BF9CEBE742B}"/>
              </a:ext>
            </a:extLst>
          </p:cNvPr>
          <p:cNvSpPr>
            <a:spLocks noGrp="1"/>
          </p:cNvSpPr>
          <p:nvPr>
            <p:ph type="title"/>
          </p:nvPr>
        </p:nvSpPr>
        <p:spPr>
          <a:xfrm>
            <a:off x="392339" y="320675"/>
            <a:ext cx="11407321" cy="1325563"/>
          </a:xfrm>
        </p:spPr>
        <p:txBody>
          <a:bodyPr/>
          <a:lstStyle/>
          <a:p>
            <a:r>
              <a:rPr lang="en-US" dirty="0"/>
              <a:t>What makes a great (accepted) paper?</a:t>
            </a:r>
          </a:p>
        </p:txBody>
      </p:sp>
      <p:sp>
        <p:nvSpPr>
          <p:cNvPr id="3" name="Content Placeholder 2">
            <a:extLst>
              <a:ext uri="{FF2B5EF4-FFF2-40B4-BE49-F238E27FC236}">
                <a16:creationId xmlns:a16="http://schemas.microsoft.com/office/drawing/2014/main" id="{F8554CD6-B7FF-0942-9D4E-958745B72311}"/>
              </a:ext>
            </a:extLst>
          </p:cNvPr>
          <p:cNvSpPr>
            <a:spLocks noGrp="1"/>
          </p:cNvSpPr>
          <p:nvPr>
            <p:ph idx="1"/>
          </p:nvPr>
        </p:nvSpPr>
        <p:spPr>
          <a:xfrm>
            <a:off x="838200" y="1825625"/>
            <a:ext cx="10744200" cy="4711700"/>
          </a:xfrm>
        </p:spPr>
        <p:txBody>
          <a:bodyPr>
            <a:normAutofit fontScale="85000" lnSpcReduction="10000"/>
          </a:bodyPr>
          <a:lstStyle/>
          <a:p>
            <a:r>
              <a:rPr lang="en-US" b="1" dirty="0"/>
              <a:t>State of the art results</a:t>
            </a:r>
          </a:p>
          <a:p>
            <a:pPr lvl="1"/>
            <a:r>
              <a:rPr lang="en-US" dirty="0"/>
              <a:t>Accuracy, Sample Complexity, Qualitative Results </a:t>
            </a:r>
            <a:r>
              <a:rPr lang="en-US" b="1" dirty="0"/>
              <a:t>…</a:t>
            </a:r>
          </a:p>
          <a:p>
            <a:r>
              <a:rPr lang="en-US" b="1" dirty="0"/>
              <a:t>Novel settings, </a:t>
            </a:r>
            <a:r>
              <a:rPr lang="en-US" dirty="0"/>
              <a:t>problem formulations, and </a:t>
            </a:r>
            <a:r>
              <a:rPr lang="en-US" b="1" dirty="0"/>
              <a:t>benchmarks</a:t>
            </a:r>
          </a:p>
          <a:p>
            <a:r>
              <a:rPr lang="en-US" dirty="0"/>
              <a:t>Innovation in </a:t>
            </a:r>
            <a:r>
              <a:rPr lang="en-US" b="1" dirty="0"/>
              <a:t>techniques</a:t>
            </a:r>
            <a:r>
              <a:rPr lang="en-US" dirty="0"/>
              <a:t>: architecture, training methodology, …</a:t>
            </a:r>
          </a:p>
          <a:p>
            <a:r>
              <a:rPr lang="en-US" b="1" dirty="0"/>
              <a:t>Theoretical results</a:t>
            </a:r>
            <a:r>
              <a:rPr lang="en-US" dirty="0"/>
              <a:t> that provide a deeper understanding</a:t>
            </a:r>
          </a:p>
          <a:p>
            <a:pPr marL="14287" indent="0">
              <a:buNone/>
            </a:pPr>
            <a:r>
              <a:rPr lang="en-US" b="1" dirty="0"/>
              <a:t>---- </a:t>
            </a:r>
          </a:p>
          <a:p>
            <a:r>
              <a:rPr lang="en-US" b="1" dirty="0"/>
              <a:t>Narrative </a:t>
            </a:r>
            <a:r>
              <a:rPr lang="en-US" dirty="0"/>
              <a:t>and </a:t>
            </a:r>
            <a:r>
              <a:rPr lang="en-US" b="1" dirty="0"/>
              <a:t>framing </a:t>
            </a:r>
            <a:r>
              <a:rPr lang="en-US" dirty="0"/>
              <a:t>in prior work and </a:t>
            </a:r>
            <a:r>
              <a:rPr lang="en-US" b="1" dirty="0"/>
              <a:t>current trends?</a:t>
            </a:r>
          </a:p>
          <a:p>
            <a:r>
              <a:rPr lang="en-US" b="1" dirty="0"/>
              <a:t>Parsimony? </a:t>
            </a:r>
            <a:r>
              <a:rPr lang="en-US" dirty="0"/>
              <a:t>Are elaborate solutions rejected? If they work better?</a:t>
            </a:r>
            <a:endParaRPr lang="en-US" b="1" dirty="0"/>
          </a:p>
          <a:p>
            <a:r>
              <a:rPr lang="en-US" b="1" dirty="0"/>
              <a:t>Verification</a:t>
            </a:r>
            <a:r>
              <a:rPr lang="en-US" dirty="0"/>
              <a:t> of prior results?</a:t>
            </a:r>
          </a:p>
          <a:p>
            <a:endParaRPr lang="en-US" dirty="0"/>
          </a:p>
          <a:p>
            <a:endParaRPr lang="en-US" dirty="0"/>
          </a:p>
        </p:txBody>
      </p:sp>
    </p:spTree>
    <p:extLst>
      <p:ext uri="{BB962C8B-B14F-4D97-AF65-F5344CB8AC3E}">
        <p14:creationId xmlns:p14="http://schemas.microsoft.com/office/powerpoint/2010/main" val="8589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B854-9464-C340-8904-F50880A365CE}"/>
              </a:ext>
            </a:extLst>
          </p:cNvPr>
          <p:cNvSpPr>
            <a:spLocks noGrp="1"/>
          </p:cNvSpPr>
          <p:nvPr>
            <p:ph type="title"/>
          </p:nvPr>
        </p:nvSpPr>
        <p:spPr>
          <a:xfrm>
            <a:off x="831851" y="116114"/>
            <a:ext cx="10515600" cy="4446364"/>
          </a:xfrm>
        </p:spPr>
        <p:txBody>
          <a:bodyPr>
            <a:normAutofit/>
          </a:bodyPr>
          <a:lstStyle/>
          <a:p>
            <a:r>
              <a:rPr lang="en-US" dirty="0"/>
              <a:t>What defines good </a:t>
            </a:r>
            <a:br>
              <a:rPr lang="en-US" dirty="0"/>
            </a:br>
            <a:r>
              <a:rPr lang="en-US" sz="9600" dirty="0">
                <a:solidFill>
                  <a:schemeClr val="accent5">
                    <a:lumMod val="75000"/>
                  </a:schemeClr>
                </a:solidFill>
              </a:rPr>
              <a:t>AI-</a:t>
            </a:r>
            <a:r>
              <a:rPr lang="en-US" sz="9600" dirty="0"/>
              <a:t>Systems </a:t>
            </a:r>
            <a:br>
              <a:rPr lang="en-US" sz="9600" dirty="0"/>
            </a:br>
            <a:r>
              <a:rPr lang="en-US" dirty="0"/>
              <a:t>Research Today?</a:t>
            </a:r>
          </a:p>
        </p:txBody>
      </p:sp>
      <p:sp>
        <p:nvSpPr>
          <p:cNvPr id="3" name="Text Placeholder 2">
            <a:extLst>
              <a:ext uri="{FF2B5EF4-FFF2-40B4-BE49-F238E27FC236}">
                <a16:creationId xmlns:a16="http://schemas.microsoft.com/office/drawing/2014/main" id="{0C80444D-DF3B-3346-8F7B-146D971387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83815"/>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00AD-9608-2445-8748-2F88091C5D22}"/>
              </a:ext>
            </a:extLst>
          </p:cNvPr>
          <p:cNvSpPr>
            <a:spLocks noGrp="1"/>
          </p:cNvSpPr>
          <p:nvPr>
            <p:ph type="title"/>
          </p:nvPr>
        </p:nvSpPr>
        <p:spPr/>
        <p:txBody>
          <a:bodyPr/>
          <a:lstStyle/>
          <a:p>
            <a:r>
              <a:rPr lang="en-US" dirty="0"/>
              <a:t>Big Ideas in Systems Research</a:t>
            </a:r>
          </a:p>
        </p:txBody>
      </p:sp>
      <p:sp>
        <p:nvSpPr>
          <p:cNvPr id="3" name="Content Placeholder 2">
            <a:extLst>
              <a:ext uri="{FF2B5EF4-FFF2-40B4-BE49-F238E27FC236}">
                <a16:creationId xmlns:a16="http://schemas.microsoft.com/office/drawing/2014/main" id="{23AF4874-DE99-6E49-BC2C-8D2FF6A22EB0}"/>
              </a:ext>
            </a:extLst>
          </p:cNvPr>
          <p:cNvSpPr>
            <a:spLocks noGrp="1"/>
          </p:cNvSpPr>
          <p:nvPr>
            <p:ph idx="1"/>
          </p:nvPr>
        </p:nvSpPr>
        <p:spPr/>
        <p:txBody>
          <a:bodyPr/>
          <a:lstStyle/>
          <a:p>
            <a:r>
              <a:rPr lang="en-US" b="1" dirty="0"/>
              <a:t>Managing Complexity</a:t>
            </a:r>
          </a:p>
          <a:p>
            <a:pPr lvl="1"/>
            <a:r>
              <a:rPr lang="en-US" dirty="0"/>
              <a:t>Abstraction, modularity, layering, and hierarchy</a:t>
            </a:r>
          </a:p>
          <a:p>
            <a:r>
              <a:rPr lang="en-US" b="1" dirty="0"/>
              <a:t>Tradeoffs</a:t>
            </a:r>
          </a:p>
          <a:p>
            <a:pPr lvl="1"/>
            <a:r>
              <a:rPr lang="en-US" dirty="0"/>
              <a:t>What are the fundamental constraints?</a:t>
            </a:r>
          </a:p>
          <a:p>
            <a:pPr lvl="1"/>
            <a:r>
              <a:rPr lang="en-US" dirty="0"/>
              <a:t>How can you reach new points in the trade-off space?</a:t>
            </a:r>
          </a:p>
          <a:p>
            <a:r>
              <a:rPr lang="en-US" b="1" dirty="0"/>
              <a:t>Problem Formulation</a:t>
            </a:r>
          </a:p>
          <a:p>
            <a:pPr lvl="1"/>
            <a:r>
              <a:rPr lang="en-US" dirty="0"/>
              <a:t>What are the requirements and assumptions?</a:t>
            </a:r>
          </a:p>
        </p:txBody>
      </p:sp>
    </p:spTree>
    <p:extLst>
      <p:ext uri="{BB962C8B-B14F-4D97-AF65-F5344CB8AC3E}">
        <p14:creationId xmlns:p14="http://schemas.microsoft.com/office/powerpoint/2010/main" val="284232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6641-E994-4049-B39E-3BF9CEBE742B}"/>
              </a:ext>
            </a:extLst>
          </p:cNvPr>
          <p:cNvSpPr>
            <a:spLocks noGrp="1"/>
          </p:cNvSpPr>
          <p:nvPr>
            <p:ph type="title"/>
          </p:nvPr>
        </p:nvSpPr>
        <p:spPr>
          <a:xfrm>
            <a:off x="392339" y="175532"/>
            <a:ext cx="11407321" cy="1325563"/>
          </a:xfrm>
        </p:spPr>
        <p:txBody>
          <a:bodyPr/>
          <a:lstStyle/>
          <a:p>
            <a:r>
              <a:rPr lang="en-US" dirty="0"/>
              <a:t>What makes a great (accepted) paper?</a:t>
            </a:r>
          </a:p>
        </p:txBody>
      </p:sp>
      <p:sp>
        <p:nvSpPr>
          <p:cNvPr id="3" name="Content Placeholder 2">
            <a:extLst>
              <a:ext uri="{FF2B5EF4-FFF2-40B4-BE49-F238E27FC236}">
                <a16:creationId xmlns:a16="http://schemas.microsoft.com/office/drawing/2014/main" id="{F8554CD6-B7FF-0942-9D4E-958745B72311}"/>
              </a:ext>
            </a:extLst>
          </p:cNvPr>
          <p:cNvSpPr>
            <a:spLocks noGrp="1"/>
          </p:cNvSpPr>
          <p:nvPr>
            <p:ph idx="1"/>
          </p:nvPr>
        </p:nvSpPr>
        <p:spPr>
          <a:xfrm>
            <a:off x="392339" y="1501095"/>
            <a:ext cx="11407321" cy="5088391"/>
          </a:xfrm>
        </p:spPr>
        <p:txBody>
          <a:bodyPr>
            <a:normAutofit lnSpcReduction="10000"/>
          </a:bodyPr>
          <a:lstStyle/>
          <a:p>
            <a:r>
              <a:rPr lang="en-US" b="1" dirty="0"/>
              <a:t>State of the art results</a:t>
            </a:r>
          </a:p>
          <a:p>
            <a:pPr lvl="1"/>
            <a:r>
              <a:rPr lang="en-US" dirty="0"/>
              <a:t>throughput, latency, resource </a:t>
            </a:r>
            <a:r>
              <a:rPr lang="en-US" dirty="0" err="1"/>
              <a:t>reqs</a:t>
            </a:r>
            <a:r>
              <a:rPr lang="en-US" dirty="0"/>
              <a:t>., scale, … </a:t>
            </a:r>
          </a:p>
          <a:p>
            <a:r>
              <a:rPr lang="en-US" b="1" dirty="0"/>
              <a:t>Problem formulations</a:t>
            </a:r>
            <a:r>
              <a:rPr lang="en-US" dirty="0"/>
              <a:t> and </a:t>
            </a:r>
            <a:r>
              <a:rPr lang="en-US" b="1" dirty="0"/>
              <a:t>benchmarks</a:t>
            </a:r>
          </a:p>
          <a:p>
            <a:r>
              <a:rPr lang="en-US" dirty="0"/>
              <a:t>Innovation in </a:t>
            </a:r>
            <a:r>
              <a:rPr lang="en-US" b="1" dirty="0"/>
              <a:t>techniques</a:t>
            </a:r>
            <a:endParaRPr lang="en-US" dirty="0"/>
          </a:p>
          <a:p>
            <a:pPr lvl="1"/>
            <a:r>
              <a:rPr lang="en-US" dirty="0"/>
              <a:t>Algorithms, data-structures, policies, software abstractions. </a:t>
            </a:r>
          </a:p>
          <a:p>
            <a:r>
              <a:rPr lang="en-US" dirty="0"/>
              <a:t>What you </a:t>
            </a:r>
            <a:r>
              <a:rPr lang="en-US" b="1" dirty="0"/>
              <a:t>remove</a:t>
            </a:r>
            <a:r>
              <a:rPr lang="en-US" dirty="0"/>
              <a:t> or </a:t>
            </a:r>
            <a:r>
              <a:rPr lang="en-US" b="1" dirty="0"/>
              <a:t>restrictions</a:t>
            </a:r>
            <a:r>
              <a:rPr lang="en-US" dirty="0"/>
              <a:t> often more important</a:t>
            </a:r>
          </a:p>
          <a:p>
            <a:r>
              <a:rPr lang="en-US" b="1" dirty="0"/>
              <a:t>Narrative </a:t>
            </a:r>
            <a:r>
              <a:rPr lang="en-US" dirty="0"/>
              <a:t>and </a:t>
            </a:r>
            <a:r>
              <a:rPr lang="en-US" b="1" dirty="0"/>
              <a:t>framing </a:t>
            </a:r>
            <a:r>
              <a:rPr lang="en-US" dirty="0"/>
              <a:t>in prior work and </a:t>
            </a:r>
            <a:r>
              <a:rPr lang="en-US" b="1" dirty="0"/>
              <a:t>current trends?</a:t>
            </a:r>
          </a:p>
          <a:p>
            <a:r>
              <a:rPr lang="en-US" b="1" dirty="0"/>
              <a:t>Verification</a:t>
            </a:r>
            <a:r>
              <a:rPr lang="en-US" dirty="0"/>
              <a:t> of prior results?</a:t>
            </a:r>
          </a:p>
          <a:p>
            <a:r>
              <a:rPr lang="en-US" b="1" dirty="0"/>
              <a:t>Open source? </a:t>
            </a:r>
            <a:r>
              <a:rPr lang="en-US" dirty="0"/>
              <a:t>Real-world use?</a:t>
            </a:r>
          </a:p>
          <a:p>
            <a:endParaRPr lang="en-US" dirty="0"/>
          </a:p>
        </p:txBody>
      </p:sp>
    </p:spTree>
    <p:extLst>
      <p:ext uri="{BB962C8B-B14F-4D97-AF65-F5344CB8AC3E}">
        <p14:creationId xmlns:p14="http://schemas.microsoft.com/office/powerpoint/2010/main" val="33968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B854-9464-C340-8904-F50880A365CE}"/>
              </a:ext>
            </a:extLst>
          </p:cNvPr>
          <p:cNvSpPr>
            <a:spLocks noGrp="1"/>
          </p:cNvSpPr>
          <p:nvPr>
            <p:ph type="title"/>
          </p:nvPr>
        </p:nvSpPr>
        <p:spPr>
          <a:xfrm>
            <a:off x="831851" y="116114"/>
            <a:ext cx="10515600" cy="4446364"/>
          </a:xfrm>
        </p:spPr>
        <p:txBody>
          <a:bodyPr>
            <a:normAutofit/>
          </a:bodyPr>
          <a:lstStyle/>
          <a:p>
            <a:r>
              <a:rPr lang="en-US" dirty="0"/>
              <a:t>What defines good </a:t>
            </a:r>
            <a:br>
              <a:rPr lang="en-US" dirty="0"/>
            </a:br>
            <a:r>
              <a:rPr lang="en-US" sz="9600" dirty="0"/>
              <a:t>AI-Systems </a:t>
            </a:r>
            <a:br>
              <a:rPr lang="en-US" sz="9600" dirty="0"/>
            </a:br>
            <a:r>
              <a:rPr lang="en-US" dirty="0"/>
              <a:t>Research Today?</a:t>
            </a:r>
          </a:p>
        </p:txBody>
      </p:sp>
      <p:sp>
        <p:nvSpPr>
          <p:cNvPr id="3" name="Text Placeholder 2">
            <a:extLst>
              <a:ext uri="{FF2B5EF4-FFF2-40B4-BE49-F238E27FC236}">
                <a16:creationId xmlns:a16="http://schemas.microsoft.com/office/drawing/2014/main" id="{0C80444D-DF3B-3346-8F7B-146D971387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39972793"/>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7289-A5EA-B843-959F-21E83608CA4D}"/>
              </a:ext>
            </a:extLst>
          </p:cNvPr>
          <p:cNvSpPr>
            <a:spLocks noGrp="1"/>
          </p:cNvSpPr>
          <p:nvPr>
            <p:ph type="title"/>
          </p:nvPr>
        </p:nvSpPr>
        <p:spPr/>
        <p:txBody>
          <a:bodyPr/>
          <a:lstStyle/>
          <a:p>
            <a:r>
              <a:rPr lang="en-US" dirty="0"/>
              <a:t>What is AI-Systems Research?</a:t>
            </a:r>
          </a:p>
        </p:txBody>
      </p:sp>
      <p:sp>
        <p:nvSpPr>
          <p:cNvPr id="3" name="Content Placeholder 2">
            <a:extLst>
              <a:ext uri="{FF2B5EF4-FFF2-40B4-BE49-F238E27FC236}">
                <a16:creationId xmlns:a16="http://schemas.microsoft.com/office/drawing/2014/main" id="{217F3D63-6418-E745-B03E-23E78803CA89}"/>
              </a:ext>
            </a:extLst>
          </p:cNvPr>
          <p:cNvSpPr>
            <a:spLocks noGrp="1"/>
          </p:cNvSpPr>
          <p:nvPr>
            <p:ph idx="1"/>
          </p:nvPr>
        </p:nvSpPr>
        <p:spPr>
          <a:xfrm>
            <a:off x="838200" y="1646238"/>
            <a:ext cx="10866120" cy="4995861"/>
          </a:xfrm>
        </p:spPr>
        <p:txBody>
          <a:bodyPr>
            <a:normAutofit/>
          </a:bodyPr>
          <a:lstStyle/>
          <a:p>
            <a:r>
              <a:rPr lang="en-US" sz="3200" dirty="0"/>
              <a:t>Good AI and Systems research</a:t>
            </a:r>
          </a:p>
          <a:p>
            <a:pPr lvl="1"/>
            <a:r>
              <a:rPr lang="en-US" sz="2800" dirty="0"/>
              <a:t>Provides</a:t>
            </a:r>
            <a:r>
              <a:rPr lang="en-US" sz="2800" b="1" dirty="0"/>
              <a:t> insights to both communities</a:t>
            </a:r>
          </a:p>
          <a:p>
            <a:pPr lvl="1"/>
            <a:r>
              <a:rPr lang="en-US" sz="2800" b="1" dirty="0"/>
              <a:t>Builds on big ideas </a:t>
            </a:r>
            <a:r>
              <a:rPr lang="en-US" sz="2800" dirty="0"/>
              <a:t>in prior AI and Systems Research</a:t>
            </a:r>
          </a:p>
          <a:p>
            <a:r>
              <a:rPr lang="en-US" sz="3200" dirty="0"/>
              <a:t>Leverages understanding of both domains</a:t>
            </a:r>
          </a:p>
          <a:p>
            <a:pPr lvl="1"/>
            <a:r>
              <a:rPr lang="en-US" sz="2800" dirty="0"/>
              <a:t>Studies </a:t>
            </a:r>
            <a:r>
              <a:rPr lang="en-US" sz="2800" b="1" dirty="0"/>
              <a:t>statistical and computational tradeoffs</a:t>
            </a:r>
          </a:p>
          <a:p>
            <a:pPr lvl="1"/>
            <a:r>
              <a:rPr lang="en-US" sz="2800" dirty="0"/>
              <a:t>Identify </a:t>
            </a:r>
            <a:r>
              <a:rPr lang="en-US" sz="2800" b="1" dirty="0"/>
              <a:t>essential abstractions </a:t>
            </a:r>
            <a:r>
              <a:rPr lang="en-US" sz="2800" dirty="0"/>
              <a:t>to bridge AI and Systems</a:t>
            </a:r>
          </a:p>
          <a:p>
            <a:pPr lvl="1"/>
            <a:r>
              <a:rPr lang="en-US" sz="2800" dirty="0"/>
              <a:t>Reframes </a:t>
            </a:r>
            <a:r>
              <a:rPr lang="en-US" sz="2800" b="1" dirty="0"/>
              <a:t>systems problems as learning problems</a:t>
            </a:r>
          </a:p>
          <a:p>
            <a:r>
              <a:rPr lang="en-US" sz="3200" dirty="0"/>
              <a:t>More than just great open-source software!</a:t>
            </a:r>
          </a:p>
          <a:p>
            <a:pPr lvl="1"/>
            <a:r>
              <a:rPr lang="en-US" sz="2800" dirty="0"/>
              <a:t>But software impact often matters…</a:t>
            </a:r>
          </a:p>
        </p:txBody>
      </p:sp>
    </p:spTree>
    <p:extLst>
      <p:ext uri="{BB962C8B-B14F-4D97-AF65-F5344CB8AC3E}">
        <p14:creationId xmlns:p14="http://schemas.microsoft.com/office/powerpoint/2010/main" val="9360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07CA-9C7C-3544-BCBD-5C39903D0490}"/>
              </a:ext>
            </a:extLst>
          </p:cNvPr>
          <p:cNvSpPr>
            <a:spLocks noGrp="1"/>
          </p:cNvSpPr>
          <p:nvPr>
            <p:ph type="title"/>
          </p:nvPr>
        </p:nvSpPr>
        <p:spPr/>
        <p:txBody>
          <a:bodyPr/>
          <a:lstStyle/>
          <a:p>
            <a:r>
              <a:rPr lang="en-US" dirty="0"/>
              <a:t>Kinds of AI-Systems Research</a:t>
            </a:r>
          </a:p>
        </p:txBody>
      </p:sp>
      <p:sp>
        <p:nvSpPr>
          <p:cNvPr id="3" name="Text Placeholder 2">
            <a:extLst>
              <a:ext uri="{FF2B5EF4-FFF2-40B4-BE49-F238E27FC236}">
                <a16:creationId xmlns:a16="http://schemas.microsoft.com/office/drawing/2014/main" id="{C1096279-1CDC-F248-9A72-1DABCB77FD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2865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420" y="3429000"/>
            <a:ext cx="12192000" cy="2387600"/>
          </a:xfrm>
        </p:spPr>
        <p:txBody>
          <a:bodyPr>
            <a:noAutofit/>
          </a:bodyPr>
          <a:lstStyle/>
          <a:p>
            <a:r>
              <a:rPr lang="en-US" sz="13800" dirty="0">
                <a:solidFill>
                  <a:schemeClr val="accent2"/>
                </a:solidFill>
                <a:latin typeface="Franklin Gothic Demi" charset="0"/>
                <a:ea typeface="Franklin Gothic Demi" charset="0"/>
                <a:cs typeface="Franklin Gothic Demi" charset="0"/>
              </a:rPr>
              <a:t>AI</a:t>
            </a:r>
            <a:r>
              <a:rPr lang="en-US" sz="13800" dirty="0">
                <a:latin typeface="Franklin Gothic Demi" charset="0"/>
                <a:ea typeface="Franklin Gothic Demi" charset="0"/>
                <a:cs typeface="Franklin Gothic Demi" charset="0"/>
              </a:rPr>
              <a:t> + </a:t>
            </a:r>
            <a:r>
              <a:rPr lang="en-US" sz="13800" dirty="0">
                <a:solidFill>
                  <a:schemeClr val="accent5"/>
                </a:solidFill>
                <a:latin typeface="Franklin Gothic Demi" charset="0"/>
                <a:ea typeface="Franklin Gothic Demi" charset="0"/>
                <a:cs typeface="Franklin Gothic Demi" charset="0"/>
              </a:rPr>
              <a:t>Systems</a:t>
            </a:r>
          </a:p>
        </p:txBody>
      </p:sp>
      <p:sp>
        <p:nvSpPr>
          <p:cNvPr id="4" name="Curved Down Arrow 3"/>
          <p:cNvSpPr/>
          <p:nvPr/>
        </p:nvSpPr>
        <p:spPr>
          <a:xfrm>
            <a:off x="2088517" y="2384124"/>
            <a:ext cx="3224464" cy="1608491"/>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377"/>
            <a:endParaRPr lang="en-US" sz="2400">
              <a:solidFill>
                <a:srgbClr val="000000"/>
              </a:solidFill>
            </a:endParaRPr>
          </a:p>
        </p:txBody>
      </p:sp>
      <p:sp>
        <p:nvSpPr>
          <p:cNvPr id="6" name="TextBox 5"/>
          <p:cNvSpPr txBox="1"/>
          <p:nvPr/>
        </p:nvSpPr>
        <p:spPr>
          <a:xfrm>
            <a:off x="609601" y="359598"/>
            <a:ext cx="10972801" cy="1200329"/>
          </a:xfrm>
          <a:prstGeom prst="rect">
            <a:avLst/>
          </a:prstGeom>
        </p:spPr>
        <p:txBody>
          <a:bodyPr wrap="square" rtlCol="0">
            <a:spAutoFit/>
          </a:bodyPr>
          <a:lstStyle/>
          <a:p>
            <a:pPr defTabSz="914377"/>
            <a:r>
              <a:rPr lang="en-US" sz="3600" dirty="0">
                <a:solidFill>
                  <a:srgbClr val="000000"/>
                </a:solidFill>
                <a:latin typeface="Century Gothic" panose="020F0302020204030204"/>
                <a:ea typeface=""/>
              </a:rPr>
              <a:t>Advances in </a:t>
            </a:r>
            <a:r>
              <a:rPr lang="en-US" sz="3600" b="1" dirty="0">
                <a:solidFill>
                  <a:srgbClr val="ED7D31"/>
                </a:solidFill>
                <a:latin typeface="Century Gothic" panose="020F0302020204030204"/>
                <a:ea typeface=""/>
              </a:rPr>
              <a:t>AI </a:t>
            </a:r>
            <a:r>
              <a:rPr lang="en-US" sz="3600" dirty="0">
                <a:solidFill>
                  <a:srgbClr val="000000"/>
                </a:solidFill>
                <a:latin typeface="Century Gothic" panose="020F0302020204030204"/>
                <a:ea typeface=""/>
              </a:rPr>
              <a:t>are being used to address fundamental challenges in </a:t>
            </a:r>
            <a:r>
              <a:rPr lang="en-US" sz="3600" b="1" dirty="0">
                <a:solidFill>
                  <a:srgbClr val="4472C4"/>
                </a:solidFill>
                <a:latin typeface="Century Gothic" panose="020F0302020204030204"/>
                <a:ea typeface=""/>
              </a:rPr>
              <a:t>systems</a:t>
            </a:r>
            <a:r>
              <a:rPr lang="en-US" sz="3600" dirty="0">
                <a:solidFill>
                  <a:srgbClr val="000000"/>
                </a:solidFill>
                <a:latin typeface="Century Gothic" panose="020F0302020204030204"/>
                <a:ea typeface=""/>
              </a:rPr>
              <a:t>. </a:t>
            </a:r>
          </a:p>
        </p:txBody>
      </p:sp>
    </p:spTree>
    <p:extLst>
      <p:ext uri="{BB962C8B-B14F-4D97-AF65-F5344CB8AC3E}">
        <p14:creationId xmlns:p14="http://schemas.microsoft.com/office/powerpoint/2010/main" val="23757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57AE-92CB-E74F-8B20-F65FAEF75866}"/>
              </a:ext>
            </a:extLst>
          </p:cNvPr>
          <p:cNvSpPr>
            <a:spLocks noGrp="1"/>
          </p:cNvSpPr>
          <p:nvPr>
            <p:ph type="title"/>
          </p:nvPr>
        </p:nvSpPr>
        <p:spPr/>
        <p:txBody>
          <a:bodyPr>
            <a:normAutofit/>
          </a:bodyPr>
          <a:lstStyle/>
          <a:p>
            <a:r>
              <a:rPr lang="en-US" dirty="0"/>
              <a:t>Use Supercomputers to Efficiently Solve Large Scale Problems</a:t>
            </a:r>
          </a:p>
        </p:txBody>
      </p:sp>
      <p:pic>
        <p:nvPicPr>
          <p:cNvPr id="4" name="Picture 3">
            <a:extLst>
              <a:ext uri="{FF2B5EF4-FFF2-40B4-BE49-F238E27FC236}">
                <a16:creationId xmlns:a16="http://schemas.microsoft.com/office/drawing/2014/main" id="{677AD710-DE0B-E640-AA05-9BB0F24F7D33}"/>
              </a:ext>
            </a:extLst>
          </p:cNvPr>
          <p:cNvPicPr>
            <a:picLocks noChangeAspect="1"/>
          </p:cNvPicPr>
          <p:nvPr/>
        </p:nvPicPr>
        <p:blipFill>
          <a:blip r:embed="rId2"/>
          <a:stretch>
            <a:fillRect/>
          </a:stretch>
        </p:blipFill>
        <p:spPr>
          <a:xfrm>
            <a:off x="347210" y="1924953"/>
            <a:ext cx="2273076" cy="2330507"/>
          </a:xfrm>
          <a:prstGeom prst="rect">
            <a:avLst/>
          </a:prstGeom>
        </p:spPr>
      </p:pic>
      <p:pic>
        <p:nvPicPr>
          <p:cNvPr id="5" name="Picture 4">
            <a:extLst>
              <a:ext uri="{FF2B5EF4-FFF2-40B4-BE49-F238E27FC236}">
                <a16:creationId xmlns:a16="http://schemas.microsoft.com/office/drawing/2014/main" id="{B968FBA5-3FB1-E04E-8296-0BEEC1A662BB}"/>
              </a:ext>
            </a:extLst>
          </p:cNvPr>
          <p:cNvPicPr>
            <a:picLocks noChangeAspect="1"/>
          </p:cNvPicPr>
          <p:nvPr/>
        </p:nvPicPr>
        <p:blipFill>
          <a:blip r:embed="rId3"/>
          <a:stretch>
            <a:fillRect/>
          </a:stretch>
        </p:blipFill>
        <p:spPr>
          <a:xfrm>
            <a:off x="2620286" y="1646238"/>
            <a:ext cx="4089943" cy="3177009"/>
          </a:xfrm>
          <a:prstGeom prst="rect">
            <a:avLst/>
          </a:prstGeom>
        </p:spPr>
      </p:pic>
      <p:pic>
        <p:nvPicPr>
          <p:cNvPr id="7" name="Picture 6">
            <a:extLst>
              <a:ext uri="{FF2B5EF4-FFF2-40B4-BE49-F238E27FC236}">
                <a16:creationId xmlns:a16="http://schemas.microsoft.com/office/drawing/2014/main" id="{9B030F9D-A5B6-0042-9693-C94074F80DE2}"/>
              </a:ext>
            </a:extLst>
          </p:cNvPr>
          <p:cNvPicPr>
            <a:picLocks noChangeAspect="1"/>
          </p:cNvPicPr>
          <p:nvPr/>
        </p:nvPicPr>
        <p:blipFill rotWithShape="1">
          <a:blip r:embed="rId4"/>
          <a:srcRect r="36708"/>
          <a:stretch/>
        </p:blipFill>
        <p:spPr>
          <a:xfrm>
            <a:off x="6872936" y="1036467"/>
            <a:ext cx="5201703" cy="1769715"/>
          </a:xfrm>
          <a:prstGeom prst="rect">
            <a:avLst/>
          </a:prstGeom>
        </p:spPr>
      </p:pic>
      <p:grpSp>
        <p:nvGrpSpPr>
          <p:cNvPr id="12" name="Group 11">
            <a:extLst>
              <a:ext uri="{FF2B5EF4-FFF2-40B4-BE49-F238E27FC236}">
                <a16:creationId xmlns:a16="http://schemas.microsoft.com/office/drawing/2014/main" id="{0C03E80A-D9A5-D242-82CC-198248EC81D2}"/>
              </a:ext>
            </a:extLst>
          </p:cNvPr>
          <p:cNvGrpSpPr>
            <a:grpSpLocks noChangeAspect="1"/>
          </p:cNvGrpSpPr>
          <p:nvPr/>
        </p:nvGrpSpPr>
        <p:grpSpPr>
          <a:xfrm>
            <a:off x="7025218" y="2954895"/>
            <a:ext cx="4897138" cy="1612349"/>
            <a:chOff x="5114951" y="2872459"/>
            <a:chExt cx="5334000" cy="1756183"/>
          </a:xfrm>
        </p:grpSpPr>
        <p:pic>
          <p:nvPicPr>
            <p:cNvPr id="6" name="Picture 5">
              <a:extLst>
                <a:ext uri="{FF2B5EF4-FFF2-40B4-BE49-F238E27FC236}">
                  <a16:creationId xmlns:a16="http://schemas.microsoft.com/office/drawing/2014/main" id="{7718F35F-7996-4C47-B8BA-AD932F56243D}"/>
                </a:ext>
              </a:extLst>
            </p:cNvPr>
            <p:cNvPicPr>
              <a:picLocks noChangeAspect="1"/>
            </p:cNvPicPr>
            <p:nvPr/>
          </p:nvPicPr>
          <p:blipFill rotWithShape="1">
            <a:blip r:embed="rId5"/>
            <a:srcRect r="50991"/>
            <a:stretch/>
          </p:blipFill>
          <p:spPr>
            <a:xfrm>
              <a:off x="5114951" y="2872459"/>
              <a:ext cx="3521050" cy="1749094"/>
            </a:xfrm>
            <a:prstGeom prst="rect">
              <a:avLst/>
            </a:prstGeom>
          </p:spPr>
        </p:pic>
        <p:pic>
          <p:nvPicPr>
            <p:cNvPr id="11" name="Picture 10">
              <a:extLst>
                <a:ext uri="{FF2B5EF4-FFF2-40B4-BE49-F238E27FC236}">
                  <a16:creationId xmlns:a16="http://schemas.microsoft.com/office/drawing/2014/main" id="{FE96A415-3FA8-4647-96E0-E9B588E0773B}"/>
                </a:ext>
              </a:extLst>
            </p:cNvPr>
            <p:cNvPicPr>
              <a:picLocks noChangeAspect="1"/>
            </p:cNvPicPr>
            <p:nvPr/>
          </p:nvPicPr>
          <p:blipFill rotWithShape="1">
            <a:blip r:embed="rId5"/>
            <a:srcRect l="74766"/>
            <a:stretch/>
          </p:blipFill>
          <p:spPr>
            <a:xfrm>
              <a:off x="8636001" y="2879548"/>
              <a:ext cx="1812950" cy="1749094"/>
            </a:xfrm>
            <a:prstGeom prst="rect">
              <a:avLst/>
            </a:prstGeom>
          </p:spPr>
        </p:pic>
      </p:grpSp>
      <p:pic>
        <p:nvPicPr>
          <p:cNvPr id="13" name="Picture 12" descr="A picture containing shape&#10;&#10;Description automatically generated">
            <a:extLst>
              <a:ext uri="{FF2B5EF4-FFF2-40B4-BE49-F238E27FC236}">
                <a16:creationId xmlns:a16="http://schemas.microsoft.com/office/drawing/2014/main" id="{F1DE5364-4163-174E-BD05-511CE1241FC1}"/>
              </a:ext>
            </a:extLst>
          </p:cNvPr>
          <p:cNvPicPr>
            <a:picLocks noChangeAspect="1"/>
          </p:cNvPicPr>
          <p:nvPr/>
        </p:nvPicPr>
        <p:blipFill rotWithShape="1">
          <a:blip r:embed="rId6"/>
          <a:srcRect t="5240" b="58768"/>
          <a:stretch/>
        </p:blipFill>
        <p:spPr>
          <a:xfrm>
            <a:off x="7313523" y="5821533"/>
            <a:ext cx="4320525" cy="698073"/>
          </a:xfrm>
          <a:prstGeom prst="rect">
            <a:avLst/>
          </a:prstGeom>
        </p:spPr>
      </p:pic>
      <p:pic>
        <p:nvPicPr>
          <p:cNvPr id="14" name="Picture 13" descr="Diagram&#10;&#10;Description automatically generated">
            <a:extLst>
              <a:ext uri="{FF2B5EF4-FFF2-40B4-BE49-F238E27FC236}">
                <a16:creationId xmlns:a16="http://schemas.microsoft.com/office/drawing/2014/main" id="{059E7B61-3810-C949-97F1-6B0E0ED5F795}"/>
              </a:ext>
            </a:extLst>
          </p:cNvPr>
          <p:cNvPicPr>
            <a:picLocks noChangeAspect="1"/>
          </p:cNvPicPr>
          <p:nvPr/>
        </p:nvPicPr>
        <p:blipFill rotWithShape="1">
          <a:blip r:embed="rId7"/>
          <a:srcRect t="6774"/>
          <a:stretch/>
        </p:blipFill>
        <p:spPr>
          <a:xfrm>
            <a:off x="7655832" y="4715957"/>
            <a:ext cx="3635905" cy="936800"/>
          </a:xfrm>
          <a:prstGeom prst="rect">
            <a:avLst/>
          </a:prstGeom>
        </p:spPr>
      </p:pic>
      <p:sp>
        <p:nvSpPr>
          <p:cNvPr id="3" name="TextBox 2">
            <a:extLst>
              <a:ext uri="{FF2B5EF4-FFF2-40B4-BE49-F238E27FC236}">
                <a16:creationId xmlns:a16="http://schemas.microsoft.com/office/drawing/2014/main" id="{4BECE8FB-AF89-4944-8C9A-230114691BE6}"/>
              </a:ext>
            </a:extLst>
          </p:cNvPr>
          <p:cNvSpPr txBox="1"/>
          <p:nvPr/>
        </p:nvSpPr>
        <p:spPr>
          <a:xfrm>
            <a:off x="552450" y="5463264"/>
            <a:ext cx="6655479" cy="830997"/>
          </a:xfrm>
          <a:prstGeom prst="rect">
            <a:avLst/>
          </a:prstGeom>
        </p:spPr>
        <p:txBody>
          <a:bodyPr wrap="square" rtlCol="0">
            <a:spAutoFit/>
          </a:bodyPr>
          <a:lstStyle/>
          <a:p>
            <a:pPr algn="ctr"/>
            <a:r>
              <a:rPr lang="en-US" sz="2400" dirty="0"/>
              <a:t>And this entailed a lot of low level compute and communication optimizations</a:t>
            </a:r>
          </a:p>
        </p:txBody>
      </p:sp>
    </p:spTree>
    <p:extLst>
      <p:ext uri="{BB962C8B-B14F-4D97-AF65-F5344CB8AC3E}">
        <p14:creationId xmlns:p14="http://schemas.microsoft.com/office/powerpoint/2010/main" val="35479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420" y="1239982"/>
            <a:ext cx="12192000" cy="2387600"/>
          </a:xfrm>
        </p:spPr>
        <p:txBody>
          <a:bodyPr>
            <a:noAutofit/>
          </a:bodyPr>
          <a:lstStyle/>
          <a:p>
            <a:r>
              <a:rPr lang="en-US" sz="13800" dirty="0">
                <a:solidFill>
                  <a:schemeClr val="accent2"/>
                </a:solidFill>
                <a:latin typeface="Franklin Gothic Demi" charset="0"/>
                <a:ea typeface="Franklin Gothic Demi" charset="0"/>
                <a:cs typeface="Franklin Gothic Demi" charset="0"/>
              </a:rPr>
              <a:t>AI</a:t>
            </a:r>
            <a:r>
              <a:rPr lang="en-US" sz="13800" dirty="0">
                <a:latin typeface="Franklin Gothic Demi" charset="0"/>
                <a:ea typeface="Franklin Gothic Demi" charset="0"/>
                <a:cs typeface="Franklin Gothic Demi" charset="0"/>
              </a:rPr>
              <a:t> + </a:t>
            </a:r>
            <a:r>
              <a:rPr lang="en-US" sz="13800" dirty="0">
                <a:solidFill>
                  <a:schemeClr val="accent5"/>
                </a:solidFill>
                <a:latin typeface="Franklin Gothic Demi" charset="0"/>
                <a:ea typeface="Franklin Gothic Demi" charset="0"/>
                <a:cs typeface="Franklin Gothic Demi" charset="0"/>
              </a:rPr>
              <a:t>Systems</a:t>
            </a:r>
          </a:p>
        </p:txBody>
      </p:sp>
      <p:sp>
        <p:nvSpPr>
          <p:cNvPr id="4" name="Curved Down Arrow 3"/>
          <p:cNvSpPr/>
          <p:nvPr/>
        </p:nvSpPr>
        <p:spPr>
          <a:xfrm>
            <a:off x="2088517" y="195106"/>
            <a:ext cx="3224464" cy="1608491"/>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377"/>
            <a:endParaRPr lang="en-US" sz="2400">
              <a:solidFill>
                <a:srgbClr val="000000"/>
              </a:solidFill>
            </a:endParaRPr>
          </a:p>
        </p:txBody>
      </p:sp>
      <p:sp>
        <p:nvSpPr>
          <p:cNvPr id="6" name="TextBox 5"/>
          <p:cNvSpPr txBox="1"/>
          <p:nvPr/>
        </p:nvSpPr>
        <p:spPr>
          <a:xfrm>
            <a:off x="609601" y="-1801711"/>
            <a:ext cx="10972801" cy="1200329"/>
          </a:xfrm>
          <a:prstGeom prst="rect">
            <a:avLst/>
          </a:prstGeom>
        </p:spPr>
        <p:txBody>
          <a:bodyPr wrap="square" rtlCol="0">
            <a:spAutoFit/>
          </a:bodyPr>
          <a:lstStyle/>
          <a:p>
            <a:pPr defTabSz="914377"/>
            <a:r>
              <a:rPr lang="en-US" sz="3600" dirty="0">
                <a:solidFill>
                  <a:srgbClr val="000000"/>
                </a:solidFill>
                <a:latin typeface="Century Gothic" panose="020F0302020204030204"/>
                <a:ea typeface=""/>
              </a:rPr>
              <a:t>Advances in </a:t>
            </a:r>
            <a:r>
              <a:rPr lang="en-US" sz="3600" b="1" dirty="0">
                <a:solidFill>
                  <a:srgbClr val="ED7D31"/>
                </a:solidFill>
                <a:latin typeface="Century Gothic" panose="020F0302020204030204"/>
                <a:ea typeface=""/>
              </a:rPr>
              <a:t>AI </a:t>
            </a:r>
            <a:r>
              <a:rPr lang="en-US" sz="3600" dirty="0">
                <a:solidFill>
                  <a:srgbClr val="000000"/>
                </a:solidFill>
                <a:latin typeface="Century Gothic" panose="020F0302020204030204"/>
                <a:ea typeface=""/>
              </a:rPr>
              <a:t>are being used to address fundamental challenges in </a:t>
            </a:r>
            <a:r>
              <a:rPr lang="en-US" sz="3600" b="1" dirty="0">
                <a:solidFill>
                  <a:srgbClr val="4472C4"/>
                </a:solidFill>
                <a:latin typeface="Century Gothic" panose="020F0302020204030204"/>
                <a:ea typeface=""/>
              </a:rPr>
              <a:t>systems</a:t>
            </a:r>
            <a:r>
              <a:rPr lang="en-US" sz="3600" dirty="0">
                <a:solidFill>
                  <a:srgbClr val="000000"/>
                </a:solidFill>
                <a:latin typeface="Century Gothic" panose="020F0302020204030204"/>
                <a:ea typeface=""/>
              </a:rPr>
              <a:t>. </a:t>
            </a:r>
          </a:p>
        </p:txBody>
      </p:sp>
      <p:sp>
        <p:nvSpPr>
          <p:cNvPr id="7" name="TextBox 6">
            <a:extLst>
              <a:ext uri="{FF2B5EF4-FFF2-40B4-BE49-F238E27FC236}">
                <a16:creationId xmlns:a16="http://schemas.microsoft.com/office/drawing/2014/main" id="{6C8FFA30-3E0A-D144-BFFA-E2B60452DC39}"/>
              </a:ext>
            </a:extLst>
          </p:cNvPr>
          <p:cNvSpPr txBox="1"/>
          <p:nvPr/>
        </p:nvSpPr>
        <p:spPr>
          <a:xfrm>
            <a:off x="186800" y="3627582"/>
            <a:ext cx="11831780" cy="3970318"/>
          </a:xfrm>
          <a:prstGeom prst="rect">
            <a:avLst/>
          </a:prstGeom>
          <a:noFill/>
        </p:spPr>
        <p:txBody>
          <a:bodyPr wrap="square" numCol="2" rtlCol="0">
            <a:spAutoFit/>
          </a:bodyPr>
          <a:lstStyle/>
          <a:p>
            <a:pPr marL="772565" indent="-539737">
              <a:buFont typeface="Wingdings" pitchFamily="2" charset="2"/>
              <a:buChar char="Ø"/>
            </a:pPr>
            <a:r>
              <a:rPr lang="en-US" sz="2800" dirty="0">
                <a:latin typeface="Century Gothic" panose="020B0502020202020204" pitchFamily="34" charset="0"/>
              </a:rPr>
              <a:t>Reinforcement Learning for</a:t>
            </a:r>
          </a:p>
          <a:p>
            <a:pPr marL="1382149" lvl="1" indent="-539737">
              <a:buFont typeface="Wingdings" pitchFamily="2" charset="2"/>
              <a:buChar char="Ø"/>
            </a:pPr>
            <a:r>
              <a:rPr lang="en-US" sz="2800" dirty="0">
                <a:latin typeface="Century Gothic" panose="020B0502020202020204" pitchFamily="34" charset="0"/>
              </a:rPr>
              <a:t>Pandas code generation</a:t>
            </a:r>
          </a:p>
          <a:p>
            <a:pPr marL="1382149" lvl="1" indent="-539737">
              <a:buFont typeface="Wingdings" pitchFamily="2" charset="2"/>
              <a:buChar char="Ø"/>
            </a:pPr>
            <a:r>
              <a:rPr lang="en-US" sz="2800" dirty="0">
                <a:latin typeface="Century Gothic" panose="020B0502020202020204" pitchFamily="34" charset="0"/>
              </a:rPr>
              <a:t>SQL join planning</a:t>
            </a:r>
          </a:p>
          <a:p>
            <a:pPr marL="1382149" lvl="1" indent="-539737">
              <a:buFont typeface="Wingdings" pitchFamily="2" charset="2"/>
              <a:buChar char="Ø"/>
            </a:pPr>
            <a:r>
              <a:rPr lang="en-US" sz="2800" dirty="0">
                <a:latin typeface="Century Gothic" panose="020B0502020202020204" pitchFamily="34" charset="0"/>
              </a:rPr>
              <a:t>Network packet classification</a:t>
            </a:r>
          </a:p>
          <a:p>
            <a:pPr marL="1382149" lvl="1" indent="-539737">
              <a:buFont typeface="Wingdings" pitchFamily="2" charset="2"/>
              <a:buChar char="Ø"/>
            </a:pPr>
            <a:r>
              <a:rPr lang="en-US" sz="2800" dirty="0">
                <a:latin typeface="Century Gothic" panose="020B0502020202020204" pitchFamily="34" charset="0"/>
              </a:rPr>
              <a:t>Autoscaling</a:t>
            </a:r>
            <a:br>
              <a:rPr lang="en-US" sz="2800" dirty="0">
                <a:latin typeface="Century Gothic" panose="020B0502020202020204" pitchFamily="34" charset="0"/>
              </a:rPr>
            </a:br>
            <a:endParaRPr lang="en-US" sz="2800" dirty="0">
              <a:latin typeface="Century Gothic" panose="020B0502020202020204" pitchFamily="34" charset="0"/>
            </a:endParaRPr>
          </a:p>
          <a:p>
            <a:pPr marL="1382149" lvl="1" indent="-539737">
              <a:buFont typeface="Wingdings" pitchFamily="2" charset="2"/>
              <a:buChar char="Ø"/>
            </a:pPr>
            <a:endParaRPr lang="en-US" sz="2800" dirty="0">
              <a:latin typeface="Century Gothic" panose="020B0502020202020204" pitchFamily="34" charset="0"/>
            </a:endParaRPr>
          </a:p>
          <a:p>
            <a:pPr marL="1382149" lvl="1" indent="-539737">
              <a:buFont typeface="Wingdings" pitchFamily="2" charset="2"/>
              <a:buChar char="Ø"/>
            </a:pPr>
            <a:endParaRPr lang="en-US" sz="2800" dirty="0">
              <a:latin typeface="Century Gothic" panose="020B0502020202020204" pitchFamily="34" charset="0"/>
            </a:endParaRPr>
          </a:p>
          <a:p>
            <a:pPr marL="772565" indent="-539737">
              <a:buFont typeface="Wingdings" pitchFamily="2" charset="2"/>
              <a:buChar char="Ø"/>
            </a:pPr>
            <a:r>
              <a:rPr lang="en-US" sz="2800" dirty="0">
                <a:latin typeface="Century Gothic" panose="020B0502020202020204" pitchFamily="34" charset="0"/>
              </a:rPr>
              <a:t>Bandit Algorithms for radio link adaptation</a:t>
            </a:r>
          </a:p>
          <a:p>
            <a:pPr marL="772565" indent="-539737">
              <a:buFont typeface="Wingdings" pitchFamily="2" charset="2"/>
              <a:buChar char="Ø"/>
            </a:pPr>
            <a:r>
              <a:rPr lang="en-US" sz="2800" dirty="0">
                <a:latin typeface="Century Gothic" panose="020B0502020202020204" pitchFamily="34" charset="0"/>
              </a:rPr>
              <a:t>Wireless link quality estimation</a:t>
            </a:r>
          </a:p>
          <a:p>
            <a:pPr marL="772565" indent="-539737">
              <a:buFont typeface="Wingdings" pitchFamily="2" charset="2"/>
              <a:buChar char="Ø"/>
            </a:pPr>
            <a:r>
              <a:rPr lang="en-US" sz="2800" dirty="0">
                <a:latin typeface="Century Gothic" panose="020B0502020202020204" pitchFamily="34" charset="0"/>
              </a:rPr>
              <a:t>Multi-task learning for straggler mitigation</a:t>
            </a:r>
          </a:p>
          <a:p>
            <a:pPr marL="772565" indent="-539737">
              <a:buFont typeface="Wingdings" pitchFamily="2" charset="2"/>
              <a:buChar char="Ø"/>
            </a:pPr>
            <a:r>
              <a:rPr lang="en-US" sz="2800" dirty="0">
                <a:latin typeface="Century Gothic" panose="020B0502020202020204" pitchFamily="34" charset="0"/>
              </a:rPr>
              <a:t>VM Selection using Trees ..</a:t>
            </a:r>
          </a:p>
        </p:txBody>
      </p:sp>
    </p:spTree>
    <p:extLst>
      <p:ext uri="{BB962C8B-B14F-4D97-AF65-F5344CB8AC3E}">
        <p14:creationId xmlns:p14="http://schemas.microsoft.com/office/powerpoint/2010/main" val="1538448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5523"/>
            <a:ext cx="12192000" cy="2387600"/>
          </a:xfrm>
        </p:spPr>
        <p:txBody>
          <a:bodyPr>
            <a:noAutofit/>
          </a:bodyPr>
          <a:lstStyle/>
          <a:p>
            <a:r>
              <a:rPr lang="en-US" sz="13800" dirty="0">
                <a:solidFill>
                  <a:schemeClr val="accent2"/>
                </a:solidFill>
                <a:latin typeface="Franklin Gothic Demi" charset="0"/>
                <a:ea typeface="Franklin Gothic Demi" charset="0"/>
                <a:cs typeface="Franklin Gothic Demi" charset="0"/>
              </a:rPr>
              <a:t>AI</a:t>
            </a:r>
            <a:r>
              <a:rPr lang="en-US" sz="13800" dirty="0">
                <a:latin typeface="Franklin Gothic Demi" charset="0"/>
                <a:ea typeface="Franklin Gothic Demi" charset="0"/>
                <a:cs typeface="Franklin Gothic Demi" charset="0"/>
              </a:rPr>
              <a:t> + </a:t>
            </a:r>
            <a:r>
              <a:rPr lang="en-US" sz="13800" dirty="0">
                <a:solidFill>
                  <a:schemeClr val="accent5"/>
                </a:solidFill>
                <a:latin typeface="Franklin Gothic Demi" charset="0"/>
                <a:ea typeface="Franklin Gothic Demi" charset="0"/>
                <a:cs typeface="Franklin Gothic Demi" charset="0"/>
              </a:rPr>
              <a:t>Systems</a:t>
            </a:r>
          </a:p>
        </p:txBody>
      </p:sp>
      <p:sp>
        <p:nvSpPr>
          <p:cNvPr id="4" name="Curved Down Arrow 3"/>
          <p:cNvSpPr/>
          <p:nvPr/>
        </p:nvSpPr>
        <p:spPr>
          <a:xfrm rot="10800000">
            <a:off x="2207172" y="2803750"/>
            <a:ext cx="3074277" cy="1261417"/>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377"/>
            <a:endParaRPr lang="en-US" sz="2400">
              <a:solidFill>
                <a:srgbClr val="000000"/>
              </a:solidFill>
            </a:endParaRPr>
          </a:p>
        </p:txBody>
      </p:sp>
      <p:sp>
        <p:nvSpPr>
          <p:cNvPr id="7" name="TextBox 6"/>
          <p:cNvSpPr txBox="1"/>
          <p:nvPr/>
        </p:nvSpPr>
        <p:spPr>
          <a:xfrm>
            <a:off x="2387601" y="4575796"/>
            <a:ext cx="9134073" cy="1200329"/>
          </a:xfrm>
          <a:prstGeom prst="rect">
            <a:avLst/>
          </a:prstGeom>
        </p:spPr>
        <p:txBody>
          <a:bodyPr wrap="square" rtlCol="0">
            <a:spAutoFit/>
          </a:bodyPr>
          <a:lstStyle/>
          <a:p>
            <a:pPr defTabSz="914377"/>
            <a:r>
              <a:rPr lang="en-US" sz="3600" dirty="0">
                <a:solidFill>
                  <a:srgbClr val="000000"/>
                </a:solidFill>
                <a:latin typeface="Century Gothic" panose="020F0302020204030204"/>
                <a:ea typeface=""/>
              </a:rPr>
              <a:t>Advances in </a:t>
            </a:r>
            <a:r>
              <a:rPr lang="en-US" sz="3600" b="1" dirty="0">
                <a:solidFill>
                  <a:srgbClr val="4472C4"/>
                </a:solidFill>
                <a:latin typeface="Century Gothic" panose="020F0302020204030204"/>
                <a:ea typeface=""/>
              </a:rPr>
              <a:t>systems</a:t>
            </a:r>
            <a:r>
              <a:rPr lang="en-US" sz="3600" dirty="0">
                <a:solidFill>
                  <a:srgbClr val="4472C4"/>
                </a:solidFill>
                <a:latin typeface="Century Gothic" panose="020F0302020204030204"/>
                <a:ea typeface=""/>
              </a:rPr>
              <a:t> </a:t>
            </a:r>
            <a:r>
              <a:rPr lang="en-US" sz="3600" dirty="0">
                <a:solidFill>
                  <a:srgbClr val="000000"/>
                </a:solidFill>
                <a:latin typeface="Century Gothic" panose="020F0302020204030204"/>
                <a:ea typeface=""/>
              </a:rPr>
              <a:t>are enabling substantial progress in </a:t>
            </a:r>
            <a:r>
              <a:rPr lang="en-US" sz="3600" b="1" dirty="0">
                <a:solidFill>
                  <a:srgbClr val="ED7D31"/>
                </a:solidFill>
                <a:latin typeface="Century Gothic" panose="020F0302020204030204"/>
                <a:ea typeface=""/>
              </a:rPr>
              <a:t>AI</a:t>
            </a:r>
            <a:endParaRPr lang="en-US" sz="3600" dirty="0">
              <a:solidFill>
                <a:srgbClr val="000000"/>
              </a:solidFill>
              <a:latin typeface="Century Gothic" panose="020F0302020204030204"/>
              <a:ea typeface=""/>
            </a:endParaRPr>
          </a:p>
        </p:txBody>
      </p:sp>
    </p:spTree>
    <p:extLst>
      <p:ext uri="{BB962C8B-B14F-4D97-AF65-F5344CB8AC3E}">
        <p14:creationId xmlns:p14="http://schemas.microsoft.com/office/powerpoint/2010/main" val="400853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5771"/>
            <a:ext cx="12192000" cy="2387600"/>
          </a:xfrm>
        </p:spPr>
        <p:txBody>
          <a:bodyPr>
            <a:noAutofit/>
          </a:bodyPr>
          <a:lstStyle/>
          <a:p>
            <a:r>
              <a:rPr lang="en-US" sz="13800" dirty="0">
                <a:solidFill>
                  <a:schemeClr val="accent2"/>
                </a:solidFill>
                <a:latin typeface="Franklin Gothic Demi" charset="0"/>
                <a:ea typeface="Franklin Gothic Demi" charset="0"/>
                <a:cs typeface="Franklin Gothic Demi" charset="0"/>
              </a:rPr>
              <a:t>AI</a:t>
            </a:r>
            <a:r>
              <a:rPr lang="en-US" sz="13800" dirty="0">
                <a:latin typeface="Franklin Gothic Demi" charset="0"/>
                <a:ea typeface="Franklin Gothic Demi" charset="0"/>
                <a:cs typeface="Franklin Gothic Demi" charset="0"/>
              </a:rPr>
              <a:t> + </a:t>
            </a:r>
            <a:r>
              <a:rPr lang="en-US" sz="13800" dirty="0">
                <a:solidFill>
                  <a:schemeClr val="accent5"/>
                </a:solidFill>
                <a:latin typeface="Franklin Gothic Demi" charset="0"/>
                <a:ea typeface="Franklin Gothic Demi" charset="0"/>
                <a:cs typeface="Franklin Gothic Demi" charset="0"/>
              </a:rPr>
              <a:t>Systems</a:t>
            </a:r>
          </a:p>
        </p:txBody>
      </p:sp>
      <p:sp>
        <p:nvSpPr>
          <p:cNvPr id="4" name="Curved Down Arrow 3"/>
          <p:cNvSpPr/>
          <p:nvPr/>
        </p:nvSpPr>
        <p:spPr>
          <a:xfrm rot="10800000">
            <a:off x="2207172" y="1782456"/>
            <a:ext cx="3074277" cy="1261417"/>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377"/>
            <a:endParaRPr lang="en-US" sz="2400">
              <a:solidFill>
                <a:srgbClr val="000000"/>
              </a:solidFill>
            </a:endParaRPr>
          </a:p>
        </p:txBody>
      </p:sp>
      <p:sp>
        <p:nvSpPr>
          <p:cNvPr id="7" name="TextBox 6"/>
          <p:cNvSpPr txBox="1"/>
          <p:nvPr/>
        </p:nvSpPr>
        <p:spPr>
          <a:xfrm>
            <a:off x="4354947" y="9036959"/>
            <a:ext cx="9134073" cy="1200329"/>
          </a:xfrm>
          <a:prstGeom prst="rect">
            <a:avLst/>
          </a:prstGeom>
        </p:spPr>
        <p:txBody>
          <a:bodyPr wrap="square" rtlCol="0">
            <a:spAutoFit/>
          </a:bodyPr>
          <a:lstStyle/>
          <a:p>
            <a:pPr defTabSz="914377"/>
            <a:r>
              <a:rPr lang="en-US" sz="3600" dirty="0">
                <a:solidFill>
                  <a:srgbClr val="000000"/>
                </a:solidFill>
                <a:latin typeface="Century Gothic" panose="020F0302020204030204"/>
                <a:ea typeface=""/>
              </a:rPr>
              <a:t>Advances in </a:t>
            </a:r>
            <a:r>
              <a:rPr lang="en-US" sz="3600" b="1" dirty="0">
                <a:solidFill>
                  <a:srgbClr val="4472C4"/>
                </a:solidFill>
                <a:latin typeface="Century Gothic" panose="020F0302020204030204"/>
                <a:ea typeface=""/>
              </a:rPr>
              <a:t>systems</a:t>
            </a:r>
            <a:r>
              <a:rPr lang="en-US" sz="3600" dirty="0">
                <a:solidFill>
                  <a:srgbClr val="4472C4"/>
                </a:solidFill>
                <a:latin typeface="Century Gothic" panose="020F0302020204030204"/>
                <a:ea typeface=""/>
              </a:rPr>
              <a:t> </a:t>
            </a:r>
            <a:r>
              <a:rPr lang="en-US" sz="3600" dirty="0">
                <a:solidFill>
                  <a:srgbClr val="000000"/>
                </a:solidFill>
                <a:latin typeface="Century Gothic" panose="020F0302020204030204"/>
                <a:ea typeface=""/>
              </a:rPr>
              <a:t>are enabling substantial progress in </a:t>
            </a:r>
            <a:r>
              <a:rPr lang="en-US" sz="3600" b="1" dirty="0">
                <a:solidFill>
                  <a:srgbClr val="ED7D31"/>
                </a:solidFill>
                <a:latin typeface="Century Gothic" panose="020F0302020204030204"/>
                <a:ea typeface=""/>
              </a:rPr>
              <a:t>AI</a:t>
            </a:r>
            <a:endParaRPr lang="en-US" sz="3600" dirty="0">
              <a:solidFill>
                <a:srgbClr val="000000"/>
              </a:solidFill>
              <a:latin typeface="Century Gothic" panose="020F0302020204030204"/>
              <a:ea typeface=""/>
            </a:endParaRPr>
          </a:p>
        </p:txBody>
      </p:sp>
      <p:sp>
        <p:nvSpPr>
          <p:cNvPr id="5" name="TextBox 4">
            <a:extLst>
              <a:ext uri="{FF2B5EF4-FFF2-40B4-BE49-F238E27FC236}">
                <a16:creationId xmlns:a16="http://schemas.microsoft.com/office/drawing/2014/main" id="{0CA73D36-A859-734B-B6C3-36EB3D61F03D}"/>
              </a:ext>
            </a:extLst>
          </p:cNvPr>
          <p:cNvSpPr txBox="1"/>
          <p:nvPr/>
        </p:nvSpPr>
        <p:spPr>
          <a:xfrm>
            <a:off x="251830" y="3429000"/>
            <a:ext cx="6057749" cy="3046988"/>
          </a:xfrm>
          <a:prstGeom prst="rect">
            <a:avLst/>
          </a:prstGeom>
          <a:noFill/>
        </p:spPr>
        <p:txBody>
          <a:bodyPr wrap="none" rtlCol="0">
            <a:spAutoFit/>
          </a:bodyPr>
          <a:lstStyle/>
          <a:p>
            <a:r>
              <a:rPr lang="en-US" sz="3200" b="1" dirty="0">
                <a:latin typeface="Century Gothic" panose="020B0502020202020204" pitchFamily="34" charset="0"/>
              </a:rPr>
              <a:t>Developing Systems for:</a:t>
            </a:r>
          </a:p>
          <a:p>
            <a:pPr marL="772565" indent="-539737">
              <a:buFont typeface="Wingdings" pitchFamily="2" charset="2"/>
              <a:buChar char="Ø"/>
            </a:pPr>
            <a:r>
              <a:rPr lang="en-US" sz="3200" dirty="0">
                <a:latin typeface="Century Gothic" panose="020B0502020202020204" pitchFamily="34" charset="0"/>
              </a:rPr>
              <a:t>Autonomous Vehicles </a:t>
            </a:r>
          </a:p>
          <a:p>
            <a:pPr marL="772565" indent="-539737">
              <a:buFont typeface="Wingdings" pitchFamily="2" charset="2"/>
              <a:buChar char="Ø"/>
            </a:pPr>
            <a:r>
              <a:rPr lang="en-US" sz="3200" dirty="0">
                <a:latin typeface="Century Gothic" panose="020B0502020202020204" pitchFamily="34" charset="0"/>
              </a:rPr>
              <a:t>Reinforcement Learning</a:t>
            </a:r>
          </a:p>
          <a:p>
            <a:pPr marL="772565" indent="-539737">
              <a:buFont typeface="Wingdings" pitchFamily="2" charset="2"/>
              <a:buChar char="Ø"/>
            </a:pPr>
            <a:r>
              <a:rPr lang="en-US" sz="3200" dirty="0">
                <a:latin typeface="Century Gothic" panose="020B0502020202020204" pitchFamily="34" charset="0"/>
              </a:rPr>
              <a:t>Secure Machine Learning</a:t>
            </a:r>
          </a:p>
          <a:p>
            <a:pPr marL="772565" indent="-539737">
              <a:buFont typeface="Wingdings" pitchFamily="2" charset="2"/>
              <a:buChar char="Ø"/>
            </a:pPr>
            <a:r>
              <a:rPr lang="en-US" sz="3200" dirty="0">
                <a:latin typeface="Century Gothic" panose="020B0502020202020204" pitchFamily="34" charset="0"/>
              </a:rPr>
              <a:t>Prediction Serving</a:t>
            </a:r>
          </a:p>
          <a:p>
            <a:pPr marL="772565" indent="-539737">
              <a:buFont typeface="Wingdings" pitchFamily="2" charset="2"/>
              <a:buChar char="Ø"/>
            </a:pPr>
            <a:r>
              <a:rPr lang="en-US" sz="3200" dirty="0">
                <a:latin typeface="Century Gothic" panose="020B0502020202020204" pitchFamily="34" charset="0"/>
              </a:rPr>
              <a:t>Experiment Management</a:t>
            </a:r>
          </a:p>
        </p:txBody>
      </p:sp>
      <p:sp>
        <p:nvSpPr>
          <p:cNvPr id="6" name="TextBox 5">
            <a:extLst>
              <a:ext uri="{FF2B5EF4-FFF2-40B4-BE49-F238E27FC236}">
                <a16:creationId xmlns:a16="http://schemas.microsoft.com/office/drawing/2014/main" id="{7F6966B2-89E9-3645-B4DF-0752BD3E5B99}"/>
              </a:ext>
            </a:extLst>
          </p:cNvPr>
          <p:cNvSpPr txBox="1"/>
          <p:nvPr/>
        </p:nvSpPr>
        <p:spPr>
          <a:xfrm>
            <a:off x="6654010" y="3429000"/>
            <a:ext cx="5153655" cy="3539430"/>
          </a:xfrm>
          <a:prstGeom prst="rect">
            <a:avLst/>
          </a:prstGeom>
          <a:noFill/>
        </p:spPr>
        <p:txBody>
          <a:bodyPr wrap="none" rtlCol="0">
            <a:spAutoFit/>
          </a:bodyPr>
          <a:lstStyle/>
          <a:p>
            <a:r>
              <a:rPr lang="en-US" sz="3200" b="1" dirty="0">
                <a:latin typeface="Century Gothic" panose="020B0502020202020204" pitchFamily="34" charset="0"/>
              </a:rPr>
              <a:t>Advancing AI</a:t>
            </a:r>
          </a:p>
          <a:p>
            <a:pPr marL="772565" indent="-539737">
              <a:buFont typeface="Wingdings" pitchFamily="2" charset="2"/>
              <a:buChar char="Ø"/>
            </a:pPr>
            <a:r>
              <a:rPr lang="en-US" sz="3200" dirty="0">
                <a:latin typeface="Century Gothic" panose="020B0502020202020204" pitchFamily="34" charset="0"/>
              </a:rPr>
              <a:t>Dynamic Neural Nets</a:t>
            </a:r>
          </a:p>
          <a:p>
            <a:pPr marL="772565" indent="-539737">
              <a:buFont typeface="Wingdings" pitchFamily="2" charset="2"/>
              <a:buChar char="Ø"/>
            </a:pPr>
            <a:r>
              <a:rPr lang="en-US" sz="3200" dirty="0">
                <a:latin typeface="Century Gothic" panose="020B0502020202020204" pitchFamily="34" charset="0"/>
              </a:rPr>
              <a:t>Prediction on </a:t>
            </a:r>
            <a:br>
              <a:rPr lang="en-US" sz="3200" dirty="0">
                <a:latin typeface="Century Gothic" panose="020B0502020202020204" pitchFamily="34" charset="0"/>
              </a:rPr>
            </a:br>
            <a:r>
              <a:rPr lang="en-US" sz="3200" dirty="0">
                <a:latin typeface="Century Gothic" panose="020B0502020202020204" pitchFamily="34" charset="0"/>
              </a:rPr>
              <a:t>Compressed Data</a:t>
            </a:r>
          </a:p>
          <a:p>
            <a:pPr marL="772565" indent="-539737">
              <a:buFont typeface="Wingdings" pitchFamily="2" charset="2"/>
              <a:buChar char="Ø"/>
            </a:pPr>
            <a:r>
              <a:rPr lang="en-US" sz="3200" dirty="0">
                <a:latin typeface="Century Gothic" panose="020B0502020202020204" pitchFamily="34" charset="0"/>
              </a:rPr>
              <a:t>Distributed Training</a:t>
            </a:r>
          </a:p>
          <a:p>
            <a:pPr marL="772565" indent="-539737">
              <a:buFont typeface="Wingdings" pitchFamily="2" charset="2"/>
              <a:buChar char="Ø"/>
            </a:pPr>
            <a:r>
              <a:rPr lang="en-US" sz="3200" dirty="0">
                <a:latin typeface="Century Gothic" panose="020B0502020202020204" pitchFamily="34" charset="0"/>
              </a:rPr>
              <a:t>Distributed Auto-ML</a:t>
            </a:r>
          </a:p>
          <a:p>
            <a:pPr marL="772565" indent="-539737">
              <a:buFont typeface="Wingdings" pitchFamily="2" charset="2"/>
              <a:buChar char="Ø"/>
            </a:pPr>
            <a:endParaRPr lang="en-US" sz="3200" dirty="0">
              <a:latin typeface="Century Gothic" panose="020B0502020202020204" pitchFamily="34" charset="0"/>
            </a:endParaRPr>
          </a:p>
        </p:txBody>
      </p:sp>
    </p:spTree>
    <p:extLst>
      <p:ext uri="{BB962C8B-B14F-4D97-AF65-F5344CB8AC3E}">
        <p14:creationId xmlns:p14="http://schemas.microsoft.com/office/powerpoint/2010/main" val="392445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29" y="-749421"/>
            <a:ext cx="12192000" cy="2387600"/>
          </a:xfrm>
        </p:spPr>
        <p:txBody>
          <a:bodyPr>
            <a:noAutofit/>
          </a:bodyPr>
          <a:lstStyle/>
          <a:p>
            <a:r>
              <a:rPr lang="en-US" sz="11500" dirty="0">
                <a:solidFill>
                  <a:schemeClr val="accent2"/>
                </a:solidFill>
                <a:latin typeface="Franklin Gothic Demi" charset="0"/>
                <a:ea typeface="Franklin Gothic Demi" charset="0"/>
                <a:cs typeface="Franklin Gothic Demi" charset="0"/>
              </a:rPr>
              <a:t>AI</a:t>
            </a:r>
            <a:r>
              <a:rPr lang="en-US" sz="11500" dirty="0">
                <a:latin typeface="Franklin Gothic Demi" charset="0"/>
                <a:ea typeface="Franklin Gothic Demi" charset="0"/>
                <a:cs typeface="Franklin Gothic Demi" charset="0"/>
              </a:rPr>
              <a:t> + </a:t>
            </a:r>
            <a:r>
              <a:rPr lang="en-US" sz="11500" dirty="0">
                <a:solidFill>
                  <a:schemeClr val="accent5"/>
                </a:solidFill>
                <a:latin typeface="Franklin Gothic Demi" charset="0"/>
                <a:ea typeface="Franklin Gothic Demi" charset="0"/>
                <a:cs typeface="Franklin Gothic Demi" charset="0"/>
              </a:rPr>
              <a:t>Systems</a:t>
            </a:r>
          </a:p>
        </p:txBody>
      </p:sp>
      <p:sp>
        <p:nvSpPr>
          <p:cNvPr id="7" name="TextBox 6"/>
          <p:cNvSpPr txBox="1"/>
          <p:nvPr/>
        </p:nvSpPr>
        <p:spPr>
          <a:xfrm>
            <a:off x="4354947" y="9036959"/>
            <a:ext cx="9134073" cy="1200329"/>
          </a:xfrm>
          <a:prstGeom prst="rect">
            <a:avLst/>
          </a:prstGeom>
        </p:spPr>
        <p:txBody>
          <a:bodyPr wrap="square" rtlCol="0">
            <a:spAutoFit/>
          </a:bodyPr>
          <a:lstStyle/>
          <a:p>
            <a:pPr defTabSz="914377"/>
            <a:r>
              <a:rPr lang="en-US" sz="3600" dirty="0">
                <a:solidFill>
                  <a:srgbClr val="000000"/>
                </a:solidFill>
                <a:latin typeface="Century Gothic" panose="020F0302020204030204"/>
                <a:ea typeface=""/>
              </a:rPr>
              <a:t>Advances in </a:t>
            </a:r>
            <a:r>
              <a:rPr lang="en-US" sz="3600" b="1" dirty="0">
                <a:solidFill>
                  <a:srgbClr val="4472C4"/>
                </a:solidFill>
                <a:latin typeface="Century Gothic" panose="020F0302020204030204"/>
                <a:ea typeface=""/>
              </a:rPr>
              <a:t>systems</a:t>
            </a:r>
            <a:r>
              <a:rPr lang="en-US" sz="3600" dirty="0">
                <a:solidFill>
                  <a:srgbClr val="4472C4"/>
                </a:solidFill>
                <a:latin typeface="Century Gothic" panose="020F0302020204030204"/>
                <a:ea typeface=""/>
              </a:rPr>
              <a:t> </a:t>
            </a:r>
            <a:r>
              <a:rPr lang="en-US" sz="3600" dirty="0">
                <a:solidFill>
                  <a:srgbClr val="000000"/>
                </a:solidFill>
                <a:latin typeface="Century Gothic" panose="020F0302020204030204"/>
                <a:ea typeface=""/>
              </a:rPr>
              <a:t>are enabling substantial progress in </a:t>
            </a:r>
            <a:r>
              <a:rPr lang="en-US" sz="3600" b="1" dirty="0">
                <a:solidFill>
                  <a:srgbClr val="ED7D31"/>
                </a:solidFill>
                <a:latin typeface="Century Gothic" panose="020F0302020204030204"/>
                <a:ea typeface=""/>
              </a:rPr>
              <a:t>AI</a:t>
            </a:r>
            <a:endParaRPr lang="en-US" sz="3600" dirty="0">
              <a:solidFill>
                <a:srgbClr val="000000"/>
              </a:solidFill>
              <a:latin typeface="Century Gothic" panose="020F0302020204030204"/>
              <a:ea typeface=""/>
            </a:endParaRPr>
          </a:p>
        </p:txBody>
      </p:sp>
      <p:sp>
        <p:nvSpPr>
          <p:cNvPr id="8" name="TextBox 7">
            <a:extLst>
              <a:ext uri="{FF2B5EF4-FFF2-40B4-BE49-F238E27FC236}">
                <a16:creationId xmlns:a16="http://schemas.microsoft.com/office/drawing/2014/main" id="{54410A43-E6DD-7F4E-9850-04C384A9E277}"/>
              </a:ext>
            </a:extLst>
          </p:cNvPr>
          <p:cNvSpPr txBox="1"/>
          <p:nvPr/>
        </p:nvSpPr>
        <p:spPr>
          <a:xfrm>
            <a:off x="872035" y="-898352"/>
            <a:ext cx="10004662" cy="913007"/>
          </a:xfrm>
          <a:prstGeom prst="rect">
            <a:avLst/>
          </a:prstGeom>
          <a:noFill/>
        </p:spPr>
        <p:txBody>
          <a:bodyPr wrap="none" rtlCol="0">
            <a:spAutoFit/>
          </a:bodyPr>
          <a:lstStyle/>
          <a:p>
            <a:r>
              <a:rPr lang="en-US" sz="5333" i="1" dirty="0">
                <a:latin typeface="Century Gothic" panose="020B0502020202020204" pitchFamily="34" charset="0"/>
              </a:rPr>
              <a:t>Berkeley is the place to be for</a:t>
            </a:r>
          </a:p>
        </p:txBody>
      </p:sp>
      <p:sp>
        <p:nvSpPr>
          <p:cNvPr id="9" name="Rectangle 8">
            <a:extLst>
              <a:ext uri="{FF2B5EF4-FFF2-40B4-BE49-F238E27FC236}">
                <a16:creationId xmlns:a16="http://schemas.microsoft.com/office/drawing/2014/main" id="{13759F55-2C72-F94C-AA18-307FB3BC80A7}"/>
              </a:ext>
            </a:extLst>
          </p:cNvPr>
          <p:cNvSpPr/>
          <p:nvPr/>
        </p:nvSpPr>
        <p:spPr>
          <a:xfrm>
            <a:off x="3672291" y="1210228"/>
            <a:ext cx="4847417" cy="1446550"/>
          </a:xfrm>
          <a:prstGeom prst="rect">
            <a:avLst/>
          </a:prstGeom>
        </p:spPr>
        <p:txBody>
          <a:bodyPr wrap="none">
            <a:spAutoFit/>
          </a:bodyPr>
          <a:lstStyle/>
          <a:p>
            <a:pPr lvl="0" algn="ctr"/>
            <a:r>
              <a:rPr lang="en-US" sz="8800" dirty="0">
                <a:solidFill>
                  <a:srgbClr val="000000"/>
                </a:solidFill>
                <a:latin typeface="Franklin Gothic Demi" charset="0"/>
                <a:ea typeface="Franklin Gothic Demi" charset="0"/>
                <a:cs typeface="Franklin Gothic Demi" charset="0"/>
              </a:rPr>
              <a:t>Research</a:t>
            </a:r>
          </a:p>
        </p:txBody>
      </p:sp>
      <p:pic>
        <p:nvPicPr>
          <p:cNvPr id="11" name="Picture 10">
            <a:extLst>
              <a:ext uri="{FF2B5EF4-FFF2-40B4-BE49-F238E27FC236}">
                <a16:creationId xmlns:a16="http://schemas.microsoft.com/office/drawing/2014/main" id="{E521BFC4-A404-394E-82F4-2F34D6B70A2F}"/>
              </a:ext>
            </a:extLst>
          </p:cNvPr>
          <p:cNvPicPr>
            <a:picLocks noChangeAspect="1"/>
          </p:cNvPicPr>
          <p:nvPr/>
        </p:nvPicPr>
        <p:blipFill>
          <a:blip r:embed="rId3"/>
          <a:stretch>
            <a:fillRect/>
          </a:stretch>
        </p:blipFill>
        <p:spPr>
          <a:xfrm>
            <a:off x="1726069" y="2980769"/>
            <a:ext cx="3688770" cy="835040"/>
          </a:xfrm>
          <a:prstGeom prst="rect">
            <a:avLst/>
          </a:prstGeom>
        </p:spPr>
      </p:pic>
      <p:pic>
        <p:nvPicPr>
          <p:cNvPr id="12" name="Picture 11">
            <a:extLst>
              <a:ext uri="{FF2B5EF4-FFF2-40B4-BE49-F238E27FC236}">
                <a16:creationId xmlns:a16="http://schemas.microsoft.com/office/drawing/2014/main" id="{C6A52554-5FA4-E546-BD25-2B74059CDE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4741" y="2560120"/>
            <a:ext cx="2886075" cy="1539240"/>
          </a:xfrm>
          <a:prstGeom prst="rect">
            <a:avLst/>
          </a:prstGeom>
        </p:spPr>
      </p:pic>
      <p:pic>
        <p:nvPicPr>
          <p:cNvPr id="13" name="Picture 12">
            <a:extLst>
              <a:ext uri="{FF2B5EF4-FFF2-40B4-BE49-F238E27FC236}">
                <a16:creationId xmlns:a16="http://schemas.microsoft.com/office/drawing/2014/main" id="{DE498374-DF50-4047-95A9-C7B1DD67BB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0360" y="4281186"/>
            <a:ext cx="2247677" cy="1195573"/>
          </a:xfrm>
          <a:prstGeom prst="rect">
            <a:avLst/>
          </a:prstGeom>
        </p:spPr>
      </p:pic>
      <p:pic>
        <p:nvPicPr>
          <p:cNvPr id="14" name="Picture 13">
            <a:extLst>
              <a:ext uri="{FF2B5EF4-FFF2-40B4-BE49-F238E27FC236}">
                <a16:creationId xmlns:a16="http://schemas.microsoft.com/office/drawing/2014/main" id="{F78AB725-B878-7846-A98A-57ABD8AFC2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3455" y="4190421"/>
            <a:ext cx="1465846" cy="1802527"/>
          </a:xfrm>
          <a:prstGeom prst="rect">
            <a:avLst/>
          </a:prstGeom>
        </p:spPr>
      </p:pic>
      <p:pic>
        <p:nvPicPr>
          <p:cNvPr id="15" name="Picture 14">
            <a:extLst>
              <a:ext uri="{FF2B5EF4-FFF2-40B4-BE49-F238E27FC236}">
                <a16:creationId xmlns:a16="http://schemas.microsoft.com/office/drawing/2014/main" id="{88169213-740C-1447-8480-99BFB7CC63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752" y="5476759"/>
            <a:ext cx="1477815" cy="989591"/>
          </a:xfrm>
          <a:prstGeom prst="rect">
            <a:avLst/>
          </a:prstGeom>
        </p:spPr>
      </p:pic>
      <p:pic>
        <p:nvPicPr>
          <p:cNvPr id="16" name="Picture 15">
            <a:extLst>
              <a:ext uri="{FF2B5EF4-FFF2-40B4-BE49-F238E27FC236}">
                <a16:creationId xmlns:a16="http://schemas.microsoft.com/office/drawing/2014/main" id="{4897B68C-625D-8D4B-9EE2-97A138A98E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1714" y="6156143"/>
            <a:ext cx="2202211" cy="469915"/>
          </a:xfrm>
          <a:prstGeom prst="rect">
            <a:avLst/>
          </a:prstGeom>
        </p:spPr>
      </p:pic>
      <p:pic>
        <p:nvPicPr>
          <p:cNvPr id="17" name="Picture 16">
            <a:extLst>
              <a:ext uri="{FF2B5EF4-FFF2-40B4-BE49-F238E27FC236}">
                <a16:creationId xmlns:a16="http://schemas.microsoft.com/office/drawing/2014/main" id="{7EBE8AE6-94AA-D94A-A4F6-4B22D39F5279}"/>
              </a:ext>
            </a:extLst>
          </p:cNvPr>
          <p:cNvPicPr>
            <a:picLocks noChangeAspect="1"/>
          </p:cNvPicPr>
          <p:nvPr/>
        </p:nvPicPr>
        <p:blipFill>
          <a:blip r:embed="rId9"/>
          <a:stretch>
            <a:fillRect/>
          </a:stretch>
        </p:blipFill>
        <p:spPr>
          <a:xfrm>
            <a:off x="6543275" y="5568070"/>
            <a:ext cx="1270000" cy="1270000"/>
          </a:xfrm>
          <a:prstGeom prst="rect">
            <a:avLst/>
          </a:prstGeom>
        </p:spPr>
      </p:pic>
      <p:pic>
        <p:nvPicPr>
          <p:cNvPr id="18" name="Picture 17">
            <a:extLst>
              <a:ext uri="{FF2B5EF4-FFF2-40B4-BE49-F238E27FC236}">
                <a16:creationId xmlns:a16="http://schemas.microsoft.com/office/drawing/2014/main" id="{85B70145-09A5-9749-B809-0B7E6AEFFE08}"/>
              </a:ext>
            </a:extLst>
          </p:cNvPr>
          <p:cNvPicPr>
            <a:picLocks noChangeAspect="1"/>
          </p:cNvPicPr>
          <p:nvPr/>
        </p:nvPicPr>
        <p:blipFill>
          <a:blip r:embed="rId10"/>
          <a:stretch>
            <a:fillRect/>
          </a:stretch>
        </p:blipFill>
        <p:spPr>
          <a:xfrm>
            <a:off x="8754195" y="5645779"/>
            <a:ext cx="1448430" cy="955124"/>
          </a:xfrm>
          <a:prstGeom prst="rect">
            <a:avLst/>
          </a:prstGeom>
        </p:spPr>
      </p:pic>
      <p:pic>
        <p:nvPicPr>
          <p:cNvPr id="19" name="Picture 18">
            <a:extLst>
              <a:ext uri="{FF2B5EF4-FFF2-40B4-BE49-F238E27FC236}">
                <a16:creationId xmlns:a16="http://schemas.microsoft.com/office/drawing/2014/main" id="{EA19930A-6D42-5745-BDB2-41DBAECBB66E}"/>
              </a:ext>
            </a:extLst>
          </p:cNvPr>
          <p:cNvPicPr>
            <a:picLocks noChangeAspect="1"/>
          </p:cNvPicPr>
          <p:nvPr/>
        </p:nvPicPr>
        <p:blipFill>
          <a:blip r:embed="rId11"/>
          <a:stretch>
            <a:fillRect/>
          </a:stretch>
        </p:blipFill>
        <p:spPr>
          <a:xfrm>
            <a:off x="7562105" y="4271049"/>
            <a:ext cx="1490482" cy="1195574"/>
          </a:xfrm>
          <a:prstGeom prst="rect">
            <a:avLst/>
          </a:prstGeom>
        </p:spPr>
      </p:pic>
      <p:pic>
        <p:nvPicPr>
          <p:cNvPr id="20" name="Picture 19">
            <a:extLst>
              <a:ext uri="{FF2B5EF4-FFF2-40B4-BE49-F238E27FC236}">
                <a16:creationId xmlns:a16="http://schemas.microsoft.com/office/drawing/2014/main" id="{85B858CE-E6E8-8E43-8CAA-C2AD61407093}"/>
              </a:ext>
            </a:extLst>
          </p:cNvPr>
          <p:cNvPicPr>
            <a:picLocks noChangeAspect="1"/>
          </p:cNvPicPr>
          <p:nvPr/>
        </p:nvPicPr>
        <p:blipFill>
          <a:blip r:embed="rId12"/>
          <a:stretch>
            <a:fillRect/>
          </a:stretch>
        </p:blipFill>
        <p:spPr>
          <a:xfrm>
            <a:off x="8422236" y="4365679"/>
            <a:ext cx="4175739" cy="1304918"/>
          </a:xfrm>
          <a:prstGeom prst="rect">
            <a:avLst/>
          </a:prstGeom>
        </p:spPr>
      </p:pic>
      <p:pic>
        <p:nvPicPr>
          <p:cNvPr id="21" name="Picture 20">
            <a:extLst>
              <a:ext uri="{FF2B5EF4-FFF2-40B4-BE49-F238E27FC236}">
                <a16:creationId xmlns:a16="http://schemas.microsoft.com/office/drawing/2014/main" id="{8160109B-EE2D-AA41-95F9-52C6A93ED181}"/>
              </a:ext>
            </a:extLst>
          </p:cNvPr>
          <p:cNvPicPr>
            <a:picLocks noChangeAspect="1"/>
          </p:cNvPicPr>
          <p:nvPr/>
        </p:nvPicPr>
        <p:blipFill>
          <a:blip r:embed="rId13"/>
          <a:stretch>
            <a:fillRect/>
          </a:stretch>
        </p:blipFill>
        <p:spPr>
          <a:xfrm>
            <a:off x="5812579" y="4641718"/>
            <a:ext cx="1391735" cy="835041"/>
          </a:xfrm>
          <a:prstGeom prst="rect">
            <a:avLst/>
          </a:prstGeom>
        </p:spPr>
      </p:pic>
    </p:spTree>
    <p:extLst>
      <p:ext uri="{BB962C8B-B14F-4D97-AF65-F5344CB8AC3E}">
        <p14:creationId xmlns:p14="http://schemas.microsoft.com/office/powerpoint/2010/main" val="2063606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861B-DEA0-0A41-8B79-72667EA4970B}"/>
              </a:ext>
            </a:extLst>
          </p:cNvPr>
          <p:cNvSpPr>
            <a:spLocks noGrp="1"/>
          </p:cNvSpPr>
          <p:nvPr>
            <p:ph type="title"/>
          </p:nvPr>
        </p:nvSpPr>
        <p:spPr/>
        <p:txBody>
          <a:bodyPr/>
          <a:lstStyle/>
          <a:p>
            <a:r>
              <a:rPr lang="en-US" dirty="0"/>
              <a:t>About You?</a:t>
            </a:r>
          </a:p>
        </p:txBody>
      </p:sp>
      <p:sp>
        <p:nvSpPr>
          <p:cNvPr id="3" name="Text Placeholder 2">
            <a:extLst>
              <a:ext uri="{FF2B5EF4-FFF2-40B4-BE49-F238E27FC236}">
                <a16:creationId xmlns:a16="http://schemas.microsoft.com/office/drawing/2014/main" id="{53F835D5-F994-A749-9418-CCF17681F8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6538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E9A496-8A7C-744B-B8BB-5F0AC1EC8A45}"/>
              </a:ext>
            </a:extLst>
          </p:cNvPr>
          <p:cNvSpPr>
            <a:spLocks noGrp="1"/>
          </p:cNvSpPr>
          <p:nvPr>
            <p:ph type="title"/>
          </p:nvPr>
        </p:nvSpPr>
        <p:spPr>
          <a:xfrm>
            <a:off x="552450" y="97972"/>
            <a:ext cx="10801350" cy="1325563"/>
          </a:xfrm>
        </p:spPr>
        <p:txBody>
          <a:bodyPr/>
          <a:lstStyle/>
          <a:p>
            <a:r>
              <a:rPr lang="en-US" dirty="0"/>
              <a:t>Background Requirements</a:t>
            </a:r>
          </a:p>
        </p:txBody>
      </p:sp>
      <p:sp>
        <p:nvSpPr>
          <p:cNvPr id="5" name="Content Placeholder 4">
            <a:extLst>
              <a:ext uri="{FF2B5EF4-FFF2-40B4-BE49-F238E27FC236}">
                <a16:creationId xmlns:a16="http://schemas.microsoft.com/office/drawing/2014/main" id="{8C4D3567-FE2F-054B-A4D9-B1A59E7DF6D1}"/>
              </a:ext>
            </a:extLst>
          </p:cNvPr>
          <p:cNvSpPr>
            <a:spLocks noGrp="1"/>
          </p:cNvSpPr>
          <p:nvPr>
            <p:ph idx="1"/>
          </p:nvPr>
        </p:nvSpPr>
        <p:spPr>
          <a:xfrm>
            <a:off x="838200" y="1450295"/>
            <a:ext cx="10515600" cy="5211762"/>
          </a:xfrm>
        </p:spPr>
        <p:txBody>
          <a:bodyPr>
            <a:normAutofit/>
          </a:bodyPr>
          <a:lstStyle/>
          <a:p>
            <a:r>
              <a:rPr lang="en-US" dirty="0"/>
              <a:t>You have taken</a:t>
            </a:r>
            <a:r>
              <a:rPr lang="en-US" b="1" dirty="0"/>
              <a:t> previous courses</a:t>
            </a:r>
            <a:r>
              <a:rPr lang="en-US" dirty="0"/>
              <a:t> in either</a:t>
            </a:r>
          </a:p>
          <a:p>
            <a:pPr lvl="1"/>
            <a:r>
              <a:rPr lang="en-US" dirty="0"/>
              <a:t>Systems (for example CS162) </a:t>
            </a:r>
            <a:r>
              <a:rPr lang="en-US" dirty="0">
                <a:sym typeface="Wingdings" pitchFamily="2" charset="2"/>
              </a:rPr>
              <a:t> comfortable </a:t>
            </a:r>
            <a:r>
              <a:rPr lang="en-US" b="1" dirty="0">
                <a:sym typeface="Wingdings" pitchFamily="2" charset="2"/>
              </a:rPr>
              <a:t>building systems</a:t>
            </a:r>
            <a:r>
              <a:rPr lang="en-US" dirty="0">
                <a:sym typeface="Wingdings" pitchFamily="2" charset="2"/>
              </a:rPr>
              <a:t> and familiar with </a:t>
            </a:r>
            <a:r>
              <a:rPr lang="en-US" b="1" dirty="0">
                <a:sym typeface="Wingdings" pitchFamily="2" charset="2"/>
              </a:rPr>
              <a:t>big ideas in system design</a:t>
            </a:r>
            <a:endParaRPr lang="en-US" b="1" dirty="0"/>
          </a:p>
          <a:p>
            <a:pPr lvl="1"/>
            <a:r>
              <a:rPr lang="en-US" dirty="0"/>
              <a:t>Machine Learning (for example CS189) </a:t>
            </a:r>
            <a:r>
              <a:rPr lang="en-US" dirty="0">
                <a:sym typeface="Wingdings" pitchFamily="2" charset="2"/>
              </a:rPr>
              <a:t> comfortable</a:t>
            </a:r>
            <a:r>
              <a:rPr lang="en-US" b="1" dirty="0">
                <a:sym typeface="Wingdings" pitchFamily="2" charset="2"/>
              </a:rPr>
              <a:t> training neural networks</a:t>
            </a:r>
            <a:r>
              <a:rPr lang="en-US" dirty="0">
                <a:sym typeface="Wingdings" pitchFamily="2" charset="2"/>
              </a:rPr>
              <a:t> and familiar with </a:t>
            </a:r>
            <a:r>
              <a:rPr lang="en-US" b="1" dirty="0">
                <a:sym typeface="Wingdings" pitchFamily="2" charset="2"/>
              </a:rPr>
              <a:t>big ideas in ML</a:t>
            </a:r>
            <a:endParaRPr lang="en-US" b="1" dirty="0"/>
          </a:p>
          <a:p>
            <a:pPr marL="457200" lvl="1" indent="0">
              <a:buNone/>
            </a:pPr>
            <a:endParaRPr lang="en-US" dirty="0"/>
          </a:p>
          <a:p>
            <a:r>
              <a:rPr lang="en-US" dirty="0"/>
              <a:t>You are </a:t>
            </a:r>
            <a:r>
              <a:rPr lang="en-US" b="1" dirty="0"/>
              <a:t>actively</a:t>
            </a:r>
            <a:r>
              <a:rPr lang="en-US" dirty="0"/>
              <a:t> </a:t>
            </a:r>
            <a:r>
              <a:rPr lang="en-US" b="1" dirty="0"/>
              <a:t>involved</a:t>
            </a:r>
            <a:r>
              <a:rPr lang="en-US" dirty="0"/>
              <a:t> </a:t>
            </a:r>
            <a:r>
              <a:rPr lang="en-US" b="1" dirty="0"/>
              <a:t>in research</a:t>
            </a:r>
            <a:r>
              <a:rPr lang="en-US" dirty="0"/>
              <a:t> in either systems or machine learning (or both)</a:t>
            </a:r>
          </a:p>
          <a:p>
            <a:pPr marL="14287" indent="0">
              <a:buNone/>
            </a:pPr>
            <a:br>
              <a:rPr lang="en-US" sz="2000" dirty="0"/>
            </a:br>
            <a:br>
              <a:rPr lang="en-US" sz="2000" dirty="0"/>
            </a:br>
            <a:r>
              <a:rPr lang="en-US" sz="2000" dirty="0"/>
              <a:t>If this does not describe you, email me (</a:t>
            </a:r>
            <a:r>
              <a:rPr lang="en-US" sz="2000" dirty="0">
                <a:hlinkClick r:id="rId2"/>
              </a:rPr>
              <a:t>jegonzal@Berkeley.edu</a:t>
            </a:r>
            <a:r>
              <a:rPr lang="en-US" sz="2000" dirty="0"/>
              <a:t>) and we can talk about your situation.</a:t>
            </a:r>
          </a:p>
        </p:txBody>
      </p:sp>
    </p:spTree>
    <p:extLst>
      <p:ext uri="{BB962C8B-B14F-4D97-AF65-F5344CB8AC3E}">
        <p14:creationId xmlns:p14="http://schemas.microsoft.com/office/powerpoint/2010/main" val="2202858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B9CC-FE8C-624D-A880-463A43625C0A}"/>
              </a:ext>
            </a:extLst>
          </p:cNvPr>
          <p:cNvSpPr>
            <a:spLocks noGrp="1"/>
          </p:cNvSpPr>
          <p:nvPr>
            <p:ph type="title"/>
          </p:nvPr>
        </p:nvSpPr>
        <p:spPr/>
        <p:txBody>
          <a:bodyPr/>
          <a:lstStyle/>
          <a:p>
            <a:r>
              <a:rPr lang="en-US" dirty="0"/>
              <a:t>Enrolling in the Class (and the Waitlist)</a:t>
            </a:r>
          </a:p>
        </p:txBody>
      </p:sp>
      <p:sp>
        <p:nvSpPr>
          <p:cNvPr id="3" name="Content Placeholder 2">
            <a:extLst>
              <a:ext uri="{FF2B5EF4-FFF2-40B4-BE49-F238E27FC236}">
                <a16:creationId xmlns:a16="http://schemas.microsoft.com/office/drawing/2014/main" id="{B0C030B1-AF29-A341-A35A-310C68DFA24C}"/>
              </a:ext>
            </a:extLst>
          </p:cNvPr>
          <p:cNvSpPr>
            <a:spLocks noGrp="1"/>
          </p:cNvSpPr>
          <p:nvPr>
            <p:ph idx="1"/>
          </p:nvPr>
        </p:nvSpPr>
        <p:spPr/>
        <p:txBody>
          <a:bodyPr>
            <a:normAutofit/>
          </a:bodyPr>
          <a:lstStyle/>
          <a:p>
            <a:r>
              <a:rPr lang="en-US" dirty="0"/>
              <a:t>We were able to </a:t>
            </a:r>
            <a:r>
              <a:rPr lang="en-US" b="1" dirty="0"/>
              <a:t>extend to 45 students</a:t>
            </a:r>
          </a:p>
          <a:p>
            <a:r>
              <a:rPr lang="en-US" dirty="0"/>
              <a:t>Currently prioritizing </a:t>
            </a:r>
            <a:r>
              <a:rPr lang="en-US" b="1" dirty="0"/>
              <a:t>PhD</a:t>
            </a:r>
            <a:r>
              <a:rPr lang="en-US" dirty="0"/>
              <a:t> and </a:t>
            </a:r>
            <a:r>
              <a:rPr lang="en-US" b="1" dirty="0"/>
              <a:t>MS students </a:t>
            </a:r>
            <a:r>
              <a:rPr lang="en-US" dirty="0"/>
              <a:t>(&gt;45 students)</a:t>
            </a:r>
          </a:p>
          <a:p>
            <a:pPr lvl="1"/>
            <a:r>
              <a:rPr lang="en-US" dirty="0"/>
              <a:t>Willing to admit strong undergrads if there is room</a:t>
            </a:r>
          </a:p>
          <a:p>
            <a:pPr lvl="1"/>
            <a:r>
              <a:rPr lang="en-US" dirty="0"/>
              <a:t>Fill out this form: </a:t>
            </a:r>
            <a:r>
              <a:rPr lang="en-US" dirty="0">
                <a:hlinkClick r:id="rId2"/>
              </a:rPr>
              <a:t>https://forms.gle/cn1DS5owivBbniA78</a:t>
            </a:r>
            <a:r>
              <a:rPr lang="en-US" dirty="0"/>
              <a:t> </a:t>
            </a:r>
          </a:p>
          <a:p>
            <a:r>
              <a:rPr lang="en-US" dirty="0"/>
              <a:t>In previous offerings around </a:t>
            </a:r>
            <a:r>
              <a:rPr lang="en-US" b="1" dirty="0"/>
              <a:t>10% of students dropped</a:t>
            </a:r>
          </a:p>
          <a:p>
            <a:r>
              <a:rPr lang="en-US" dirty="0"/>
              <a:t>This is a seminar class – </a:t>
            </a:r>
            <a:r>
              <a:rPr lang="en-US" b="1" dirty="0"/>
              <a:t>attendance is required.</a:t>
            </a:r>
          </a:p>
          <a:p>
            <a:pPr lvl="1"/>
            <a:r>
              <a:rPr lang="en-US" b="1" dirty="0"/>
              <a:t>You may attend virtually (via zoom)! </a:t>
            </a:r>
          </a:p>
          <a:p>
            <a:pPr marL="14287" indent="0">
              <a:buNone/>
            </a:pPr>
            <a:r>
              <a:rPr lang="en-US" b="1" dirty="0"/>
              <a:t>If you would like to enroll please participate in first weeks.</a:t>
            </a:r>
          </a:p>
          <a:p>
            <a:endParaRPr lang="en-US" b="1" dirty="0"/>
          </a:p>
        </p:txBody>
      </p:sp>
    </p:spTree>
    <p:extLst>
      <p:ext uri="{BB962C8B-B14F-4D97-AF65-F5344CB8AC3E}">
        <p14:creationId xmlns:p14="http://schemas.microsoft.com/office/powerpoint/2010/main" val="3597956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15A6-591C-6F40-B37A-AE285D8D3A58}"/>
              </a:ext>
            </a:extLst>
          </p:cNvPr>
          <p:cNvSpPr>
            <a:spLocks noGrp="1"/>
          </p:cNvSpPr>
          <p:nvPr>
            <p:ph type="title"/>
          </p:nvPr>
        </p:nvSpPr>
        <p:spPr>
          <a:xfrm>
            <a:off x="552450" y="278265"/>
            <a:ext cx="10801350" cy="1325563"/>
          </a:xfrm>
        </p:spPr>
        <p:txBody>
          <a:bodyPr/>
          <a:lstStyle/>
          <a:p>
            <a:r>
              <a:rPr lang="en-US" dirty="0"/>
              <a:t>Reasons not to take this class … </a:t>
            </a:r>
            <a:r>
              <a:rPr lang="en-US" dirty="0">
                <a:sym typeface="Wingdings" pitchFamily="2" charset="2"/>
              </a:rPr>
              <a:t> </a:t>
            </a:r>
            <a:endParaRPr lang="en-US" dirty="0"/>
          </a:p>
        </p:txBody>
      </p:sp>
      <p:sp>
        <p:nvSpPr>
          <p:cNvPr id="3" name="Content Placeholder 2">
            <a:extLst>
              <a:ext uri="{FF2B5EF4-FFF2-40B4-BE49-F238E27FC236}">
                <a16:creationId xmlns:a16="http://schemas.microsoft.com/office/drawing/2014/main" id="{F6D33256-BF3F-9A4C-99D4-CB2BB7D3A72F}"/>
              </a:ext>
            </a:extLst>
          </p:cNvPr>
          <p:cNvSpPr>
            <a:spLocks noGrp="1"/>
          </p:cNvSpPr>
          <p:nvPr>
            <p:ph idx="1"/>
          </p:nvPr>
        </p:nvSpPr>
        <p:spPr>
          <a:xfrm>
            <a:off x="838200" y="1603828"/>
            <a:ext cx="10515600" cy="5617029"/>
          </a:xfrm>
        </p:spPr>
        <p:txBody>
          <a:bodyPr>
            <a:normAutofit/>
          </a:bodyPr>
          <a:lstStyle/>
          <a:p>
            <a:r>
              <a:rPr lang="en-US" dirty="0"/>
              <a:t>If you want to learn how to </a:t>
            </a:r>
            <a:r>
              <a:rPr lang="en-US" b="1" dirty="0"/>
              <a:t>train models</a:t>
            </a:r>
            <a:r>
              <a:rPr lang="en-US" dirty="0"/>
              <a:t> and </a:t>
            </a:r>
            <a:br>
              <a:rPr lang="en-US" dirty="0"/>
            </a:br>
            <a:r>
              <a:rPr lang="en-US" b="1" dirty="0"/>
              <a:t>use</a:t>
            </a:r>
            <a:r>
              <a:rPr lang="en-US" dirty="0"/>
              <a:t> </a:t>
            </a:r>
            <a:r>
              <a:rPr lang="en-US" b="1" dirty="0"/>
              <a:t>TensorFlow</a:t>
            </a:r>
            <a:r>
              <a:rPr lang="en-US" dirty="0"/>
              <a:t>, </a:t>
            </a:r>
            <a:r>
              <a:rPr lang="en-US" b="1" dirty="0" err="1"/>
              <a:t>PyTorch</a:t>
            </a:r>
            <a:r>
              <a:rPr lang="en-US" dirty="0"/>
              <a:t>, and </a:t>
            </a:r>
            <a:r>
              <a:rPr lang="en-US" b="1" dirty="0" err="1"/>
              <a:t>SkLearn</a:t>
            </a:r>
            <a:endParaRPr lang="en-US" b="1" dirty="0"/>
          </a:p>
          <a:p>
            <a:pPr lvl="1"/>
            <a:r>
              <a:rPr lang="en-US" dirty="0"/>
              <a:t>Take: CS C100, CS182, CS189</a:t>
            </a:r>
          </a:p>
          <a:p>
            <a:r>
              <a:rPr lang="en-US" dirty="0"/>
              <a:t>If you want learn how to </a:t>
            </a:r>
            <a:r>
              <a:rPr lang="en-US" b="1" dirty="0"/>
              <a:t>use big data systems</a:t>
            </a:r>
          </a:p>
          <a:p>
            <a:pPr lvl="1"/>
            <a:r>
              <a:rPr lang="en-US" dirty="0"/>
              <a:t>Take: CS162, CS186</a:t>
            </a:r>
          </a:p>
          <a:p>
            <a:r>
              <a:rPr lang="en-US" dirty="0"/>
              <a:t>You are </a:t>
            </a:r>
            <a:r>
              <a:rPr lang="en-US" b="1" i="1" u="sng" dirty="0"/>
              <a:t>not</a:t>
            </a:r>
            <a:r>
              <a:rPr lang="en-US" dirty="0"/>
              <a:t> interested in learning how to </a:t>
            </a:r>
            <a:r>
              <a:rPr lang="en-US" b="1" dirty="0"/>
              <a:t>evaluate</a:t>
            </a:r>
            <a:r>
              <a:rPr lang="en-US" dirty="0"/>
              <a:t>, </a:t>
            </a:r>
            <a:r>
              <a:rPr lang="en-US" b="1" dirty="0"/>
              <a:t>conduct</a:t>
            </a:r>
            <a:r>
              <a:rPr lang="en-US" dirty="0"/>
              <a:t>, and </a:t>
            </a:r>
            <a:r>
              <a:rPr lang="en-US" b="1" dirty="0"/>
              <a:t>communicate</a:t>
            </a:r>
            <a:r>
              <a:rPr lang="en-US" dirty="0"/>
              <a:t> research</a:t>
            </a:r>
          </a:p>
          <a:p>
            <a:pPr lvl="1"/>
            <a:r>
              <a:rPr lang="en-US" dirty="0"/>
              <a:t>Why not?</a:t>
            </a:r>
          </a:p>
          <a:p>
            <a:r>
              <a:rPr lang="en-US" dirty="0"/>
              <a:t>You are </a:t>
            </a:r>
            <a:r>
              <a:rPr lang="en-US" b="1" dirty="0"/>
              <a:t>unable to (virtually) attend lecture</a:t>
            </a:r>
            <a:endParaRPr lang="en-US" sz="3500" dirty="0"/>
          </a:p>
        </p:txBody>
      </p:sp>
      <p:sp>
        <p:nvSpPr>
          <p:cNvPr id="4" name="Rectangular Callout 3">
            <a:extLst>
              <a:ext uri="{FF2B5EF4-FFF2-40B4-BE49-F238E27FC236}">
                <a16:creationId xmlns:a16="http://schemas.microsoft.com/office/drawing/2014/main" id="{DCFDEB6D-A1AE-2445-B816-754B9290A1E2}"/>
              </a:ext>
            </a:extLst>
          </p:cNvPr>
          <p:cNvSpPr/>
          <p:nvPr/>
        </p:nvSpPr>
        <p:spPr>
          <a:xfrm>
            <a:off x="9260114" y="1349829"/>
            <a:ext cx="2598057" cy="1579562"/>
          </a:xfrm>
          <a:prstGeom prst="wedgeRectCallout">
            <a:avLst>
              <a:gd name="adj1" fmla="val -32095"/>
              <a:gd name="adj2" fmla="val -6373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If you plan to drop this class, please drop it soon so others can enroll!</a:t>
            </a:r>
          </a:p>
        </p:txBody>
      </p:sp>
    </p:spTree>
    <p:extLst>
      <p:ext uri="{BB962C8B-B14F-4D97-AF65-F5344CB8AC3E}">
        <p14:creationId xmlns:p14="http://schemas.microsoft.com/office/powerpoint/2010/main" val="26797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CC74-5E16-E143-BC97-151CE8D6B6E4}"/>
              </a:ext>
            </a:extLst>
          </p:cNvPr>
          <p:cNvSpPr>
            <a:spLocks noGrp="1"/>
          </p:cNvSpPr>
          <p:nvPr>
            <p:ph type="title"/>
          </p:nvPr>
        </p:nvSpPr>
        <p:spPr/>
        <p:txBody>
          <a:bodyPr/>
          <a:lstStyle/>
          <a:p>
            <a:r>
              <a:rPr lang="en-US" dirty="0"/>
              <a:t>Goals for the Class</a:t>
            </a:r>
          </a:p>
        </p:txBody>
      </p:sp>
      <p:sp>
        <p:nvSpPr>
          <p:cNvPr id="3" name="Text Placeholder 2">
            <a:extLst>
              <a:ext uri="{FF2B5EF4-FFF2-40B4-BE49-F238E27FC236}">
                <a16:creationId xmlns:a16="http://schemas.microsoft.com/office/drawing/2014/main" id="{A43DEC05-79D2-6E42-9F67-131BDC9778E3}"/>
              </a:ext>
            </a:extLst>
          </p:cNvPr>
          <p:cNvSpPr>
            <a:spLocks noGrp="1"/>
          </p:cNvSpPr>
          <p:nvPr>
            <p:ph type="body" idx="1"/>
          </p:nvPr>
        </p:nvSpPr>
        <p:spPr/>
        <p:txBody>
          <a:bodyPr/>
          <a:lstStyle/>
          <a:p>
            <a:r>
              <a:rPr lang="en-US" dirty="0"/>
              <a:t>What do you expect from this class?</a:t>
            </a:r>
          </a:p>
        </p:txBody>
      </p:sp>
    </p:spTree>
    <p:extLst>
      <p:ext uri="{BB962C8B-B14F-4D97-AF65-F5344CB8AC3E}">
        <p14:creationId xmlns:p14="http://schemas.microsoft.com/office/powerpoint/2010/main" val="1004864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B6DB36-66F1-4743-B85E-9399F01D6403}"/>
              </a:ext>
            </a:extLst>
          </p:cNvPr>
          <p:cNvSpPr>
            <a:spLocks noGrp="1"/>
          </p:cNvSpPr>
          <p:nvPr>
            <p:ph type="title"/>
          </p:nvPr>
        </p:nvSpPr>
        <p:spPr/>
        <p:txBody>
          <a:bodyPr/>
          <a:lstStyle/>
          <a:p>
            <a:r>
              <a:rPr lang="en-US" dirty="0"/>
              <a:t>My Goals for the Class</a:t>
            </a:r>
          </a:p>
        </p:txBody>
      </p:sp>
      <p:sp>
        <p:nvSpPr>
          <p:cNvPr id="5" name="Content Placeholder 4">
            <a:extLst>
              <a:ext uri="{FF2B5EF4-FFF2-40B4-BE49-F238E27FC236}">
                <a16:creationId xmlns:a16="http://schemas.microsoft.com/office/drawing/2014/main" id="{A5936A17-28FF-074E-BDD2-B6515D053CFB}"/>
              </a:ext>
            </a:extLst>
          </p:cNvPr>
          <p:cNvSpPr>
            <a:spLocks noGrp="1"/>
          </p:cNvSpPr>
          <p:nvPr>
            <p:ph idx="1"/>
          </p:nvPr>
        </p:nvSpPr>
        <p:spPr>
          <a:xfrm>
            <a:off x="685800" y="1841954"/>
            <a:ext cx="10947400" cy="4351339"/>
          </a:xfrm>
        </p:spPr>
        <p:txBody>
          <a:bodyPr>
            <a:normAutofit/>
          </a:bodyPr>
          <a:lstStyle/>
          <a:p>
            <a:r>
              <a:rPr lang="en-US" dirty="0"/>
              <a:t>Identify and </a:t>
            </a:r>
            <a:r>
              <a:rPr lang="en-US" b="1" dirty="0"/>
              <a:t>solve impactful problems </a:t>
            </a:r>
            <a:r>
              <a:rPr lang="en-US" dirty="0"/>
              <a:t>at the intersection of AI and Systems</a:t>
            </a:r>
          </a:p>
          <a:p>
            <a:r>
              <a:rPr lang="en-US" dirty="0"/>
              <a:t>Learn about the </a:t>
            </a:r>
            <a:r>
              <a:rPr lang="en-US" b="1" dirty="0"/>
              <a:t>big ideas</a:t>
            </a:r>
            <a:r>
              <a:rPr lang="en-US" dirty="0"/>
              <a:t> and </a:t>
            </a:r>
            <a:r>
              <a:rPr lang="en-US" b="1" dirty="0"/>
              <a:t>key results </a:t>
            </a:r>
            <a:r>
              <a:rPr lang="en-US" dirty="0"/>
              <a:t>in AI systems</a:t>
            </a:r>
          </a:p>
          <a:p>
            <a:r>
              <a:rPr lang="en-US" dirty="0"/>
              <a:t>Learn how to read, evaluate, and </a:t>
            </a:r>
            <a:r>
              <a:rPr lang="en-US" b="1" dirty="0"/>
              <a:t>peer review papers</a:t>
            </a:r>
          </a:p>
          <a:p>
            <a:r>
              <a:rPr lang="en-US" dirty="0"/>
              <a:t>Learn how to </a:t>
            </a:r>
            <a:r>
              <a:rPr lang="en-US" b="1" dirty="0"/>
              <a:t>write great papers </a:t>
            </a:r>
            <a:r>
              <a:rPr lang="en-US" dirty="0"/>
              <a:t>that also get published!</a:t>
            </a:r>
            <a:br>
              <a:rPr lang="en-US" dirty="0"/>
            </a:br>
            <a:endParaRPr lang="en-US" dirty="0"/>
          </a:p>
          <a:p>
            <a:pPr marL="14287" indent="0">
              <a:buNone/>
            </a:pPr>
            <a:r>
              <a:rPr lang="en-US" sz="6000" dirty="0"/>
              <a:t>Have Fun!</a:t>
            </a:r>
          </a:p>
        </p:txBody>
      </p:sp>
    </p:spTree>
    <p:extLst>
      <p:ext uri="{BB962C8B-B14F-4D97-AF65-F5344CB8AC3E}">
        <p14:creationId xmlns:p14="http://schemas.microsoft.com/office/powerpoint/2010/main" val="30385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57AE-92CB-E74F-8B20-F65FAEF75866}"/>
              </a:ext>
            </a:extLst>
          </p:cNvPr>
          <p:cNvSpPr>
            <a:spLocks noGrp="1"/>
          </p:cNvSpPr>
          <p:nvPr>
            <p:ph type="title"/>
          </p:nvPr>
        </p:nvSpPr>
        <p:spPr/>
        <p:txBody>
          <a:bodyPr>
            <a:normAutofit/>
          </a:bodyPr>
          <a:lstStyle/>
          <a:p>
            <a:r>
              <a:rPr lang="en-US" dirty="0" err="1"/>
              <a:t>PostDoc</a:t>
            </a:r>
            <a:r>
              <a:rPr lang="en-US" dirty="0"/>
              <a:t> Focus: Full Stack Deep Learning</a:t>
            </a:r>
          </a:p>
        </p:txBody>
      </p:sp>
      <p:pic>
        <p:nvPicPr>
          <p:cNvPr id="65" name="Picture 64">
            <a:extLst>
              <a:ext uri="{FF2B5EF4-FFF2-40B4-BE49-F238E27FC236}">
                <a16:creationId xmlns:a16="http://schemas.microsoft.com/office/drawing/2014/main" id="{13CE8BA8-6D57-2944-BBB9-A14EC63CB081}"/>
              </a:ext>
            </a:extLst>
          </p:cNvPr>
          <p:cNvPicPr>
            <a:picLocks noChangeAspect="1"/>
          </p:cNvPicPr>
          <p:nvPr/>
        </p:nvPicPr>
        <p:blipFill>
          <a:blip r:embed="rId2"/>
          <a:stretch>
            <a:fillRect/>
          </a:stretch>
        </p:blipFill>
        <p:spPr>
          <a:xfrm>
            <a:off x="4008441" y="1575491"/>
            <a:ext cx="8183559" cy="5282509"/>
          </a:xfrm>
          <a:prstGeom prst="rect">
            <a:avLst/>
          </a:prstGeom>
        </p:spPr>
      </p:pic>
      <p:pic>
        <p:nvPicPr>
          <p:cNvPr id="66" name="Picture 65">
            <a:extLst>
              <a:ext uri="{FF2B5EF4-FFF2-40B4-BE49-F238E27FC236}">
                <a16:creationId xmlns:a16="http://schemas.microsoft.com/office/drawing/2014/main" id="{F891ED37-7B9D-DE4C-909B-41D718DF9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821" y="1032213"/>
            <a:ext cx="2215236" cy="1779166"/>
          </a:xfrm>
          <a:prstGeom prst="rect">
            <a:avLst/>
          </a:prstGeom>
        </p:spPr>
      </p:pic>
      <p:pic>
        <p:nvPicPr>
          <p:cNvPr id="68" name="Picture 67">
            <a:extLst>
              <a:ext uri="{FF2B5EF4-FFF2-40B4-BE49-F238E27FC236}">
                <a16:creationId xmlns:a16="http://schemas.microsoft.com/office/drawing/2014/main" id="{9D7F1DD2-6C70-CE48-A1BB-6FF9DEA02BC3}"/>
              </a:ext>
            </a:extLst>
          </p:cNvPr>
          <p:cNvPicPr>
            <a:picLocks noChangeAspect="1"/>
          </p:cNvPicPr>
          <p:nvPr/>
        </p:nvPicPr>
        <p:blipFill rotWithShape="1">
          <a:blip r:embed="rId4"/>
          <a:srcRect r="56101"/>
          <a:stretch/>
        </p:blipFill>
        <p:spPr>
          <a:xfrm>
            <a:off x="1221968" y="4408683"/>
            <a:ext cx="2115252" cy="2128642"/>
          </a:xfrm>
          <a:prstGeom prst="rect">
            <a:avLst/>
          </a:prstGeom>
        </p:spPr>
      </p:pic>
      <p:pic>
        <p:nvPicPr>
          <p:cNvPr id="85" name="Content Placeholder 84">
            <a:extLst>
              <a:ext uri="{FF2B5EF4-FFF2-40B4-BE49-F238E27FC236}">
                <a16:creationId xmlns:a16="http://schemas.microsoft.com/office/drawing/2014/main" id="{A0D48D84-F436-3541-BCD5-926DDF82ADB2}"/>
              </a:ext>
            </a:extLst>
          </p:cNvPr>
          <p:cNvPicPr>
            <a:picLocks noGrp="1" noChangeAspect="1"/>
          </p:cNvPicPr>
          <p:nvPr>
            <p:ph idx="1"/>
          </p:nvPr>
        </p:nvPicPr>
        <p:blipFill rotWithShape="1">
          <a:blip r:embed="rId5"/>
          <a:srcRect l="6638" t="9079" r="6638" b="6050"/>
          <a:stretch/>
        </p:blipFill>
        <p:spPr>
          <a:xfrm>
            <a:off x="3345429" y="2815008"/>
            <a:ext cx="1859232" cy="1819466"/>
          </a:xfrm>
        </p:spPr>
      </p:pic>
    </p:spTree>
    <p:extLst>
      <p:ext uri="{BB962C8B-B14F-4D97-AF65-F5344CB8AC3E}">
        <p14:creationId xmlns:p14="http://schemas.microsoft.com/office/powerpoint/2010/main" val="3579137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A80A-390E-EA49-8717-09ED4A51D387}"/>
              </a:ext>
            </a:extLst>
          </p:cNvPr>
          <p:cNvSpPr>
            <a:spLocks noGrp="1"/>
          </p:cNvSpPr>
          <p:nvPr>
            <p:ph type="title"/>
          </p:nvPr>
        </p:nvSpPr>
        <p:spPr>
          <a:xfrm>
            <a:off x="552450" y="500062"/>
            <a:ext cx="10801350" cy="1325563"/>
          </a:xfrm>
        </p:spPr>
        <p:txBody>
          <a:bodyPr>
            <a:normAutofit/>
          </a:bodyPr>
          <a:lstStyle/>
          <a:p>
            <a:r>
              <a:rPr lang="en-US" dirty="0"/>
              <a:t>How will we achieve these goals?</a:t>
            </a:r>
          </a:p>
        </p:txBody>
      </p:sp>
      <p:sp>
        <p:nvSpPr>
          <p:cNvPr id="3" name="Content Placeholder 2">
            <a:extLst>
              <a:ext uri="{FF2B5EF4-FFF2-40B4-BE49-F238E27FC236}">
                <a16:creationId xmlns:a16="http://schemas.microsoft.com/office/drawing/2014/main" id="{BA3DF5AB-3A8B-F443-B7E0-D5C834FC7366}"/>
              </a:ext>
            </a:extLst>
          </p:cNvPr>
          <p:cNvSpPr>
            <a:spLocks noGrp="1"/>
          </p:cNvSpPr>
          <p:nvPr>
            <p:ph idx="1"/>
          </p:nvPr>
        </p:nvSpPr>
        <p:spPr>
          <a:xfrm>
            <a:off x="838200" y="1959430"/>
            <a:ext cx="10515600" cy="4686300"/>
          </a:xfrm>
        </p:spPr>
        <p:txBody>
          <a:bodyPr/>
          <a:lstStyle/>
          <a:p>
            <a:r>
              <a:rPr lang="en-US" b="1" dirty="0"/>
              <a:t>Lectures and Reading: </a:t>
            </a:r>
            <a:r>
              <a:rPr lang="en-US" dirty="0"/>
              <a:t>study developments in AI Systems</a:t>
            </a:r>
          </a:p>
          <a:p>
            <a:pPr lvl="1"/>
            <a:r>
              <a:rPr lang="en-US" dirty="0"/>
              <a:t>Identify the key open problems and research opportunities</a:t>
            </a:r>
          </a:p>
          <a:p>
            <a:pPr lvl="1"/>
            <a:r>
              <a:rPr lang="en-US" b="1" dirty="0"/>
              <a:t>Guest speakers</a:t>
            </a:r>
            <a:r>
              <a:rPr lang="en-US" dirty="0"/>
              <a:t> every week to </a:t>
            </a:r>
            <a:r>
              <a:rPr lang="en-US" b="1" dirty="0"/>
              <a:t>discuss research</a:t>
            </a:r>
            <a:r>
              <a:rPr lang="en-US" dirty="0"/>
              <a:t> and </a:t>
            </a:r>
            <a:r>
              <a:rPr lang="en-US" b="1" dirty="0"/>
              <a:t>process</a:t>
            </a:r>
            <a:r>
              <a:rPr lang="en-US" dirty="0"/>
              <a:t>.</a:t>
            </a:r>
          </a:p>
          <a:p>
            <a:r>
              <a:rPr lang="en-US" b="1" dirty="0"/>
              <a:t>Projects:</a:t>
            </a:r>
            <a:r>
              <a:rPr lang="en-US" dirty="0"/>
              <a:t> collaboration between Systems and AI students</a:t>
            </a:r>
          </a:p>
          <a:p>
            <a:pPr lvl="1"/>
            <a:r>
              <a:rPr lang="en-US" dirty="0"/>
              <a:t>Explore open problems and produce top tier publications</a:t>
            </a:r>
          </a:p>
          <a:p>
            <a:r>
              <a:rPr lang="en-US" b="1" dirty="0"/>
              <a:t>In Class Reviews: </a:t>
            </a:r>
            <a:r>
              <a:rPr lang="en-US" dirty="0"/>
              <a:t>weekly reviews of papers</a:t>
            </a:r>
          </a:p>
          <a:p>
            <a:pPr lvl="1"/>
            <a:r>
              <a:rPr lang="en-US" dirty="0"/>
              <a:t>Learn both how to evaluate papers and understand how papers are reviewed</a:t>
            </a:r>
          </a:p>
        </p:txBody>
      </p:sp>
    </p:spTree>
    <p:extLst>
      <p:ext uri="{BB962C8B-B14F-4D97-AF65-F5344CB8AC3E}">
        <p14:creationId xmlns:p14="http://schemas.microsoft.com/office/powerpoint/2010/main" val="3665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4A87-CEEB-6844-9F44-B68BF867FF68}"/>
              </a:ext>
            </a:extLst>
          </p:cNvPr>
          <p:cNvSpPr>
            <a:spLocks noGrp="1"/>
          </p:cNvSpPr>
          <p:nvPr>
            <p:ph type="title"/>
          </p:nvPr>
        </p:nvSpPr>
        <p:spPr/>
        <p:txBody>
          <a:bodyPr/>
          <a:lstStyle/>
          <a:p>
            <a:r>
              <a:rPr lang="en-US" dirty="0"/>
              <a:t>Simple Grading Policy</a:t>
            </a:r>
          </a:p>
        </p:txBody>
      </p:sp>
      <p:sp>
        <p:nvSpPr>
          <p:cNvPr id="3" name="Content Placeholder 2">
            <a:extLst>
              <a:ext uri="{FF2B5EF4-FFF2-40B4-BE49-F238E27FC236}">
                <a16:creationId xmlns:a16="http://schemas.microsoft.com/office/drawing/2014/main" id="{D5A4F81F-A6BD-CA45-9D34-26E265DD2D52}"/>
              </a:ext>
            </a:extLst>
          </p:cNvPr>
          <p:cNvSpPr>
            <a:spLocks noGrp="1"/>
          </p:cNvSpPr>
          <p:nvPr>
            <p:ph idx="1"/>
          </p:nvPr>
        </p:nvSpPr>
        <p:spPr/>
        <p:txBody>
          <a:bodyPr>
            <a:normAutofit lnSpcReduction="10000"/>
          </a:bodyPr>
          <a:lstStyle/>
          <a:p>
            <a:pPr marL="14287" indent="0">
              <a:buNone/>
            </a:pPr>
            <a:r>
              <a:rPr lang="en-US" sz="3600" dirty="0"/>
              <a:t>20% Class Participation</a:t>
            </a:r>
          </a:p>
          <a:p>
            <a:pPr lvl="1">
              <a:buFont typeface="Wingdings" pitchFamily="2" charset="2"/>
              <a:buChar char="Ø"/>
            </a:pPr>
            <a:r>
              <a:rPr lang="en-US" sz="2800" b="1" dirty="0"/>
              <a:t>Attend lecture</a:t>
            </a:r>
            <a:r>
              <a:rPr lang="en-US" sz="2800" dirty="0"/>
              <a:t> and </a:t>
            </a:r>
            <a:r>
              <a:rPr lang="en-US" sz="2800" b="1" dirty="0"/>
              <a:t>participate</a:t>
            </a:r>
            <a:r>
              <a:rPr lang="en-US" sz="2800" dirty="0"/>
              <a:t> in class discussions</a:t>
            </a:r>
          </a:p>
          <a:p>
            <a:pPr lvl="1">
              <a:buFont typeface="Wingdings" pitchFamily="2" charset="2"/>
              <a:buChar char="Ø"/>
            </a:pPr>
            <a:r>
              <a:rPr lang="en-US" sz="2800" b="1" dirty="0"/>
              <a:t>Lead 3 in class </a:t>
            </a:r>
            <a:r>
              <a:rPr lang="en-US" sz="2800" dirty="0"/>
              <a:t>discussions (sign-up)</a:t>
            </a:r>
          </a:p>
          <a:p>
            <a:pPr lvl="2">
              <a:buFont typeface="Wingdings" pitchFamily="2" charset="2"/>
              <a:buChar char="Ø"/>
            </a:pPr>
            <a:r>
              <a:rPr lang="en-US" sz="2200" dirty="0">
                <a:hlinkClick r:id="rId2"/>
              </a:rPr>
              <a:t>https://docs.google.com/spreadsheets/d/1mh9JG1CVgUKMy98xSm8ssI8FEWbITL_8rcBjH2tk0SE/edit?usp=sharing</a:t>
            </a:r>
            <a:r>
              <a:rPr lang="en-US" sz="2200" dirty="0"/>
              <a:t> </a:t>
            </a:r>
            <a:endParaRPr lang="en-US" sz="2800" dirty="0"/>
          </a:p>
          <a:p>
            <a:pPr marL="14287" indent="0">
              <a:buNone/>
            </a:pPr>
            <a:r>
              <a:rPr lang="en-US" sz="3600" dirty="0"/>
              <a:t>20% Weekly Reviews</a:t>
            </a:r>
          </a:p>
          <a:p>
            <a:pPr lvl="1">
              <a:buFont typeface="Wingdings" pitchFamily="2" charset="2"/>
              <a:buChar char="Ø"/>
            </a:pPr>
            <a:r>
              <a:rPr lang="en-US" sz="2800" b="1" dirty="0"/>
              <a:t>Submit weekly paper reviews</a:t>
            </a:r>
            <a:r>
              <a:rPr lang="en-US" sz="2800" dirty="0"/>
              <a:t> (google form)!</a:t>
            </a:r>
          </a:p>
          <a:p>
            <a:pPr marL="14287" indent="0">
              <a:buNone/>
            </a:pPr>
            <a:r>
              <a:rPr lang="en-US" sz="3600" dirty="0"/>
              <a:t>60% Class Projects</a:t>
            </a:r>
          </a:p>
          <a:p>
            <a:pPr lvl="1">
              <a:buFont typeface="Wingdings" pitchFamily="2" charset="2"/>
              <a:buChar char="Ø"/>
            </a:pPr>
            <a:r>
              <a:rPr lang="en-US" sz="2800" dirty="0"/>
              <a:t>Do great research!</a:t>
            </a:r>
            <a:endParaRPr lang="en-US" sz="3600" dirty="0"/>
          </a:p>
          <a:p>
            <a:pPr marL="14287" indent="0">
              <a:buNone/>
            </a:pPr>
            <a:endParaRPr lang="en-US" sz="3600" dirty="0"/>
          </a:p>
        </p:txBody>
      </p:sp>
    </p:spTree>
    <p:extLst>
      <p:ext uri="{BB962C8B-B14F-4D97-AF65-F5344CB8AC3E}">
        <p14:creationId xmlns:p14="http://schemas.microsoft.com/office/powerpoint/2010/main" val="3722032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92AEE-AB88-5D4C-8E51-9123F83A5D0E}"/>
              </a:ext>
            </a:extLst>
          </p:cNvPr>
          <p:cNvSpPr>
            <a:spLocks noGrp="1"/>
          </p:cNvSpPr>
          <p:nvPr>
            <p:ph type="title"/>
          </p:nvPr>
        </p:nvSpPr>
        <p:spPr/>
        <p:txBody>
          <a:bodyPr/>
          <a:lstStyle/>
          <a:p>
            <a:r>
              <a:rPr lang="en-US" dirty="0"/>
              <a:t>Problems</a:t>
            </a:r>
          </a:p>
        </p:txBody>
      </p:sp>
      <p:sp>
        <p:nvSpPr>
          <p:cNvPr id="5" name="Text Placeholder 4">
            <a:extLst>
              <a:ext uri="{FF2B5EF4-FFF2-40B4-BE49-F238E27FC236}">
                <a16:creationId xmlns:a16="http://schemas.microsoft.com/office/drawing/2014/main" id="{4618A93A-2FFF-804C-A1D5-BFF0D6BBA5F3}"/>
              </a:ext>
            </a:extLst>
          </p:cNvPr>
          <p:cNvSpPr>
            <a:spLocks noGrp="1"/>
          </p:cNvSpPr>
          <p:nvPr>
            <p:ph type="body" idx="1"/>
          </p:nvPr>
        </p:nvSpPr>
        <p:spPr/>
        <p:txBody>
          <a:bodyPr/>
          <a:lstStyle/>
          <a:p>
            <a:r>
              <a:rPr lang="en-US" dirty="0"/>
              <a:t>What makes a good problem?</a:t>
            </a:r>
          </a:p>
        </p:txBody>
      </p:sp>
    </p:spTree>
    <p:extLst>
      <p:ext uri="{BB962C8B-B14F-4D97-AF65-F5344CB8AC3E}">
        <p14:creationId xmlns:p14="http://schemas.microsoft.com/office/powerpoint/2010/main" val="293392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E449E-B3F2-6040-8BD3-52B42D9A517B}"/>
              </a:ext>
            </a:extLst>
          </p:cNvPr>
          <p:cNvSpPr>
            <a:spLocks noGrp="1"/>
          </p:cNvSpPr>
          <p:nvPr>
            <p:ph type="title"/>
          </p:nvPr>
        </p:nvSpPr>
        <p:spPr/>
        <p:txBody>
          <a:bodyPr/>
          <a:lstStyle/>
          <a:p>
            <a:r>
              <a:rPr lang="en-US" dirty="0"/>
              <a:t>What makes a </a:t>
            </a:r>
            <a:r>
              <a:rPr lang="en-US" b="1" dirty="0"/>
              <a:t>good problem?</a:t>
            </a:r>
            <a:endParaRPr lang="en-US" dirty="0"/>
          </a:p>
        </p:txBody>
      </p:sp>
      <p:sp>
        <p:nvSpPr>
          <p:cNvPr id="5" name="Content Placeholder 4">
            <a:extLst>
              <a:ext uri="{FF2B5EF4-FFF2-40B4-BE49-F238E27FC236}">
                <a16:creationId xmlns:a16="http://schemas.microsoft.com/office/drawing/2014/main" id="{57C41375-6C29-1047-A3C0-9A1AB691D7E6}"/>
              </a:ext>
            </a:extLst>
          </p:cNvPr>
          <p:cNvSpPr>
            <a:spLocks noGrp="1"/>
          </p:cNvSpPr>
          <p:nvPr>
            <p:ph idx="1"/>
          </p:nvPr>
        </p:nvSpPr>
        <p:spPr>
          <a:xfrm>
            <a:off x="838199" y="1825625"/>
            <a:ext cx="11081657" cy="4351339"/>
          </a:xfrm>
        </p:spPr>
        <p:txBody>
          <a:bodyPr>
            <a:normAutofit/>
          </a:bodyPr>
          <a:lstStyle/>
          <a:p>
            <a:r>
              <a:rPr lang="en-US" b="1" dirty="0"/>
              <a:t>Impact: </a:t>
            </a:r>
            <a:r>
              <a:rPr lang="en-US" dirty="0"/>
              <a:t>People care about the solution</a:t>
            </a:r>
          </a:p>
          <a:p>
            <a:pPr lvl="1"/>
            <a:r>
              <a:rPr lang="en-US" dirty="0"/>
              <a:t>… and progress advances our understanding (</a:t>
            </a:r>
            <a:r>
              <a:rPr lang="en-US" b="1" dirty="0"/>
              <a:t>research</a:t>
            </a:r>
            <a:r>
              <a:rPr lang="en-US" dirty="0"/>
              <a:t>)</a:t>
            </a:r>
          </a:p>
          <a:p>
            <a:r>
              <a:rPr lang="en-US" b="1" dirty="0"/>
              <a:t>Metrics: </a:t>
            </a:r>
            <a:r>
              <a:rPr lang="en-US" dirty="0"/>
              <a:t>You know when you have succeeded</a:t>
            </a:r>
          </a:p>
          <a:p>
            <a:pPr lvl="1"/>
            <a:r>
              <a:rPr lang="en-US" dirty="0"/>
              <a:t>Can you </a:t>
            </a:r>
            <a:r>
              <a:rPr lang="en-US" b="1" dirty="0"/>
              <a:t>measure</a:t>
            </a:r>
            <a:r>
              <a:rPr lang="en-US" dirty="0"/>
              <a:t> </a:t>
            </a:r>
            <a:r>
              <a:rPr lang="en-US" b="1" dirty="0"/>
              <a:t>progress</a:t>
            </a:r>
            <a:r>
              <a:rPr lang="en-US" dirty="0"/>
              <a:t> on the solution?</a:t>
            </a:r>
          </a:p>
          <a:p>
            <a:r>
              <a:rPr lang="en-US" b="1" dirty="0"/>
              <a:t>Divisible: </a:t>
            </a:r>
            <a:r>
              <a:rPr lang="en-US" dirty="0"/>
              <a:t>The problem can be divided into smaller problems</a:t>
            </a:r>
          </a:p>
          <a:p>
            <a:pPr lvl="1"/>
            <a:r>
              <a:rPr lang="en-US" dirty="0"/>
              <a:t>You can identify the first sub-problem.</a:t>
            </a:r>
          </a:p>
          <a:p>
            <a:r>
              <a:rPr lang="en-US" b="1" dirty="0"/>
              <a:t>Your Edge: </a:t>
            </a:r>
            <a:r>
              <a:rPr lang="en-US" dirty="0"/>
              <a:t>Why is it a good problem </a:t>
            </a:r>
            <a:r>
              <a:rPr lang="en-US" b="1" i="1" dirty="0"/>
              <a:t>for you?</a:t>
            </a:r>
          </a:p>
          <a:p>
            <a:pPr lvl="1"/>
            <a:r>
              <a:rPr lang="en-US" dirty="0"/>
              <a:t>Leverage your strengths and imagine a new path.</a:t>
            </a:r>
          </a:p>
        </p:txBody>
      </p:sp>
    </p:spTree>
    <p:extLst>
      <p:ext uri="{BB962C8B-B14F-4D97-AF65-F5344CB8AC3E}">
        <p14:creationId xmlns:p14="http://schemas.microsoft.com/office/powerpoint/2010/main" val="24247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1BD3-F8D1-1943-B8F9-457FB86C61D3}"/>
              </a:ext>
            </a:extLst>
          </p:cNvPr>
          <p:cNvSpPr>
            <a:spLocks noGrp="1"/>
          </p:cNvSpPr>
          <p:nvPr>
            <p:ph type="title"/>
          </p:nvPr>
        </p:nvSpPr>
        <p:spPr/>
        <p:txBody>
          <a:bodyPr/>
          <a:lstStyle/>
          <a:p>
            <a:r>
              <a:rPr lang="en-US" dirty="0"/>
              <a:t>Can you Solve a Solved Problem?</a:t>
            </a:r>
          </a:p>
        </p:txBody>
      </p:sp>
      <p:sp>
        <p:nvSpPr>
          <p:cNvPr id="3" name="Content Placeholder 2">
            <a:extLst>
              <a:ext uri="{FF2B5EF4-FFF2-40B4-BE49-F238E27FC236}">
                <a16:creationId xmlns:a16="http://schemas.microsoft.com/office/drawing/2014/main" id="{DC8D5FFD-BCF3-7F48-ACE7-F6D63C32E01A}"/>
              </a:ext>
            </a:extLst>
          </p:cNvPr>
          <p:cNvSpPr>
            <a:spLocks noGrp="1"/>
          </p:cNvSpPr>
          <p:nvPr>
            <p:ph idx="1"/>
          </p:nvPr>
        </p:nvSpPr>
        <p:spPr/>
        <p:txBody>
          <a:bodyPr/>
          <a:lstStyle/>
          <a:p>
            <a:r>
              <a:rPr lang="en-US" dirty="0"/>
              <a:t>Ideally you want to solve a </a:t>
            </a:r>
            <a:r>
              <a:rPr lang="en-US" b="1" dirty="0"/>
              <a:t>new</a:t>
            </a:r>
            <a:r>
              <a:rPr lang="en-US" dirty="0"/>
              <a:t> and </a:t>
            </a:r>
            <a:r>
              <a:rPr lang="en-US" b="1" dirty="0"/>
              <a:t>important</a:t>
            </a:r>
            <a:r>
              <a:rPr lang="en-US" dirty="0"/>
              <a:t> problem</a:t>
            </a:r>
          </a:p>
          <a:p>
            <a:r>
              <a:rPr lang="en-US" dirty="0"/>
              <a:t>A</a:t>
            </a:r>
            <a:r>
              <a:rPr lang="en-US" b="1" dirty="0"/>
              <a:t> new solution</a:t>
            </a:r>
            <a:r>
              <a:rPr lang="en-US" dirty="0"/>
              <a:t> to a solved problem can be impactful if:</a:t>
            </a:r>
          </a:p>
          <a:p>
            <a:pPr lvl="1"/>
            <a:r>
              <a:rPr lang="en-US" dirty="0"/>
              <a:t>It supports a</a:t>
            </a:r>
            <a:r>
              <a:rPr lang="en-US" b="1" dirty="0"/>
              <a:t> broader set of applications</a:t>
            </a:r>
            <a:r>
              <a:rPr lang="en-US" dirty="0"/>
              <a:t> (users)</a:t>
            </a:r>
          </a:p>
          <a:p>
            <a:pPr lvl="1"/>
            <a:r>
              <a:rPr lang="en-US" dirty="0"/>
              <a:t>It </a:t>
            </a:r>
            <a:r>
              <a:rPr lang="en-US" b="1" dirty="0"/>
              <a:t>reveals a fundamental trade-off</a:t>
            </a:r>
            <a:r>
              <a:rPr lang="en-US" dirty="0"/>
              <a:t> or</a:t>
            </a:r>
          </a:p>
          <a:p>
            <a:pPr lvl="1"/>
            <a:r>
              <a:rPr lang="en-US" dirty="0"/>
              <a:t>Provides a </a:t>
            </a:r>
            <a:r>
              <a:rPr lang="en-US" b="1" dirty="0"/>
              <a:t>deeper understanding </a:t>
            </a:r>
            <a:r>
              <a:rPr lang="en-US" dirty="0"/>
              <a:t>of the problem space</a:t>
            </a:r>
          </a:p>
          <a:p>
            <a:pPr lvl="1"/>
            <a:r>
              <a:rPr lang="en-US" b="1" dirty="0"/>
              <a:t>10x Better?</a:t>
            </a:r>
          </a:p>
          <a:p>
            <a:pPr lvl="2"/>
            <a:r>
              <a:rPr lang="en-US" dirty="0"/>
              <a:t>Often publishable…</a:t>
            </a:r>
          </a:p>
          <a:p>
            <a:pPr lvl="2"/>
            <a:r>
              <a:rPr lang="en-US" dirty="0"/>
              <a:t>Should satisfy one of the three above conditions.</a:t>
            </a:r>
          </a:p>
          <a:p>
            <a:endParaRPr lang="en-US" dirty="0"/>
          </a:p>
        </p:txBody>
      </p:sp>
    </p:spTree>
    <p:extLst>
      <p:ext uri="{BB962C8B-B14F-4D97-AF65-F5344CB8AC3E}">
        <p14:creationId xmlns:p14="http://schemas.microsoft.com/office/powerpoint/2010/main" val="223294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468A-AE7A-2049-90A2-205705412743}"/>
              </a:ext>
            </a:extLst>
          </p:cNvPr>
          <p:cNvSpPr>
            <a:spLocks noGrp="1"/>
          </p:cNvSpPr>
          <p:nvPr>
            <p:ph type="title"/>
          </p:nvPr>
        </p:nvSpPr>
        <p:spPr/>
        <p:txBody>
          <a:bodyPr/>
          <a:lstStyle/>
          <a:p>
            <a:r>
              <a:rPr lang="en-US" dirty="0"/>
              <a:t>Class Organization</a:t>
            </a:r>
          </a:p>
        </p:txBody>
      </p:sp>
      <p:sp>
        <p:nvSpPr>
          <p:cNvPr id="3" name="Text Placeholder 2">
            <a:extLst>
              <a:ext uri="{FF2B5EF4-FFF2-40B4-BE49-F238E27FC236}">
                <a16:creationId xmlns:a16="http://schemas.microsoft.com/office/drawing/2014/main" id="{22559285-13A7-174E-8043-49A1E7B8EC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6179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67C9D-0733-F340-9EF7-21B3E495606E}"/>
              </a:ext>
            </a:extLst>
          </p:cNvPr>
          <p:cNvSpPr>
            <a:spLocks noGrp="1"/>
          </p:cNvSpPr>
          <p:nvPr>
            <p:ph type="title"/>
          </p:nvPr>
        </p:nvSpPr>
        <p:spPr>
          <a:xfrm>
            <a:off x="552450" y="146504"/>
            <a:ext cx="10801350" cy="1325563"/>
          </a:xfrm>
        </p:spPr>
        <p:txBody>
          <a:bodyPr/>
          <a:lstStyle/>
          <a:p>
            <a:r>
              <a:rPr lang="en-US" dirty="0"/>
              <a:t>Weekly Topic Organization</a:t>
            </a:r>
          </a:p>
        </p:txBody>
      </p:sp>
      <p:sp>
        <p:nvSpPr>
          <p:cNvPr id="5" name="Content Placeholder 4">
            <a:extLst>
              <a:ext uri="{FF2B5EF4-FFF2-40B4-BE49-F238E27FC236}">
                <a16:creationId xmlns:a16="http://schemas.microsoft.com/office/drawing/2014/main" id="{F4546B38-1766-B042-B7A6-5BFAAFE0416B}"/>
              </a:ext>
            </a:extLst>
          </p:cNvPr>
          <p:cNvSpPr>
            <a:spLocks noGrp="1"/>
          </p:cNvSpPr>
          <p:nvPr>
            <p:ph idx="1"/>
          </p:nvPr>
        </p:nvSpPr>
        <p:spPr>
          <a:xfrm>
            <a:off x="838200" y="1640113"/>
            <a:ext cx="10515600" cy="4876801"/>
          </a:xfrm>
        </p:spPr>
        <p:txBody>
          <a:bodyPr>
            <a:normAutofit/>
          </a:bodyPr>
          <a:lstStyle/>
          <a:p>
            <a:r>
              <a:rPr lang="en-US" dirty="0"/>
              <a:t>Each week we will cover a new topic</a:t>
            </a:r>
          </a:p>
          <a:p>
            <a:r>
              <a:rPr lang="en-US" dirty="0"/>
              <a:t>There will be </a:t>
            </a:r>
            <a:r>
              <a:rPr lang="en-US" b="1" dirty="0"/>
              <a:t>3 required papers </a:t>
            </a:r>
            <a:r>
              <a:rPr lang="en-US" dirty="0"/>
              <a:t>to read each week</a:t>
            </a:r>
          </a:p>
          <a:p>
            <a:r>
              <a:rPr lang="en-US" b="1" dirty="0"/>
              <a:t>Format of Each Lecture (3 hours!!!!)*</a:t>
            </a:r>
          </a:p>
          <a:p>
            <a:pPr lvl="1"/>
            <a:r>
              <a:rPr lang="en-US" b="1" dirty="0"/>
              <a:t>~45 Minute</a:t>
            </a:r>
            <a:r>
              <a:rPr lang="en-US" dirty="0"/>
              <a:t> review of topic area for the </a:t>
            </a:r>
            <a:r>
              <a:rPr lang="en-US" b="1" dirty="0"/>
              <a:t>next WEEK</a:t>
            </a:r>
          </a:p>
          <a:p>
            <a:pPr lvl="2"/>
            <a:r>
              <a:rPr lang="en-US" dirty="0"/>
              <a:t>We want to give context to help with reading</a:t>
            </a:r>
          </a:p>
          <a:p>
            <a:pPr lvl="1"/>
            <a:r>
              <a:rPr lang="en-US" b="1" dirty="0"/>
              <a:t>~60 Minute: Extended PC discussion</a:t>
            </a:r>
            <a:r>
              <a:rPr lang="en-US" dirty="0"/>
              <a:t> around the reading</a:t>
            </a:r>
          </a:p>
          <a:p>
            <a:pPr lvl="2"/>
            <a:r>
              <a:rPr lang="en-US" b="1" dirty="0"/>
              <a:t>20 minutes </a:t>
            </a:r>
            <a:r>
              <a:rPr lang="en-US" dirty="0"/>
              <a:t>per paper </a:t>
            </a:r>
            <a:r>
              <a:rPr lang="en-US" b="1" dirty="0"/>
              <a:t>3 presenters </a:t>
            </a:r>
            <a:r>
              <a:rPr lang="en-US" dirty="0"/>
              <a:t>(Summary, Strengths, Weaknesses)</a:t>
            </a:r>
          </a:p>
          <a:p>
            <a:pPr lvl="2"/>
            <a:r>
              <a:rPr lang="en-US" b="1" dirty="0"/>
              <a:t>Fixed Slide Format (Link)</a:t>
            </a:r>
          </a:p>
          <a:p>
            <a:pPr lvl="1"/>
            <a:r>
              <a:rPr lang="en-US" b="1" dirty="0"/>
              <a:t>~15 Minute Break</a:t>
            </a:r>
          </a:p>
          <a:p>
            <a:pPr lvl="1"/>
            <a:r>
              <a:rPr lang="en-US" b="1" dirty="0"/>
              <a:t>60 Minutes: Presentation from Invited Speaker</a:t>
            </a:r>
            <a:r>
              <a:rPr lang="en-US" dirty="0"/>
              <a:t> with </a:t>
            </a:r>
            <a:r>
              <a:rPr lang="en-US" b="1" dirty="0"/>
              <a:t>Discussion</a:t>
            </a:r>
          </a:p>
        </p:txBody>
      </p:sp>
      <p:sp>
        <p:nvSpPr>
          <p:cNvPr id="7" name="TextBox 6">
            <a:extLst>
              <a:ext uri="{FF2B5EF4-FFF2-40B4-BE49-F238E27FC236}">
                <a16:creationId xmlns:a16="http://schemas.microsoft.com/office/drawing/2014/main" id="{CBA679D7-D1B8-AE4E-B114-95C84D7865D5}"/>
              </a:ext>
            </a:extLst>
          </p:cNvPr>
          <p:cNvSpPr txBox="1"/>
          <p:nvPr/>
        </p:nvSpPr>
        <p:spPr>
          <a:xfrm>
            <a:off x="4760686" y="6315628"/>
            <a:ext cx="7180734" cy="369332"/>
          </a:xfrm>
          <a:prstGeom prst="rect">
            <a:avLst/>
          </a:prstGeom>
        </p:spPr>
        <p:txBody>
          <a:bodyPr wrap="square" rtlCol="0">
            <a:spAutoFit/>
          </a:bodyPr>
          <a:lstStyle/>
          <a:p>
            <a:pPr algn="r"/>
            <a:r>
              <a:rPr lang="en-US" dirty="0">
                <a:solidFill>
                  <a:schemeClr val="accent4"/>
                </a:solidFill>
              </a:rPr>
              <a:t>*Format may change based on speaker constraints.</a:t>
            </a:r>
          </a:p>
        </p:txBody>
      </p:sp>
    </p:spTree>
    <p:extLst>
      <p:ext uri="{BB962C8B-B14F-4D97-AF65-F5344CB8AC3E}">
        <p14:creationId xmlns:p14="http://schemas.microsoft.com/office/powerpoint/2010/main" val="63325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0271B-44AC-1B49-99EB-120D3716097D}"/>
              </a:ext>
            </a:extLst>
          </p:cNvPr>
          <p:cNvSpPr>
            <a:spLocks noGrp="1"/>
          </p:cNvSpPr>
          <p:nvPr>
            <p:ph type="title"/>
          </p:nvPr>
        </p:nvSpPr>
        <p:spPr>
          <a:xfrm>
            <a:off x="831851" y="427040"/>
            <a:ext cx="10515600" cy="2852737"/>
          </a:xfrm>
        </p:spPr>
        <p:txBody>
          <a:bodyPr/>
          <a:lstStyle/>
          <a:p>
            <a:r>
              <a:rPr lang="en-US" dirty="0"/>
              <a:t>PC Meeting Format</a:t>
            </a:r>
          </a:p>
        </p:txBody>
      </p:sp>
      <p:sp>
        <p:nvSpPr>
          <p:cNvPr id="3" name="Text Placeholder 2">
            <a:extLst>
              <a:ext uri="{FF2B5EF4-FFF2-40B4-BE49-F238E27FC236}">
                <a16:creationId xmlns:a16="http://schemas.microsoft.com/office/drawing/2014/main" id="{0A50753D-C222-C143-91FB-6F2A3DEA50C9}"/>
              </a:ext>
            </a:extLst>
          </p:cNvPr>
          <p:cNvSpPr>
            <a:spLocks noGrp="1"/>
          </p:cNvSpPr>
          <p:nvPr>
            <p:ph type="body" idx="1"/>
          </p:nvPr>
        </p:nvSpPr>
        <p:spPr/>
        <p:txBody>
          <a:bodyPr/>
          <a:lstStyle/>
          <a:p>
            <a:r>
              <a:rPr lang="en-US" dirty="0">
                <a:hlinkClick r:id="rId2">
                  <a:extLst>
                    <a:ext uri="{A12FA001-AC4F-418D-AE19-62706E023703}">
                      <ahyp:hlinkClr xmlns:ahyp="http://schemas.microsoft.com/office/drawing/2018/hyperlinkcolor" val="tx"/>
                    </a:ext>
                  </a:extLst>
                </a:hlinkClick>
              </a:rPr>
              <a:t>https://docs.google.com/presentation/d/1iI7arlEPDTQp2VpHtOTS_ghg_oG03TT0ulwyqG6ZHUM/edit?usp=sharing</a:t>
            </a:r>
            <a:r>
              <a:rPr lang="en-US" dirty="0"/>
              <a:t> </a:t>
            </a:r>
          </a:p>
        </p:txBody>
      </p:sp>
    </p:spTree>
    <p:extLst>
      <p:ext uri="{BB962C8B-B14F-4D97-AF65-F5344CB8AC3E}">
        <p14:creationId xmlns:p14="http://schemas.microsoft.com/office/powerpoint/2010/main" val="3185605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7C4B-E257-CB45-B1C3-B45320E36B29}"/>
              </a:ext>
            </a:extLst>
          </p:cNvPr>
          <p:cNvSpPr>
            <a:spLocks noGrp="1"/>
          </p:cNvSpPr>
          <p:nvPr>
            <p:ph type="title"/>
          </p:nvPr>
        </p:nvSpPr>
        <p:spPr/>
        <p:txBody>
          <a:bodyPr/>
          <a:lstStyle/>
          <a:p>
            <a:r>
              <a:rPr lang="en-US" dirty="0"/>
              <a:t>In Class PC Meeting Format (V.1)</a:t>
            </a:r>
          </a:p>
        </p:txBody>
      </p:sp>
      <p:sp>
        <p:nvSpPr>
          <p:cNvPr id="3" name="Content Placeholder 2">
            <a:extLst>
              <a:ext uri="{FF2B5EF4-FFF2-40B4-BE49-F238E27FC236}">
                <a16:creationId xmlns:a16="http://schemas.microsoft.com/office/drawing/2014/main" id="{522B7255-3C7C-5A42-A4C9-611A6CA192D7}"/>
              </a:ext>
            </a:extLst>
          </p:cNvPr>
          <p:cNvSpPr>
            <a:spLocks noGrp="1"/>
          </p:cNvSpPr>
          <p:nvPr>
            <p:ph idx="1"/>
          </p:nvPr>
        </p:nvSpPr>
        <p:spPr/>
        <p:txBody>
          <a:bodyPr/>
          <a:lstStyle/>
          <a:p>
            <a:pPr marL="14287" indent="0">
              <a:buNone/>
            </a:pPr>
            <a:r>
              <a:rPr lang="en-US" dirty="0"/>
              <a:t>For each of the three papers: (20</a:t>
            </a:r>
            <a:r>
              <a:rPr lang="en-US" dirty="0">
                <a:sym typeface="Wingdings" pitchFamily="2" charset="2"/>
              </a:rPr>
              <a:t> Minutes per paper)</a:t>
            </a:r>
          </a:p>
          <a:p>
            <a:r>
              <a:rPr lang="en-US" b="1" dirty="0">
                <a:sym typeface="Wingdings" pitchFamily="2" charset="2"/>
              </a:rPr>
              <a:t>Neutral:</a:t>
            </a:r>
            <a:r>
              <a:rPr lang="en-US" dirty="0">
                <a:sym typeface="Wingdings" pitchFamily="2" charset="2"/>
              </a:rPr>
              <a:t> recap of the paper (neutral opinion) [5 Minutes]</a:t>
            </a:r>
          </a:p>
          <a:p>
            <a:r>
              <a:rPr lang="en-US" b="1" dirty="0">
                <a:sym typeface="Wingdings" pitchFamily="2" charset="2"/>
              </a:rPr>
              <a:t>Advocate:</a:t>
            </a:r>
            <a:r>
              <a:rPr lang="en-US" dirty="0">
                <a:sym typeface="Wingdings" pitchFamily="2" charset="2"/>
              </a:rPr>
              <a:t> Strengths of the paper [5 Minutes]</a:t>
            </a:r>
          </a:p>
          <a:p>
            <a:r>
              <a:rPr lang="en-US" b="1" dirty="0">
                <a:sym typeface="Wingdings" pitchFamily="2" charset="2"/>
              </a:rPr>
              <a:t>Critic:</a:t>
            </a:r>
            <a:r>
              <a:rPr lang="en-US" dirty="0">
                <a:sym typeface="Wingdings" pitchFamily="2" charset="2"/>
              </a:rPr>
              <a:t> Weaknesses of the paper [5 Minutes]</a:t>
            </a:r>
          </a:p>
          <a:p>
            <a:r>
              <a:rPr lang="en-US" dirty="0">
                <a:sym typeface="Wingdings" pitchFamily="2" charset="2"/>
              </a:rPr>
              <a:t>Class will discuss </a:t>
            </a:r>
            <a:r>
              <a:rPr lang="en-US" b="1" dirty="0">
                <a:sym typeface="Wingdings" pitchFamily="2" charset="2"/>
              </a:rPr>
              <a:t>rebuttal</a:t>
            </a:r>
            <a:r>
              <a:rPr lang="en-US" dirty="0">
                <a:sym typeface="Wingdings" pitchFamily="2" charset="2"/>
              </a:rPr>
              <a:t> and </a:t>
            </a:r>
            <a:r>
              <a:rPr lang="en-US" b="1" dirty="0">
                <a:sym typeface="Wingdings" pitchFamily="2" charset="2"/>
              </a:rPr>
              <a:t>improvements</a:t>
            </a:r>
            <a:r>
              <a:rPr lang="en-US" dirty="0">
                <a:sym typeface="Wingdings" pitchFamily="2" charset="2"/>
              </a:rPr>
              <a:t> [5 Minutes]</a:t>
            </a:r>
          </a:p>
        </p:txBody>
      </p:sp>
    </p:spTree>
    <p:extLst>
      <p:ext uri="{BB962C8B-B14F-4D97-AF65-F5344CB8AC3E}">
        <p14:creationId xmlns:p14="http://schemas.microsoft.com/office/powerpoint/2010/main" val="404245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5851-4980-B84C-A109-F097DB90CC65}"/>
              </a:ext>
            </a:extLst>
          </p:cNvPr>
          <p:cNvSpPr>
            <a:spLocks noGrp="1"/>
          </p:cNvSpPr>
          <p:nvPr>
            <p:ph type="title"/>
          </p:nvPr>
        </p:nvSpPr>
        <p:spPr/>
        <p:txBody>
          <a:bodyPr/>
          <a:lstStyle/>
          <a:p>
            <a:r>
              <a:rPr lang="en-US" dirty="0"/>
              <a:t>The </a:t>
            </a:r>
            <a:r>
              <a:rPr lang="en-US" b="1" dirty="0"/>
              <a:t>Neutral</a:t>
            </a:r>
            <a:r>
              <a:rPr lang="en-US" dirty="0"/>
              <a:t> Presenter will Summarize</a:t>
            </a:r>
          </a:p>
        </p:txBody>
      </p:sp>
      <p:sp>
        <p:nvSpPr>
          <p:cNvPr id="3" name="Content Placeholder 2">
            <a:extLst>
              <a:ext uri="{FF2B5EF4-FFF2-40B4-BE49-F238E27FC236}">
                <a16:creationId xmlns:a16="http://schemas.microsoft.com/office/drawing/2014/main" id="{E814A810-32DA-1A40-8E6A-8B893F45F8A6}"/>
              </a:ext>
            </a:extLst>
          </p:cNvPr>
          <p:cNvSpPr>
            <a:spLocks noGrp="1"/>
          </p:cNvSpPr>
          <p:nvPr>
            <p:ph idx="1"/>
          </p:nvPr>
        </p:nvSpPr>
        <p:spPr/>
        <p:txBody>
          <a:bodyPr/>
          <a:lstStyle/>
          <a:p>
            <a:r>
              <a:rPr lang="en-US" dirty="0"/>
              <a:t>What is the </a:t>
            </a:r>
            <a:r>
              <a:rPr lang="en-US" b="1" dirty="0"/>
              <a:t>problem</a:t>
            </a:r>
            <a:r>
              <a:rPr lang="en-US" dirty="0"/>
              <a:t> being solved and what was the </a:t>
            </a:r>
            <a:r>
              <a:rPr lang="en-US" b="1" dirty="0"/>
              <a:t>solution</a:t>
            </a:r>
            <a:r>
              <a:rPr lang="en-US" dirty="0"/>
              <a:t>? (Summary!)</a:t>
            </a:r>
          </a:p>
          <a:p>
            <a:r>
              <a:rPr lang="en-US" dirty="0"/>
              <a:t>What is the </a:t>
            </a:r>
            <a:r>
              <a:rPr lang="en-US" b="1" dirty="0"/>
              <a:t>context of this work</a:t>
            </a:r>
            <a:r>
              <a:rPr lang="en-US" dirty="0"/>
              <a:t>? What is the </a:t>
            </a:r>
            <a:r>
              <a:rPr lang="en-US" b="1" dirty="0"/>
              <a:t>most relevant related work?</a:t>
            </a:r>
          </a:p>
          <a:p>
            <a:r>
              <a:rPr lang="en-US" dirty="0"/>
              <a:t>What </a:t>
            </a:r>
            <a:r>
              <a:rPr lang="en-US" b="1" dirty="0"/>
              <a:t>metrics </a:t>
            </a:r>
            <a:r>
              <a:rPr lang="en-US" dirty="0"/>
              <a:t>did they use to evaluate their solution?</a:t>
            </a:r>
          </a:p>
          <a:p>
            <a:pPr lvl="1"/>
            <a:r>
              <a:rPr lang="en-US" dirty="0"/>
              <a:t>What was the </a:t>
            </a:r>
            <a:r>
              <a:rPr lang="en-US" b="1" dirty="0"/>
              <a:t>Baselines</a:t>
            </a:r>
            <a:r>
              <a:rPr lang="en-US" dirty="0"/>
              <a:t> of comparison?</a:t>
            </a:r>
          </a:p>
          <a:p>
            <a:r>
              <a:rPr lang="en-US" dirty="0"/>
              <a:t>What was the </a:t>
            </a:r>
            <a:r>
              <a:rPr lang="en-US" b="1" dirty="0"/>
              <a:t>key insight </a:t>
            </a:r>
            <a:r>
              <a:rPr lang="en-US" dirty="0"/>
              <a:t>or </a:t>
            </a:r>
            <a:r>
              <a:rPr lang="en-US" b="1" dirty="0"/>
              <a:t>enabling idea</a:t>
            </a:r>
            <a:r>
              <a:rPr lang="en-US" dirty="0"/>
              <a:t>?</a:t>
            </a:r>
          </a:p>
          <a:p>
            <a:r>
              <a:rPr lang="en-US" dirty="0"/>
              <a:t>What are the </a:t>
            </a:r>
            <a:r>
              <a:rPr lang="en-US" b="1" dirty="0"/>
              <a:t>claimed</a:t>
            </a:r>
            <a:r>
              <a:rPr lang="en-US" dirty="0"/>
              <a:t> </a:t>
            </a:r>
            <a:r>
              <a:rPr lang="en-US" b="1" dirty="0"/>
              <a:t>technical contributions</a:t>
            </a:r>
            <a:r>
              <a:rPr lang="en-US" dirty="0"/>
              <a:t>?</a:t>
            </a:r>
          </a:p>
        </p:txBody>
      </p:sp>
    </p:spTree>
    <p:extLst>
      <p:ext uri="{BB962C8B-B14F-4D97-AF65-F5344CB8AC3E}">
        <p14:creationId xmlns:p14="http://schemas.microsoft.com/office/powerpoint/2010/main" val="39851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5A588-EEDF-464A-9719-21DA234BF522}"/>
              </a:ext>
            </a:extLst>
          </p:cNvPr>
          <p:cNvSpPr>
            <a:spLocks noGrp="1"/>
          </p:cNvSpPr>
          <p:nvPr>
            <p:ph type="title"/>
          </p:nvPr>
        </p:nvSpPr>
        <p:spPr/>
        <p:txBody>
          <a:bodyPr/>
          <a:lstStyle/>
          <a:p>
            <a:r>
              <a:rPr lang="en-US" dirty="0"/>
              <a:t>About Joey</a:t>
            </a:r>
          </a:p>
        </p:txBody>
      </p:sp>
      <p:sp>
        <p:nvSpPr>
          <p:cNvPr id="5" name="Text Placeholder 4">
            <a:extLst>
              <a:ext uri="{FF2B5EF4-FFF2-40B4-BE49-F238E27FC236}">
                <a16:creationId xmlns:a16="http://schemas.microsoft.com/office/drawing/2014/main" id="{DC4CEABA-C9F8-3747-A153-9509BF5099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3289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E62F-4C96-CD4B-811C-346536821A97}"/>
              </a:ext>
            </a:extLst>
          </p:cNvPr>
          <p:cNvSpPr>
            <a:spLocks noGrp="1"/>
          </p:cNvSpPr>
          <p:nvPr>
            <p:ph type="title"/>
          </p:nvPr>
        </p:nvSpPr>
        <p:spPr/>
        <p:txBody>
          <a:bodyPr/>
          <a:lstStyle/>
          <a:p>
            <a:r>
              <a:rPr lang="en-US" b="1" dirty="0"/>
              <a:t>Advocate</a:t>
            </a:r>
            <a:r>
              <a:rPr lang="en-US" dirty="0"/>
              <a:t> and </a:t>
            </a:r>
            <a:r>
              <a:rPr lang="en-US" b="1" dirty="0"/>
              <a:t>Critic</a:t>
            </a:r>
            <a:r>
              <a:rPr lang="en-US" dirty="0"/>
              <a:t> Will Discuss</a:t>
            </a:r>
          </a:p>
        </p:txBody>
      </p:sp>
      <p:sp>
        <p:nvSpPr>
          <p:cNvPr id="3" name="Content Placeholder 2">
            <a:extLst>
              <a:ext uri="{FF2B5EF4-FFF2-40B4-BE49-F238E27FC236}">
                <a16:creationId xmlns:a16="http://schemas.microsoft.com/office/drawing/2014/main" id="{ADD61535-8BED-F241-AD3F-B61AD18F7827}"/>
              </a:ext>
            </a:extLst>
          </p:cNvPr>
          <p:cNvSpPr>
            <a:spLocks noGrp="1"/>
          </p:cNvSpPr>
          <p:nvPr>
            <p:ph idx="1"/>
          </p:nvPr>
        </p:nvSpPr>
        <p:spPr>
          <a:xfrm>
            <a:off x="838200" y="1470213"/>
            <a:ext cx="10941424" cy="5235388"/>
          </a:xfrm>
        </p:spPr>
        <p:txBody>
          <a:bodyPr>
            <a:normAutofit/>
          </a:bodyPr>
          <a:lstStyle/>
          <a:p>
            <a:r>
              <a:rPr lang="en-US" b="1" dirty="0"/>
              <a:t>Novelty </a:t>
            </a:r>
            <a:r>
              <a:rPr lang="en-US" dirty="0"/>
              <a:t>and </a:t>
            </a:r>
            <a:r>
              <a:rPr lang="en-US" b="1" dirty="0"/>
              <a:t>Impact</a:t>
            </a:r>
          </a:p>
          <a:p>
            <a:pPr lvl="1"/>
            <a:r>
              <a:rPr lang="en-US" dirty="0"/>
              <a:t>Are the problem and solution novel and how will the solution affect future research?</a:t>
            </a:r>
          </a:p>
          <a:p>
            <a:r>
              <a:rPr lang="en-US" b="1" dirty="0"/>
              <a:t>Technical Qualities</a:t>
            </a:r>
          </a:p>
          <a:p>
            <a:pPr lvl="1"/>
            <a:r>
              <a:rPr lang="en-US" dirty="0"/>
              <a:t>Are the problem </a:t>
            </a:r>
            <a:r>
              <a:rPr lang="en-US" b="1" dirty="0"/>
              <a:t>framing</a:t>
            </a:r>
            <a:r>
              <a:rPr lang="en-US" dirty="0"/>
              <a:t> and </a:t>
            </a:r>
            <a:r>
              <a:rPr lang="en-US" b="1" dirty="0"/>
              <a:t>assumptions </a:t>
            </a:r>
            <a:r>
              <a:rPr lang="en-US" dirty="0"/>
              <a:t>reasonable</a:t>
            </a:r>
          </a:p>
          <a:p>
            <a:pPr lvl="1"/>
            <a:r>
              <a:rPr lang="en-US" dirty="0"/>
              <a:t>Discuss merits of the technical </a:t>
            </a:r>
            <a:r>
              <a:rPr lang="en-US" b="1" dirty="0"/>
              <a:t>contributions</a:t>
            </a:r>
          </a:p>
          <a:p>
            <a:pPr lvl="1"/>
            <a:r>
              <a:rPr lang="en-US" dirty="0"/>
              <a:t>Does the </a:t>
            </a:r>
            <a:r>
              <a:rPr lang="en-US" b="1" dirty="0"/>
              <a:t>evaluation </a:t>
            </a:r>
            <a:r>
              <a:rPr lang="en-US" dirty="0"/>
              <a:t>support claims and reveal limitations of the proposed approach?</a:t>
            </a:r>
            <a:endParaRPr lang="en-US" b="1" dirty="0"/>
          </a:p>
          <a:p>
            <a:r>
              <a:rPr lang="en-US" b="1" dirty="0"/>
              <a:t>Presentation</a:t>
            </a:r>
          </a:p>
          <a:p>
            <a:pPr lvl="1"/>
            <a:r>
              <a:rPr lang="en-US" dirty="0"/>
              <a:t>Discuss the </a:t>
            </a:r>
            <a:r>
              <a:rPr lang="en-US" b="1" dirty="0"/>
              <a:t>writing clarity</a:t>
            </a:r>
            <a:r>
              <a:rPr lang="en-US" dirty="0"/>
              <a:t> and </a:t>
            </a:r>
            <a:r>
              <a:rPr lang="en-US" b="1" dirty="0"/>
              <a:t>presentation of results</a:t>
            </a:r>
            <a:endParaRPr lang="en-US" dirty="0"/>
          </a:p>
          <a:p>
            <a:pPr lvl="1"/>
            <a:r>
              <a:rPr lang="en-US" dirty="0"/>
              <a:t>Positioning of </a:t>
            </a:r>
            <a:r>
              <a:rPr lang="en-US" b="1" dirty="0"/>
              <a:t>related work</a:t>
            </a:r>
          </a:p>
          <a:p>
            <a:pPr lvl="1"/>
            <a:endParaRPr lang="en-US" b="1" dirty="0"/>
          </a:p>
          <a:p>
            <a:endParaRPr lang="en-US" b="1" dirty="0"/>
          </a:p>
        </p:txBody>
      </p:sp>
    </p:spTree>
    <p:extLst>
      <p:ext uri="{BB962C8B-B14F-4D97-AF65-F5344CB8AC3E}">
        <p14:creationId xmlns:p14="http://schemas.microsoft.com/office/powerpoint/2010/main" val="274390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66C7-89CB-2144-B47D-5B68278BAF87}"/>
              </a:ext>
            </a:extLst>
          </p:cNvPr>
          <p:cNvSpPr>
            <a:spLocks noGrp="1"/>
          </p:cNvSpPr>
          <p:nvPr>
            <p:ph type="title"/>
          </p:nvPr>
        </p:nvSpPr>
        <p:spPr/>
        <p:txBody>
          <a:bodyPr/>
          <a:lstStyle/>
          <a:p>
            <a:r>
              <a:rPr lang="en-US" dirty="0"/>
              <a:t>Break + Action Items</a:t>
            </a:r>
          </a:p>
        </p:txBody>
      </p:sp>
      <p:sp>
        <p:nvSpPr>
          <p:cNvPr id="3" name="Content Placeholder 2">
            <a:extLst>
              <a:ext uri="{FF2B5EF4-FFF2-40B4-BE49-F238E27FC236}">
                <a16:creationId xmlns:a16="http://schemas.microsoft.com/office/drawing/2014/main" id="{6F9B5FDA-8980-154A-967D-CE6A934DB73C}"/>
              </a:ext>
            </a:extLst>
          </p:cNvPr>
          <p:cNvSpPr>
            <a:spLocks noGrp="1"/>
          </p:cNvSpPr>
          <p:nvPr>
            <p:ph idx="1"/>
          </p:nvPr>
        </p:nvSpPr>
        <p:spPr>
          <a:xfrm>
            <a:off x="838200" y="1825626"/>
            <a:ext cx="10515600" cy="2226422"/>
          </a:xfrm>
        </p:spPr>
        <p:txBody>
          <a:bodyPr>
            <a:normAutofit lnSpcReduction="10000"/>
          </a:bodyPr>
          <a:lstStyle/>
          <a:p>
            <a:r>
              <a:rPr lang="en-US" dirty="0"/>
              <a:t>Go to website: </a:t>
            </a:r>
            <a:br>
              <a:rPr lang="en-US" dirty="0"/>
            </a:br>
            <a:r>
              <a:rPr lang="en-US" dirty="0">
                <a:hlinkClick r:id="rId2"/>
              </a:rPr>
              <a:t>https://ucbrise.github.io/cs294-ai-sys-sp22/</a:t>
            </a:r>
            <a:r>
              <a:rPr lang="en-US" dirty="0"/>
              <a:t> </a:t>
            </a:r>
          </a:p>
          <a:p>
            <a:r>
              <a:rPr lang="en-US" dirty="0"/>
              <a:t>Join Slack (we are discontinuing piazza)</a:t>
            </a:r>
          </a:p>
          <a:p>
            <a:pPr lvl="1"/>
            <a:r>
              <a:rPr lang="en-US" dirty="0">
                <a:hlinkClick r:id="rId3"/>
              </a:rPr>
              <a:t>https://join.slack.com/t/cs294-ai-sys-sp22/shared_invite/zt-120vm629j-pos6xUIfrt_xgaCMM_aaUw</a:t>
            </a:r>
            <a:r>
              <a:rPr lang="en-US" dirty="0"/>
              <a:t> </a:t>
            </a:r>
          </a:p>
        </p:txBody>
      </p:sp>
      <p:sp>
        <p:nvSpPr>
          <p:cNvPr id="9" name="Rectangle 8">
            <a:extLst>
              <a:ext uri="{FF2B5EF4-FFF2-40B4-BE49-F238E27FC236}">
                <a16:creationId xmlns:a16="http://schemas.microsoft.com/office/drawing/2014/main" id="{7FA36500-5548-824B-90CB-003AF6F48BAD}"/>
              </a:ext>
            </a:extLst>
          </p:cNvPr>
          <p:cNvSpPr/>
          <p:nvPr/>
        </p:nvSpPr>
        <p:spPr>
          <a:xfrm>
            <a:off x="838199" y="4191845"/>
            <a:ext cx="10801350" cy="2207784"/>
          </a:xfrm>
          <a:prstGeom prst="rect">
            <a:avLst/>
          </a:prstGeom>
        </p:spPr>
        <p:txBody>
          <a:bodyPr wrap="square">
            <a:spAutoFit/>
          </a:bodyPr>
          <a:lstStyle/>
          <a:p>
            <a:pPr marL="457200" lvl="0" indent="-442913" defTabSz="914377">
              <a:lnSpc>
                <a:spcPct val="90000"/>
              </a:lnSpc>
              <a:spcBef>
                <a:spcPts val="2200"/>
              </a:spcBef>
              <a:buClr>
                <a:srgbClr val="000000"/>
              </a:buClr>
              <a:buSzPct val="100000"/>
              <a:buFont typeface="Wingdings" charset="2"/>
              <a:buChar char="Ø"/>
            </a:pPr>
            <a:r>
              <a:rPr lang="en-US" sz="2800" dirty="0">
                <a:solidFill>
                  <a:srgbClr val="000000"/>
                </a:solidFill>
                <a:ea typeface="Helvetica Neue Light" charset="0"/>
              </a:rPr>
              <a:t>Signup for </a:t>
            </a:r>
            <a:r>
              <a:rPr lang="en-US" sz="2800" b="1" dirty="0">
                <a:solidFill>
                  <a:srgbClr val="000000"/>
                </a:solidFill>
                <a:ea typeface="Helvetica Neue Light" charset="0"/>
              </a:rPr>
              <a:t>3 discussion </a:t>
            </a:r>
            <a:r>
              <a:rPr lang="en-US" sz="2800" dirty="0">
                <a:solidFill>
                  <a:srgbClr val="000000"/>
                </a:solidFill>
                <a:ea typeface="Helvetica Neue Light" charset="0"/>
              </a:rPr>
              <a:t>slots as </a:t>
            </a:r>
            <a:r>
              <a:rPr lang="en-US" sz="2800" b="1" dirty="0">
                <a:solidFill>
                  <a:srgbClr val="000000"/>
                </a:solidFill>
                <a:ea typeface="Helvetica Neue Light" charset="0"/>
              </a:rPr>
              <a:t>different roles here</a:t>
            </a:r>
            <a:r>
              <a:rPr lang="en-US" sz="2800" dirty="0">
                <a:solidFill>
                  <a:srgbClr val="000000"/>
                </a:solidFill>
                <a:ea typeface="Helvetica Neue Light" charset="0"/>
              </a:rPr>
              <a:t>:</a:t>
            </a:r>
          </a:p>
          <a:p>
            <a:pPr marL="14287" lvl="0" defTabSz="914377">
              <a:lnSpc>
                <a:spcPct val="90000"/>
              </a:lnSpc>
              <a:spcBef>
                <a:spcPts val="2200"/>
              </a:spcBef>
              <a:buClr>
                <a:srgbClr val="000000"/>
              </a:buClr>
              <a:buSzPct val="100000"/>
            </a:pPr>
            <a:r>
              <a:rPr lang="en-US" sz="2800" dirty="0">
                <a:solidFill>
                  <a:srgbClr val="000000"/>
                </a:solidFill>
                <a:ea typeface="Helvetica Neue Light" charset="0"/>
                <a:hlinkClick r:id="rId4"/>
              </a:rPr>
              <a:t>https://docs.google.com/spreadsheets/d/1mh9JG1CVgUKMy98xSm8ssI8FEWbITL_8rcBjH2tk0SE/edit?usp=sharing</a:t>
            </a:r>
            <a:endParaRPr lang="en-US" sz="2800" dirty="0">
              <a:solidFill>
                <a:srgbClr val="000000"/>
              </a:solidFill>
              <a:ea typeface="Helvetica Neue Light" charset="0"/>
            </a:endParaRPr>
          </a:p>
          <a:p>
            <a:pPr marL="14287" lvl="0" defTabSz="914377">
              <a:lnSpc>
                <a:spcPct val="90000"/>
              </a:lnSpc>
              <a:spcBef>
                <a:spcPts val="2200"/>
              </a:spcBef>
              <a:buClr>
                <a:srgbClr val="000000"/>
              </a:buClr>
              <a:buSzPct val="100000"/>
            </a:pPr>
            <a:endParaRPr lang="en-US" sz="2800" dirty="0">
              <a:solidFill>
                <a:srgbClr val="000000"/>
              </a:solidFill>
              <a:ea typeface="Helvetica Neue Light" charset="0"/>
            </a:endParaRPr>
          </a:p>
        </p:txBody>
      </p:sp>
    </p:spTree>
    <p:extLst>
      <p:ext uri="{BB962C8B-B14F-4D97-AF65-F5344CB8AC3E}">
        <p14:creationId xmlns:p14="http://schemas.microsoft.com/office/powerpoint/2010/main" val="793687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4BBC1-7EE2-484A-BACB-64683DCA6E63}"/>
              </a:ext>
            </a:extLst>
          </p:cNvPr>
          <p:cNvSpPr>
            <a:spLocks noGrp="1"/>
          </p:cNvSpPr>
          <p:nvPr>
            <p:ph type="title"/>
          </p:nvPr>
        </p:nvSpPr>
        <p:spPr/>
        <p:txBody>
          <a:bodyPr/>
          <a:lstStyle/>
          <a:p>
            <a:r>
              <a:rPr lang="en-US" dirty="0"/>
              <a:t>Context for </a:t>
            </a:r>
            <a:br>
              <a:rPr lang="en-US" dirty="0"/>
            </a:br>
            <a:r>
              <a:rPr lang="en-US" sz="7200" dirty="0"/>
              <a:t>Big Data Systems</a:t>
            </a:r>
          </a:p>
        </p:txBody>
      </p:sp>
      <p:sp>
        <p:nvSpPr>
          <p:cNvPr id="5" name="Text Placeholder 4">
            <a:extLst>
              <a:ext uri="{FF2B5EF4-FFF2-40B4-BE49-F238E27FC236}">
                <a16:creationId xmlns:a16="http://schemas.microsoft.com/office/drawing/2014/main" id="{456FB1C2-45A3-A94A-9F17-8ED7FFF8865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8112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F5320C-7562-824D-AAB7-ECC29758EBB2}"/>
              </a:ext>
            </a:extLst>
          </p:cNvPr>
          <p:cNvSpPr>
            <a:spLocks noGrp="1"/>
          </p:cNvSpPr>
          <p:nvPr>
            <p:ph type="title"/>
          </p:nvPr>
        </p:nvSpPr>
        <p:spPr/>
        <p:txBody>
          <a:bodyPr>
            <a:normAutofit/>
          </a:bodyPr>
          <a:lstStyle/>
          <a:p>
            <a:r>
              <a:rPr lang="en-US" sz="4000" dirty="0"/>
              <a:t>Why discuss big data systems in this class?</a:t>
            </a:r>
          </a:p>
        </p:txBody>
      </p:sp>
      <p:sp>
        <p:nvSpPr>
          <p:cNvPr id="5" name="Content Placeholder 4">
            <a:extLst>
              <a:ext uri="{FF2B5EF4-FFF2-40B4-BE49-F238E27FC236}">
                <a16:creationId xmlns:a16="http://schemas.microsoft.com/office/drawing/2014/main" id="{FDDD7C3E-B3FF-504F-90DF-58A51C4F47D1}"/>
              </a:ext>
            </a:extLst>
          </p:cNvPr>
          <p:cNvSpPr>
            <a:spLocks noGrp="1"/>
          </p:cNvSpPr>
          <p:nvPr>
            <p:ph idx="1"/>
          </p:nvPr>
        </p:nvSpPr>
        <p:spPr>
          <a:xfrm>
            <a:off x="552450" y="1646238"/>
            <a:ext cx="11150600" cy="4725533"/>
          </a:xfrm>
        </p:spPr>
        <p:txBody>
          <a:bodyPr>
            <a:normAutofit/>
          </a:bodyPr>
          <a:lstStyle/>
          <a:p>
            <a:r>
              <a:rPr lang="en-US" dirty="0"/>
              <a:t>Data is central to machine learning</a:t>
            </a:r>
          </a:p>
          <a:p>
            <a:pPr lvl="1"/>
            <a:r>
              <a:rPr lang="en-US" dirty="0"/>
              <a:t>But what systems do you use for your data?</a:t>
            </a:r>
          </a:p>
          <a:p>
            <a:r>
              <a:rPr lang="en-US" dirty="0"/>
              <a:t>Data systems are often overlooked in ML-Systems research</a:t>
            </a:r>
          </a:p>
          <a:p>
            <a:pPr lvl="1"/>
            <a:r>
              <a:rPr lang="en-US" dirty="0"/>
              <a:t>Potential area for exciting new research</a:t>
            </a:r>
          </a:p>
          <a:p>
            <a:r>
              <a:rPr lang="en-US" i="1" u="sng" dirty="0"/>
              <a:t>Industry:</a:t>
            </a:r>
            <a:r>
              <a:rPr lang="en-US" dirty="0"/>
              <a:t> </a:t>
            </a:r>
            <a:r>
              <a:rPr lang="en-US" b="1" dirty="0"/>
              <a:t>Data systems control everything!</a:t>
            </a:r>
          </a:p>
          <a:p>
            <a:r>
              <a:rPr lang="en-US" b="1" dirty="0"/>
              <a:t>3 Papers:</a:t>
            </a:r>
          </a:p>
          <a:p>
            <a:pPr lvl="1"/>
            <a:r>
              <a:rPr lang="en-US" dirty="0"/>
              <a:t>How to incorporate ML into a classic database systems</a:t>
            </a:r>
          </a:p>
          <a:p>
            <a:pPr lvl="1"/>
            <a:r>
              <a:rPr lang="en-US" dirty="0"/>
              <a:t>How to scale data processing for ML workloads</a:t>
            </a:r>
          </a:p>
          <a:p>
            <a:pPr lvl="1"/>
            <a:r>
              <a:rPr lang="en-US" dirty="0"/>
              <a:t>Current trends in large-scale data systems driven by ML</a:t>
            </a:r>
          </a:p>
        </p:txBody>
      </p:sp>
    </p:spTree>
    <p:extLst>
      <p:ext uri="{BB962C8B-B14F-4D97-AF65-F5344CB8AC3E}">
        <p14:creationId xmlns:p14="http://schemas.microsoft.com/office/powerpoint/2010/main" val="4846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126" y="53786"/>
            <a:ext cx="11365747" cy="1325563"/>
          </a:xfrm>
        </p:spPr>
        <p:txBody>
          <a:bodyPr>
            <a:normAutofit/>
          </a:bodyPr>
          <a:lstStyle/>
          <a:p>
            <a:r>
              <a:rPr lang="en-US" sz="4000" b="1" dirty="0"/>
              <a:t>Relational</a:t>
            </a:r>
            <a:r>
              <a:rPr lang="en-US" sz="4000" dirty="0"/>
              <a:t> Database Systems</a:t>
            </a:r>
          </a:p>
        </p:txBody>
      </p:sp>
      <p:sp>
        <p:nvSpPr>
          <p:cNvPr id="3" name="Content Placeholder 2"/>
          <p:cNvSpPr>
            <a:spLocks noGrp="1"/>
          </p:cNvSpPr>
          <p:nvPr>
            <p:ph idx="1"/>
          </p:nvPr>
        </p:nvSpPr>
        <p:spPr>
          <a:xfrm>
            <a:off x="838200" y="3062181"/>
            <a:ext cx="10515600" cy="5759388"/>
          </a:xfrm>
        </p:spPr>
        <p:txBody>
          <a:bodyPr>
            <a:normAutofit/>
          </a:bodyPr>
          <a:lstStyle/>
          <a:p>
            <a:r>
              <a:rPr lang="en-US" i="1" dirty="0"/>
              <a:t>Logically</a:t>
            </a:r>
            <a:r>
              <a:rPr lang="en-US" dirty="0"/>
              <a:t> organize data in </a:t>
            </a:r>
            <a:r>
              <a:rPr lang="en-US" b="1" dirty="0"/>
              <a:t>relations </a:t>
            </a:r>
            <a:r>
              <a:rPr lang="en-US" dirty="0"/>
              <a:t>(tables)</a:t>
            </a:r>
            <a:endParaRPr lang="en-US" b="1" dirty="0"/>
          </a:p>
          <a:p>
            <a:r>
              <a:rPr lang="en-US" dirty="0"/>
              <a:t>Structured Query Language</a:t>
            </a:r>
            <a:r>
              <a:rPr lang="en-US" b="1" dirty="0"/>
              <a:t> (SQL) </a:t>
            </a:r>
            <a:r>
              <a:rPr lang="en-US" dirty="0"/>
              <a:t>to define, manipulate and compute on data. </a:t>
            </a:r>
          </a:p>
          <a:p>
            <a:pPr lvl="1"/>
            <a:r>
              <a:rPr lang="en-US" dirty="0"/>
              <a:t>A common language used by many data systems</a:t>
            </a:r>
          </a:p>
          <a:p>
            <a:pPr lvl="1"/>
            <a:r>
              <a:rPr lang="en-US" dirty="0"/>
              <a:t>Describes logical organization of data as well as computation</a:t>
            </a:r>
          </a:p>
        </p:txBody>
      </p:sp>
      <p:grpSp>
        <p:nvGrpSpPr>
          <p:cNvPr id="12" name="Group 11">
            <a:extLst>
              <a:ext uri="{FF2B5EF4-FFF2-40B4-BE49-F238E27FC236}">
                <a16:creationId xmlns:a16="http://schemas.microsoft.com/office/drawing/2014/main" id="{BA7963CB-967B-C440-894D-AA53EF669F66}"/>
              </a:ext>
            </a:extLst>
          </p:cNvPr>
          <p:cNvGrpSpPr/>
          <p:nvPr/>
        </p:nvGrpSpPr>
        <p:grpSpPr>
          <a:xfrm>
            <a:off x="1070482" y="1421915"/>
            <a:ext cx="9513893" cy="1299955"/>
            <a:chOff x="2182105" y="1935190"/>
            <a:chExt cx="9513893" cy="1299955"/>
          </a:xfrm>
        </p:grpSpPr>
        <p:pic>
          <p:nvPicPr>
            <p:cNvPr id="13" name="Picture 12">
              <a:extLst>
                <a:ext uri="{FF2B5EF4-FFF2-40B4-BE49-F238E27FC236}">
                  <a16:creationId xmlns:a16="http://schemas.microsoft.com/office/drawing/2014/main" id="{3EF8871D-494B-6B4E-84B1-2DAA6A1557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015" y="2027363"/>
              <a:ext cx="1436848" cy="1166137"/>
            </a:xfrm>
            <a:prstGeom prst="rect">
              <a:avLst/>
            </a:prstGeom>
          </p:spPr>
        </p:pic>
        <p:pic>
          <p:nvPicPr>
            <p:cNvPr id="14" name="Picture 13">
              <a:extLst>
                <a:ext uri="{FF2B5EF4-FFF2-40B4-BE49-F238E27FC236}">
                  <a16:creationId xmlns:a16="http://schemas.microsoft.com/office/drawing/2014/main" id="{90C34773-0D04-4847-A717-D41DF00436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6868" y="1937767"/>
              <a:ext cx="1463067" cy="1297378"/>
            </a:xfrm>
            <a:prstGeom prst="rect">
              <a:avLst/>
            </a:prstGeom>
          </p:spPr>
        </p:pic>
        <p:pic>
          <p:nvPicPr>
            <p:cNvPr id="15" name="Picture 14">
              <a:extLst>
                <a:ext uri="{FF2B5EF4-FFF2-40B4-BE49-F238E27FC236}">
                  <a16:creationId xmlns:a16="http://schemas.microsoft.com/office/drawing/2014/main" id="{4F4A2B1C-0D46-874B-A902-04A211FF1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3939" y="2366778"/>
              <a:ext cx="1812059" cy="858916"/>
            </a:xfrm>
            <a:prstGeom prst="rect">
              <a:avLst/>
            </a:prstGeom>
          </p:spPr>
        </p:pic>
        <p:grpSp>
          <p:nvGrpSpPr>
            <p:cNvPr id="16" name="Group 15">
              <a:extLst>
                <a:ext uri="{FF2B5EF4-FFF2-40B4-BE49-F238E27FC236}">
                  <a16:creationId xmlns:a16="http://schemas.microsoft.com/office/drawing/2014/main" id="{A93F8763-551A-1547-9E83-62B96362F194}"/>
                </a:ext>
              </a:extLst>
            </p:cNvPr>
            <p:cNvGrpSpPr/>
            <p:nvPr/>
          </p:nvGrpSpPr>
          <p:grpSpPr>
            <a:xfrm>
              <a:off x="2182105" y="1937766"/>
              <a:ext cx="1247932" cy="1247932"/>
              <a:chOff x="403057" y="2564569"/>
              <a:chExt cx="1247932" cy="1247932"/>
            </a:xfrm>
          </p:grpSpPr>
          <p:pic>
            <p:nvPicPr>
              <p:cNvPr id="19" name="Picture 18">
                <a:extLst>
                  <a:ext uri="{FF2B5EF4-FFF2-40B4-BE49-F238E27FC236}">
                    <a16:creationId xmlns:a16="http://schemas.microsoft.com/office/drawing/2014/main" id="{D5EEBD9F-F8AF-4540-96C8-5D72DD4CB0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057" y="2564569"/>
                <a:ext cx="1247932" cy="1247932"/>
              </a:xfrm>
              <a:prstGeom prst="rect">
                <a:avLst/>
              </a:prstGeom>
            </p:spPr>
          </p:pic>
          <p:pic>
            <p:nvPicPr>
              <p:cNvPr id="20" name="Picture 19">
                <a:extLst>
                  <a:ext uri="{FF2B5EF4-FFF2-40B4-BE49-F238E27FC236}">
                    <a16:creationId xmlns:a16="http://schemas.microsoft.com/office/drawing/2014/main" id="{65EC284D-0284-654B-8995-A7D7A579B7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471" y="3466994"/>
                <a:ext cx="579162" cy="299648"/>
              </a:xfrm>
              <a:prstGeom prst="rect">
                <a:avLst/>
              </a:prstGeom>
            </p:spPr>
          </p:pic>
        </p:grpSp>
        <p:pic>
          <p:nvPicPr>
            <p:cNvPr id="17" name="Picture 16">
              <a:extLst>
                <a:ext uri="{FF2B5EF4-FFF2-40B4-BE49-F238E27FC236}">
                  <a16:creationId xmlns:a16="http://schemas.microsoft.com/office/drawing/2014/main" id="{D1A90454-A205-3E49-A020-29DC9D1C65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4042" y="1935190"/>
              <a:ext cx="1250508" cy="1250508"/>
            </a:xfrm>
            <a:prstGeom prst="rect">
              <a:avLst/>
            </a:prstGeom>
          </p:spPr>
        </p:pic>
        <p:pic>
          <p:nvPicPr>
            <p:cNvPr id="18" name="Picture 17">
              <a:extLst>
                <a:ext uri="{FF2B5EF4-FFF2-40B4-BE49-F238E27FC236}">
                  <a16:creationId xmlns:a16="http://schemas.microsoft.com/office/drawing/2014/main" id="{74B4163F-2216-284D-9B8F-B56E8B850F12}"/>
                </a:ext>
              </a:extLst>
            </p:cNvPr>
            <p:cNvPicPr>
              <a:picLocks noChangeAspect="1"/>
            </p:cNvPicPr>
            <p:nvPr/>
          </p:nvPicPr>
          <p:blipFill>
            <a:blip r:embed="rId8"/>
            <a:stretch>
              <a:fillRect/>
            </a:stretch>
          </p:blipFill>
          <p:spPr>
            <a:xfrm>
              <a:off x="5123082" y="1940840"/>
              <a:ext cx="1255372" cy="1255372"/>
            </a:xfrm>
            <a:prstGeom prst="rect">
              <a:avLst/>
            </a:prstGeom>
          </p:spPr>
        </p:pic>
      </p:grpSp>
    </p:spTree>
    <p:extLst>
      <p:ext uri="{BB962C8B-B14F-4D97-AF65-F5344CB8AC3E}">
        <p14:creationId xmlns:p14="http://schemas.microsoft.com/office/powerpoint/2010/main" val="40209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248958"/>
            <a:ext cx="10801350" cy="1325563"/>
          </a:xfrm>
        </p:spPr>
        <p:txBody>
          <a:bodyPr/>
          <a:lstStyle/>
          <a:p>
            <a:r>
              <a:rPr lang="en-US" dirty="0"/>
              <a:t>SQL is a </a:t>
            </a:r>
            <a:r>
              <a:rPr lang="en-US" b="1" dirty="0"/>
              <a:t>Declarative</a:t>
            </a:r>
            <a:r>
              <a:rPr lang="en-US" dirty="0"/>
              <a:t> Language </a:t>
            </a:r>
          </a:p>
        </p:txBody>
      </p:sp>
      <p:sp>
        <p:nvSpPr>
          <p:cNvPr id="3" name="Content Placeholder 2"/>
          <p:cNvSpPr>
            <a:spLocks noGrp="1"/>
          </p:cNvSpPr>
          <p:nvPr>
            <p:ph idx="1"/>
          </p:nvPr>
        </p:nvSpPr>
        <p:spPr>
          <a:xfrm>
            <a:off x="838200" y="1456868"/>
            <a:ext cx="10515600" cy="4954978"/>
          </a:xfrm>
        </p:spPr>
        <p:txBody>
          <a:bodyPr>
            <a:normAutofit/>
          </a:bodyPr>
          <a:lstStyle/>
          <a:p>
            <a:pPr marL="457200" lvl="1" indent="-442913">
              <a:spcBef>
                <a:spcPts val="2200"/>
              </a:spcBef>
              <a:buClr>
                <a:schemeClr val="tx1"/>
              </a:buClr>
              <a:buSzPct val="100000"/>
            </a:pPr>
            <a:r>
              <a:rPr lang="en-US" b="1" dirty="0"/>
              <a:t>Declarative: </a:t>
            </a:r>
            <a:r>
              <a:rPr lang="en-US" dirty="0"/>
              <a:t>“Say </a:t>
            </a:r>
            <a:r>
              <a:rPr lang="en-US" b="1" i="1" dirty="0"/>
              <a:t>what</a:t>
            </a:r>
            <a:r>
              <a:rPr lang="en-US" dirty="0"/>
              <a:t> you want, not </a:t>
            </a:r>
            <a:r>
              <a:rPr lang="en-US" b="1" i="1" dirty="0"/>
              <a:t>how</a:t>
            </a:r>
            <a:r>
              <a:rPr lang="en-US" i="1" dirty="0"/>
              <a:t> </a:t>
            </a:r>
            <a:r>
              <a:rPr lang="en-US" dirty="0"/>
              <a:t>to get it.”</a:t>
            </a:r>
          </a:p>
          <a:p>
            <a:pPr marL="915988" lvl="2" indent="-442913">
              <a:spcBef>
                <a:spcPts val="2200"/>
              </a:spcBef>
              <a:buClr>
                <a:schemeClr val="tx1"/>
              </a:buClr>
              <a:buSzPct val="100000"/>
            </a:pPr>
            <a:r>
              <a:rPr lang="en-US" b="1" dirty="0"/>
              <a:t>Declarative Example:</a:t>
            </a:r>
            <a:r>
              <a:rPr lang="en-US" dirty="0"/>
              <a:t> </a:t>
            </a:r>
            <a:r>
              <a:rPr lang="en-US" i="1" dirty="0"/>
              <a:t> I want a table with columns “x” and “y” constructed from tables “A” and ”B” where the values in “y” are greater than 100.00.</a:t>
            </a:r>
          </a:p>
          <a:p>
            <a:pPr marL="915988" lvl="2" indent="-442913">
              <a:spcBef>
                <a:spcPts val="2200"/>
              </a:spcBef>
              <a:buClr>
                <a:schemeClr val="tx1"/>
              </a:buClr>
              <a:buSzPct val="100000"/>
            </a:pPr>
            <a:r>
              <a:rPr lang="en-US" b="1" dirty="0"/>
              <a:t>Imperative Example:</a:t>
            </a:r>
            <a:r>
              <a:rPr lang="en-US" dirty="0"/>
              <a:t> For each record in  table “A” find the corresponding record in table “B” then drop the records where “y” is less than or equal to 100 then return the ”x” and “y” values.</a:t>
            </a:r>
            <a:endParaRPr lang="en-US" sz="1800" dirty="0"/>
          </a:p>
          <a:p>
            <a:r>
              <a:rPr lang="en-US" sz="2400" b="1" dirty="0"/>
              <a:t>Advantages</a:t>
            </a:r>
            <a:r>
              <a:rPr lang="en-US" sz="2400" dirty="0"/>
              <a:t> of declarative programming</a:t>
            </a:r>
          </a:p>
          <a:p>
            <a:pPr lvl="1"/>
            <a:r>
              <a:rPr lang="en-US" sz="2000" dirty="0">
                <a:highlight>
                  <a:srgbClr val="FFFF00"/>
                </a:highlight>
              </a:rPr>
              <a:t>Enable the system to find the best way to achieve the result.</a:t>
            </a:r>
          </a:p>
          <a:p>
            <a:pPr lvl="1"/>
            <a:r>
              <a:rPr lang="en-US" sz="2000" dirty="0"/>
              <a:t>More compact and easier to learn for non-programmers (Maybe?)</a:t>
            </a:r>
          </a:p>
          <a:p>
            <a:r>
              <a:rPr lang="en-US" sz="2400" b="1" dirty="0"/>
              <a:t>Challenges</a:t>
            </a:r>
            <a:r>
              <a:rPr lang="en-US" sz="2400" dirty="0"/>
              <a:t> of declarative programming</a:t>
            </a:r>
          </a:p>
          <a:p>
            <a:pPr lvl="1"/>
            <a:r>
              <a:rPr lang="en-US" sz="2000" dirty="0"/>
              <a:t>System performance depends heavily on </a:t>
            </a:r>
            <a:r>
              <a:rPr lang="en-US" sz="2000" dirty="0">
                <a:highlight>
                  <a:srgbClr val="FFFF00"/>
                </a:highlight>
              </a:rPr>
              <a:t>automatic optimization</a:t>
            </a:r>
          </a:p>
          <a:p>
            <a:pPr lvl="1"/>
            <a:r>
              <a:rPr lang="en-US" sz="2000" dirty="0"/>
              <a:t>Limited language (not Turing complete) </a:t>
            </a:r>
            <a:r>
              <a:rPr lang="en-US" sz="2000" dirty="0">
                <a:sym typeface="Wingdings" pitchFamily="2" charset="2"/>
              </a:rPr>
              <a:t> need </a:t>
            </a:r>
            <a:r>
              <a:rPr lang="en-US" sz="2000" dirty="0">
                <a:highlight>
                  <a:srgbClr val="FFFF00"/>
                </a:highlight>
                <a:sym typeface="Wingdings" pitchFamily="2" charset="2"/>
              </a:rPr>
              <a:t>extensions</a:t>
            </a:r>
            <a:endParaRPr lang="en-US" sz="2000" dirty="0">
              <a:highlight>
                <a:srgbClr val="FFFF00"/>
              </a:highlight>
            </a:endParaRPr>
          </a:p>
        </p:txBody>
      </p:sp>
    </p:spTree>
    <p:extLst>
      <p:ext uri="{BB962C8B-B14F-4D97-AF65-F5344CB8AC3E}">
        <p14:creationId xmlns:p14="http://schemas.microsoft.com/office/powerpoint/2010/main" val="5245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0527-4085-5747-809B-89357005521F}"/>
              </a:ext>
            </a:extLst>
          </p:cNvPr>
          <p:cNvSpPr>
            <a:spLocks noGrp="1"/>
          </p:cNvSpPr>
          <p:nvPr>
            <p:ph type="title"/>
          </p:nvPr>
        </p:nvSpPr>
        <p:spPr/>
        <p:txBody>
          <a:bodyPr/>
          <a:lstStyle/>
          <a:p>
            <a:r>
              <a:rPr lang="en-US" dirty="0"/>
              <a:t>Physical </a:t>
            </a:r>
            <a:r>
              <a:rPr lang="en-US" b="1" dirty="0"/>
              <a:t>Data Independence </a:t>
            </a:r>
          </a:p>
        </p:txBody>
      </p:sp>
      <p:sp>
        <p:nvSpPr>
          <p:cNvPr id="3" name="Content Placeholder 2">
            <a:extLst>
              <a:ext uri="{FF2B5EF4-FFF2-40B4-BE49-F238E27FC236}">
                <a16:creationId xmlns:a16="http://schemas.microsoft.com/office/drawing/2014/main" id="{66E50794-AA68-3443-B53C-F251C483C972}"/>
              </a:ext>
            </a:extLst>
          </p:cNvPr>
          <p:cNvSpPr>
            <a:spLocks noGrp="1"/>
          </p:cNvSpPr>
          <p:nvPr>
            <p:ph idx="1"/>
          </p:nvPr>
        </p:nvSpPr>
        <p:spPr/>
        <p:txBody>
          <a:bodyPr/>
          <a:lstStyle/>
          <a:p>
            <a:r>
              <a:rPr lang="en-US" dirty="0"/>
              <a:t>Physical data layout/ordering is </a:t>
            </a:r>
            <a:r>
              <a:rPr lang="en-US" b="1" dirty="0"/>
              <a:t>determined by system</a:t>
            </a:r>
          </a:p>
          <a:p>
            <a:pPr lvl="1"/>
            <a:r>
              <a:rPr lang="en-US" dirty="0"/>
              <a:t>goal of maximizing performance </a:t>
            </a:r>
          </a:p>
          <a:p>
            <a:r>
              <a:rPr lang="en-US" b="1" dirty="0"/>
              <a:t>Data Clustering</a:t>
            </a:r>
          </a:p>
          <a:p>
            <a:pPr lvl="1"/>
            <a:r>
              <a:rPr lang="en-US" dirty="0"/>
              <a:t>Organize group of records to improve access efficiency</a:t>
            </a:r>
          </a:p>
          <a:p>
            <a:pPr lvl="1"/>
            <a:r>
              <a:rPr lang="en-US" dirty="0"/>
              <a:t>Example: grouped/ordered by key</a:t>
            </a:r>
          </a:p>
          <a:p>
            <a:r>
              <a:rPr lang="en-US" b="1" dirty="0"/>
              <a:t>Implications on Learning?</a:t>
            </a:r>
          </a:p>
          <a:p>
            <a:pPr lvl="1"/>
            <a:r>
              <a:rPr lang="en-US" dirty="0"/>
              <a:t>Record ordering may depend on data values</a:t>
            </a:r>
          </a:p>
          <a:p>
            <a:pPr lvl="1"/>
            <a:r>
              <a:rPr lang="en-US" dirty="0"/>
              <a:t>Arbitrary ordering </a:t>
            </a:r>
            <a:r>
              <a:rPr lang="en-US" dirty="0">
                <a:sym typeface="Wingdings" pitchFamily="2" charset="2"/>
              </a:rPr>
              <a:t>≠ Random ordering</a:t>
            </a:r>
            <a:endParaRPr lang="en-US" dirty="0"/>
          </a:p>
        </p:txBody>
      </p:sp>
    </p:spTree>
    <p:extLst>
      <p:ext uri="{BB962C8B-B14F-4D97-AF65-F5344CB8AC3E}">
        <p14:creationId xmlns:p14="http://schemas.microsoft.com/office/powerpoint/2010/main" val="233050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7E0106-0827-EA40-8D6B-E426C7B0393B}"/>
              </a:ext>
            </a:extLst>
          </p:cNvPr>
          <p:cNvSpPr/>
          <p:nvPr/>
        </p:nvSpPr>
        <p:spPr>
          <a:xfrm>
            <a:off x="-609600" y="2662848"/>
            <a:ext cx="13411200" cy="42236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08B7B-C09C-EB4E-99BF-7D8BF335031E}"/>
              </a:ext>
            </a:extLst>
          </p:cNvPr>
          <p:cNvSpPr>
            <a:spLocks noGrp="1"/>
          </p:cNvSpPr>
          <p:nvPr>
            <p:ph type="title"/>
          </p:nvPr>
        </p:nvSpPr>
        <p:spPr>
          <a:xfrm>
            <a:off x="552450" y="0"/>
            <a:ext cx="10801350" cy="1325563"/>
          </a:xfrm>
        </p:spPr>
        <p:txBody>
          <a:bodyPr/>
          <a:lstStyle/>
          <a:p>
            <a:r>
              <a:rPr lang="en-US" dirty="0"/>
              <a:t>User Defined Aggregates</a:t>
            </a:r>
          </a:p>
        </p:txBody>
      </p:sp>
      <p:sp>
        <p:nvSpPr>
          <p:cNvPr id="3" name="Content Placeholder 2">
            <a:extLst>
              <a:ext uri="{FF2B5EF4-FFF2-40B4-BE49-F238E27FC236}">
                <a16:creationId xmlns:a16="http://schemas.microsoft.com/office/drawing/2014/main" id="{C7F95B54-1507-7340-9EE2-90F2397B251F}"/>
              </a:ext>
            </a:extLst>
          </p:cNvPr>
          <p:cNvSpPr>
            <a:spLocks noGrp="1"/>
          </p:cNvSpPr>
          <p:nvPr>
            <p:ph idx="1"/>
          </p:nvPr>
        </p:nvSpPr>
        <p:spPr>
          <a:xfrm>
            <a:off x="838200" y="1240891"/>
            <a:ext cx="10515600" cy="1419691"/>
          </a:xfrm>
        </p:spPr>
        <p:txBody>
          <a:bodyPr/>
          <a:lstStyle/>
          <a:p>
            <a:r>
              <a:rPr lang="en-US" dirty="0"/>
              <a:t>Provide a </a:t>
            </a:r>
            <a:r>
              <a:rPr lang="en-US" b="1" dirty="0"/>
              <a:t>low-level API</a:t>
            </a:r>
            <a:r>
              <a:rPr lang="en-US" dirty="0"/>
              <a:t> for defining functions that aggregate state across records in a table</a:t>
            </a:r>
          </a:p>
          <a:p>
            <a:pPr lvl="1"/>
            <a:r>
              <a:rPr lang="en-US" dirty="0"/>
              <a:t>Much like </a:t>
            </a:r>
            <a:r>
              <a:rPr lang="en-US" b="1" dirty="0"/>
              <a:t>fold</a:t>
            </a:r>
            <a:r>
              <a:rPr lang="en-US" dirty="0"/>
              <a:t> in functional Programming</a:t>
            </a:r>
          </a:p>
        </p:txBody>
      </p:sp>
      <p:sp>
        <p:nvSpPr>
          <p:cNvPr id="4" name="TextBox 3">
            <a:extLst>
              <a:ext uri="{FF2B5EF4-FFF2-40B4-BE49-F238E27FC236}">
                <a16:creationId xmlns:a16="http://schemas.microsoft.com/office/drawing/2014/main" id="{019471CE-39A0-DF4C-8042-B3C0F4B0EE7B}"/>
              </a:ext>
            </a:extLst>
          </p:cNvPr>
          <p:cNvSpPr txBox="1"/>
          <p:nvPr/>
        </p:nvSpPr>
        <p:spPr>
          <a:xfrm>
            <a:off x="552450" y="2457069"/>
            <a:ext cx="11170024" cy="4417748"/>
          </a:xfrm>
          <a:prstGeom prst="rect">
            <a:avLst/>
          </a:prstGeom>
        </p:spPr>
        <p:txBody>
          <a:bodyPr wrap="square" rtlCol="0">
            <a:spAutoFit/>
          </a:bodyPr>
          <a:lstStyle/>
          <a:p>
            <a:pPr>
              <a:lnSpc>
                <a:spcPct val="20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CREATE AGGREGATE </a:t>
            </a:r>
            <a:r>
              <a:rPr lang="en-US" sz="2400" dirty="0" err="1">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agg_name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 (…){</a:t>
            </a:r>
          </a:p>
          <a:p>
            <a:pPr>
              <a:lnSpc>
                <a:spcPct val="20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	</a:t>
            </a:r>
            <a:r>
              <a:rPr lang="en-US" sz="2400" b="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initialize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state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 </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p>
          <a:p>
            <a:pPr>
              <a:lnSpc>
                <a:spcPct val="20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b="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transition</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row</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p>
          <a:p>
            <a:pPr>
              <a:lnSpc>
                <a:spcPct val="20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b="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terminate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result</a:t>
            </a:r>
          </a:p>
          <a:p>
            <a:pPr>
              <a:lnSpc>
                <a:spcPct val="20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b="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merge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  </a:t>
            </a:r>
            <a:r>
              <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sym typeface="Wingdings" pitchFamily="2" charset="2"/>
              </a:rPr>
              <a:t>state</a:t>
            </a:r>
            <a:endParaRPr lang="en-US" sz="2400" i="1"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endParaRPr>
          </a:p>
          <a:p>
            <a:pPr>
              <a:lnSpc>
                <a:spcPct val="150000"/>
              </a:lnSpc>
              <a:tabLst>
                <a:tab pos="339725" algn="l"/>
              </a:tabLst>
            </a:pPr>
            <a:r>
              <a:rPr lang="en-US" sz="2400" dirty="0">
                <a:solidFill>
                  <a:schemeClr val="bg1">
                    <a:lumMod val="95000"/>
                  </a:schemeClr>
                </a:solidFill>
                <a:latin typeface="IBM Plex Mono" panose="020B0509050203000203" pitchFamily="49" charset="77"/>
                <a:ea typeface="Menlo" panose="020B0609030804020204" pitchFamily="49" charset="0"/>
                <a:cs typeface="Menlo" panose="020B0609030804020204" pitchFamily="49" charset="0"/>
              </a:rPr>
              <a:t>}</a:t>
            </a:r>
          </a:p>
        </p:txBody>
      </p:sp>
      <p:sp>
        <p:nvSpPr>
          <p:cNvPr id="6" name="TextBox 5">
            <a:extLst>
              <a:ext uri="{FF2B5EF4-FFF2-40B4-BE49-F238E27FC236}">
                <a16:creationId xmlns:a16="http://schemas.microsoft.com/office/drawing/2014/main" id="{890CC6A7-6FF6-C543-87EF-697B18571D64}"/>
              </a:ext>
            </a:extLst>
          </p:cNvPr>
          <p:cNvSpPr txBox="1"/>
          <p:nvPr/>
        </p:nvSpPr>
        <p:spPr>
          <a:xfrm>
            <a:off x="936017" y="3075019"/>
            <a:ext cx="4674678" cy="400110"/>
          </a:xfrm>
          <a:prstGeom prst="rect">
            <a:avLst/>
          </a:prstGeom>
        </p:spPr>
        <p:txBody>
          <a:bodyPr wrap="none" rtlCol="0">
            <a:spAutoFit/>
          </a:bodyPr>
          <a:lstStyle/>
          <a:p>
            <a:r>
              <a:rPr lang="en-US" sz="2000" dirty="0">
                <a:solidFill>
                  <a:srgbClr val="FF85FF"/>
                </a:solidFill>
              </a:rPr>
              <a:t># Initialize the state for aggregation.</a:t>
            </a:r>
          </a:p>
        </p:txBody>
      </p:sp>
      <p:sp>
        <p:nvSpPr>
          <p:cNvPr id="7" name="TextBox 6">
            <a:extLst>
              <a:ext uri="{FF2B5EF4-FFF2-40B4-BE49-F238E27FC236}">
                <a16:creationId xmlns:a16="http://schemas.microsoft.com/office/drawing/2014/main" id="{E83988E7-6DCA-4E43-AC1A-FBA11CB44739}"/>
              </a:ext>
            </a:extLst>
          </p:cNvPr>
          <p:cNvSpPr txBox="1"/>
          <p:nvPr/>
        </p:nvSpPr>
        <p:spPr>
          <a:xfrm>
            <a:off x="936017" y="3830294"/>
            <a:ext cx="6994222" cy="400110"/>
          </a:xfrm>
          <a:prstGeom prst="rect">
            <a:avLst/>
          </a:prstGeom>
        </p:spPr>
        <p:txBody>
          <a:bodyPr wrap="none" rtlCol="0">
            <a:spAutoFit/>
          </a:bodyPr>
          <a:lstStyle/>
          <a:p>
            <a:r>
              <a:rPr lang="en-US" sz="2000" dirty="0">
                <a:solidFill>
                  <a:srgbClr val="FF85FF"/>
                </a:solidFill>
              </a:rPr>
              <a:t># Advance the state for one row.  Invoked repeatedly.</a:t>
            </a:r>
          </a:p>
        </p:txBody>
      </p:sp>
      <p:sp>
        <p:nvSpPr>
          <p:cNvPr id="8" name="TextBox 7">
            <a:extLst>
              <a:ext uri="{FF2B5EF4-FFF2-40B4-BE49-F238E27FC236}">
                <a16:creationId xmlns:a16="http://schemas.microsoft.com/office/drawing/2014/main" id="{9EDCF225-FEC6-DC4C-9AAB-E336AA103EEC}"/>
              </a:ext>
            </a:extLst>
          </p:cNvPr>
          <p:cNvSpPr txBox="1"/>
          <p:nvPr/>
        </p:nvSpPr>
        <p:spPr>
          <a:xfrm>
            <a:off x="936017" y="4584580"/>
            <a:ext cx="3002745" cy="400110"/>
          </a:xfrm>
          <a:prstGeom prst="rect">
            <a:avLst/>
          </a:prstGeom>
        </p:spPr>
        <p:txBody>
          <a:bodyPr wrap="none" rtlCol="0">
            <a:spAutoFit/>
          </a:bodyPr>
          <a:lstStyle/>
          <a:p>
            <a:r>
              <a:rPr lang="en-US" sz="2000" dirty="0">
                <a:solidFill>
                  <a:srgbClr val="FF85FF"/>
                </a:solidFill>
              </a:rPr>
              <a:t># Compute final result.</a:t>
            </a:r>
          </a:p>
        </p:txBody>
      </p:sp>
      <p:sp>
        <p:nvSpPr>
          <p:cNvPr id="10" name="TextBox 9">
            <a:extLst>
              <a:ext uri="{FF2B5EF4-FFF2-40B4-BE49-F238E27FC236}">
                <a16:creationId xmlns:a16="http://schemas.microsoft.com/office/drawing/2014/main" id="{AC1A7FE7-5038-AB44-AD4F-A483CE520A51}"/>
              </a:ext>
            </a:extLst>
          </p:cNvPr>
          <p:cNvSpPr txBox="1"/>
          <p:nvPr/>
        </p:nvSpPr>
        <p:spPr>
          <a:xfrm>
            <a:off x="936017" y="5338866"/>
            <a:ext cx="8101898" cy="400110"/>
          </a:xfrm>
          <a:prstGeom prst="rect">
            <a:avLst/>
          </a:prstGeom>
        </p:spPr>
        <p:txBody>
          <a:bodyPr wrap="none" rtlCol="0">
            <a:spAutoFit/>
          </a:bodyPr>
          <a:lstStyle/>
          <a:p>
            <a:r>
              <a:rPr lang="en-US" sz="2000" dirty="0">
                <a:solidFill>
                  <a:srgbClr val="FF85FF"/>
                </a:solidFill>
              </a:rPr>
              <a:t># (Optional) Merge intermediate states from parallel executions.</a:t>
            </a:r>
          </a:p>
        </p:txBody>
      </p:sp>
      <p:grpSp>
        <p:nvGrpSpPr>
          <p:cNvPr id="37" name="Group 36">
            <a:extLst>
              <a:ext uri="{FF2B5EF4-FFF2-40B4-BE49-F238E27FC236}">
                <a16:creationId xmlns:a16="http://schemas.microsoft.com/office/drawing/2014/main" id="{135CAB48-676E-2147-94E9-7F175A807777}"/>
              </a:ext>
            </a:extLst>
          </p:cNvPr>
          <p:cNvGrpSpPr/>
          <p:nvPr/>
        </p:nvGrpSpPr>
        <p:grpSpPr>
          <a:xfrm>
            <a:off x="9421482" y="4584580"/>
            <a:ext cx="1952270" cy="1692127"/>
            <a:chOff x="9401530" y="4657128"/>
            <a:chExt cx="1952270" cy="1692127"/>
          </a:xfrm>
        </p:grpSpPr>
        <p:grpSp>
          <p:nvGrpSpPr>
            <p:cNvPr id="35" name="Group 34">
              <a:extLst>
                <a:ext uri="{FF2B5EF4-FFF2-40B4-BE49-F238E27FC236}">
                  <a16:creationId xmlns:a16="http://schemas.microsoft.com/office/drawing/2014/main" id="{0BF28550-0C5F-834A-A8DF-CBA96F3C3B38}"/>
                </a:ext>
              </a:extLst>
            </p:cNvPr>
            <p:cNvGrpSpPr/>
            <p:nvPr/>
          </p:nvGrpSpPr>
          <p:grpSpPr>
            <a:xfrm>
              <a:off x="9694394" y="4657128"/>
              <a:ext cx="1659406" cy="1692127"/>
              <a:chOff x="9694394" y="4340807"/>
              <a:chExt cx="1659406" cy="1692127"/>
            </a:xfrm>
          </p:grpSpPr>
          <p:grpSp>
            <p:nvGrpSpPr>
              <p:cNvPr id="32" name="Group 31">
                <a:extLst>
                  <a:ext uri="{FF2B5EF4-FFF2-40B4-BE49-F238E27FC236}">
                    <a16:creationId xmlns:a16="http://schemas.microsoft.com/office/drawing/2014/main" id="{0F913A89-E288-AD49-AB2F-598D85C82D93}"/>
                  </a:ext>
                </a:extLst>
              </p:cNvPr>
              <p:cNvGrpSpPr/>
              <p:nvPr/>
            </p:nvGrpSpPr>
            <p:grpSpPr>
              <a:xfrm>
                <a:off x="9982200" y="4340807"/>
                <a:ext cx="1371600" cy="1689340"/>
                <a:chOff x="9715500" y="4584580"/>
                <a:chExt cx="1371600" cy="1689340"/>
              </a:xfrm>
            </p:grpSpPr>
            <p:sp>
              <p:nvSpPr>
                <p:cNvPr id="11" name="Rectangle 10">
                  <a:extLst>
                    <a:ext uri="{FF2B5EF4-FFF2-40B4-BE49-F238E27FC236}">
                      <a16:creationId xmlns:a16="http://schemas.microsoft.com/office/drawing/2014/main" id="{64182203-5D3D-214C-B481-CB73629E95AA}"/>
                    </a:ext>
                  </a:extLst>
                </p:cNvPr>
                <p:cNvSpPr/>
                <p:nvPr/>
              </p:nvSpPr>
              <p:spPr>
                <a:xfrm>
                  <a:off x="9715500" y="4584580"/>
                  <a:ext cx="1371600" cy="241420"/>
                </a:xfrm>
                <a:prstGeom prst="rect">
                  <a:avLst/>
                </a:prstGeom>
                <a:solidFill>
                  <a:schemeClr val="accent6">
                    <a:lumMod val="75000"/>
                  </a:schemeClr>
                </a:solidFill>
                <a:ln>
                  <a:solidFill>
                    <a:schemeClr val="accent6"/>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2BD8C49-77E2-4643-951C-A3F04868B621}"/>
                    </a:ext>
                  </a:extLst>
                </p:cNvPr>
                <p:cNvGrpSpPr/>
                <p:nvPr/>
              </p:nvGrpSpPr>
              <p:grpSpPr>
                <a:xfrm>
                  <a:off x="9715500" y="4825900"/>
                  <a:ext cx="1371600" cy="241420"/>
                  <a:chOff x="9715500" y="4826000"/>
                  <a:chExt cx="1371600" cy="241420"/>
                </a:xfrm>
                <a:noFill/>
              </p:grpSpPr>
              <p:sp>
                <p:nvSpPr>
                  <p:cNvPr id="12" name="Rectangle 11">
                    <a:extLst>
                      <a:ext uri="{FF2B5EF4-FFF2-40B4-BE49-F238E27FC236}">
                        <a16:creationId xmlns:a16="http://schemas.microsoft.com/office/drawing/2014/main" id="{F3F69B23-6858-5A4D-8D74-AA02C46D6EF9}"/>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FF14CC-6A61-7C46-A405-F056418A7669}"/>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C31AB60-5561-6940-B515-25A9FF31698E}"/>
                    </a:ext>
                  </a:extLst>
                </p:cNvPr>
                <p:cNvGrpSpPr/>
                <p:nvPr/>
              </p:nvGrpSpPr>
              <p:grpSpPr>
                <a:xfrm>
                  <a:off x="9715500" y="5067220"/>
                  <a:ext cx="1371600" cy="241420"/>
                  <a:chOff x="9715500" y="4826000"/>
                  <a:chExt cx="1371600" cy="241420"/>
                </a:xfrm>
                <a:noFill/>
              </p:grpSpPr>
              <p:sp>
                <p:nvSpPr>
                  <p:cNvPr id="18" name="Rectangle 17">
                    <a:extLst>
                      <a:ext uri="{FF2B5EF4-FFF2-40B4-BE49-F238E27FC236}">
                        <a16:creationId xmlns:a16="http://schemas.microsoft.com/office/drawing/2014/main" id="{8DD95CEE-94B5-5841-B2B2-26E5F9D737C9}"/>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200B22-35CF-6348-BFF0-56B8C610B150}"/>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1DB134B-C546-CC47-9862-217EED00EF86}"/>
                    </a:ext>
                  </a:extLst>
                </p:cNvPr>
                <p:cNvGrpSpPr/>
                <p:nvPr/>
              </p:nvGrpSpPr>
              <p:grpSpPr>
                <a:xfrm>
                  <a:off x="9715500" y="5308540"/>
                  <a:ext cx="1371600" cy="241420"/>
                  <a:chOff x="9715500" y="4826000"/>
                  <a:chExt cx="1371600" cy="241420"/>
                </a:xfrm>
                <a:noFill/>
              </p:grpSpPr>
              <p:sp>
                <p:nvSpPr>
                  <p:cNvPr id="21" name="Rectangle 20">
                    <a:extLst>
                      <a:ext uri="{FF2B5EF4-FFF2-40B4-BE49-F238E27FC236}">
                        <a16:creationId xmlns:a16="http://schemas.microsoft.com/office/drawing/2014/main" id="{DD62D5FE-FF9D-C04B-977E-E53BE770769A}"/>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B409FA-2F84-BE49-8AF5-F5C1E199FC44}"/>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4C52EC6-0FBB-9245-A514-A3298173D7AE}"/>
                    </a:ext>
                  </a:extLst>
                </p:cNvPr>
                <p:cNvGrpSpPr/>
                <p:nvPr/>
              </p:nvGrpSpPr>
              <p:grpSpPr>
                <a:xfrm>
                  <a:off x="9715500" y="6032500"/>
                  <a:ext cx="1371600" cy="241420"/>
                  <a:chOff x="9715500" y="4826000"/>
                  <a:chExt cx="1371600" cy="241420"/>
                </a:xfrm>
                <a:noFill/>
              </p:grpSpPr>
              <p:sp>
                <p:nvSpPr>
                  <p:cNvPr id="24" name="Rectangle 23">
                    <a:extLst>
                      <a:ext uri="{FF2B5EF4-FFF2-40B4-BE49-F238E27FC236}">
                        <a16:creationId xmlns:a16="http://schemas.microsoft.com/office/drawing/2014/main" id="{CE18CAB5-FA83-4448-AFDB-539099EC55D2}"/>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31A87E-C4DF-1B4F-A0CD-21A2601A34E2}"/>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CA73375-9C75-1C40-99D6-4AB8AFF0D352}"/>
                    </a:ext>
                  </a:extLst>
                </p:cNvPr>
                <p:cNvGrpSpPr/>
                <p:nvPr/>
              </p:nvGrpSpPr>
              <p:grpSpPr>
                <a:xfrm>
                  <a:off x="9715500" y="5549860"/>
                  <a:ext cx="1371600" cy="241420"/>
                  <a:chOff x="9715500" y="4826000"/>
                  <a:chExt cx="1371600" cy="241420"/>
                </a:xfrm>
                <a:noFill/>
              </p:grpSpPr>
              <p:sp>
                <p:nvSpPr>
                  <p:cNvPr id="27" name="Rectangle 26">
                    <a:extLst>
                      <a:ext uri="{FF2B5EF4-FFF2-40B4-BE49-F238E27FC236}">
                        <a16:creationId xmlns:a16="http://schemas.microsoft.com/office/drawing/2014/main" id="{5EFF0DB4-79B1-3B42-83F9-253B8171D49B}"/>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30C479-66E4-E34A-B761-9162C7F56032}"/>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E554B79A-DF6A-7A4A-8610-DC3E2158F39C}"/>
                    </a:ext>
                  </a:extLst>
                </p:cNvPr>
                <p:cNvGrpSpPr/>
                <p:nvPr/>
              </p:nvGrpSpPr>
              <p:grpSpPr>
                <a:xfrm>
                  <a:off x="9715500" y="5791180"/>
                  <a:ext cx="1371600" cy="241420"/>
                  <a:chOff x="9715500" y="4826000"/>
                  <a:chExt cx="1371600" cy="241420"/>
                </a:xfrm>
                <a:noFill/>
              </p:grpSpPr>
              <p:sp>
                <p:nvSpPr>
                  <p:cNvPr id="30" name="Rectangle 29">
                    <a:extLst>
                      <a:ext uri="{FF2B5EF4-FFF2-40B4-BE49-F238E27FC236}">
                        <a16:creationId xmlns:a16="http://schemas.microsoft.com/office/drawing/2014/main" id="{BABB0D35-22B7-2446-BFED-B460DA42BD88}"/>
                      </a:ext>
                    </a:extLst>
                  </p:cNvPr>
                  <p:cNvSpPr/>
                  <p:nvPr/>
                </p:nvSpPr>
                <p:spPr>
                  <a:xfrm>
                    <a:off x="97155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3B1DFE-E8A8-2048-968D-ED4CC0D7F56A}"/>
                      </a:ext>
                    </a:extLst>
                  </p:cNvPr>
                  <p:cNvSpPr/>
                  <p:nvPr/>
                </p:nvSpPr>
                <p:spPr>
                  <a:xfrm>
                    <a:off x="10401300" y="4826000"/>
                    <a:ext cx="685800" cy="241420"/>
                  </a:xfrm>
                  <a:prstGeom prst="rect">
                    <a:avLst/>
                  </a:prstGeom>
                  <a:grpFill/>
                  <a:ln>
                    <a:solidFill>
                      <a:srgbClr val="92D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grpSp>
          <p:sp>
            <p:nvSpPr>
              <p:cNvPr id="33" name="Left Brace 32">
                <a:extLst>
                  <a:ext uri="{FF2B5EF4-FFF2-40B4-BE49-F238E27FC236}">
                    <a16:creationId xmlns:a16="http://schemas.microsoft.com/office/drawing/2014/main" id="{92E94178-63FE-404C-B653-AD1C19E0B66D}"/>
                  </a:ext>
                </a:extLst>
              </p:cNvPr>
              <p:cNvSpPr/>
              <p:nvPr/>
            </p:nvSpPr>
            <p:spPr>
              <a:xfrm>
                <a:off x="9694394" y="4582127"/>
                <a:ext cx="287806" cy="689862"/>
              </a:xfrm>
              <a:prstGeom prst="leftBrace">
                <a:avLst/>
              </a:prstGeom>
              <a:ln w="28575">
                <a:solidFill>
                  <a:srgbClr val="FFC000"/>
                </a:solidFill>
              </a:ln>
            </p:spPr>
            <p:style>
              <a:lnRef idx="1">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406D98F3-AF63-B64A-A538-83DFD5796225}"/>
                  </a:ext>
                </a:extLst>
              </p:cNvPr>
              <p:cNvSpPr/>
              <p:nvPr/>
            </p:nvSpPr>
            <p:spPr>
              <a:xfrm>
                <a:off x="9694394" y="5343072"/>
                <a:ext cx="287806" cy="689862"/>
              </a:xfrm>
              <a:prstGeom prst="leftBrace">
                <a:avLst/>
              </a:prstGeom>
              <a:ln w="28575">
                <a:solidFill>
                  <a:srgbClr val="FFC000"/>
                </a:solidFill>
              </a:ln>
            </p:spPr>
            <p:style>
              <a:lnRef idx="1">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6" name="TextBox 35">
              <a:extLst>
                <a:ext uri="{FF2B5EF4-FFF2-40B4-BE49-F238E27FC236}">
                  <a16:creationId xmlns:a16="http://schemas.microsoft.com/office/drawing/2014/main" id="{CD79A35D-825F-2B45-8474-8318C475E41A}"/>
                </a:ext>
              </a:extLst>
            </p:cNvPr>
            <p:cNvSpPr txBox="1"/>
            <p:nvPr/>
          </p:nvSpPr>
          <p:spPr>
            <a:xfrm rot="16200000">
              <a:off x="9125172" y="5437741"/>
              <a:ext cx="922047" cy="369332"/>
            </a:xfrm>
            <a:prstGeom prst="rect">
              <a:avLst/>
            </a:prstGeom>
          </p:spPr>
          <p:txBody>
            <a:bodyPr wrap="none" rtlCol="0">
              <a:spAutoFit/>
            </a:bodyPr>
            <a:lstStyle/>
            <a:p>
              <a:r>
                <a:rPr lang="en-US" dirty="0">
                  <a:solidFill>
                    <a:srgbClr val="FFC000"/>
                  </a:solidFill>
                </a:rPr>
                <a:t>Merge</a:t>
              </a:r>
            </a:p>
          </p:txBody>
        </p:sp>
      </p:grpSp>
    </p:spTree>
    <p:extLst>
      <p:ext uri="{BB962C8B-B14F-4D97-AF65-F5344CB8AC3E}">
        <p14:creationId xmlns:p14="http://schemas.microsoft.com/office/powerpoint/2010/main" val="24684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6372-1AC5-D544-A679-D391287B603E}"/>
              </a:ext>
            </a:extLst>
          </p:cNvPr>
          <p:cNvSpPr>
            <a:spLocks noGrp="1"/>
          </p:cNvSpPr>
          <p:nvPr>
            <p:ph type="title"/>
          </p:nvPr>
        </p:nvSpPr>
        <p:spPr/>
        <p:txBody>
          <a:bodyPr/>
          <a:lstStyle/>
          <a:p>
            <a:r>
              <a:rPr lang="en-US" dirty="0"/>
              <a:t>Closed Relational Model and Learning</a:t>
            </a:r>
          </a:p>
        </p:txBody>
      </p:sp>
      <p:sp>
        <p:nvSpPr>
          <p:cNvPr id="3" name="Content Placeholder 2">
            <a:extLst>
              <a:ext uri="{FF2B5EF4-FFF2-40B4-BE49-F238E27FC236}">
                <a16:creationId xmlns:a16="http://schemas.microsoft.com/office/drawing/2014/main" id="{9F824855-F39F-4148-B9FF-AB3C82C92DBD}"/>
              </a:ext>
            </a:extLst>
          </p:cNvPr>
          <p:cNvSpPr>
            <a:spLocks noGrp="1"/>
          </p:cNvSpPr>
          <p:nvPr>
            <p:ph idx="1"/>
          </p:nvPr>
        </p:nvSpPr>
        <p:spPr>
          <a:xfrm>
            <a:off x="838200" y="1825625"/>
            <a:ext cx="10515600" cy="4575175"/>
          </a:xfrm>
        </p:spPr>
        <p:txBody>
          <a:bodyPr/>
          <a:lstStyle/>
          <a:p>
            <a:r>
              <a:rPr lang="en-US" dirty="0"/>
              <a:t>All operations on tables produce tables…</a:t>
            </a:r>
          </a:p>
          <a:p>
            <a:r>
              <a:rPr lang="en-US" dirty="0"/>
              <a:t>Training a model on a table produces?</a:t>
            </a:r>
          </a:p>
          <a:p>
            <a:pPr lvl="1"/>
            <a:r>
              <a:rPr lang="en-US" dirty="0"/>
              <a:t>A row containing a model</a:t>
            </a:r>
          </a:p>
          <a:p>
            <a:pPr lvl="1"/>
            <a:r>
              <a:rPr lang="en-US" dirty="0"/>
              <a:t>A table containing model weights</a:t>
            </a:r>
          </a:p>
          <a:p>
            <a:pPr lvl="1"/>
            <a:r>
              <a:rPr lang="en-US" dirty="0"/>
              <a:t>An (infinite) table of predictions </a:t>
            </a:r>
          </a:p>
          <a:p>
            <a:pPr lvl="2"/>
            <a:r>
              <a:rPr lang="en-US" dirty="0">
                <a:hlinkClick r:id="rId2"/>
              </a:rPr>
              <a:t>MauveDB: Supporting Model-based User Views in Database Systems</a:t>
            </a:r>
            <a:endParaRPr lang="en-US" dirty="0"/>
          </a:p>
          <a:p>
            <a:r>
              <a:rPr lang="en-US" dirty="0"/>
              <a:t>Predictions as views</a:t>
            </a:r>
          </a:p>
          <a:p>
            <a:pPr lvl="1"/>
            <a:r>
              <a:rPr lang="en-US" dirty="0"/>
              <a:t>Opportunity to </a:t>
            </a:r>
            <a:r>
              <a:rPr lang="en-US" b="1" dirty="0"/>
              <a:t>index</a:t>
            </a:r>
            <a:r>
              <a:rPr lang="en-US" dirty="0"/>
              <a:t> predictions</a:t>
            </a:r>
          </a:p>
          <a:p>
            <a:pPr lvl="1"/>
            <a:r>
              <a:rPr lang="en-US" dirty="0"/>
              <a:t>Relational operations to manipulate predictions</a:t>
            </a:r>
          </a:p>
          <a:p>
            <a:pPr lvl="1"/>
            <a:endParaRPr lang="en-US" dirty="0"/>
          </a:p>
        </p:txBody>
      </p:sp>
    </p:spTree>
    <p:extLst>
      <p:ext uri="{BB962C8B-B14F-4D97-AF65-F5344CB8AC3E}">
        <p14:creationId xmlns:p14="http://schemas.microsoft.com/office/powerpoint/2010/main" val="21774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D83B-DDB8-C14C-8A15-9F2FC433B95A}"/>
              </a:ext>
            </a:extLst>
          </p:cNvPr>
          <p:cNvSpPr>
            <a:spLocks noGrp="1"/>
          </p:cNvSpPr>
          <p:nvPr>
            <p:ph type="title"/>
          </p:nvPr>
        </p:nvSpPr>
        <p:spPr/>
        <p:txBody>
          <a:bodyPr/>
          <a:lstStyle/>
          <a:p>
            <a:r>
              <a:rPr lang="en-US" dirty="0"/>
              <a:t>Out-of-core Computation</a:t>
            </a:r>
          </a:p>
        </p:txBody>
      </p:sp>
      <p:sp>
        <p:nvSpPr>
          <p:cNvPr id="3" name="Content Placeholder 2">
            <a:extLst>
              <a:ext uri="{FF2B5EF4-FFF2-40B4-BE49-F238E27FC236}">
                <a16:creationId xmlns:a16="http://schemas.microsoft.com/office/drawing/2014/main" id="{3923A437-F93E-D742-BB8A-F6D5658F248B}"/>
              </a:ext>
            </a:extLst>
          </p:cNvPr>
          <p:cNvSpPr>
            <a:spLocks noGrp="1"/>
          </p:cNvSpPr>
          <p:nvPr>
            <p:ph idx="1"/>
          </p:nvPr>
        </p:nvSpPr>
        <p:spPr/>
        <p:txBody>
          <a:bodyPr/>
          <a:lstStyle/>
          <a:p>
            <a:r>
              <a:rPr lang="en-US" dirty="0"/>
              <a:t>Database systems are typically designed to operate on </a:t>
            </a:r>
            <a:r>
              <a:rPr lang="en-US" b="1" dirty="0"/>
              <a:t>databases larger than main memory</a:t>
            </a:r>
            <a:r>
              <a:rPr lang="en-US" dirty="0"/>
              <a:t> (big data?)</a:t>
            </a:r>
          </a:p>
          <a:p>
            <a:r>
              <a:rPr lang="en-US" dirty="0"/>
              <a:t>Algorithms must manage </a:t>
            </a:r>
            <a:r>
              <a:rPr lang="en-US" b="1" dirty="0"/>
              <a:t>memory buffers</a:t>
            </a:r>
            <a:r>
              <a:rPr lang="en-US" dirty="0"/>
              <a:t> and </a:t>
            </a:r>
            <a:r>
              <a:rPr lang="en-US" b="1" dirty="0"/>
              <a:t>disk</a:t>
            </a:r>
          </a:p>
          <a:p>
            <a:pPr lvl="1"/>
            <a:r>
              <a:rPr lang="en-US" dirty="0"/>
              <a:t>Page level memory buffers</a:t>
            </a:r>
          </a:p>
          <a:p>
            <a:pPr lvl="1"/>
            <a:r>
              <a:rPr lang="en-US" dirty="0"/>
              <a:t>Sequential reads/writes to disk</a:t>
            </a:r>
          </a:p>
          <a:p>
            <a:r>
              <a:rPr lang="en-US" dirty="0"/>
              <a:t>Understand </a:t>
            </a:r>
            <a:r>
              <a:rPr lang="en-US" b="1" dirty="0"/>
              <a:t>relative costs</a:t>
            </a:r>
            <a:r>
              <a:rPr lang="en-US" dirty="0"/>
              <a:t> of memory vs disk</a:t>
            </a:r>
          </a:p>
        </p:txBody>
      </p:sp>
    </p:spTree>
    <p:extLst>
      <p:ext uri="{BB962C8B-B14F-4D97-AF65-F5344CB8AC3E}">
        <p14:creationId xmlns:p14="http://schemas.microsoft.com/office/powerpoint/2010/main" val="8332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99A18BAA-441F-1D4E-BACD-34BCD4477CBC}"/>
              </a:ext>
            </a:extLst>
          </p:cNvPr>
          <p:cNvSpPr txBox="1"/>
          <p:nvPr/>
        </p:nvSpPr>
        <p:spPr>
          <a:xfrm>
            <a:off x="785170" y="1307675"/>
            <a:ext cx="7891519" cy="4411464"/>
          </a:xfrm>
          <a:prstGeom prst="rect">
            <a:avLst/>
          </a:prstGeom>
          <a:noFill/>
        </p:spPr>
        <p:txBody>
          <a:bodyPr wrap="square" rtlCol="0">
            <a:spAutoFit/>
          </a:bodyPr>
          <a:lstStyle/>
          <a:p>
            <a:pPr marL="457200" indent="-457200">
              <a:spcAft>
                <a:spcPts val="1600"/>
              </a:spcAft>
              <a:buFont typeface="Wingdings" pitchFamily="2" charset="2"/>
              <a:buChar char="Ø"/>
            </a:pPr>
            <a:r>
              <a:rPr lang="en-US" sz="2000" dirty="0">
                <a:latin typeface="Century Gothic" charset="0"/>
                <a:ea typeface="Century Gothic" charset="0"/>
                <a:cs typeface="Century Gothic" charset="0"/>
              </a:rPr>
              <a:t>Currently on leave for </a:t>
            </a:r>
            <a:r>
              <a:rPr lang="en-US" sz="2000" b="1" dirty="0">
                <a:latin typeface="Century Gothic" charset="0"/>
                <a:ea typeface="Century Gothic" charset="0"/>
                <a:cs typeface="Century Gothic" charset="0"/>
              </a:rPr>
              <a:t>new startup </a:t>
            </a:r>
            <a:r>
              <a:rPr lang="en-US" sz="2000" dirty="0">
                <a:latin typeface="Century Gothic" charset="0"/>
                <a:ea typeface="Century Gothic" charset="0"/>
                <a:cs typeface="Century Gothic" charset="0"/>
              </a:rPr>
              <a:t>(http://</a:t>
            </a:r>
            <a:r>
              <a:rPr lang="en-US" sz="2000" dirty="0" err="1">
                <a:latin typeface="Century Gothic" charset="0"/>
                <a:ea typeface="Century Gothic" charset="0"/>
                <a:cs typeface="Century Gothic" charset="0"/>
              </a:rPr>
              <a:t>spiralai.co</a:t>
            </a:r>
            <a:r>
              <a:rPr lang="en-US" sz="2000" dirty="0">
                <a:latin typeface="Century Gothic" charset="0"/>
                <a:ea typeface="Century Gothic" charset="0"/>
                <a:cs typeface="Century Gothic" charset="0"/>
              </a:rPr>
              <a:t>)</a:t>
            </a:r>
          </a:p>
          <a:p>
            <a:pPr marL="914400" lvl="1" indent="-457200">
              <a:spcAft>
                <a:spcPts val="1600"/>
              </a:spcAft>
              <a:buFont typeface="Wingdings" pitchFamily="2" charset="2"/>
              <a:buChar char="Ø"/>
            </a:pPr>
            <a:r>
              <a:rPr lang="en-US" sz="2000" dirty="0">
                <a:latin typeface="Century Gothic" charset="0"/>
                <a:ea typeface="Century Gothic" charset="0"/>
                <a:cs typeface="Century Gothic" charset="0"/>
              </a:rPr>
              <a:t>Also expecting </a:t>
            </a:r>
            <a:r>
              <a:rPr lang="en-US" sz="2000" b="1" dirty="0">
                <a:latin typeface="Century Gothic" charset="0"/>
                <a:ea typeface="Century Gothic" charset="0"/>
                <a:cs typeface="Century Gothic" charset="0"/>
              </a:rPr>
              <a:t>second child </a:t>
            </a:r>
            <a:r>
              <a:rPr lang="en-US" sz="2000" dirty="0">
                <a:latin typeface="Century Gothic" charset="0"/>
                <a:ea typeface="Century Gothic" charset="0"/>
                <a:cs typeface="Century Gothic" charset="0"/>
              </a:rPr>
              <a:t>in a few weeks…</a:t>
            </a:r>
          </a:p>
          <a:p>
            <a:pPr marL="457200" indent="-457200">
              <a:spcAft>
                <a:spcPts val="1600"/>
              </a:spcAft>
              <a:buFont typeface="Wingdings" pitchFamily="2" charset="2"/>
              <a:buChar char="Ø"/>
            </a:pPr>
            <a:r>
              <a:rPr lang="en-US" sz="2000" dirty="0">
                <a:latin typeface="Century Gothic" charset="0"/>
                <a:ea typeface="Century Gothic" charset="0"/>
                <a:cs typeface="Century Gothic" charset="0"/>
              </a:rPr>
              <a:t>Co-director of the RISE Lab </a:t>
            </a:r>
          </a:p>
          <a:p>
            <a:pPr marL="457200" indent="-457200">
              <a:spcAft>
                <a:spcPts val="1600"/>
              </a:spcAft>
              <a:buFont typeface="Wingdings" pitchFamily="2" charset="2"/>
              <a:buChar char="Ø"/>
            </a:pPr>
            <a:r>
              <a:rPr lang="en-US" sz="2000" dirty="0">
                <a:latin typeface="Century Gothic" charset="0"/>
                <a:ea typeface="Century Gothic" charset="0"/>
                <a:cs typeface="Century Gothic" charset="0"/>
              </a:rPr>
              <a:t>Co-founder of </a:t>
            </a:r>
            <a:r>
              <a:rPr lang="en-US" sz="2000" dirty="0" err="1">
                <a:latin typeface="Century Gothic" charset="0"/>
                <a:ea typeface="Century Gothic" charset="0"/>
                <a:cs typeface="Century Gothic" charset="0"/>
              </a:rPr>
              <a:t>Turi</a:t>
            </a:r>
            <a:r>
              <a:rPr lang="en-US" sz="2000" dirty="0">
                <a:latin typeface="Century Gothic" charset="0"/>
                <a:ea typeface="Century Gothic" charset="0"/>
                <a:cs typeface="Century Gothic" charset="0"/>
              </a:rPr>
              <a:t> Inc.</a:t>
            </a:r>
          </a:p>
          <a:p>
            <a:pPr>
              <a:spcAft>
                <a:spcPts val="1600"/>
              </a:spcAft>
            </a:pPr>
            <a:r>
              <a:rPr lang="en-US" sz="2400" b="1" dirty="0">
                <a:latin typeface="Century Gothic" charset="0"/>
                <a:ea typeface="Century Gothic" charset="0"/>
                <a:cs typeface="Century Gothic" charset="0"/>
              </a:rPr>
              <a:t>Research</a:t>
            </a:r>
          </a:p>
          <a:p>
            <a:pPr marL="458788" lvl="0" indent="-458788" defTabSz="457200">
              <a:spcAft>
                <a:spcPts val="1200"/>
              </a:spcAft>
              <a:buFont typeface="Wingdings" charset="2"/>
              <a:buChar char="Ø"/>
              <a:defRPr/>
            </a:pPr>
            <a:r>
              <a:rPr lang="en-US" sz="2000" dirty="0">
                <a:solidFill>
                  <a:prstClr val="black"/>
                </a:solidFill>
                <a:latin typeface="Century Gothic" charset="0"/>
                <a:ea typeface="Century Gothic" charset="0"/>
                <a:cs typeface="Century Gothic" charset="0"/>
              </a:rPr>
              <a:t>Machine Learning &amp; Distributed Systems </a:t>
            </a:r>
          </a:p>
          <a:p>
            <a:pPr marL="458788" indent="-458788" defTabSz="457200">
              <a:spcAft>
                <a:spcPts val="1200"/>
              </a:spcAft>
              <a:buFont typeface="Wingdings" charset="2"/>
              <a:buChar char="Ø"/>
              <a:defRPr/>
            </a:pPr>
            <a:r>
              <a:rPr lang="en-US" sz="2000" dirty="0">
                <a:solidFill>
                  <a:prstClr val="black"/>
                </a:solidFill>
                <a:latin typeface="Century Gothic" charset="0"/>
                <a:ea typeface="Century Gothic" charset="0"/>
                <a:cs typeface="Century Gothic" charset="0"/>
              </a:rPr>
              <a:t>Computer Vision, NLP, Secure Learning </a:t>
            </a:r>
          </a:p>
          <a:p>
            <a:pPr marL="458788" lvl="0" indent="-458788" defTabSz="457200">
              <a:spcAft>
                <a:spcPts val="1200"/>
              </a:spcAft>
              <a:buFont typeface="Wingdings" charset="2"/>
              <a:buChar char="Ø"/>
              <a:defRPr/>
            </a:pPr>
            <a:r>
              <a:rPr lang="en-US" sz="2000" dirty="0">
                <a:solidFill>
                  <a:prstClr val="black"/>
                </a:solidFill>
                <a:latin typeface="Century Gothic" charset="0"/>
                <a:ea typeface="Century Gothic" charset="0"/>
                <a:cs typeface="Century Gothic" charset="0"/>
              </a:rPr>
              <a:t>Autonomous Driving, Robotics, Chemistry?</a:t>
            </a:r>
          </a:p>
          <a:p>
            <a:pPr marL="458788" lvl="0" indent="-458788" defTabSz="457200">
              <a:spcAft>
                <a:spcPts val="1200"/>
              </a:spcAft>
              <a:buFont typeface="Wingdings" charset="2"/>
              <a:buChar char="Ø"/>
              <a:defRPr/>
            </a:pPr>
            <a:r>
              <a:rPr lang="en-US" sz="2000" dirty="0">
                <a:solidFill>
                  <a:prstClr val="black"/>
                </a:solidFill>
                <a:latin typeface="Century Gothic" charset="0"/>
                <a:ea typeface="Century Gothic" charset="0"/>
                <a:cs typeface="Century Gothic" charset="0"/>
              </a:rPr>
              <a:t>…</a:t>
            </a:r>
            <a:endParaRPr lang="en-US" sz="2000" dirty="0">
              <a:latin typeface="Century Gothic" charset="0"/>
              <a:ea typeface="Century Gothic" charset="0"/>
              <a:cs typeface="Century Gothic" charset="0"/>
            </a:endParaRPr>
          </a:p>
        </p:txBody>
      </p:sp>
      <p:pic>
        <p:nvPicPr>
          <p:cNvPr id="36" name="Picture 35">
            <a:extLst>
              <a:ext uri="{FF2B5EF4-FFF2-40B4-BE49-F238E27FC236}">
                <a16:creationId xmlns:a16="http://schemas.microsoft.com/office/drawing/2014/main" id="{BF655565-D5E7-1845-9935-6F6F02B86AE0}"/>
              </a:ext>
            </a:extLst>
          </p:cNvPr>
          <p:cNvPicPr>
            <a:picLocks noChangeAspect="1"/>
          </p:cNvPicPr>
          <p:nvPr/>
        </p:nvPicPr>
        <p:blipFill>
          <a:blip r:embed="rId3"/>
          <a:stretch>
            <a:fillRect/>
          </a:stretch>
        </p:blipFill>
        <p:spPr>
          <a:xfrm>
            <a:off x="7956142" y="320675"/>
            <a:ext cx="3688770" cy="835040"/>
          </a:xfrm>
          <a:prstGeom prst="rect">
            <a:avLst/>
          </a:prstGeom>
        </p:spPr>
      </p:pic>
      <p:pic>
        <p:nvPicPr>
          <p:cNvPr id="38" name="Picture 37">
            <a:extLst>
              <a:ext uri="{FF2B5EF4-FFF2-40B4-BE49-F238E27FC236}">
                <a16:creationId xmlns:a16="http://schemas.microsoft.com/office/drawing/2014/main" id="{33E64CDC-E55C-4640-A7FE-06F31D6E5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6689" y="4175303"/>
            <a:ext cx="2247677" cy="1195573"/>
          </a:xfrm>
          <a:prstGeom prst="rect">
            <a:avLst/>
          </a:prstGeom>
        </p:spPr>
      </p:pic>
      <p:pic>
        <p:nvPicPr>
          <p:cNvPr id="40" name="Picture 39">
            <a:extLst>
              <a:ext uri="{FF2B5EF4-FFF2-40B4-BE49-F238E27FC236}">
                <a16:creationId xmlns:a16="http://schemas.microsoft.com/office/drawing/2014/main" id="{707358E7-A5B5-E54E-9B11-B5506E4FFAF3}"/>
              </a:ext>
            </a:extLst>
          </p:cNvPr>
          <p:cNvPicPr>
            <a:picLocks noChangeAspect="1"/>
          </p:cNvPicPr>
          <p:nvPr/>
        </p:nvPicPr>
        <p:blipFill>
          <a:blip r:embed="rId5"/>
          <a:stretch>
            <a:fillRect/>
          </a:stretch>
        </p:blipFill>
        <p:spPr>
          <a:xfrm>
            <a:off x="8400247" y="5546807"/>
            <a:ext cx="2800560" cy="1003409"/>
          </a:xfrm>
          <a:prstGeom prst="rect">
            <a:avLst/>
          </a:prstGeom>
        </p:spPr>
      </p:pic>
      <p:pic>
        <p:nvPicPr>
          <p:cNvPr id="45" name="Picture 44">
            <a:extLst>
              <a:ext uri="{FF2B5EF4-FFF2-40B4-BE49-F238E27FC236}">
                <a16:creationId xmlns:a16="http://schemas.microsoft.com/office/drawing/2014/main" id="{ADDBAE14-0439-754D-888C-436C6CF8BB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7490" y="1307675"/>
            <a:ext cx="2886075" cy="1539240"/>
          </a:xfrm>
          <a:prstGeom prst="rect">
            <a:avLst/>
          </a:prstGeom>
        </p:spPr>
      </p:pic>
      <p:pic>
        <p:nvPicPr>
          <p:cNvPr id="46" name="Picture 45">
            <a:extLst>
              <a:ext uri="{FF2B5EF4-FFF2-40B4-BE49-F238E27FC236}">
                <a16:creationId xmlns:a16="http://schemas.microsoft.com/office/drawing/2014/main" id="{DA415C0D-383D-5A45-9340-B634402FF326}"/>
              </a:ext>
            </a:extLst>
          </p:cNvPr>
          <p:cNvPicPr>
            <a:picLocks noChangeAspect="1"/>
          </p:cNvPicPr>
          <p:nvPr/>
        </p:nvPicPr>
        <p:blipFill>
          <a:blip r:embed="rId7"/>
          <a:stretch>
            <a:fillRect/>
          </a:stretch>
        </p:blipFill>
        <p:spPr>
          <a:xfrm>
            <a:off x="8234345" y="3149159"/>
            <a:ext cx="3132364" cy="850213"/>
          </a:xfrm>
          <a:prstGeom prst="rect">
            <a:avLst/>
          </a:prstGeom>
        </p:spPr>
      </p:pic>
      <p:sp>
        <p:nvSpPr>
          <p:cNvPr id="2" name="TextBox 1">
            <a:extLst>
              <a:ext uri="{FF2B5EF4-FFF2-40B4-BE49-F238E27FC236}">
                <a16:creationId xmlns:a16="http://schemas.microsoft.com/office/drawing/2014/main" id="{94460206-4ABD-144A-A2B5-A8C79D018A2A}"/>
              </a:ext>
            </a:extLst>
          </p:cNvPr>
          <p:cNvSpPr txBox="1"/>
          <p:nvPr/>
        </p:nvSpPr>
        <p:spPr>
          <a:xfrm>
            <a:off x="785170" y="175098"/>
            <a:ext cx="4305987" cy="1107996"/>
          </a:xfrm>
          <a:prstGeom prst="rect">
            <a:avLst/>
          </a:prstGeom>
        </p:spPr>
        <p:txBody>
          <a:bodyPr wrap="none" rtlCol="0">
            <a:spAutoFit/>
          </a:bodyPr>
          <a:lstStyle/>
          <a:p>
            <a:r>
              <a:rPr lang="en-US" sz="6600" dirty="0"/>
              <a:t>About Me</a:t>
            </a:r>
          </a:p>
        </p:txBody>
      </p:sp>
    </p:spTree>
    <p:extLst>
      <p:ext uri="{BB962C8B-B14F-4D97-AF65-F5344CB8AC3E}">
        <p14:creationId xmlns:p14="http://schemas.microsoft.com/office/powerpoint/2010/main" val="28819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7A5F-1A9F-C746-B108-D86AEBCBCF3C}"/>
              </a:ext>
            </a:extLst>
          </p:cNvPr>
          <p:cNvSpPr>
            <a:spLocks noGrp="1"/>
          </p:cNvSpPr>
          <p:nvPr>
            <p:ph type="title"/>
          </p:nvPr>
        </p:nvSpPr>
        <p:spPr/>
        <p:txBody>
          <a:bodyPr/>
          <a:lstStyle/>
          <a:p>
            <a:r>
              <a:rPr lang="en-US" dirty="0"/>
              <a:t>Reasoning about Memory Hierarchy</a:t>
            </a:r>
          </a:p>
        </p:txBody>
      </p:sp>
      <p:sp>
        <p:nvSpPr>
          <p:cNvPr id="6" name="Content Placeholder 5">
            <a:extLst>
              <a:ext uri="{FF2B5EF4-FFF2-40B4-BE49-F238E27FC236}">
                <a16:creationId xmlns:a16="http://schemas.microsoft.com/office/drawing/2014/main" id="{F23C0FE9-E1A2-6442-808A-542367CE3B51}"/>
              </a:ext>
            </a:extLst>
          </p:cNvPr>
          <p:cNvSpPr>
            <a:spLocks noGrp="1"/>
          </p:cNvSpPr>
          <p:nvPr>
            <p:ph idx="1"/>
          </p:nvPr>
        </p:nvSpPr>
        <p:spPr>
          <a:xfrm>
            <a:off x="838200" y="2333298"/>
            <a:ext cx="10515600" cy="3875198"/>
          </a:xfrm>
        </p:spPr>
        <p:txBody>
          <a:bodyPr/>
          <a:lstStyle/>
          <a:p>
            <a:pPr marL="12700" indent="0">
              <a:buNone/>
              <a:tabLst>
                <a:tab pos="6396038" algn="r"/>
                <a:tab pos="6615113" algn="l"/>
              </a:tabLst>
            </a:pPr>
            <a:r>
              <a:rPr lang="en-US" dirty="0"/>
              <a:t>L1 Cache 	</a:t>
            </a:r>
          </a:p>
          <a:p>
            <a:pPr marL="12700" indent="0">
              <a:buNone/>
              <a:tabLst>
                <a:tab pos="6396038" algn="r"/>
                <a:tab pos="6615113" algn="l"/>
              </a:tabLst>
            </a:pPr>
            <a:r>
              <a:rPr lang="en-US" dirty="0"/>
              <a:t>L2 Cache</a:t>
            </a:r>
            <a:endParaRPr lang="en-US" b="1" dirty="0"/>
          </a:p>
          <a:p>
            <a:pPr marL="12700" indent="0">
              <a:buNone/>
              <a:tabLst>
                <a:tab pos="6396038" algn="r"/>
                <a:tab pos="6615113" algn="l"/>
              </a:tabLst>
            </a:pPr>
            <a:r>
              <a:rPr lang="en-US" dirty="0"/>
              <a:t>Main Memory</a:t>
            </a:r>
            <a:endParaRPr lang="en-US" b="1" dirty="0"/>
          </a:p>
          <a:p>
            <a:pPr marL="12700" indent="0">
              <a:buNone/>
              <a:tabLst>
                <a:tab pos="6396038" algn="r"/>
                <a:tab pos="6615113" algn="l"/>
              </a:tabLst>
            </a:pPr>
            <a:r>
              <a:rPr lang="en-US" dirty="0"/>
              <a:t>Read 1MB from RAM (Seq.)</a:t>
            </a:r>
            <a:endParaRPr lang="en-US" b="1" dirty="0"/>
          </a:p>
          <a:p>
            <a:pPr marL="12700" indent="0">
              <a:buNone/>
              <a:tabLst>
                <a:tab pos="6396038" algn="r"/>
                <a:tab pos="6615113" algn="l"/>
              </a:tabLst>
            </a:pPr>
            <a:r>
              <a:rPr lang="en-US" dirty="0"/>
              <a:t>Read 1MB SSD (Seq.)</a:t>
            </a:r>
          </a:p>
          <a:p>
            <a:pPr marL="12700" indent="0">
              <a:buNone/>
              <a:tabLst>
                <a:tab pos="6396038" algn="r"/>
                <a:tab pos="6615113" algn="l"/>
              </a:tabLst>
            </a:pPr>
            <a:r>
              <a:rPr lang="en-US" dirty="0"/>
              <a:t>Read 1MB Disk (Seq.)	</a:t>
            </a:r>
          </a:p>
        </p:txBody>
      </p:sp>
      <p:sp>
        <p:nvSpPr>
          <p:cNvPr id="7" name="TextBox 6">
            <a:extLst>
              <a:ext uri="{FF2B5EF4-FFF2-40B4-BE49-F238E27FC236}">
                <a16:creationId xmlns:a16="http://schemas.microsoft.com/office/drawing/2014/main" id="{2637A4E0-D8DA-9240-BC10-7D0016360D4B}"/>
              </a:ext>
            </a:extLst>
          </p:cNvPr>
          <p:cNvSpPr txBox="1"/>
          <p:nvPr/>
        </p:nvSpPr>
        <p:spPr>
          <a:xfrm>
            <a:off x="552450" y="1789336"/>
            <a:ext cx="7244291" cy="369332"/>
          </a:xfrm>
          <a:prstGeom prst="rect">
            <a:avLst/>
          </a:prstGeom>
        </p:spPr>
        <p:txBody>
          <a:bodyPr wrap="none" rtlCol="0">
            <a:spAutoFit/>
          </a:bodyPr>
          <a:lstStyle/>
          <a:p>
            <a:r>
              <a:rPr lang="en-US" dirty="0"/>
              <a:t>Latency Numbers Every Programmer Should Know --Jeff Dean</a:t>
            </a:r>
          </a:p>
        </p:txBody>
      </p:sp>
      <p:sp>
        <p:nvSpPr>
          <p:cNvPr id="5" name="Content Placeholder 5">
            <a:extLst>
              <a:ext uri="{FF2B5EF4-FFF2-40B4-BE49-F238E27FC236}">
                <a16:creationId xmlns:a16="http://schemas.microsoft.com/office/drawing/2014/main" id="{C88E601B-DEB7-BF4F-BF0D-092D2C38C33F}"/>
              </a:ext>
            </a:extLst>
          </p:cNvPr>
          <p:cNvSpPr txBox="1">
            <a:spLocks/>
          </p:cNvSpPr>
          <p:nvPr/>
        </p:nvSpPr>
        <p:spPr>
          <a:xfrm>
            <a:off x="6553199" y="2333298"/>
            <a:ext cx="10027024" cy="3875198"/>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2200"/>
              </a:spcBef>
              <a:buClr>
                <a:schemeClr val="tx1"/>
              </a:buClr>
              <a:buSzPct val="100000"/>
              <a:buFont typeface="Wingdings" charset="2"/>
              <a:buChar char="Ø"/>
              <a:defRPr sz="2800" b="0" i="0" kern="1200">
                <a:solidFill>
                  <a:schemeClr val="tx1"/>
                </a:solidFill>
                <a:uFillTx/>
                <a:latin typeface="+mn-lt"/>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a:lstStyle>
          <a:p>
            <a:pPr marL="12700" indent="0">
              <a:buFont typeface="Wingdings" charset="2"/>
              <a:buNone/>
              <a:tabLst>
                <a:tab pos="1196975" algn="r"/>
                <a:tab pos="1420813" algn="l"/>
              </a:tabLst>
            </a:pPr>
            <a:r>
              <a:rPr lang="en-US" dirty="0"/>
              <a:t>	</a:t>
            </a:r>
            <a:r>
              <a:rPr lang="en-US" b="1" dirty="0"/>
              <a:t>0.5	ns </a:t>
            </a:r>
            <a:r>
              <a:rPr lang="en-US" dirty="0"/>
              <a:t>(few clock cycles) </a:t>
            </a:r>
          </a:p>
          <a:p>
            <a:pPr marL="12700" indent="0">
              <a:buFont typeface="Wingdings" charset="2"/>
              <a:buNone/>
              <a:tabLst>
                <a:tab pos="1196975" algn="r"/>
                <a:tab pos="1420813" algn="l"/>
              </a:tabLst>
            </a:pPr>
            <a:r>
              <a:rPr lang="en-US" dirty="0"/>
              <a:t>	</a:t>
            </a:r>
            <a:r>
              <a:rPr lang="en-US" b="1" dirty="0"/>
              <a:t>7	ns</a:t>
            </a:r>
          </a:p>
          <a:p>
            <a:pPr marL="12700" indent="0">
              <a:buFont typeface="Wingdings" charset="2"/>
              <a:buNone/>
              <a:tabLst>
                <a:tab pos="1196975" algn="r"/>
                <a:tab pos="1420813" algn="l"/>
              </a:tabLst>
            </a:pPr>
            <a:r>
              <a:rPr lang="en-US" dirty="0"/>
              <a:t>	</a:t>
            </a:r>
            <a:r>
              <a:rPr lang="en-US" b="1" dirty="0"/>
              <a:t>100	ns</a:t>
            </a:r>
          </a:p>
          <a:p>
            <a:pPr marL="12700" indent="0">
              <a:buFont typeface="Wingdings" charset="2"/>
              <a:buNone/>
              <a:tabLst>
                <a:tab pos="1196975" algn="r"/>
                <a:tab pos="1420813" algn="l"/>
              </a:tabLst>
            </a:pPr>
            <a:r>
              <a:rPr lang="en-US" dirty="0"/>
              <a:t>	</a:t>
            </a:r>
            <a:r>
              <a:rPr lang="en-US" b="1" dirty="0"/>
              <a:t>250K	ns</a:t>
            </a:r>
          </a:p>
          <a:p>
            <a:pPr marL="12700" indent="0">
              <a:buFont typeface="Wingdings" charset="2"/>
              <a:buNone/>
              <a:tabLst>
                <a:tab pos="1196975" algn="r"/>
                <a:tab pos="1420813" algn="l"/>
              </a:tabLst>
            </a:pPr>
            <a:r>
              <a:rPr lang="en-US" dirty="0"/>
              <a:t>	</a:t>
            </a:r>
            <a:r>
              <a:rPr lang="en-US" b="1" dirty="0"/>
              <a:t>1M	ns</a:t>
            </a:r>
            <a:r>
              <a:rPr lang="en-US" dirty="0"/>
              <a:t> (1ms)</a:t>
            </a:r>
          </a:p>
          <a:p>
            <a:pPr marL="12700" indent="0">
              <a:buFont typeface="Wingdings" charset="2"/>
              <a:buNone/>
              <a:tabLst>
                <a:tab pos="1196975" algn="r"/>
                <a:tab pos="1420813" algn="l"/>
              </a:tabLst>
            </a:pPr>
            <a:r>
              <a:rPr lang="en-US" dirty="0"/>
              <a:t>	</a:t>
            </a:r>
            <a:r>
              <a:rPr lang="en-US" b="1" dirty="0"/>
              <a:t>20M	ns</a:t>
            </a:r>
            <a:r>
              <a:rPr lang="en-US" dirty="0"/>
              <a:t> (20ms)</a:t>
            </a:r>
          </a:p>
        </p:txBody>
      </p:sp>
    </p:spTree>
    <p:extLst>
      <p:ext uri="{BB962C8B-B14F-4D97-AF65-F5344CB8AC3E}">
        <p14:creationId xmlns:p14="http://schemas.microsoft.com/office/powerpoint/2010/main" val="28328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FD0229B-A688-0644-A50A-92E2F6B41C1F}"/>
              </a:ext>
            </a:extLst>
          </p:cNvPr>
          <p:cNvGrpSpPr/>
          <p:nvPr/>
        </p:nvGrpSpPr>
        <p:grpSpPr>
          <a:xfrm>
            <a:off x="9222828" y="2751031"/>
            <a:ext cx="2554013" cy="3823190"/>
            <a:chOff x="9222828" y="2751031"/>
            <a:chExt cx="2554013" cy="3823190"/>
          </a:xfrm>
        </p:grpSpPr>
        <p:grpSp>
          <p:nvGrpSpPr>
            <p:cNvPr id="16" name="Group 15">
              <a:extLst>
                <a:ext uri="{FF2B5EF4-FFF2-40B4-BE49-F238E27FC236}">
                  <a16:creationId xmlns:a16="http://schemas.microsoft.com/office/drawing/2014/main" id="{709C15AA-DE9A-C441-BD06-D75571079D57}"/>
                </a:ext>
              </a:extLst>
            </p:cNvPr>
            <p:cNvGrpSpPr/>
            <p:nvPr/>
          </p:nvGrpSpPr>
          <p:grpSpPr>
            <a:xfrm>
              <a:off x="9222828" y="2751031"/>
              <a:ext cx="2554013" cy="3823190"/>
              <a:chOff x="9222828" y="2766797"/>
              <a:chExt cx="2554013" cy="3823190"/>
            </a:xfrm>
          </p:grpSpPr>
          <p:sp>
            <p:nvSpPr>
              <p:cNvPr id="12" name="Rectangle 11">
                <a:extLst>
                  <a:ext uri="{FF2B5EF4-FFF2-40B4-BE49-F238E27FC236}">
                    <a16:creationId xmlns:a16="http://schemas.microsoft.com/office/drawing/2014/main" id="{1424DDA9-2F3F-CB4C-93C8-D1D169381789}"/>
                  </a:ext>
                </a:extLst>
              </p:cNvPr>
              <p:cNvSpPr/>
              <p:nvPr/>
            </p:nvSpPr>
            <p:spPr>
              <a:xfrm>
                <a:off x="9222828" y="3610302"/>
                <a:ext cx="2554013" cy="29796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2D9A2E37-A5B2-D948-ABDC-129CCA508623}"/>
                  </a:ext>
                </a:extLst>
              </p:cNvPr>
              <p:cNvSpPr txBox="1"/>
              <p:nvPr/>
            </p:nvSpPr>
            <p:spPr>
              <a:xfrm>
                <a:off x="9660502" y="2766797"/>
                <a:ext cx="1678665" cy="830997"/>
              </a:xfrm>
              <a:prstGeom prst="rect">
                <a:avLst/>
              </a:prstGeom>
            </p:spPr>
            <p:txBody>
              <a:bodyPr wrap="none" rtlCol="0">
                <a:spAutoFit/>
              </a:bodyPr>
              <a:lstStyle/>
              <a:p>
                <a:pPr algn="ctr"/>
                <a:r>
                  <a:rPr lang="en-US" sz="2400" b="1" dirty="0"/>
                  <a:t>Database</a:t>
                </a:r>
                <a:br>
                  <a:rPr lang="en-US" sz="2400" b="1" dirty="0"/>
                </a:br>
                <a:r>
                  <a:rPr lang="en-US" sz="2400" b="1" dirty="0"/>
                  <a:t>Systems</a:t>
                </a:r>
              </a:p>
            </p:txBody>
          </p:sp>
        </p:grpSp>
        <p:sp>
          <p:nvSpPr>
            <p:cNvPr id="10" name="TextBox 9">
              <a:extLst>
                <a:ext uri="{FF2B5EF4-FFF2-40B4-BE49-F238E27FC236}">
                  <a16:creationId xmlns:a16="http://schemas.microsoft.com/office/drawing/2014/main" id="{498E4F0F-4E1D-D444-B286-4A404BB033CF}"/>
                </a:ext>
              </a:extLst>
            </p:cNvPr>
            <p:cNvSpPr txBox="1"/>
            <p:nvPr/>
          </p:nvSpPr>
          <p:spPr>
            <a:xfrm>
              <a:off x="9857222" y="3793843"/>
              <a:ext cx="1314784" cy="954107"/>
            </a:xfrm>
            <a:prstGeom prst="rect">
              <a:avLst/>
            </a:prstGeom>
          </p:spPr>
          <p:txBody>
            <a:bodyPr wrap="none" rtlCol="0">
              <a:spAutoFit/>
            </a:bodyPr>
            <a:lstStyle/>
            <a:p>
              <a:pPr algn="ctr"/>
              <a:r>
                <a:rPr lang="en-US" sz="2800" dirty="0"/>
                <a:t>Page</a:t>
              </a:r>
              <a:br>
                <a:rPr lang="en-US" sz="2800" dirty="0"/>
              </a:br>
              <a:r>
                <a:rPr lang="en-US" sz="2800" dirty="0"/>
                <a:t>Buffers</a:t>
              </a:r>
            </a:p>
          </p:txBody>
        </p:sp>
        <p:sp>
          <p:nvSpPr>
            <p:cNvPr id="11" name="TextBox 10">
              <a:extLst>
                <a:ext uri="{FF2B5EF4-FFF2-40B4-BE49-F238E27FC236}">
                  <a16:creationId xmlns:a16="http://schemas.microsoft.com/office/drawing/2014/main" id="{03FE2023-B16F-0441-9318-649894DD3583}"/>
                </a:ext>
              </a:extLst>
            </p:cNvPr>
            <p:cNvSpPr txBox="1"/>
            <p:nvPr/>
          </p:nvSpPr>
          <p:spPr>
            <a:xfrm>
              <a:off x="9432426" y="5094397"/>
              <a:ext cx="2164375" cy="954107"/>
            </a:xfrm>
            <a:prstGeom prst="rect">
              <a:avLst/>
            </a:prstGeom>
          </p:spPr>
          <p:txBody>
            <a:bodyPr wrap="none" rtlCol="0">
              <a:spAutoFit/>
            </a:bodyPr>
            <a:lstStyle/>
            <a:p>
              <a:pPr algn="ctr"/>
              <a:r>
                <a:rPr lang="en-US" sz="2800" dirty="0"/>
                <a:t>Sequential</a:t>
              </a:r>
            </a:p>
            <a:p>
              <a:pPr algn="ctr"/>
              <a:r>
                <a:rPr lang="en-US" sz="2800" dirty="0"/>
                <a:t>Read/Write</a:t>
              </a:r>
            </a:p>
          </p:txBody>
        </p:sp>
      </p:grpSp>
      <p:sp>
        <p:nvSpPr>
          <p:cNvPr id="2" name="Title 1">
            <a:extLst>
              <a:ext uri="{FF2B5EF4-FFF2-40B4-BE49-F238E27FC236}">
                <a16:creationId xmlns:a16="http://schemas.microsoft.com/office/drawing/2014/main" id="{3C0E7A5F-1A9F-C746-B108-D86AEBCBCF3C}"/>
              </a:ext>
            </a:extLst>
          </p:cNvPr>
          <p:cNvSpPr>
            <a:spLocks noGrp="1"/>
          </p:cNvSpPr>
          <p:nvPr>
            <p:ph type="title"/>
          </p:nvPr>
        </p:nvSpPr>
        <p:spPr/>
        <p:txBody>
          <a:bodyPr/>
          <a:lstStyle/>
          <a:p>
            <a:r>
              <a:rPr lang="en-US" dirty="0"/>
              <a:t>Reasoning about Memory Hierarchy</a:t>
            </a:r>
          </a:p>
        </p:txBody>
      </p:sp>
      <p:sp>
        <p:nvSpPr>
          <p:cNvPr id="6" name="Content Placeholder 5">
            <a:extLst>
              <a:ext uri="{FF2B5EF4-FFF2-40B4-BE49-F238E27FC236}">
                <a16:creationId xmlns:a16="http://schemas.microsoft.com/office/drawing/2014/main" id="{F23C0FE9-E1A2-6442-808A-542367CE3B51}"/>
              </a:ext>
            </a:extLst>
          </p:cNvPr>
          <p:cNvSpPr>
            <a:spLocks noGrp="1"/>
          </p:cNvSpPr>
          <p:nvPr>
            <p:ph idx="1"/>
          </p:nvPr>
        </p:nvSpPr>
        <p:spPr>
          <a:xfrm>
            <a:off x="838200" y="2333298"/>
            <a:ext cx="10515600" cy="3875198"/>
          </a:xfrm>
        </p:spPr>
        <p:txBody>
          <a:bodyPr/>
          <a:lstStyle/>
          <a:p>
            <a:pPr marL="12700" indent="0">
              <a:buNone/>
              <a:tabLst>
                <a:tab pos="6396038" algn="r"/>
                <a:tab pos="6615113" algn="l"/>
              </a:tabLst>
            </a:pPr>
            <a:r>
              <a:rPr lang="en-US" dirty="0"/>
              <a:t>L1 Cache 	</a:t>
            </a:r>
            <a:r>
              <a:rPr lang="en-US" b="1" dirty="0"/>
              <a:t>1	second</a:t>
            </a:r>
            <a:endParaRPr lang="en-US" dirty="0"/>
          </a:p>
          <a:p>
            <a:pPr marL="12700" indent="0">
              <a:buNone/>
              <a:tabLst>
                <a:tab pos="6396038" algn="r"/>
                <a:tab pos="6615113" algn="l"/>
              </a:tabLst>
            </a:pPr>
            <a:r>
              <a:rPr lang="en-US" dirty="0"/>
              <a:t>L2 Cache	</a:t>
            </a:r>
            <a:r>
              <a:rPr lang="en-US" b="1" dirty="0"/>
              <a:t>14	seconds</a:t>
            </a:r>
          </a:p>
          <a:p>
            <a:pPr marL="12700" indent="0">
              <a:buNone/>
              <a:tabLst>
                <a:tab pos="6396038" algn="r"/>
                <a:tab pos="6615113" algn="l"/>
              </a:tabLst>
            </a:pPr>
            <a:r>
              <a:rPr lang="en-US" dirty="0"/>
              <a:t>Main Memory	</a:t>
            </a:r>
            <a:r>
              <a:rPr lang="en-US" b="1" dirty="0"/>
              <a:t>3.3	minutes</a:t>
            </a:r>
          </a:p>
          <a:p>
            <a:pPr marL="12700" indent="0">
              <a:buNone/>
              <a:tabLst>
                <a:tab pos="6396038" algn="r"/>
                <a:tab pos="6615113" algn="l"/>
              </a:tabLst>
            </a:pPr>
            <a:r>
              <a:rPr lang="en-US" dirty="0"/>
              <a:t>Read 1MB from RAM (Seq.)	</a:t>
            </a:r>
            <a:r>
              <a:rPr lang="en-US" b="1" dirty="0"/>
              <a:t>5.8	days</a:t>
            </a:r>
          </a:p>
          <a:p>
            <a:pPr marL="12700" indent="0">
              <a:buNone/>
              <a:tabLst>
                <a:tab pos="6396038" algn="r"/>
                <a:tab pos="6615113" algn="l"/>
              </a:tabLst>
            </a:pPr>
            <a:r>
              <a:rPr lang="en-US" dirty="0"/>
              <a:t>Read 1MB SSD (Seq.)	</a:t>
            </a:r>
            <a:r>
              <a:rPr lang="en-US" b="1" dirty="0"/>
              <a:t>23	days</a:t>
            </a:r>
          </a:p>
          <a:p>
            <a:pPr marL="12700" indent="0">
              <a:buNone/>
              <a:tabLst>
                <a:tab pos="6396038" algn="r"/>
                <a:tab pos="6615113" algn="l"/>
              </a:tabLst>
            </a:pPr>
            <a:r>
              <a:rPr lang="en-US" dirty="0"/>
              <a:t>Read 1MB Disk (Seq.)	</a:t>
            </a:r>
            <a:r>
              <a:rPr lang="en-US" b="1" dirty="0"/>
              <a:t>1.3	years</a:t>
            </a:r>
            <a:endParaRPr lang="en-US" dirty="0"/>
          </a:p>
          <a:p>
            <a:pPr marL="12700" indent="0">
              <a:buNone/>
              <a:tabLst>
                <a:tab pos="6396038" algn="r"/>
                <a:tab pos="6615113" algn="l"/>
              </a:tabLst>
            </a:pPr>
            <a:endParaRPr lang="en-US" b="1" dirty="0"/>
          </a:p>
          <a:p>
            <a:pPr marL="12700" indent="0">
              <a:buNone/>
              <a:tabLst>
                <a:tab pos="6396038" algn="r"/>
                <a:tab pos="6615113" algn="l"/>
              </a:tabLst>
            </a:pPr>
            <a:endParaRPr lang="en-US" dirty="0"/>
          </a:p>
        </p:txBody>
      </p:sp>
      <p:sp>
        <p:nvSpPr>
          <p:cNvPr id="7" name="TextBox 6">
            <a:extLst>
              <a:ext uri="{FF2B5EF4-FFF2-40B4-BE49-F238E27FC236}">
                <a16:creationId xmlns:a16="http://schemas.microsoft.com/office/drawing/2014/main" id="{2637A4E0-D8DA-9240-BC10-7D0016360D4B}"/>
              </a:ext>
            </a:extLst>
          </p:cNvPr>
          <p:cNvSpPr txBox="1"/>
          <p:nvPr/>
        </p:nvSpPr>
        <p:spPr>
          <a:xfrm>
            <a:off x="552450" y="1789336"/>
            <a:ext cx="5766322" cy="369332"/>
          </a:xfrm>
          <a:prstGeom prst="rect">
            <a:avLst/>
          </a:prstGeom>
        </p:spPr>
        <p:txBody>
          <a:bodyPr wrap="none" rtlCol="0">
            <a:spAutoFit/>
          </a:bodyPr>
          <a:lstStyle/>
          <a:p>
            <a:r>
              <a:rPr lang="en-US" dirty="0"/>
              <a:t>Latency Numbers Every Programmer Should Know</a:t>
            </a:r>
          </a:p>
        </p:txBody>
      </p:sp>
      <p:sp>
        <p:nvSpPr>
          <p:cNvPr id="3" name="TextBox 2">
            <a:extLst>
              <a:ext uri="{FF2B5EF4-FFF2-40B4-BE49-F238E27FC236}">
                <a16:creationId xmlns:a16="http://schemas.microsoft.com/office/drawing/2014/main" id="{2B30B02F-5BA6-D740-B73E-A8C0256B2AA8}"/>
              </a:ext>
            </a:extLst>
          </p:cNvPr>
          <p:cNvSpPr txBox="1"/>
          <p:nvPr/>
        </p:nvSpPr>
        <p:spPr>
          <a:xfrm>
            <a:off x="6794938" y="1789336"/>
            <a:ext cx="2178802" cy="369332"/>
          </a:xfrm>
          <a:prstGeom prst="rect">
            <a:avLst/>
          </a:prstGeom>
        </p:spPr>
        <p:txBody>
          <a:bodyPr wrap="none" rtlCol="0">
            <a:spAutoFit/>
          </a:bodyPr>
          <a:lstStyle/>
          <a:p>
            <a:r>
              <a:rPr lang="en-US" b="1" i="1" u="sng" dirty="0"/>
              <a:t>Human Readable</a:t>
            </a:r>
          </a:p>
        </p:txBody>
      </p:sp>
      <p:cxnSp>
        <p:nvCxnSpPr>
          <p:cNvPr id="5" name="Straight Connector 4">
            <a:extLst>
              <a:ext uri="{FF2B5EF4-FFF2-40B4-BE49-F238E27FC236}">
                <a16:creationId xmlns:a16="http://schemas.microsoft.com/office/drawing/2014/main" id="{D23BE5B5-1052-BA4E-8E8C-EB2E6F31ED89}"/>
              </a:ext>
            </a:extLst>
          </p:cNvPr>
          <p:cNvCxnSpPr>
            <a:cxnSpLocks/>
          </p:cNvCxnSpPr>
          <p:nvPr/>
        </p:nvCxnSpPr>
        <p:spPr>
          <a:xfrm>
            <a:off x="631934" y="3594536"/>
            <a:ext cx="11144907" cy="0"/>
          </a:xfrm>
          <a:prstGeom prst="line">
            <a:avLst/>
          </a:prstGeom>
        </p:spPr>
        <p:style>
          <a:lnRef idx="1">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6020998-81EE-EF41-A570-E966E474F0C6}"/>
              </a:ext>
            </a:extLst>
          </p:cNvPr>
          <p:cNvCxnSpPr>
            <a:cxnSpLocks/>
          </p:cNvCxnSpPr>
          <p:nvPr/>
        </p:nvCxnSpPr>
        <p:spPr>
          <a:xfrm>
            <a:off x="631934" y="4882053"/>
            <a:ext cx="11144907" cy="0"/>
          </a:xfrm>
          <a:prstGeom prst="line">
            <a:avLst/>
          </a:prstGeom>
        </p:spPr>
        <p:style>
          <a:lnRef idx="1">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25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2D3C-7C74-F143-964E-89096FAAF74A}"/>
              </a:ext>
            </a:extLst>
          </p:cNvPr>
          <p:cNvSpPr>
            <a:spLocks noGrp="1"/>
          </p:cNvSpPr>
          <p:nvPr>
            <p:ph type="title"/>
          </p:nvPr>
        </p:nvSpPr>
        <p:spPr/>
        <p:txBody>
          <a:bodyPr/>
          <a:lstStyle/>
          <a:p>
            <a:r>
              <a:rPr lang="en-US" dirty="0"/>
              <a:t>Transactional vs Analytics Data Systems</a:t>
            </a:r>
          </a:p>
        </p:txBody>
      </p:sp>
      <p:sp>
        <p:nvSpPr>
          <p:cNvPr id="3" name="Content Placeholder 2">
            <a:extLst>
              <a:ext uri="{FF2B5EF4-FFF2-40B4-BE49-F238E27FC236}">
                <a16:creationId xmlns:a16="http://schemas.microsoft.com/office/drawing/2014/main" id="{FE937303-A5A8-9148-8A37-3472F0D6F534}"/>
              </a:ext>
            </a:extLst>
          </p:cNvPr>
          <p:cNvSpPr>
            <a:spLocks noGrp="1"/>
          </p:cNvSpPr>
          <p:nvPr>
            <p:ph idx="1"/>
          </p:nvPr>
        </p:nvSpPr>
        <p:spPr/>
        <p:txBody>
          <a:bodyPr>
            <a:normAutofit/>
          </a:bodyPr>
          <a:lstStyle/>
          <a:p>
            <a:r>
              <a:rPr lang="en-US" b="1" dirty="0"/>
              <a:t>Transactional (OLTP) Systems:</a:t>
            </a:r>
            <a:r>
              <a:rPr lang="en-US" dirty="0"/>
              <a:t> </a:t>
            </a:r>
            <a:r>
              <a:rPr lang="en-US" i="1" dirty="0"/>
              <a:t>address source of truth data used by live services </a:t>
            </a:r>
          </a:p>
          <a:p>
            <a:pPr lvl="1"/>
            <a:r>
              <a:rPr lang="en-US" i="1" dirty="0"/>
              <a:t>Bank records, user profiles, </a:t>
            </a:r>
          </a:p>
          <a:p>
            <a:pPr lvl="1"/>
            <a:r>
              <a:rPr lang="en-US" i="1" dirty="0"/>
              <a:t>Designed for low-latency, availability, transactional consistency, durability </a:t>
            </a:r>
          </a:p>
          <a:p>
            <a:r>
              <a:rPr lang="en-US" b="1" i="1" dirty="0"/>
              <a:t>Analytics (OLAP) Systems : </a:t>
            </a:r>
            <a:r>
              <a:rPr lang="en-US" i="1" dirty="0"/>
              <a:t>store and manage data to support large-scale analysis</a:t>
            </a:r>
          </a:p>
          <a:p>
            <a:pPr lvl="1"/>
            <a:r>
              <a:rPr lang="en-US" i="1" dirty="0"/>
              <a:t>Business intelligence, sales, fraud, targeting</a:t>
            </a:r>
          </a:p>
          <a:p>
            <a:pPr lvl="1"/>
            <a:r>
              <a:rPr lang="en-US" i="1" dirty="0"/>
              <a:t>Designed for high-throughput, scalability, rich computation</a:t>
            </a:r>
          </a:p>
        </p:txBody>
      </p:sp>
    </p:spTree>
    <p:extLst>
      <p:ext uri="{BB962C8B-B14F-4D97-AF65-F5344CB8AC3E}">
        <p14:creationId xmlns:p14="http://schemas.microsoft.com/office/powerpoint/2010/main" val="39934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87036" y="3731960"/>
            <a:ext cx="2592255" cy="1310806"/>
            <a:chOff x="416184" y="3941823"/>
            <a:chExt cx="2592255" cy="1310806"/>
          </a:xfrm>
        </p:grpSpPr>
        <p:grpSp>
          <p:nvGrpSpPr>
            <p:cNvPr id="19" name="Group 18"/>
            <p:cNvGrpSpPr/>
            <p:nvPr/>
          </p:nvGrpSpPr>
          <p:grpSpPr>
            <a:xfrm>
              <a:off x="1788232" y="3941823"/>
              <a:ext cx="1220207" cy="1203613"/>
              <a:chOff x="1681790" y="4987970"/>
              <a:chExt cx="1220207" cy="1203613"/>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59997"/>
                <a:ext cx="750506" cy="831586"/>
              </a:xfrm>
              <a:prstGeom prst="rect">
                <a:avLst/>
              </a:prstGeom>
            </p:spPr>
          </p:pic>
          <p:sp>
            <p:nvSpPr>
              <p:cNvPr id="14" name="TextBox 13"/>
              <p:cNvSpPr txBox="1"/>
              <p:nvPr/>
            </p:nvSpPr>
            <p:spPr>
              <a:xfrm>
                <a:off x="1681790" y="4987970"/>
                <a:ext cx="1220207" cy="369332"/>
              </a:xfrm>
              <a:prstGeom prst="rect">
                <a:avLst/>
              </a:prstGeom>
              <a:noFill/>
            </p:spPr>
            <p:txBody>
              <a:bodyPr wrap="none" rtlCol="0">
                <a:spAutoFit/>
              </a:bodyPr>
              <a:lstStyle/>
              <a:p>
                <a:pPr algn="ctr"/>
                <a:r>
                  <a:rPr lang="en-US"/>
                  <a:t>Inventory</a:t>
                </a:r>
                <a:endParaRPr lang="en-US" dirty="0"/>
              </a:p>
            </p:txBody>
          </p:sp>
        </p:gr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184" y="3965397"/>
              <a:ext cx="1820481" cy="1287232"/>
            </a:xfrm>
            <a:prstGeom prst="rect">
              <a:avLst/>
            </a:prstGeom>
          </p:spPr>
        </p:pic>
      </p:grpSp>
      <p:grpSp>
        <p:nvGrpSpPr>
          <p:cNvPr id="36" name="Group 35"/>
          <p:cNvGrpSpPr/>
          <p:nvPr/>
        </p:nvGrpSpPr>
        <p:grpSpPr>
          <a:xfrm>
            <a:off x="842343" y="286249"/>
            <a:ext cx="2236568" cy="1488317"/>
            <a:chOff x="571497" y="793283"/>
            <a:chExt cx="2236568" cy="1488317"/>
          </a:xfrm>
        </p:grpSpPr>
        <p:grpSp>
          <p:nvGrpSpPr>
            <p:cNvPr id="17" name="Group 16"/>
            <p:cNvGrpSpPr/>
            <p:nvPr/>
          </p:nvGrpSpPr>
          <p:grpSpPr>
            <a:xfrm>
              <a:off x="1988609" y="793283"/>
              <a:ext cx="819456" cy="1488317"/>
              <a:chOff x="1914768" y="1261472"/>
              <a:chExt cx="819456" cy="148831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1918203"/>
                <a:ext cx="750506" cy="831586"/>
              </a:xfrm>
              <a:prstGeom prst="rect">
                <a:avLst/>
              </a:prstGeom>
            </p:spPr>
          </p:pic>
          <p:sp>
            <p:nvSpPr>
              <p:cNvPr id="5" name="TextBox 4"/>
              <p:cNvSpPr txBox="1"/>
              <p:nvPr/>
            </p:nvSpPr>
            <p:spPr>
              <a:xfrm>
                <a:off x="1914768" y="1261472"/>
                <a:ext cx="819456" cy="646331"/>
              </a:xfrm>
              <a:prstGeom prst="rect">
                <a:avLst/>
              </a:prstGeom>
              <a:noFill/>
            </p:spPr>
            <p:txBody>
              <a:bodyPr wrap="none" rtlCol="0">
                <a:spAutoFit/>
              </a:bodyPr>
              <a:lstStyle/>
              <a:p>
                <a:pPr algn="ctr"/>
                <a:r>
                  <a:rPr lang="en-US" dirty="0"/>
                  <a:t>Sales</a:t>
                </a:r>
              </a:p>
              <a:p>
                <a:pPr algn="ctr"/>
                <a:r>
                  <a:rPr lang="en-US" dirty="0"/>
                  <a:t>(Asia)</a:t>
                </a:r>
              </a:p>
            </p:txBody>
          </p:sp>
        </p:grpSp>
        <p:grpSp>
          <p:nvGrpSpPr>
            <p:cNvPr id="32" name="Group 31"/>
            <p:cNvGrpSpPr/>
            <p:nvPr/>
          </p:nvGrpSpPr>
          <p:grpSpPr>
            <a:xfrm>
              <a:off x="571497" y="926392"/>
              <a:ext cx="1509854" cy="1225201"/>
              <a:chOff x="726811" y="926392"/>
              <a:chExt cx="1509854" cy="1225201"/>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1" y="926392"/>
                <a:ext cx="1199225" cy="1225201"/>
              </a:xfrm>
              <a:prstGeom prst="rect">
                <a:avLst/>
              </a:prstGeom>
            </p:spPr>
          </p:pic>
          <p:pic>
            <p:nvPicPr>
              <p:cNvPr id="28" name="Picture 2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9741" y="1447319"/>
                <a:ext cx="696924" cy="580770"/>
              </a:xfrm>
              <a:prstGeom prst="rect">
                <a:avLst/>
              </a:prstGeom>
            </p:spPr>
          </p:pic>
        </p:grpSp>
      </p:grpSp>
      <p:grpSp>
        <p:nvGrpSpPr>
          <p:cNvPr id="35" name="Group 34"/>
          <p:cNvGrpSpPr/>
          <p:nvPr/>
        </p:nvGrpSpPr>
        <p:grpSpPr>
          <a:xfrm>
            <a:off x="872103" y="2009105"/>
            <a:ext cx="2172333" cy="1488317"/>
            <a:chOff x="601255" y="2367553"/>
            <a:chExt cx="2172333" cy="1488317"/>
          </a:xfrm>
        </p:grpSpPr>
        <p:grpSp>
          <p:nvGrpSpPr>
            <p:cNvPr id="18" name="Group 17"/>
            <p:cNvGrpSpPr/>
            <p:nvPr/>
          </p:nvGrpSpPr>
          <p:grpSpPr>
            <a:xfrm>
              <a:off x="2023082" y="2367553"/>
              <a:ext cx="750506" cy="1488317"/>
              <a:chOff x="1949242" y="2982369"/>
              <a:chExt cx="750506" cy="148831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3639100"/>
                <a:ext cx="750506" cy="831586"/>
              </a:xfrm>
              <a:prstGeom prst="rect">
                <a:avLst/>
              </a:prstGeom>
            </p:spPr>
          </p:pic>
          <p:sp>
            <p:nvSpPr>
              <p:cNvPr id="10" name="TextBox 9"/>
              <p:cNvSpPr txBox="1"/>
              <p:nvPr/>
            </p:nvSpPr>
            <p:spPr>
              <a:xfrm>
                <a:off x="1952438" y="2982369"/>
                <a:ext cx="744114" cy="646331"/>
              </a:xfrm>
              <a:prstGeom prst="rect">
                <a:avLst/>
              </a:prstGeom>
              <a:noFill/>
            </p:spPr>
            <p:txBody>
              <a:bodyPr wrap="none" rtlCol="0">
                <a:spAutoFit/>
              </a:bodyPr>
              <a:lstStyle/>
              <a:p>
                <a:pPr algn="ctr"/>
                <a:r>
                  <a:rPr lang="en-US" dirty="0"/>
                  <a:t>Sales</a:t>
                </a:r>
              </a:p>
              <a:p>
                <a:pPr algn="ctr"/>
                <a:r>
                  <a:rPr lang="en-US" dirty="0"/>
                  <a:t>(US)</a:t>
                </a:r>
              </a:p>
            </p:txBody>
          </p:sp>
        </p:grpSp>
        <p:grpSp>
          <p:nvGrpSpPr>
            <p:cNvPr id="31" name="Group 30"/>
            <p:cNvGrpSpPr/>
            <p:nvPr/>
          </p:nvGrpSpPr>
          <p:grpSpPr>
            <a:xfrm>
              <a:off x="601255" y="2586615"/>
              <a:ext cx="1450339" cy="1225201"/>
              <a:chOff x="726810" y="2586615"/>
              <a:chExt cx="1450339" cy="1225201"/>
            </a:xfrm>
          </p:grpSpPr>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0" y="2586615"/>
                <a:ext cx="1199225" cy="1225201"/>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9739" y="3099837"/>
                <a:ext cx="637410" cy="637410"/>
              </a:xfrm>
              <a:prstGeom prst="rect">
                <a:avLst/>
              </a:prstGeom>
            </p:spPr>
          </p:pic>
        </p:grpSp>
      </p:grpSp>
      <p:grpSp>
        <p:nvGrpSpPr>
          <p:cNvPr id="33" name="Group 32"/>
          <p:cNvGrpSpPr/>
          <p:nvPr/>
        </p:nvGrpSpPr>
        <p:grpSpPr>
          <a:xfrm>
            <a:off x="969268" y="5277304"/>
            <a:ext cx="2410049" cy="1211730"/>
            <a:chOff x="698576" y="5320605"/>
            <a:chExt cx="2410049" cy="1211730"/>
          </a:xfrm>
        </p:grpSpPr>
        <p:grpSp>
          <p:nvGrpSpPr>
            <p:cNvPr id="24" name="Group 23"/>
            <p:cNvGrpSpPr/>
            <p:nvPr/>
          </p:nvGrpSpPr>
          <p:grpSpPr>
            <a:xfrm>
              <a:off x="1688043" y="5320605"/>
              <a:ext cx="1420582" cy="1196939"/>
              <a:chOff x="1581605" y="5001318"/>
              <a:chExt cx="1420582" cy="119693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66671"/>
                <a:ext cx="750506" cy="831586"/>
              </a:xfrm>
              <a:prstGeom prst="rect">
                <a:avLst/>
              </a:prstGeom>
            </p:spPr>
          </p:pic>
          <p:sp>
            <p:nvSpPr>
              <p:cNvPr id="26" name="TextBox 25"/>
              <p:cNvSpPr txBox="1"/>
              <p:nvPr/>
            </p:nvSpPr>
            <p:spPr>
              <a:xfrm>
                <a:off x="1581605" y="5001318"/>
                <a:ext cx="1420582" cy="369332"/>
              </a:xfrm>
              <a:prstGeom prst="rect">
                <a:avLst/>
              </a:prstGeom>
              <a:noFill/>
            </p:spPr>
            <p:txBody>
              <a:bodyPr wrap="none" rtlCol="0">
                <a:spAutoFit/>
              </a:bodyPr>
              <a:lstStyle/>
              <a:p>
                <a:pPr algn="ctr"/>
                <a:r>
                  <a:rPr lang="en-US" dirty="0"/>
                  <a:t>Advertising</a:t>
                </a:r>
              </a:p>
            </p:txBody>
          </p:sp>
        </p:gr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576" y="5590562"/>
              <a:ext cx="1255697" cy="941773"/>
            </a:xfrm>
            <a:prstGeom prst="rect">
              <a:avLst/>
            </a:prstGeom>
          </p:spPr>
        </p:pic>
      </p:grpSp>
      <p:sp>
        <p:nvSpPr>
          <p:cNvPr id="41" name="Title 40"/>
          <p:cNvSpPr>
            <a:spLocks noGrp="1"/>
          </p:cNvSpPr>
          <p:nvPr>
            <p:ph type="title"/>
          </p:nvPr>
        </p:nvSpPr>
        <p:spPr>
          <a:xfrm>
            <a:off x="3846752" y="61333"/>
            <a:ext cx="7722396" cy="1325563"/>
          </a:xfrm>
        </p:spPr>
        <p:txBody>
          <a:bodyPr>
            <a:normAutofit fontScale="90000"/>
          </a:bodyPr>
          <a:lstStyle/>
          <a:p>
            <a:r>
              <a:rPr lang="en-US" sz="5400" dirty="0"/>
              <a:t>Operational Data Stores</a:t>
            </a:r>
          </a:p>
        </p:txBody>
      </p:sp>
      <p:sp>
        <p:nvSpPr>
          <p:cNvPr id="42" name="Content Placeholder 41"/>
          <p:cNvSpPr>
            <a:spLocks noGrp="1"/>
          </p:cNvSpPr>
          <p:nvPr>
            <p:ph idx="1"/>
          </p:nvPr>
        </p:nvSpPr>
        <p:spPr>
          <a:xfrm>
            <a:off x="4017015" y="1289607"/>
            <a:ext cx="7120675" cy="4257654"/>
          </a:xfrm>
        </p:spPr>
        <p:txBody>
          <a:bodyPr>
            <a:normAutofit fontScale="92500" lnSpcReduction="10000"/>
          </a:bodyPr>
          <a:lstStyle/>
          <a:p>
            <a:r>
              <a:rPr lang="en-US" dirty="0"/>
              <a:t>Capture </a:t>
            </a:r>
            <a:r>
              <a:rPr lang="en-US" b="1" dirty="0"/>
              <a:t>the now</a:t>
            </a:r>
          </a:p>
          <a:p>
            <a:r>
              <a:rPr lang="en-US" dirty="0"/>
              <a:t>Many different databases across an organization</a:t>
            </a:r>
          </a:p>
          <a:p>
            <a:r>
              <a:rPr lang="en-US" dirty="0"/>
              <a:t>Mission critical</a:t>
            </a:r>
            <a:r>
              <a:rPr lang="is-IS" dirty="0"/>
              <a:t>… be careful!</a:t>
            </a:r>
            <a:endParaRPr lang="en-US" dirty="0"/>
          </a:p>
          <a:p>
            <a:pPr lvl="1"/>
            <a:r>
              <a:rPr lang="en-US" dirty="0"/>
              <a:t>Serving live ongoing business operations</a:t>
            </a:r>
          </a:p>
          <a:p>
            <a:pPr lvl="1"/>
            <a:r>
              <a:rPr lang="en-US" dirty="0"/>
              <a:t>Managing inventory</a:t>
            </a:r>
            <a:endParaRPr lang="is-IS" dirty="0"/>
          </a:p>
          <a:p>
            <a:r>
              <a:rPr lang="en-US" dirty="0"/>
              <a:t>Different formats (e.g., currency)</a:t>
            </a:r>
          </a:p>
          <a:p>
            <a:pPr lvl="1"/>
            <a:r>
              <a:rPr lang="en-US" dirty="0"/>
              <a:t>Different schemas (acquisitions ...)</a:t>
            </a:r>
            <a:endParaRPr lang="is-IS" dirty="0"/>
          </a:p>
          <a:p>
            <a:r>
              <a:rPr lang="is-IS" dirty="0"/>
              <a:t>Live systems often don’t maintain history</a:t>
            </a:r>
          </a:p>
        </p:txBody>
      </p:sp>
      <p:sp>
        <p:nvSpPr>
          <p:cNvPr id="43" name="TextBox 42"/>
          <p:cNvSpPr txBox="1"/>
          <p:nvPr/>
        </p:nvSpPr>
        <p:spPr>
          <a:xfrm>
            <a:off x="4547000" y="5731480"/>
            <a:ext cx="6760953"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dirty="0"/>
              <a:t>We would like a consolidated, clean, historical snapshot of the data.</a:t>
            </a:r>
          </a:p>
        </p:txBody>
      </p:sp>
      <p:sp>
        <p:nvSpPr>
          <p:cNvPr id="37" name="Title 40"/>
          <p:cNvSpPr txBox="1">
            <a:spLocks/>
          </p:cNvSpPr>
          <p:nvPr/>
        </p:nvSpPr>
        <p:spPr>
          <a:xfrm>
            <a:off x="13210695" y="-49887"/>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algn="r"/>
            <a:r>
              <a:rPr lang="en-US" sz="4800"/>
              <a:t>Data Warehouse</a:t>
            </a:r>
            <a:endParaRPr lang="en-US" sz="4800" dirty="0"/>
          </a:p>
        </p:txBody>
      </p:sp>
      <p:pic>
        <p:nvPicPr>
          <p:cNvPr id="38" name="Picture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9710" y="8154017"/>
            <a:ext cx="2140999" cy="2372300"/>
          </a:xfrm>
          <a:prstGeom prst="rect">
            <a:avLst/>
          </a:prstGeom>
        </p:spPr>
      </p:pic>
      <p:sp>
        <p:nvSpPr>
          <p:cNvPr id="39" name="Content Placeholder 6"/>
          <p:cNvSpPr txBox="1">
            <a:spLocks/>
          </p:cNvSpPr>
          <p:nvPr/>
        </p:nvSpPr>
        <p:spPr>
          <a:xfrm>
            <a:off x="14129035" y="1427517"/>
            <a:ext cx="4466075" cy="160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Collects and organizes historical data from multiple sources</a:t>
            </a:r>
          </a:p>
        </p:txBody>
      </p:sp>
    </p:spTree>
    <p:extLst>
      <p:ext uri="{BB962C8B-B14F-4D97-AF65-F5344CB8AC3E}">
        <p14:creationId xmlns:p14="http://schemas.microsoft.com/office/powerpoint/2010/main" val="1619972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fade">
                                      <p:cBhvr>
                                        <p:cTn id="12" dur="5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2" end="2"/>
                                            </p:txEl>
                                          </p:spTgt>
                                        </p:tgtEl>
                                        <p:attrNameLst>
                                          <p:attrName>style.visibility</p:attrName>
                                        </p:attrNameLst>
                                      </p:cBhvr>
                                      <p:to>
                                        <p:strVal val="visible"/>
                                      </p:to>
                                    </p:set>
                                    <p:animEffect transition="in" filter="fade">
                                      <p:cBhvr>
                                        <p:cTn id="17" dur="500"/>
                                        <p:tgtEl>
                                          <p:spTgt spid="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animEffect transition="in" filter="fade">
                                      <p:cBhvr>
                                        <p:cTn id="22" dur="500"/>
                                        <p:tgtEl>
                                          <p:spTgt spid="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xEl>
                                              <p:pRg st="5" end="5"/>
                                            </p:txEl>
                                          </p:spTgt>
                                        </p:tgtEl>
                                        <p:attrNameLst>
                                          <p:attrName>style.visibility</p:attrName>
                                        </p:attrNameLst>
                                      </p:cBhvr>
                                      <p:to>
                                        <p:strVal val="visible"/>
                                      </p:to>
                                    </p:set>
                                    <p:animEffect transition="in" filter="fade">
                                      <p:cBhvr>
                                        <p:cTn id="32" dur="500"/>
                                        <p:tgtEl>
                                          <p:spTgt spid="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xEl>
                                              <p:pRg st="6" end="6"/>
                                            </p:txEl>
                                          </p:spTgt>
                                        </p:tgtEl>
                                        <p:attrNameLst>
                                          <p:attrName>style.visibility</p:attrName>
                                        </p:attrNameLst>
                                      </p:cBhvr>
                                      <p:to>
                                        <p:strVal val="visible"/>
                                      </p:to>
                                    </p:set>
                                    <p:animEffect transition="in" filter="fade">
                                      <p:cBhvr>
                                        <p:cTn id="37" dur="500"/>
                                        <p:tgtEl>
                                          <p:spTgt spid="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xEl>
                                              <p:pRg st="7" end="7"/>
                                            </p:txEl>
                                          </p:spTgt>
                                        </p:tgtEl>
                                        <p:attrNameLst>
                                          <p:attrName>style.visibility</p:attrName>
                                        </p:attrNameLst>
                                      </p:cBhvr>
                                      <p:to>
                                        <p:strVal val="visible"/>
                                      </p:to>
                                    </p:set>
                                    <p:animEffect transition="in" filter="fade">
                                      <p:cBhvr>
                                        <p:cTn id="42" dur="500"/>
                                        <p:tgtEl>
                                          <p:spTgt spid="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bldLvl="2"/>
      <p:bldP spid="4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87036" y="3731960"/>
            <a:ext cx="2592255" cy="1310806"/>
            <a:chOff x="416184" y="3941823"/>
            <a:chExt cx="2592255" cy="1310806"/>
          </a:xfrm>
        </p:grpSpPr>
        <p:grpSp>
          <p:nvGrpSpPr>
            <p:cNvPr id="19" name="Group 18"/>
            <p:cNvGrpSpPr/>
            <p:nvPr/>
          </p:nvGrpSpPr>
          <p:grpSpPr>
            <a:xfrm>
              <a:off x="1788232" y="3941823"/>
              <a:ext cx="1220207" cy="1203613"/>
              <a:chOff x="1681790" y="4987970"/>
              <a:chExt cx="1220207" cy="1203613"/>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59997"/>
                <a:ext cx="750506" cy="831586"/>
              </a:xfrm>
              <a:prstGeom prst="rect">
                <a:avLst/>
              </a:prstGeom>
            </p:spPr>
          </p:pic>
          <p:sp>
            <p:nvSpPr>
              <p:cNvPr id="14" name="TextBox 13"/>
              <p:cNvSpPr txBox="1"/>
              <p:nvPr/>
            </p:nvSpPr>
            <p:spPr>
              <a:xfrm>
                <a:off x="1681790" y="4987970"/>
                <a:ext cx="1220207" cy="369332"/>
              </a:xfrm>
              <a:prstGeom prst="rect">
                <a:avLst/>
              </a:prstGeom>
              <a:noFill/>
            </p:spPr>
            <p:txBody>
              <a:bodyPr wrap="none" rtlCol="0">
                <a:spAutoFit/>
              </a:bodyPr>
              <a:lstStyle/>
              <a:p>
                <a:pPr algn="ctr"/>
                <a:r>
                  <a:rPr lang="en-US"/>
                  <a:t>Inventory</a:t>
                </a:r>
                <a:endParaRPr lang="en-US" dirty="0"/>
              </a:p>
            </p:txBody>
          </p:sp>
        </p:gr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184" y="3965397"/>
              <a:ext cx="1820481" cy="1287232"/>
            </a:xfrm>
            <a:prstGeom prst="rect">
              <a:avLst/>
            </a:prstGeom>
          </p:spPr>
        </p:pic>
      </p:grpSp>
      <p:grpSp>
        <p:nvGrpSpPr>
          <p:cNvPr id="36" name="Group 35"/>
          <p:cNvGrpSpPr/>
          <p:nvPr/>
        </p:nvGrpSpPr>
        <p:grpSpPr>
          <a:xfrm>
            <a:off x="842343" y="286249"/>
            <a:ext cx="2236568" cy="1488317"/>
            <a:chOff x="571497" y="793283"/>
            <a:chExt cx="2236568" cy="1488317"/>
          </a:xfrm>
        </p:grpSpPr>
        <p:grpSp>
          <p:nvGrpSpPr>
            <p:cNvPr id="17" name="Group 16"/>
            <p:cNvGrpSpPr/>
            <p:nvPr/>
          </p:nvGrpSpPr>
          <p:grpSpPr>
            <a:xfrm>
              <a:off x="1988609" y="793283"/>
              <a:ext cx="819456" cy="1488317"/>
              <a:chOff x="1914768" y="1261472"/>
              <a:chExt cx="819456" cy="148831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1918203"/>
                <a:ext cx="750506" cy="831586"/>
              </a:xfrm>
              <a:prstGeom prst="rect">
                <a:avLst/>
              </a:prstGeom>
            </p:spPr>
          </p:pic>
          <p:sp>
            <p:nvSpPr>
              <p:cNvPr id="5" name="TextBox 4"/>
              <p:cNvSpPr txBox="1"/>
              <p:nvPr/>
            </p:nvSpPr>
            <p:spPr>
              <a:xfrm>
                <a:off x="1914768" y="1261472"/>
                <a:ext cx="819456" cy="646331"/>
              </a:xfrm>
              <a:prstGeom prst="rect">
                <a:avLst/>
              </a:prstGeom>
              <a:noFill/>
            </p:spPr>
            <p:txBody>
              <a:bodyPr wrap="none" rtlCol="0">
                <a:spAutoFit/>
              </a:bodyPr>
              <a:lstStyle/>
              <a:p>
                <a:pPr algn="ctr"/>
                <a:r>
                  <a:rPr lang="en-US" dirty="0"/>
                  <a:t>Sales</a:t>
                </a:r>
              </a:p>
              <a:p>
                <a:pPr algn="ctr"/>
                <a:r>
                  <a:rPr lang="en-US" dirty="0"/>
                  <a:t>(Asia)</a:t>
                </a:r>
              </a:p>
            </p:txBody>
          </p:sp>
        </p:grpSp>
        <p:grpSp>
          <p:nvGrpSpPr>
            <p:cNvPr id="32" name="Group 31"/>
            <p:cNvGrpSpPr/>
            <p:nvPr/>
          </p:nvGrpSpPr>
          <p:grpSpPr>
            <a:xfrm>
              <a:off x="571497" y="926392"/>
              <a:ext cx="1509854" cy="1225201"/>
              <a:chOff x="726811" y="926392"/>
              <a:chExt cx="1509854" cy="1225201"/>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1" y="926392"/>
                <a:ext cx="1199225" cy="1225201"/>
              </a:xfrm>
              <a:prstGeom prst="rect">
                <a:avLst/>
              </a:prstGeom>
            </p:spPr>
          </p:pic>
          <p:pic>
            <p:nvPicPr>
              <p:cNvPr id="28" name="Picture 2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9741" y="1447319"/>
                <a:ext cx="696924" cy="580770"/>
              </a:xfrm>
              <a:prstGeom prst="rect">
                <a:avLst/>
              </a:prstGeom>
            </p:spPr>
          </p:pic>
        </p:grpSp>
      </p:grpSp>
      <p:grpSp>
        <p:nvGrpSpPr>
          <p:cNvPr id="35" name="Group 34"/>
          <p:cNvGrpSpPr/>
          <p:nvPr/>
        </p:nvGrpSpPr>
        <p:grpSpPr>
          <a:xfrm>
            <a:off x="872103" y="2009105"/>
            <a:ext cx="2172333" cy="1488317"/>
            <a:chOff x="601255" y="2367553"/>
            <a:chExt cx="2172333" cy="1488317"/>
          </a:xfrm>
        </p:grpSpPr>
        <p:grpSp>
          <p:nvGrpSpPr>
            <p:cNvPr id="18" name="Group 17"/>
            <p:cNvGrpSpPr/>
            <p:nvPr/>
          </p:nvGrpSpPr>
          <p:grpSpPr>
            <a:xfrm>
              <a:off x="2023082" y="2367553"/>
              <a:ext cx="750506" cy="1488317"/>
              <a:chOff x="1949242" y="2982369"/>
              <a:chExt cx="750506" cy="148831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3639100"/>
                <a:ext cx="750506" cy="831586"/>
              </a:xfrm>
              <a:prstGeom prst="rect">
                <a:avLst/>
              </a:prstGeom>
            </p:spPr>
          </p:pic>
          <p:sp>
            <p:nvSpPr>
              <p:cNvPr id="10" name="TextBox 9"/>
              <p:cNvSpPr txBox="1"/>
              <p:nvPr/>
            </p:nvSpPr>
            <p:spPr>
              <a:xfrm>
                <a:off x="1952438" y="2982369"/>
                <a:ext cx="744114" cy="646331"/>
              </a:xfrm>
              <a:prstGeom prst="rect">
                <a:avLst/>
              </a:prstGeom>
              <a:noFill/>
            </p:spPr>
            <p:txBody>
              <a:bodyPr wrap="none" rtlCol="0">
                <a:spAutoFit/>
              </a:bodyPr>
              <a:lstStyle/>
              <a:p>
                <a:pPr algn="ctr"/>
                <a:r>
                  <a:rPr lang="en-US" dirty="0"/>
                  <a:t>Sales</a:t>
                </a:r>
              </a:p>
              <a:p>
                <a:pPr algn="ctr"/>
                <a:r>
                  <a:rPr lang="en-US" dirty="0"/>
                  <a:t>(US)</a:t>
                </a:r>
              </a:p>
            </p:txBody>
          </p:sp>
        </p:grpSp>
        <p:grpSp>
          <p:nvGrpSpPr>
            <p:cNvPr id="31" name="Group 30"/>
            <p:cNvGrpSpPr/>
            <p:nvPr/>
          </p:nvGrpSpPr>
          <p:grpSpPr>
            <a:xfrm>
              <a:off x="601255" y="2586615"/>
              <a:ext cx="1450339" cy="1225201"/>
              <a:chOff x="726810" y="2586615"/>
              <a:chExt cx="1450339" cy="1225201"/>
            </a:xfrm>
          </p:grpSpPr>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0" y="2586615"/>
                <a:ext cx="1199225" cy="1225201"/>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9739" y="3099837"/>
                <a:ext cx="637410" cy="637410"/>
              </a:xfrm>
              <a:prstGeom prst="rect">
                <a:avLst/>
              </a:prstGeom>
            </p:spPr>
          </p:pic>
        </p:grpSp>
      </p:grpSp>
      <p:grpSp>
        <p:nvGrpSpPr>
          <p:cNvPr id="33" name="Group 32"/>
          <p:cNvGrpSpPr/>
          <p:nvPr/>
        </p:nvGrpSpPr>
        <p:grpSpPr>
          <a:xfrm>
            <a:off x="969268" y="5277304"/>
            <a:ext cx="2410049" cy="1211730"/>
            <a:chOff x="698576" y="5320605"/>
            <a:chExt cx="2410049" cy="1211730"/>
          </a:xfrm>
        </p:grpSpPr>
        <p:grpSp>
          <p:nvGrpSpPr>
            <p:cNvPr id="24" name="Group 23"/>
            <p:cNvGrpSpPr/>
            <p:nvPr/>
          </p:nvGrpSpPr>
          <p:grpSpPr>
            <a:xfrm>
              <a:off x="1688043" y="5320605"/>
              <a:ext cx="1420582" cy="1196939"/>
              <a:chOff x="1581605" y="5001318"/>
              <a:chExt cx="1420582" cy="119693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66671"/>
                <a:ext cx="750506" cy="831586"/>
              </a:xfrm>
              <a:prstGeom prst="rect">
                <a:avLst/>
              </a:prstGeom>
            </p:spPr>
          </p:pic>
          <p:sp>
            <p:nvSpPr>
              <p:cNvPr id="26" name="TextBox 25"/>
              <p:cNvSpPr txBox="1"/>
              <p:nvPr/>
            </p:nvSpPr>
            <p:spPr>
              <a:xfrm>
                <a:off x="1581605" y="5001318"/>
                <a:ext cx="1420582" cy="369332"/>
              </a:xfrm>
              <a:prstGeom prst="rect">
                <a:avLst/>
              </a:prstGeom>
              <a:noFill/>
            </p:spPr>
            <p:txBody>
              <a:bodyPr wrap="none" rtlCol="0">
                <a:spAutoFit/>
              </a:bodyPr>
              <a:lstStyle/>
              <a:p>
                <a:pPr algn="ctr"/>
                <a:r>
                  <a:rPr lang="en-US" dirty="0"/>
                  <a:t>Advertising</a:t>
                </a:r>
              </a:p>
            </p:txBody>
          </p:sp>
        </p:gr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576" y="5590562"/>
              <a:ext cx="1255697" cy="941773"/>
            </a:xfrm>
            <a:prstGeom prst="rect">
              <a:avLst/>
            </a:prstGeom>
          </p:spPr>
        </p:pic>
      </p:grpSp>
      <p:sp>
        <p:nvSpPr>
          <p:cNvPr id="37" name="Title 40"/>
          <p:cNvSpPr txBox="1">
            <a:spLocks/>
          </p:cNvSpPr>
          <p:nvPr/>
        </p:nvSpPr>
        <p:spPr>
          <a:xfrm>
            <a:off x="5963139" y="150146"/>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algn="r"/>
            <a:r>
              <a:rPr lang="en-US" sz="4800"/>
              <a:t>Data Warehouse</a:t>
            </a:r>
            <a:endParaRPr lang="en-US" sz="4800" dirty="0"/>
          </a:p>
        </p:txBody>
      </p:sp>
      <p:sp>
        <p:nvSpPr>
          <p:cNvPr id="38" name="Content Placeholder 6"/>
          <p:cNvSpPr txBox="1">
            <a:spLocks/>
          </p:cNvSpPr>
          <p:nvPr/>
        </p:nvSpPr>
        <p:spPr>
          <a:xfrm>
            <a:off x="5736491" y="3787082"/>
            <a:ext cx="6376683" cy="3846324"/>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2200"/>
              </a:spcBef>
              <a:buClr>
                <a:schemeClr val="tx1"/>
              </a:buClr>
              <a:buSzPct val="100000"/>
              <a:buFont typeface="Wingdings" charset="2"/>
              <a:buChar char="Ø"/>
              <a:defRPr sz="2800" b="0" i="0" kern="1200">
                <a:solidFill>
                  <a:schemeClr val="tx1"/>
                </a:solidFill>
                <a:uFillTx/>
                <a:latin typeface="+mn-lt"/>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a:lstStyle>
          <a:p>
            <a:pPr marL="0" indent="0">
              <a:lnSpc>
                <a:spcPct val="100000"/>
              </a:lnSpc>
              <a:buFont typeface="Wingdings" charset="2"/>
              <a:buNone/>
            </a:pPr>
            <a:r>
              <a:rPr lang="en-US" dirty="0"/>
              <a:t>Data is </a:t>
            </a:r>
            <a:r>
              <a:rPr lang="en-US" i="1" dirty="0"/>
              <a:t>periodically</a:t>
            </a:r>
            <a:r>
              <a:rPr lang="en-US" dirty="0"/>
              <a:t> </a:t>
            </a:r>
            <a:r>
              <a:rPr lang="en-US" b="1" dirty="0" err="1"/>
              <a:t>ETL</a:t>
            </a:r>
            <a:r>
              <a:rPr lang="en-US" dirty="0" err="1"/>
              <a:t>ed</a:t>
            </a:r>
            <a:r>
              <a:rPr lang="en-US" dirty="0"/>
              <a:t> into the data warehouse:</a:t>
            </a:r>
          </a:p>
          <a:p>
            <a:pPr lvl="1">
              <a:lnSpc>
                <a:spcPct val="100000"/>
              </a:lnSpc>
            </a:pPr>
            <a:r>
              <a:rPr lang="en-US" b="1" dirty="0"/>
              <a:t>Extracted</a:t>
            </a:r>
            <a:r>
              <a:rPr lang="en-US" dirty="0"/>
              <a:t> from remote sources</a:t>
            </a:r>
          </a:p>
          <a:p>
            <a:pPr lvl="1">
              <a:lnSpc>
                <a:spcPct val="100000"/>
              </a:lnSpc>
            </a:pPr>
            <a:r>
              <a:rPr lang="en-US" b="1" dirty="0"/>
              <a:t>Transformed</a:t>
            </a:r>
            <a:r>
              <a:rPr lang="en-US" dirty="0"/>
              <a:t> to standard schemas</a:t>
            </a:r>
          </a:p>
          <a:p>
            <a:pPr lvl="1">
              <a:lnSpc>
                <a:spcPct val="100000"/>
              </a:lnSpc>
            </a:pPr>
            <a:r>
              <a:rPr lang="en-US" b="1" dirty="0"/>
              <a:t>Loaded</a:t>
            </a:r>
            <a:r>
              <a:rPr lang="en-US" dirty="0"/>
              <a:t> into the (typically) relational (SQL) data system</a:t>
            </a:r>
          </a:p>
        </p:txBody>
      </p:sp>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27858" y="1242050"/>
            <a:ext cx="2140999" cy="2372300"/>
          </a:xfrm>
          <a:prstGeom prst="rect">
            <a:avLst/>
          </a:prstGeom>
        </p:spPr>
      </p:pic>
      <p:grpSp>
        <p:nvGrpSpPr>
          <p:cNvPr id="40" name="Group 39"/>
          <p:cNvGrpSpPr/>
          <p:nvPr/>
        </p:nvGrpSpPr>
        <p:grpSpPr>
          <a:xfrm>
            <a:off x="3296637" y="1277296"/>
            <a:ext cx="1650734" cy="4939743"/>
            <a:chOff x="2394924" y="1277295"/>
            <a:chExt cx="1650734" cy="4939743"/>
          </a:xfrm>
        </p:grpSpPr>
        <p:sp>
          <p:nvSpPr>
            <p:cNvPr id="44" name="Right Arrow 43"/>
            <p:cNvSpPr/>
            <p:nvPr/>
          </p:nvSpPr>
          <p:spPr>
            <a:xfrm rot="1433144">
              <a:off x="2501504" y="1277295"/>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ETL</a:t>
              </a:r>
            </a:p>
          </p:txBody>
        </p:sp>
        <p:sp>
          <p:nvSpPr>
            <p:cNvPr id="45" name="Right Arrow 44"/>
            <p:cNvSpPr/>
            <p:nvPr/>
          </p:nvSpPr>
          <p:spPr>
            <a:xfrm rot="20220076">
              <a:off x="2469210" y="2361956"/>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ETL</a:t>
              </a:r>
            </a:p>
          </p:txBody>
        </p:sp>
        <p:sp>
          <p:nvSpPr>
            <p:cNvPr id="46" name="Right Arrow 45"/>
            <p:cNvSpPr/>
            <p:nvPr/>
          </p:nvSpPr>
          <p:spPr>
            <a:xfrm rot="19310221">
              <a:off x="2394924" y="3408901"/>
              <a:ext cx="1650734"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ETL</a:t>
              </a:r>
            </a:p>
          </p:txBody>
        </p:sp>
        <p:sp>
          <p:nvSpPr>
            <p:cNvPr id="47" name="Right Arrow 46"/>
            <p:cNvSpPr/>
            <p:nvPr/>
          </p:nvSpPr>
          <p:spPr>
            <a:xfrm rot="18431872">
              <a:off x="2103159" y="4642091"/>
              <a:ext cx="2262192"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ETL</a:t>
              </a:r>
            </a:p>
          </p:txBody>
        </p:sp>
      </p:grpSp>
      <p:sp>
        <p:nvSpPr>
          <p:cNvPr id="48" name="Content Placeholder 6"/>
          <p:cNvSpPr txBox="1">
            <a:spLocks/>
          </p:cNvSpPr>
          <p:nvPr/>
        </p:nvSpPr>
        <p:spPr>
          <a:xfrm>
            <a:off x="6881479" y="1627550"/>
            <a:ext cx="4466075" cy="160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Collects and organizes historical data from multiple sources</a:t>
            </a:r>
          </a:p>
        </p:txBody>
      </p:sp>
    </p:spTree>
    <p:extLst>
      <p:ext uri="{BB962C8B-B14F-4D97-AF65-F5344CB8AC3E}">
        <p14:creationId xmlns:p14="http://schemas.microsoft.com/office/powerpoint/2010/main" val="183412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fade">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fade">
                                      <p:cBhvr>
                                        <p:cTn id="22" dur="500"/>
                                        <p:tgtEl>
                                          <p:spTgt spid="3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animEffect transition="in" filter="fade">
                                      <p:cBhvr>
                                        <p:cTn id="27"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bldLvl="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a:t>
            </a:r>
            <a:r>
              <a:rPr lang="en-US" dirty="0"/>
              <a:t>xtract </a:t>
            </a:r>
            <a:r>
              <a:rPr lang="en-US" dirty="0">
                <a:sym typeface="Wingdings"/>
              </a:rPr>
              <a:t></a:t>
            </a:r>
            <a:r>
              <a:rPr lang="en-US" dirty="0"/>
              <a:t> </a:t>
            </a:r>
            <a:r>
              <a:rPr lang="en-US" b="1" u="sng" dirty="0"/>
              <a:t>T</a:t>
            </a:r>
            <a:r>
              <a:rPr lang="en-US" dirty="0"/>
              <a:t>ransform </a:t>
            </a:r>
            <a:r>
              <a:rPr lang="en-US" dirty="0">
                <a:sym typeface="Wingdings"/>
              </a:rPr>
              <a:t> </a:t>
            </a:r>
            <a:r>
              <a:rPr lang="en-US" b="1" u="sng" dirty="0"/>
              <a:t>L</a:t>
            </a:r>
            <a:r>
              <a:rPr lang="en-US" dirty="0"/>
              <a:t>oad (ETL)</a:t>
            </a:r>
          </a:p>
        </p:txBody>
      </p:sp>
      <p:sp>
        <p:nvSpPr>
          <p:cNvPr id="3" name="Content Placeholder 2"/>
          <p:cNvSpPr>
            <a:spLocks noGrp="1"/>
          </p:cNvSpPr>
          <p:nvPr>
            <p:ph idx="1"/>
          </p:nvPr>
        </p:nvSpPr>
        <p:spPr/>
        <p:txBody>
          <a:bodyPr/>
          <a:lstStyle/>
          <a:p>
            <a:pPr marL="14287" indent="0">
              <a:buNone/>
            </a:pPr>
            <a:r>
              <a:rPr lang="en-US" b="1" dirty="0"/>
              <a:t>Extract &amp; Load:</a:t>
            </a:r>
            <a:r>
              <a:rPr lang="en-US" dirty="0"/>
              <a:t> provides a snapshot of operational data</a:t>
            </a:r>
          </a:p>
          <a:p>
            <a:pPr lvl="1"/>
            <a:r>
              <a:rPr lang="en-US" dirty="0"/>
              <a:t>Historical snapshot</a:t>
            </a:r>
          </a:p>
          <a:p>
            <a:pPr lvl="1"/>
            <a:r>
              <a:rPr lang="en-US" dirty="0"/>
              <a:t>Data in a single system</a:t>
            </a:r>
          </a:p>
          <a:p>
            <a:pPr lvl="1"/>
            <a:r>
              <a:rPr lang="en-US" dirty="0"/>
              <a:t>Isolates analytics queries (e.g., Deep Learning) from business critical services (e.g., processing user purchase)</a:t>
            </a:r>
          </a:p>
          <a:p>
            <a:pPr lvl="1"/>
            <a:r>
              <a:rPr lang="en-US" dirty="0"/>
              <a:t>Easy!</a:t>
            </a:r>
          </a:p>
          <a:p>
            <a:pPr marL="14287" indent="0">
              <a:buNone/>
            </a:pPr>
            <a:r>
              <a:rPr lang="en-US" b="1" dirty="0"/>
              <a:t>Transform: </a:t>
            </a:r>
            <a:r>
              <a:rPr lang="en-US" dirty="0"/>
              <a:t>clean and prepare data for analytics in a unified representation</a:t>
            </a:r>
          </a:p>
          <a:p>
            <a:pPr lvl="1"/>
            <a:r>
              <a:rPr lang="en-US" b="1" dirty="0"/>
              <a:t>Difficult </a:t>
            </a:r>
            <a:r>
              <a:rPr lang="en-US" b="1" dirty="0">
                <a:sym typeface="Wingdings"/>
              </a:rPr>
              <a:t> </a:t>
            </a:r>
            <a:r>
              <a:rPr lang="en-US" dirty="0">
                <a:sym typeface="Wingdings"/>
              </a:rPr>
              <a:t>often requires specialized code and tools</a:t>
            </a:r>
            <a:endParaRPr lang="en-US" b="1" dirty="0"/>
          </a:p>
          <a:p>
            <a:pPr lvl="1"/>
            <a:r>
              <a:rPr lang="en-US" dirty="0"/>
              <a:t>Different schemas, encodings, granularities</a:t>
            </a:r>
          </a:p>
        </p:txBody>
      </p:sp>
    </p:spTree>
    <p:extLst>
      <p:ext uri="{BB962C8B-B14F-4D97-AF65-F5344CB8AC3E}">
        <p14:creationId xmlns:p14="http://schemas.microsoft.com/office/powerpoint/2010/main" val="2428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885D-4CD2-8C43-AA94-297E1629B0AB}"/>
              </a:ext>
            </a:extLst>
          </p:cNvPr>
          <p:cNvSpPr>
            <a:spLocks noGrp="1"/>
          </p:cNvSpPr>
          <p:nvPr>
            <p:ph type="title"/>
          </p:nvPr>
        </p:nvSpPr>
        <p:spPr/>
        <p:txBody>
          <a:bodyPr/>
          <a:lstStyle/>
          <a:p>
            <a:r>
              <a:rPr lang="en-US" b="1" dirty="0"/>
              <a:t>Recent Trend:</a:t>
            </a:r>
            <a:r>
              <a:rPr lang="en-US" dirty="0"/>
              <a:t> ETL --&gt; ELT</a:t>
            </a:r>
          </a:p>
        </p:txBody>
      </p:sp>
      <p:sp>
        <p:nvSpPr>
          <p:cNvPr id="3" name="Content Placeholder 2">
            <a:extLst>
              <a:ext uri="{FF2B5EF4-FFF2-40B4-BE49-F238E27FC236}">
                <a16:creationId xmlns:a16="http://schemas.microsoft.com/office/drawing/2014/main" id="{31304935-6872-534E-9470-34875D21C106}"/>
              </a:ext>
            </a:extLst>
          </p:cNvPr>
          <p:cNvSpPr>
            <a:spLocks noGrp="1"/>
          </p:cNvSpPr>
          <p:nvPr>
            <p:ph idx="1"/>
          </p:nvPr>
        </p:nvSpPr>
        <p:spPr/>
        <p:txBody>
          <a:bodyPr/>
          <a:lstStyle/>
          <a:p>
            <a:r>
              <a:rPr lang="en-US" dirty="0"/>
              <a:t>Previously transformation was needed to </a:t>
            </a:r>
            <a:r>
              <a:rPr lang="en-US" b="1" dirty="0"/>
              <a:t>reduce burden </a:t>
            </a:r>
            <a:r>
              <a:rPr lang="en-US" dirty="0"/>
              <a:t>on data warehouse</a:t>
            </a:r>
          </a:p>
          <a:p>
            <a:r>
              <a:rPr lang="en-US" b="1" dirty="0"/>
              <a:t>Improvements</a:t>
            </a:r>
            <a:r>
              <a:rPr lang="en-US" dirty="0"/>
              <a:t> in data warehouse </a:t>
            </a:r>
            <a:r>
              <a:rPr lang="en-US" b="1" dirty="0"/>
              <a:t>performance</a:t>
            </a:r>
            <a:r>
              <a:rPr lang="en-US" dirty="0"/>
              <a:t> have eliminated the need to transform before loading</a:t>
            </a:r>
          </a:p>
          <a:p>
            <a:pPr lvl="1"/>
            <a:r>
              <a:rPr lang="en-US" dirty="0"/>
              <a:t>Driven by trends in </a:t>
            </a:r>
            <a:r>
              <a:rPr lang="en-US" dirty="0" err="1"/>
              <a:t>datalakes</a:t>
            </a:r>
            <a:r>
              <a:rPr lang="en-US" dirty="0"/>
              <a:t> …</a:t>
            </a:r>
          </a:p>
          <a:p>
            <a:r>
              <a:rPr lang="en-US" dirty="0"/>
              <a:t>New ecosystem of software for:</a:t>
            </a:r>
          </a:p>
          <a:p>
            <a:pPr lvl="1"/>
            <a:r>
              <a:rPr lang="en-US" b="1" dirty="0"/>
              <a:t>Extract and Load: </a:t>
            </a:r>
            <a:r>
              <a:rPr lang="en-US" dirty="0"/>
              <a:t>e.g., </a:t>
            </a:r>
            <a:r>
              <a:rPr lang="en-US" dirty="0" err="1"/>
              <a:t>Fivetran</a:t>
            </a:r>
            <a:r>
              <a:rPr lang="en-US" dirty="0"/>
              <a:t> and Stitch</a:t>
            </a:r>
          </a:p>
          <a:p>
            <a:pPr lvl="1"/>
            <a:r>
              <a:rPr lang="en-US" b="1" dirty="0"/>
              <a:t>Transform: </a:t>
            </a:r>
            <a:r>
              <a:rPr lang="en-US" dirty="0"/>
              <a:t>DBT</a:t>
            </a:r>
          </a:p>
          <a:p>
            <a:pPr lvl="1"/>
            <a:endParaRPr lang="en-US" b="1" dirty="0"/>
          </a:p>
          <a:p>
            <a:endParaRPr lang="en-US" dirty="0"/>
          </a:p>
        </p:txBody>
      </p:sp>
    </p:spTree>
    <p:extLst>
      <p:ext uri="{BB962C8B-B14F-4D97-AF65-F5344CB8AC3E}">
        <p14:creationId xmlns:p14="http://schemas.microsoft.com/office/powerpoint/2010/main" val="3539483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842343" y="115918"/>
            <a:ext cx="2236568" cy="1488317"/>
            <a:chOff x="571497" y="793283"/>
            <a:chExt cx="2236568" cy="1488317"/>
          </a:xfrm>
        </p:grpSpPr>
        <p:grpSp>
          <p:nvGrpSpPr>
            <p:cNvPr id="17" name="Group 16"/>
            <p:cNvGrpSpPr/>
            <p:nvPr/>
          </p:nvGrpSpPr>
          <p:grpSpPr>
            <a:xfrm>
              <a:off x="1988609" y="793283"/>
              <a:ext cx="819456" cy="1488317"/>
              <a:chOff x="1914768" y="1261472"/>
              <a:chExt cx="819456" cy="148831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1918203"/>
                <a:ext cx="750506" cy="831586"/>
              </a:xfrm>
              <a:prstGeom prst="rect">
                <a:avLst/>
              </a:prstGeom>
            </p:spPr>
          </p:pic>
          <p:sp>
            <p:nvSpPr>
              <p:cNvPr id="5" name="TextBox 4"/>
              <p:cNvSpPr txBox="1"/>
              <p:nvPr/>
            </p:nvSpPr>
            <p:spPr>
              <a:xfrm>
                <a:off x="1914768" y="1261472"/>
                <a:ext cx="8194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(Asia)</a:t>
                </a:r>
              </a:p>
            </p:txBody>
          </p:sp>
        </p:grpSp>
        <p:grpSp>
          <p:nvGrpSpPr>
            <p:cNvPr id="32" name="Group 31"/>
            <p:cNvGrpSpPr/>
            <p:nvPr/>
          </p:nvGrpSpPr>
          <p:grpSpPr>
            <a:xfrm>
              <a:off x="571497" y="926392"/>
              <a:ext cx="1509854" cy="1225201"/>
              <a:chOff x="726811" y="926392"/>
              <a:chExt cx="1509854" cy="1225201"/>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811" y="926392"/>
                <a:ext cx="1199225" cy="1225201"/>
              </a:xfrm>
              <a:prstGeom prst="rect">
                <a:avLst/>
              </a:prstGeom>
            </p:spPr>
          </p:pic>
          <p:pic>
            <p:nvPicPr>
              <p:cNvPr id="28" name="Picture 2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9741" y="1447319"/>
                <a:ext cx="696924" cy="580770"/>
              </a:xfrm>
              <a:prstGeom prst="rect">
                <a:avLst/>
              </a:prstGeom>
            </p:spPr>
          </p:pic>
        </p:grpSp>
      </p:grpSp>
      <p:grpSp>
        <p:nvGrpSpPr>
          <p:cNvPr id="35" name="Group 34"/>
          <p:cNvGrpSpPr/>
          <p:nvPr/>
        </p:nvGrpSpPr>
        <p:grpSpPr>
          <a:xfrm>
            <a:off x="872103" y="1061064"/>
            <a:ext cx="2172333" cy="1488317"/>
            <a:chOff x="601255" y="2367553"/>
            <a:chExt cx="2172333" cy="1488317"/>
          </a:xfrm>
        </p:grpSpPr>
        <p:grpSp>
          <p:nvGrpSpPr>
            <p:cNvPr id="18" name="Group 17"/>
            <p:cNvGrpSpPr/>
            <p:nvPr/>
          </p:nvGrpSpPr>
          <p:grpSpPr>
            <a:xfrm>
              <a:off x="2023082" y="2367553"/>
              <a:ext cx="750506" cy="1488317"/>
              <a:chOff x="1949242" y="2982369"/>
              <a:chExt cx="750506" cy="148831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3639100"/>
                <a:ext cx="750506" cy="831586"/>
              </a:xfrm>
              <a:prstGeom prst="rect">
                <a:avLst/>
              </a:prstGeom>
            </p:spPr>
          </p:pic>
          <p:sp>
            <p:nvSpPr>
              <p:cNvPr id="10" name="TextBox 9"/>
              <p:cNvSpPr txBox="1"/>
              <p:nvPr/>
            </p:nvSpPr>
            <p:spPr>
              <a:xfrm>
                <a:off x="1952438" y="2982369"/>
                <a:ext cx="7441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(US)</a:t>
                </a:r>
              </a:p>
            </p:txBody>
          </p:sp>
        </p:grpSp>
        <p:grpSp>
          <p:nvGrpSpPr>
            <p:cNvPr id="31" name="Group 30"/>
            <p:cNvGrpSpPr/>
            <p:nvPr/>
          </p:nvGrpSpPr>
          <p:grpSpPr>
            <a:xfrm>
              <a:off x="601255" y="2586615"/>
              <a:ext cx="1450339" cy="1225201"/>
              <a:chOff x="726810" y="2586615"/>
              <a:chExt cx="1450339" cy="1225201"/>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810" y="2586615"/>
                <a:ext cx="1199225" cy="1225201"/>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9739" y="3099837"/>
                <a:ext cx="637410" cy="637410"/>
              </a:xfrm>
              <a:prstGeom prst="rect">
                <a:avLst/>
              </a:prstGeom>
            </p:spPr>
          </p:pic>
        </p:grpSp>
      </p:grpSp>
      <p:sp>
        <p:nvSpPr>
          <p:cNvPr id="37" name="Title 40"/>
          <p:cNvSpPr txBox="1">
            <a:spLocks/>
          </p:cNvSpPr>
          <p:nvPr/>
        </p:nvSpPr>
        <p:spPr>
          <a:xfrm>
            <a:off x="5963139" y="150146"/>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Century Gothic" panose="020F0302020204030204"/>
                <a:ea typeface="Helvetica Neue" charset="0"/>
                <a:cs typeface="Helvetica Neue" charset="0"/>
              </a:rPr>
              <a:t>Data Warehouse</a:t>
            </a:r>
            <a:endParaRPr kumimoji="0" lang="en-US" sz="4800" b="0" i="0" u="none" strike="noStrike" kern="1200" cap="none" spc="0" normalizeH="0" baseline="0" noProof="0" dirty="0">
              <a:ln>
                <a:noFill/>
              </a:ln>
              <a:solidFill>
                <a:srgbClr val="000000"/>
              </a:solidFill>
              <a:effectLst/>
              <a:uLnTx/>
              <a:uFillTx/>
              <a:latin typeface="Century Gothic" panose="020F0302020204030204"/>
              <a:ea typeface="Helvetica Neue" charset="0"/>
              <a:cs typeface="Helvetica Neue" charset="0"/>
            </a:endParaRPr>
          </a:p>
        </p:txBody>
      </p:sp>
      <p:pic>
        <p:nvPicPr>
          <p:cNvPr id="39"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7858" y="1242050"/>
            <a:ext cx="2140999" cy="2372300"/>
          </a:xfrm>
          <a:prstGeom prst="rect">
            <a:avLst/>
          </a:prstGeom>
        </p:spPr>
      </p:pic>
      <p:sp>
        <p:nvSpPr>
          <p:cNvPr id="44" name="Right Arrow 43"/>
          <p:cNvSpPr/>
          <p:nvPr/>
        </p:nvSpPr>
        <p:spPr>
          <a:xfrm rot="1433144">
            <a:off x="3325313" y="981165"/>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5" name="Right Arrow 44"/>
          <p:cNvSpPr/>
          <p:nvPr/>
        </p:nvSpPr>
        <p:spPr>
          <a:xfrm rot="976959">
            <a:off x="3235282" y="1737023"/>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6" name="Right Arrow 45"/>
          <p:cNvSpPr/>
          <p:nvPr/>
        </p:nvSpPr>
        <p:spPr>
          <a:xfrm rot="20631410">
            <a:off x="3264982" y="2355898"/>
            <a:ext cx="1123097"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7" name="Right Arrow 46"/>
          <p:cNvSpPr/>
          <p:nvPr/>
        </p:nvSpPr>
        <p:spPr>
          <a:xfrm rot="20444963">
            <a:off x="3158903" y="3075720"/>
            <a:ext cx="1502906"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8" name="Content Placeholder 6"/>
          <p:cNvSpPr txBox="1">
            <a:spLocks/>
          </p:cNvSpPr>
          <p:nvPr/>
        </p:nvSpPr>
        <p:spPr>
          <a:xfrm>
            <a:off x="6881479" y="1627550"/>
            <a:ext cx="4466075" cy="160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charset="2"/>
              <a:buNone/>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Collects and organizes historical data from multiple sources</a:t>
            </a:r>
          </a:p>
        </p:txBody>
      </p:sp>
      <p:grpSp>
        <p:nvGrpSpPr>
          <p:cNvPr id="34" name="Group 33"/>
          <p:cNvGrpSpPr/>
          <p:nvPr/>
        </p:nvGrpSpPr>
        <p:grpSpPr>
          <a:xfrm>
            <a:off x="687036" y="2093343"/>
            <a:ext cx="2592255" cy="1310806"/>
            <a:chOff x="416184" y="3941823"/>
            <a:chExt cx="2592255" cy="1310806"/>
          </a:xfrm>
        </p:grpSpPr>
        <p:grpSp>
          <p:nvGrpSpPr>
            <p:cNvPr id="19" name="Group 18"/>
            <p:cNvGrpSpPr/>
            <p:nvPr/>
          </p:nvGrpSpPr>
          <p:grpSpPr>
            <a:xfrm>
              <a:off x="1788232" y="3941823"/>
              <a:ext cx="1220207" cy="1203613"/>
              <a:chOff x="1681790" y="4987970"/>
              <a:chExt cx="1220207" cy="1203613"/>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59997"/>
                <a:ext cx="750506" cy="831586"/>
              </a:xfrm>
              <a:prstGeom prst="rect">
                <a:avLst/>
              </a:prstGeom>
            </p:spPr>
          </p:pic>
          <p:sp>
            <p:nvSpPr>
              <p:cNvPr id="14" name="TextBox 13"/>
              <p:cNvSpPr txBox="1"/>
              <p:nvPr/>
            </p:nvSpPr>
            <p:spPr>
              <a:xfrm>
                <a:off x="1681790" y="4987970"/>
                <a:ext cx="12202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Inventory</a:t>
                </a: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184" y="3965397"/>
              <a:ext cx="1820481" cy="1287232"/>
            </a:xfrm>
            <a:prstGeom prst="rect">
              <a:avLst/>
            </a:prstGeom>
          </p:spPr>
        </p:pic>
      </p:grpSp>
      <p:grpSp>
        <p:nvGrpSpPr>
          <p:cNvPr id="33" name="Group 32"/>
          <p:cNvGrpSpPr/>
          <p:nvPr/>
        </p:nvGrpSpPr>
        <p:grpSpPr>
          <a:xfrm>
            <a:off x="959291" y="2929560"/>
            <a:ext cx="2410049" cy="1211730"/>
            <a:chOff x="698576" y="5320605"/>
            <a:chExt cx="2410049" cy="1211730"/>
          </a:xfrm>
        </p:grpSpPr>
        <p:grpSp>
          <p:nvGrpSpPr>
            <p:cNvPr id="24" name="Group 23"/>
            <p:cNvGrpSpPr/>
            <p:nvPr/>
          </p:nvGrpSpPr>
          <p:grpSpPr>
            <a:xfrm>
              <a:off x="1688043" y="5320605"/>
              <a:ext cx="1420582" cy="1196939"/>
              <a:chOff x="1581605" y="5001318"/>
              <a:chExt cx="1420582" cy="119693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66671"/>
                <a:ext cx="750506" cy="831586"/>
              </a:xfrm>
              <a:prstGeom prst="rect">
                <a:avLst/>
              </a:prstGeom>
            </p:spPr>
          </p:pic>
          <p:sp>
            <p:nvSpPr>
              <p:cNvPr id="26" name="TextBox 25"/>
              <p:cNvSpPr txBox="1"/>
              <p:nvPr/>
            </p:nvSpPr>
            <p:spPr>
              <a:xfrm>
                <a:off x="1581605" y="5001318"/>
                <a:ext cx="14205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Advertising</a:t>
                </a:r>
              </a:p>
            </p:txBody>
          </p:sp>
        </p:gr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576" y="5590562"/>
              <a:ext cx="1255697" cy="941773"/>
            </a:xfrm>
            <a:prstGeom prst="rect">
              <a:avLst/>
            </a:prstGeom>
          </p:spPr>
        </p:pic>
      </p:grpSp>
      <p:grpSp>
        <p:nvGrpSpPr>
          <p:cNvPr id="38" name="Group 37"/>
          <p:cNvGrpSpPr/>
          <p:nvPr/>
        </p:nvGrpSpPr>
        <p:grpSpPr>
          <a:xfrm>
            <a:off x="3147058" y="5002318"/>
            <a:ext cx="2650007" cy="1801703"/>
            <a:chOff x="94933" y="4658556"/>
            <a:chExt cx="3138573" cy="2133872"/>
          </a:xfrm>
        </p:grpSpPr>
        <p:pic>
          <p:nvPicPr>
            <p:cNvPr id="40" name="Pictur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5545" y="5092705"/>
              <a:ext cx="1802486" cy="123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p:cNvSpPr txBox="1"/>
            <p:nvPr/>
          </p:nvSpPr>
          <p:spPr>
            <a:xfrm>
              <a:off x="632317" y="4658556"/>
              <a:ext cx="2360263"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Photos &amp; Videos</a:t>
              </a:r>
            </a:p>
          </p:txBody>
        </p:sp>
        <p:pic>
          <p:nvPicPr>
            <p:cNvPr id="43" name="Picture 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933" y="5631203"/>
              <a:ext cx="1161225" cy="1161225"/>
            </a:xfrm>
            <a:prstGeom prst="rect">
              <a:avLst/>
            </a:prstGeom>
          </p:spPr>
        </p:pic>
        <p:sp>
          <p:nvSpPr>
            <p:cNvPr id="49" name="Cloud Callout 48"/>
            <p:cNvSpPr/>
            <p:nvPr/>
          </p:nvSpPr>
          <p:spPr>
            <a:xfrm>
              <a:off x="1325353" y="5967522"/>
              <a:ext cx="1755989" cy="723486"/>
            </a:xfrm>
            <a:prstGeom prst="cloudCallout">
              <a:avLst>
                <a:gd name="adj1" fmla="val -18208"/>
                <a:gd name="adj2" fmla="val -62826"/>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0" name="TextBox 49"/>
            <p:cNvSpPr txBox="1"/>
            <p:nvPr/>
          </p:nvSpPr>
          <p:spPr>
            <a:xfrm>
              <a:off x="1239660" y="6111945"/>
              <a:ext cx="1993846"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It is Terrible!</a:t>
              </a:r>
            </a:p>
          </p:txBody>
        </p:sp>
      </p:grpSp>
      <p:sp>
        <p:nvSpPr>
          <p:cNvPr id="51" name="Right Arrow 50"/>
          <p:cNvSpPr/>
          <p:nvPr/>
        </p:nvSpPr>
        <p:spPr>
          <a:xfrm rot="19064583">
            <a:off x="3756181" y="3615952"/>
            <a:ext cx="1633421" cy="88770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entury Gothic" panose="020F0302020204030204"/>
                <a:ea typeface="+mn-ea"/>
                <a:cs typeface="+mn-cs"/>
              </a:rPr>
              <a:t>ETL ?</a:t>
            </a:r>
            <a:endPar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52" name="Group 51"/>
          <p:cNvGrpSpPr/>
          <p:nvPr/>
        </p:nvGrpSpPr>
        <p:grpSpPr>
          <a:xfrm>
            <a:off x="1273289" y="4456316"/>
            <a:ext cx="1928948" cy="1760367"/>
            <a:chOff x="188170" y="3865225"/>
            <a:chExt cx="1928948" cy="1760367"/>
          </a:xfrm>
        </p:grpSpPr>
        <p:grpSp>
          <p:nvGrpSpPr>
            <p:cNvPr id="53" name="Group 52"/>
            <p:cNvGrpSpPr/>
            <p:nvPr/>
          </p:nvGrpSpPr>
          <p:grpSpPr>
            <a:xfrm>
              <a:off x="188170" y="4177241"/>
              <a:ext cx="1814689" cy="1448351"/>
              <a:chOff x="265555" y="4323745"/>
              <a:chExt cx="1814689" cy="1448351"/>
            </a:xfrm>
          </p:grpSpPr>
          <p:pic>
            <p:nvPicPr>
              <p:cNvPr id="55" name="Picture 5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5555" y="4386132"/>
                <a:ext cx="1000967" cy="899099"/>
              </a:xfrm>
              <a:prstGeom prst="rect">
                <a:avLst/>
              </a:prstGeom>
            </p:spPr>
          </p:pic>
          <p:pic>
            <p:nvPicPr>
              <p:cNvPr id="56" name="Picture 55"/>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6574" y="4323745"/>
                <a:ext cx="963670" cy="888057"/>
              </a:xfrm>
              <a:prstGeom prst="rect">
                <a:avLst/>
              </a:prstGeom>
            </p:spPr>
          </p:pic>
          <p:grpSp>
            <p:nvGrpSpPr>
              <p:cNvPr id="57" name="Group 56"/>
              <p:cNvGrpSpPr/>
              <p:nvPr/>
            </p:nvGrpSpPr>
            <p:grpSpPr>
              <a:xfrm>
                <a:off x="637876" y="4986913"/>
                <a:ext cx="1129129" cy="785183"/>
                <a:chOff x="109230" y="5302000"/>
                <a:chExt cx="1731961" cy="1204385"/>
              </a:xfrm>
            </p:grpSpPr>
            <p:pic>
              <p:nvPicPr>
                <p:cNvPr id="58" name="Picture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230" y="5302000"/>
                  <a:ext cx="1628001" cy="1023972"/>
                </a:xfrm>
                <a:prstGeom prst="rect">
                  <a:avLst/>
                </a:prstGeom>
                <a:ln>
                  <a:solidFill>
                    <a:schemeClr val="tx1"/>
                  </a:solidFill>
                </a:ln>
                <a:effectLst>
                  <a:outerShdw blurRad="50800" dist="76200" dir="5400000" algn="t" rotWithShape="0">
                    <a:prstClr val="black">
                      <a:alpha val="40000"/>
                    </a:prstClr>
                  </a:outerShdw>
                </a:effectLst>
              </p:spPr>
            </p:pic>
            <p:pic>
              <p:nvPicPr>
                <p:cNvPr id="59" name="Picture 5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6038" y="5813986"/>
                  <a:ext cx="1075153" cy="692399"/>
                </a:xfrm>
                <a:prstGeom prst="rect">
                  <a:avLst/>
                </a:prstGeom>
                <a:effectLst>
                  <a:outerShdw blurRad="50800" dist="76200" dir="8100000" algn="tr" rotWithShape="0">
                    <a:prstClr val="black">
                      <a:alpha val="40000"/>
                    </a:prstClr>
                  </a:outerShdw>
                </a:effectLst>
              </p:spPr>
            </p:pic>
          </p:grpSp>
        </p:grpSp>
        <p:sp>
          <p:nvSpPr>
            <p:cNvPr id="54" name="TextBox 53"/>
            <p:cNvSpPr txBox="1"/>
            <p:nvPr/>
          </p:nvSpPr>
          <p:spPr>
            <a:xfrm>
              <a:off x="351891" y="3865225"/>
              <a:ext cx="17652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Text/Log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Data</a:t>
              </a:r>
            </a:p>
          </p:txBody>
        </p:sp>
      </p:grpSp>
      <p:sp>
        <p:nvSpPr>
          <p:cNvPr id="60" name="TextBox 59"/>
          <p:cNvSpPr txBox="1"/>
          <p:nvPr/>
        </p:nvSpPr>
        <p:spPr>
          <a:xfrm>
            <a:off x="5894246" y="3519571"/>
            <a:ext cx="6098500" cy="26776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How do we deal with semi-structured and unstructured data?</a:t>
            </a:r>
          </a:p>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endPar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Do we really want to force a schema on load?</a:t>
            </a:r>
          </a:p>
        </p:txBody>
      </p:sp>
    </p:spTree>
    <p:extLst>
      <p:ext uri="{BB962C8B-B14F-4D97-AF65-F5344CB8AC3E}">
        <p14:creationId xmlns:p14="http://schemas.microsoft.com/office/powerpoint/2010/main" val="483577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
                                            <p:txEl>
                                              <p:pRg st="0" end="0"/>
                                            </p:txEl>
                                          </p:spTgt>
                                        </p:tgtEl>
                                        <p:attrNameLst>
                                          <p:attrName>style.visibility</p:attrName>
                                        </p:attrNameLst>
                                      </p:cBhvr>
                                      <p:to>
                                        <p:strVal val="visible"/>
                                      </p:to>
                                    </p:set>
                                    <p:animEffect transition="in" filter="fade">
                                      <p:cBhvr>
                                        <p:cTn id="22" dur="500"/>
                                        <p:tgtEl>
                                          <p:spTgt spid="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xEl>
                                              <p:pRg st="2" end="2"/>
                                            </p:txEl>
                                          </p:spTgt>
                                        </p:tgtEl>
                                        <p:attrNameLst>
                                          <p:attrName>style.visibility</p:attrName>
                                        </p:attrNameLst>
                                      </p:cBhvr>
                                      <p:to>
                                        <p:strVal val="visible"/>
                                      </p:to>
                                    </p:set>
                                    <p:animEffect transition="in" filter="fade">
                                      <p:cBhvr>
                                        <p:cTn id="27" dur="500"/>
                                        <p:tgtEl>
                                          <p:spTgt spid="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0"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842343" y="115918"/>
            <a:ext cx="2236568" cy="1488317"/>
            <a:chOff x="571497" y="793283"/>
            <a:chExt cx="2236568" cy="1488317"/>
          </a:xfrm>
        </p:grpSpPr>
        <p:grpSp>
          <p:nvGrpSpPr>
            <p:cNvPr id="17" name="Group 16"/>
            <p:cNvGrpSpPr/>
            <p:nvPr/>
          </p:nvGrpSpPr>
          <p:grpSpPr>
            <a:xfrm>
              <a:off x="1988609" y="793283"/>
              <a:ext cx="819456" cy="1488317"/>
              <a:chOff x="1914768" y="1261472"/>
              <a:chExt cx="819456" cy="148831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1918203"/>
                <a:ext cx="750506" cy="831586"/>
              </a:xfrm>
              <a:prstGeom prst="rect">
                <a:avLst/>
              </a:prstGeom>
            </p:spPr>
          </p:pic>
          <p:sp>
            <p:nvSpPr>
              <p:cNvPr id="5" name="TextBox 4"/>
              <p:cNvSpPr txBox="1"/>
              <p:nvPr/>
            </p:nvSpPr>
            <p:spPr>
              <a:xfrm>
                <a:off x="1914768" y="1261472"/>
                <a:ext cx="8194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(Asia)</a:t>
                </a:r>
              </a:p>
            </p:txBody>
          </p:sp>
        </p:grpSp>
        <p:grpSp>
          <p:nvGrpSpPr>
            <p:cNvPr id="32" name="Group 31"/>
            <p:cNvGrpSpPr/>
            <p:nvPr/>
          </p:nvGrpSpPr>
          <p:grpSpPr>
            <a:xfrm>
              <a:off x="571497" y="926392"/>
              <a:ext cx="1509854" cy="1225201"/>
              <a:chOff x="726811" y="926392"/>
              <a:chExt cx="1509854" cy="1225201"/>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811" y="926392"/>
                <a:ext cx="1199225" cy="1225201"/>
              </a:xfrm>
              <a:prstGeom prst="rect">
                <a:avLst/>
              </a:prstGeom>
            </p:spPr>
          </p:pic>
          <p:pic>
            <p:nvPicPr>
              <p:cNvPr id="28" name="Picture 2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9741" y="1447319"/>
                <a:ext cx="696924" cy="580770"/>
              </a:xfrm>
              <a:prstGeom prst="rect">
                <a:avLst/>
              </a:prstGeom>
            </p:spPr>
          </p:pic>
        </p:grpSp>
      </p:grpSp>
      <p:grpSp>
        <p:nvGrpSpPr>
          <p:cNvPr id="35" name="Group 34"/>
          <p:cNvGrpSpPr/>
          <p:nvPr/>
        </p:nvGrpSpPr>
        <p:grpSpPr>
          <a:xfrm>
            <a:off x="872103" y="1061064"/>
            <a:ext cx="2172333" cy="1488317"/>
            <a:chOff x="601255" y="2367553"/>
            <a:chExt cx="2172333" cy="1488317"/>
          </a:xfrm>
        </p:grpSpPr>
        <p:grpSp>
          <p:nvGrpSpPr>
            <p:cNvPr id="18" name="Group 17"/>
            <p:cNvGrpSpPr/>
            <p:nvPr/>
          </p:nvGrpSpPr>
          <p:grpSpPr>
            <a:xfrm>
              <a:off x="2023082" y="2367553"/>
              <a:ext cx="750506" cy="1488317"/>
              <a:chOff x="1949242" y="2982369"/>
              <a:chExt cx="750506" cy="148831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242" y="3639100"/>
                <a:ext cx="750506" cy="831586"/>
              </a:xfrm>
              <a:prstGeom prst="rect">
                <a:avLst/>
              </a:prstGeom>
            </p:spPr>
          </p:pic>
          <p:sp>
            <p:nvSpPr>
              <p:cNvPr id="10" name="TextBox 9"/>
              <p:cNvSpPr txBox="1"/>
              <p:nvPr/>
            </p:nvSpPr>
            <p:spPr>
              <a:xfrm>
                <a:off x="1952438" y="2982369"/>
                <a:ext cx="7441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(US)</a:t>
                </a:r>
              </a:p>
            </p:txBody>
          </p:sp>
        </p:grpSp>
        <p:grpSp>
          <p:nvGrpSpPr>
            <p:cNvPr id="31" name="Group 30"/>
            <p:cNvGrpSpPr/>
            <p:nvPr/>
          </p:nvGrpSpPr>
          <p:grpSpPr>
            <a:xfrm>
              <a:off x="601255" y="2586615"/>
              <a:ext cx="1450339" cy="1225201"/>
              <a:chOff x="726810" y="2586615"/>
              <a:chExt cx="1450339" cy="1225201"/>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810" y="2586615"/>
                <a:ext cx="1199225" cy="1225201"/>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9739" y="3099837"/>
                <a:ext cx="637410" cy="637410"/>
              </a:xfrm>
              <a:prstGeom prst="rect">
                <a:avLst/>
              </a:prstGeom>
            </p:spPr>
          </p:pic>
        </p:grpSp>
      </p:grpSp>
      <p:sp>
        <p:nvSpPr>
          <p:cNvPr id="37" name="Title 40"/>
          <p:cNvSpPr txBox="1">
            <a:spLocks/>
          </p:cNvSpPr>
          <p:nvPr/>
        </p:nvSpPr>
        <p:spPr>
          <a:xfrm>
            <a:off x="5963139" y="150146"/>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Century Gothic" panose="020F0302020204030204"/>
                <a:ea typeface="Helvetica Neue" charset="0"/>
                <a:cs typeface="Helvetica Neue" charset="0"/>
              </a:rPr>
              <a:t>Data Warehouse</a:t>
            </a:r>
            <a:endParaRPr kumimoji="0" lang="en-US" sz="4800" b="0" i="0" u="none" strike="noStrike" kern="1200" cap="none" spc="0" normalizeH="0" baseline="0" noProof="0" dirty="0">
              <a:ln>
                <a:noFill/>
              </a:ln>
              <a:solidFill>
                <a:srgbClr val="000000"/>
              </a:solidFill>
              <a:effectLst/>
              <a:uLnTx/>
              <a:uFillTx/>
              <a:latin typeface="Century Gothic" panose="020F0302020204030204"/>
              <a:ea typeface="Helvetica Neue" charset="0"/>
              <a:cs typeface="Helvetica Neue" charset="0"/>
            </a:endParaRPr>
          </a:p>
        </p:txBody>
      </p:sp>
      <p:sp>
        <p:nvSpPr>
          <p:cNvPr id="44" name="Right Arrow 43"/>
          <p:cNvSpPr/>
          <p:nvPr/>
        </p:nvSpPr>
        <p:spPr>
          <a:xfrm rot="1433144">
            <a:off x="3325313" y="981165"/>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5" name="Right Arrow 44"/>
          <p:cNvSpPr/>
          <p:nvPr/>
        </p:nvSpPr>
        <p:spPr>
          <a:xfrm rot="976959">
            <a:off x="3235282" y="1737023"/>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6" name="Right Arrow 45"/>
          <p:cNvSpPr/>
          <p:nvPr/>
        </p:nvSpPr>
        <p:spPr>
          <a:xfrm rot="20631410">
            <a:off x="3264982" y="2355898"/>
            <a:ext cx="1123097"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7" name="Right Arrow 46"/>
          <p:cNvSpPr/>
          <p:nvPr/>
        </p:nvSpPr>
        <p:spPr>
          <a:xfrm rot="20444963">
            <a:off x="3158903" y="3075720"/>
            <a:ext cx="1502906"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8" name="Content Placeholder 6"/>
          <p:cNvSpPr txBox="1">
            <a:spLocks/>
          </p:cNvSpPr>
          <p:nvPr/>
        </p:nvSpPr>
        <p:spPr>
          <a:xfrm>
            <a:off x="6881479" y="1627550"/>
            <a:ext cx="4466075" cy="160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charset="2"/>
              <a:buNone/>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Collects and organizes historical data from multiple sources</a:t>
            </a:r>
          </a:p>
        </p:txBody>
      </p:sp>
      <p:grpSp>
        <p:nvGrpSpPr>
          <p:cNvPr id="34" name="Group 33"/>
          <p:cNvGrpSpPr/>
          <p:nvPr/>
        </p:nvGrpSpPr>
        <p:grpSpPr>
          <a:xfrm>
            <a:off x="687036" y="2093343"/>
            <a:ext cx="2592255" cy="1310806"/>
            <a:chOff x="416184" y="3941823"/>
            <a:chExt cx="2592255" cy="1310806"/>
          </a:xfrm>
        </p:grpSpPr>
        <p:grpSp>
          <p:nvGrpSpPr>
            <p:cNvPr id="19" name="Group 18"/>
            <p:cNvGrpSpPr/>
            <p:nvPr/>
          </p:nvGrpSpPr>
          <p:grpSpPr>
            <a:xfrm>
              <a:off x="1788232" y="3941823"/>
              <a:ext cx="1220207" cy="1203613"/>
              <a:chOff x="1681790" y="4987970"/>
              <a:chExt cx="1220207" cy="1203613"/>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59997"/>
                <a:ext cx="750506" cy="831586"/>
              </a:xfrm>
              <a:prstGeom prst="rect">
                <a:avLst/>
              </a:prstGeom>
            </p:spPr>
          </p:pic>
          <p:sp>
            <p:nvSpPr>
              <p:cNvPr id="14" name="TextBox 13"/>
              <p:cNvSpPr txBox="1"/>
              <p:nvPr/>
            </p:nvSpPr>
            <p:spPr>
              <a:xfrm>
                <a:off x="1681790" y="4987970"/>
                <a:ext cx="12202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Inventory</a:t>
                </a: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gr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184" y="3965397"/>
              <a:ext cx="1820481" cy="1287232"/>
            </a:xfrm>
            <a:prstGeom prst="rect">
              <a:avLst/>
            </a:prstGeom>
          </p:spPr>
        </p:pic>
      </p:grpSp>
      <p:grpSp>
        <p:nvGrpSpPr>
          <p:cNvPr id="33" name="Group 32"/>
          <p:cNvGrpSpPr/>
          <p:nvPr/>
        </p:nvGrpSpPr>
        <p:grpSpPr>
          <a:xfrm>
            <a:off x="959291" y="2929560"/>
            <a:ext cx="2410049" cy="1211730"/>
            <a:chOff x="698576" y="5320605"/>
            <a:chExt cx="2410049" cy="1211730"/>
          </a:xfrm>
        </p:grpSpPr>
        <p:grpSp>
          <p:nvGrpSpPr>
            <p:cNvPr id="24" name="Group 23"/>
            <p:cNvGrpSpPr/>
            <p:nvPr/>
          </p:nvGrpSpPr>
          <p:grpSpPr>
            <a:xfrm>
              <a:off x="1688043" y="5320605"/>
              <a:ext cx="1420582" cy="1196939"/>
              <a:chOff x="1581605" y="5001318"/>
              <a:chExt cx="1420582" cy="119693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40" y="5366671"/>
                <a:ext cx="750506" cy="831586"/>
              </a:xfrm>
              <a:prstGeom prst="rect">
                <a:avLst/>
              </a:prstGeom>
            </p:spPr>
          </p:pic>
          <p:sp>
            <p:nvSpPr>
              <p:cNvPr id="26" name="TextBox 25"/>
              <p:cNvSpPr txBox="1"/>
              <p:nvPr/>
            </p:nvSpPr>
            <p:spPr>
              <a:xfrm>
                <a:off x="1581605" y="5001318"/>
                <a:ext cx="14205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Advertising</a:t>
                </a:r>
              </a:p>
            </p:txBody>
          </p:sp>
        </p:gr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576" y="5590562"/>
              <a:ext cx="1255697" cy="941773"/>
            </a:xfrm>
            <a:prstGeom prst="rect">
              <a:avLst/>
            </a:prstGeom>
          </p:spPr>
        </p:pic>
      </p:grpSp>
      <p:sp>
        <p:nvSpPr>
          <p:cNvPr id="60" name="TextBox 59"/>
          <p:cNvSpPr txBox="1"/>
          <p:nvPr/>
        </p:nvSpPr>
        <p:spPr>
          <a:xfrm>
            <a:off x="5894246" y="3519571"/>
            <a:ext cx="6098500" cy="26776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How do we deal with semi-structured and unstructured data?</a:t>
            </a:r>
          </a:p>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endPar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mn-ea"/>
                <a:cs typeface="+mn-cs"/>
              </a:rPr>
              <a:t>Do we really want to force a schema on load?</a:t>
            </a:r>
          </a:p>
        </p:txBody>
      </p:sp>
      <p:sp>
        <p:nvSpPr>
          <p:cNvPr id="61" name="Rectangle 60"/>
          <p:cNvSpPr/>
          <p:nvPr/>
        </p:nvSpPr>
        <p:spPr>
          <a:xfrm>
            <a:off x="564776" y="206916"/>
            <a:ext cx="11170024" cy="6581010"/>
          </a:xfrm>
          <a:prstGeom prst="rect">
            <a:avLst/>
          </a:prstGeom>
          <a:solidFill>
            <a:srgbClr val="FFFFFF">
              <a:alpha val="9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2" name="TextBox 61"/>
          <p:cNvSpPr txBox="1"/>
          <p:nvPr/>
        </p:nvSpPr>
        <p:spPr>
          <a:xfrm>
            <a:off x="917128" y="936336"/>
            <a:ext cx="336547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How do we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clean</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organize</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this data?</a:t>
            </a:r>
          </a:p>
        </p:txBody>
      </p:sp>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27858" y="1242050"/>
            <a:ext cx="2140999" cy="2372300"/>
          </a:xfrm>
          <a:prstGeom prst="rect">
            <a:avLst/>
          </a:prstGeom>
        </p:spPr>
      </p:pic>
      <p:grpSp>
        <p:nvGrpSpPr>
          <p:cNvPr id="38" name="Group 37"/>
          <p:cNvGrpSpPr/>
          <p:nvPr/>
        </p:nvGrpSpPr>
        <p:grpSpPr>
          <a:xfrm>
            <a:off x="3147058" y="5002318"/>
            <a:ext cx="2650007" cy="1801703"/>
            <a:chOff x="94933" y="4658556"/>
            <a:chExt cx="3138573" cy="2133872"/>
          </a:xfrm>
        </p:grpSpPr>
        <p:pic>
          <p:nvPicPr>
            <p:cNvPr id="40" name="Pictur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5545" y="5092705"/>
              <a:ext cx="1802486" cy="123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p:cNvSpPr txBox="1"/>
            <p:nvPr/>
          </p:nvSpPr>
          <p:spPr>
            <a:xfrm>
              <a:off x="632317" y="4658556"/>
              <a:ext cx="2360263"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Photos &amp; Videos</a:t>
              </a:r>
            </a:p>
          </p:txBody>
        </p:sp>
        <p:pic>
          <p:nvPicPr>
            <p:cNvPr id="43" name="Picture 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933" y="5631203"/>
              <a:ext cx="1161225" cy="1161225"/>
            </a:xfrm>
            <a:prstGeom prst="rect">
              <a:avLst/>
            </a:prstGeom>
          </p:spPr>
        </p:pic>
        <p:sp>
          <p:nvSpPr>
            <p:cNvPr id="49" name="Cloud Callout 48"/>
            <p:cNvSpPr/>
            <p:nvPr/>
          </p:nvSpPr>
          <p:spPr>
            <a:xfrm>
              <a:off x="1325353" y="5967522"/>
              <a:ext cx="1755989" cy="723486"/>
            </a:xfrm>
            <a:prstGeom prst="cloudCallout">
              <a:avLst>
                <a:gd name="adj1" fmla="val -18208"/>
                <a:gd name="adj2" fmla="val -62826"/>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0" name="TextBox 49"/>
            <p:cNvSpPr txBox="1"/>
            <p:nvPr/>
          </p:nvSpPr>
          <p:spPr>
            <a:xfrm>
              <a:off x="1239660" y="6111945"/>
              <a:ext cx="1993846"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It is Terrible!</a:t>
              </a:r>
            </a:p>
          </p:txBody>
        </p:sp>
      </p:grpSp>
      <p:sp>
        <p:nvSpPr>
          <p:cNvPr id="51" name="Right Arrow 50"/>
          <p:cNvSpPr/>
          <p:nvPr/>
        </p:nvSpPr>
        <p:spPr>
          <a:xfrm rot="19064583">
            <a:off x="3756181" y="3615952"/>
            <a:ext cx="1633421" cy="88770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entury Gothic" panose="020F0302020204030204"/>
                <a:ea typeface="+mn-ea"/>
                <a:cs typeface="+mn-cs"/>
              </a:rPr>
              <a:t>ETL ?</a:t>
            </a:r>
            <a:endPar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52" name="Group 51"/>
          <p:cNvGrpSpPr/>
          <p:nvPr/>
        </p:nvGrpSpPr>
        <p:grpSpPr>
          <a:xfrm>
            <a:off x="1273289" y="4456316"/>
            <a:ext cx="1928948" cy="1760367"/>
            <a:chOff x="188170" y="3865225"/>
            <a:chExt cx="1928948" cy="1760367"/>
          </a:xfrm>
        </p:grpSpPr>
        <p:grpSp>
          <p:nvGrpSpPr>
            <p:cNvPr id="53" name="Group 52"/>
            <p:cNvGrpSpPr/>
            <p:nvPr/>
          </p:nvGrpSpPr>
          <p:grpSpPr>
            <a:xfrm>
              <a:off x="188170" y="4177241"/>
              <a:ext cx="1814689" cy="1448351"/>
              <a:chOff x="265555" y="4323745"/>
              <a:chExt cx="1814689" cy="1448351"/>
            </a:xfrm>
          </p:grpSpPr>
          <p:pic>
            <p:nvPicPr>
              <p:cNvPr id="55" name="Picture 5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5555" y="4386132"/>
                <a:ext cx="1000967" cy="899099"/>
              </a:xfrm>
              <a:prstGeom prst="rect">
                <a:avLst/>
              </a:prstGeom>
            </p:spPr>
          </p:pic>
          <p:pic>
            <p:nvPicPr>
              <p:cNvPr id="56" name="Picture 55"/>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6574" y="4323745"/>
                <a:ext cx="963670" cy="888057"/>
              </a:xfrm>
              <a:prstGeom prst="rect">
                <a:avLst/>
              </a:prstGeom>
            </p:spPr>
          </p:pic>
          <p:grpSp>
            <p:nvGrpSpPr>
              <p:cNvPr id="57" name="Group 56"/>
              <p:cNvGrpSpPr/>
              <p:nvPr/>
            </p:nvGrpSpPr>
            <p:grpSpPr>
              <a:xfrm>
                <a:off x="637876" y="4986913"/>
                <a:ext cx="1129129" cy="785183"/>
                <a:chOff x="109230" y="5302000"/>
                <a:chExt cx="1731961" cy="1204385"/>
              </a:xfrm>
            </p:grpSpPr>
            <p:pic>
              <p:nvPicPr>
                <p:cNvPr id="58" name="Picture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230" y="5302000"/>
                  <a:ext cx="1628001" cy="1023972"/>
                </a:xfrm>
                <a:prstGeom prst="rect">
                  <a:avLst/>
                </a:prstGeom>
                <a:ln>
                  <a:solidFill>
                    <a:schemeClr val="tx1"/>
                  </a:solidFill>
                </a:ln>
                <a:effectLst>
                  <a:outerShdw blurRad="50800" dist="76200" dir="5400000" algn="t" rotWithShape="0">
                    <a:prstClr val="black">
                      <a:alpha val="40000"/>
                    </a:prstClr>
                  </a:outerShdw>
                </a:effectLst>
              </p:spPr>
            </p:pic>
            <p:pic>
              <p:nvPicPr>
                <p:cNvPr id="59" name="Picture 5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6038" y="5813986"/>
                  <a:ext cx="1075153" cy="692399"/>
                </a:xfrm>
                <a:prstGeom prst="rect">
                  <a:avLst/>
                </a:prstGeom>
                <a:effectLst>
                  <a:outerShdw blurRad="50800" dist="76200" dir="8100000" algn="tr" rotWithShape="0">
                    <a:prstClr val="black">
                      <a:alpha val="40000"/>
                    </a:prstClr>
                  </a:outerShdw>
                </a:effectLst>
              </p:spPr>
            </p:pic>
          </p:grpSp>
        </p:grpSp>
        <p:sp>
          <p:nvSpPr>
            <p:cNvPr id="54" name="TextBox 53"/>
            <p:cNvSpPr txBox="1"/>
            <p:nvPr/>
          </p:nvSpPr>
          <p:spPr>
            <a:xfrm>
              <a:off x="351891" y="3865225"/>
              <a:ext cx="17652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Text/Log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Data</a:t>
              </a:r>
            </a:p>
          </p:txBody>
        </p:sp>
      </p:grpSp>
      <p:sp>
        <p:nvSpPr>
          <p:cNvPr id="63" name="TextBox 62"/>
          <p:cNvSpPr txBox="1"/>
          <p:nvPr/>
        </p:nvSpPr>
        <p:spPr>
          <a:xfrm>
            <a:off x="910155" y="2256815"/>
            <a:ext cx="3365471"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Depends on use </a:t>
            </a: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4" name="TextBox 63"/>
          <p:cNvSpPr txBox="1"/>
          <p:nvPr/>
        </p:nvSpPr>
        <p:spPr>
          <a:xfrm>
            <a:off x="6601915" y="3746842"/>
            <a:ext cx="5144393"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How do we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load</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process</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this data in a relational system?</a:t>
            </a:r>
          </a:p>
        </p:txBody>
      </p:sp>
      <p:sp>
        <p:nvSpPr>
          <p:cNvPr id="65" name="TextBox 64"/>
          <p:cNvSpPr txBox="1"/>
          <p:nvPr/>
        </p:nvSpPr>
        <p:spPr>
          <a:xfrm>
            <a:off x="7889715" y="4804580"/>
            <a:ext cx="3845085"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Depends on use</a:t>
            </a: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Can be difficult...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Requires thought...</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140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bg/>
                                          </p:spTgt>
                                        </p:tgtEl>
                                        <p:attrNameLst>
                                          <p:attrName>style.visibility</p:attrName>
                                        </p:attrNameLst>
                                      </p:cBhvr>
                                      <p:to>
                                        <p:strVal val="visible"/>
                                      </p:to>
                                    </p:set>
                                    <p:animEffect transition="in" filter="fade">
                                      <p:cBhvr>
                                        <p:cTn id="17" dur="500"/>
                                        <p:tgtEl>
                                          <p:spTgt spid="6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5">
                                            <p:txEl>
                                              <p:pRg st="0" end="0"/>
                                            </p:txEl>
                                          </p:spTgt>
                                        </p:tgtEl>
                                        <p:attrNameLst>
                                          <p:attrName>style.visibility</p:attrName>
                                        </p:attrNameLst>
                                      </p:cBhvr>
                                      <p:to>
                                        <p:strVal val="visible"/>
                                      </p:to>
                                    </p:set>
                                    <p:animEffect transition="in" filter="fade">
                                      <p:cBhvr>
                                        <p:cTn id="20" dur="500"/>
                                        <p:tgtEl>
                                          <p:spTgt spid="6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
                                            <p:txEl>
                                              <p:pRg st="1" end="1"/>
                                            </p:txEl>
                                          </p:spTgt>
                                        </p:tgtEl>
                                        <p:attrNameLst>
                                          <p:attrName>style.visibility</p:attrName>
                                        </p:attrNameLst>
                                      </p:cBhvr>
                                      <p:to>
                                        <p:strVal val="visible"/>
                                      </p:to>
                                    </p:set>
                                    <p:animEffect transition="in" filter="fade">
                                      <p:cBhvr>
                                        <p:cTn id="25" dur="500"/>
                                        <p:tgtEl>
                                          <p:spTgt spid="6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5">
                                            <p:txEl>
                                              <p:pRg st="2" end="2"/>
                                            </p:txEl>
                                          </p:spTgt>
                                        </p:tgtEl>
                                        <p:attrNameLst>
                                          <p:attrName>style.visibility</p:attrName>
                                        </p:attrNameLst>
                                      </p:cBhvr>
                                      <p:to>
                                        <p:strVal val="visible"/>
                                      </p:to>
                                    </p:set>
                                    <p:animEffect transition="in" filter="fade">
                                      <p:cBhvr>
                                        <p:cTn id="30" dur="5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build="p" bldLvl="2"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0703" y="988343"/>
            <a:ext cx="2000013" cy="2460398"/>
          </a:xfrm>
          <a:prstGeom prst="ellipse">
            <a:avLst/>
          </a:prstGeom>
          <a:ln>
            <a:noFill/>
          </a:ln>
          <a:effectLst>
            <a:softEdge rad="112500"/>
          </a:effectLst>
        </p:spPr>
      </p:pic>
      <p:grpSp>
        <p:nvGrpSpPr>
          <p:cNvPr id="36" name="Group 35"/>
          <p:cNvGrpSpPr/>
          <p:nvPr/>
        </p:nvGrpSpPr>
        <p:grpSpPr>
          <a:xfrm>
            <a:off x="435023" y="115918"/>
            <a:ext cx="2236568" cy="1488317"/>
            <a:chOff x="571497" y="793283"/>
            <a:chExt cx="2236568" cy="1488317"/>
          </a:xfrm>
        </p:grpSpPr>
        <p:grpSp>
          <p:nvGrpSpPr>
            <p:cNvPr id="17" name="Group 16"/>
            <p:cNvGrpSpPr/>
            <p:nvPr/>
          </p:nvGrpSpPr>
          <p:grpSpPr>
            <a:xfrm>
              <a:off x="1988609" y="793283"/>
              <a:ext cx="819456" cy="1488317"/>
              <a:chOff x="1914768" y="1261472"/>
              <a:chExt cx="819456" cy="1488317"/>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242" y="1918203"/>
                <a:ext cx="750506" cy="831586"/>
              </a:xfrm>
              <a:prstGeom prst="rect">
                <a:avLst/>
              </a:prstGeom>
            </p:spPr>
          </p:pic>
          <p:sp>
            <p:nvSpPr>
              <p:cNvPr id="5" name="TextBox 4"/>
              <p:cNvSpPr txBox="1"/>
              <p:nvPr/>
            </p:nvSpPr>
            <p:spPr>
              <a:xfrm>
                <a:off x="1914768" y="1261472"/>
                <a:ext cx="8194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(Asia)</a:t>
                </a:r>
              </a:p>
            </p:txBody>
          </p:sp>
        </p:grpSp>
        <p:grpSp>
          <p:nvGrpSpPr>
            <p:cNvPr id="32" name="Group 31"/>
            <p:cNvGrpSpPr/>
            <p:nvPr/>
          </p:nvGrpSpPr>
          <p:grpSpPr>
            <a:xfrm>
              <a:off x="571497" y="926392"/>
              <a:ext cx="1509854" cy="1225201"/>
              <a:chOff x="726811" y="926392"/>
              <a:chExt cx="1509854" cy="1225201"/>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1" y="926392"/>
                <a:ext cx="1199225" cy="1225201"/>
              </a:xfrm>
              <a:prstGeom prst="rect">
                <a:avLst/>
              </a:prstGeom>
            </p:spPr>
          </p:pic>
          <p:pic>
            <p:nvPicPr>
              <p:cNvPr id="28" name="Picture 2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9741" y="1447319"/>
                <a:ext cx="696924" cy="580770"/>
              </a:xfrm>
              <a:prstGeom prst="rect">
                <a:avLst/>
              </a:prstGeom>
            </p:spPr>
          </p:pic>
        </p:grpSp>
      </p:grpSp>
      <p:grpSp>
        <p:nvGrpSpPr>
          <p:cNvPr id="35" name="Group 34"/>
          <p:cNvGrpSpPr/>
          <p:nvPr/>
        </p:nvGrpSpPr>
        <p:grpSpPr>
          <a:xfrm>
            <a:off x="464783" y="1061064"/>
            <a:ext cx="2172333" cy="1488317"/>
            <a:chOff x="601255" y="2367553"/>
            <a:chExt cx="2172333" cy="1488317"/>
          </a:xfrm>
        </p:grpSpPr>
        <p:grpSp>
          <p:nvGrpSpPr>
            <p:cNvPr id="18" name="Group 17"/>
            <p:cNvGrpSpPr/>
            <p:nvPr/>
          </p:nvGrpSpPr>
          <p:grpSpPr>
            <a:xfrm>
              <a:off x="2023082" y="2367553"/>
              <a:ext cx="750506" cy="1488317"/>
              <a:chOff x="1949242" y="2982369"/>
              <a:chExt cx="750506" cy="1488317"/>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242" y="3639100"/>
                <a:ext cx="750506" cy="831586"/>
              </a:xfrm>
              <a:prstGeom prst="rect">
                <a:avLst/>
              </a:prstGeom>
            </p:spPr>
          </p:pic>
          <p:sp>
            <p:nvSpPr>
              <p:cNvPr id="10" name="TextBox 9"/>
              <p:cNvSpPr txBox="1"/>
              <p:nvPr/>
            </p:nvSpPr>
            <p:spPr>
              <a:xfrm>
                <a:off x="1952438" y="2982369"/>
                <a:ext cx="7441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(US)</a:t>
                </a:r>
              </a:p>
            </p:txBody>
          </p:sp>
        </p:grpSp>
        <p:grpSp>
          <p:nvGrpSpPr>
            <p:cNvPr id="31" name="Group 30"/>
            <p:cNvGrpSpPr/>
            <p:nvPr/>
          </p:nvGrpSpPr>
          <p:grpSpPr>
            <a:xfrm>
              <a:off x="601255" y="2586615"/>
              <a:ext cx="1450339" cy="1225201"/>
              <a:chOff x="726810" y="2586615"/>
              <a:chExt cx="1450339" cy="1225201"/>
            </a:xfrm>
          </p:grpSpPr>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810" y="2586615"/>
                <a:ext cx="1199225" cy="1225201"/>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9739" y="3099837"/>
                <a:ext cx="637410" cy="637410"/>
              </a:xfrm>
              <a:prstGeom prst="rect">
                <a:avLst/>
              </a:prstGeom>
            </p:spPr>
          </p:pic>
        </p:grpSp>
      </p:grpSp>
      <p:sp>
        <p:nvSpPr>
          <p:cNvPr id="37" name="Title 40"/>
          <p:cNvSpPr txBox="1">
            <a:spLocks/>
          </p:cNvSpPr>
          <p:nvPr/>
        </p:nvSpPr>
        <p:spPr>
          <a:xfrm>
            <a:off x="5963139" y="-1391783"/>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Century Gothic" panose="020F0302020204030204"/>
                <a:ea typeface="Helvetica Neue" charset="0"/>
                <a:cs typeface="Helvetica Neue" charset="0"/>
              </a:rPr>
              <a:t>Data Warehouse</a:t>
            </a:r>
            <a:endParaRPr kumimoji="0" lang="en-US" sz="4800" b="0" i="0" u="none" strike="noStrike" kern="1200" cap="none" spc="0" normalizeH="0" baseline="0" noProof="0" dirty="0">
              <a:ln>
                <a:noFill/>
              </a:ln>
              <a:solidFill>
                <a:srgbClr val="000000"/>
              </a:solidFill>
              <a:effectLst/>
              <a:uLnTx/>
              <a:uFillTx/>
              <a:latin typeface="Century Gothic" panose="020F0302020204030204"/>
              <a:ea typeface="Helvetica Neue" charset="0"/>
              <a:cs typeface="Helvetica Neue" charset="0"/>
            </a:endParaRPr>
          </a:p>
        </p:txBody>
      </p:sp>
      <p:sp>
        <p:nvSpPr>
          <p:cNvPr id="44" name="Right Arrow 43"/>
          <p:cNvSpPr/>
          <p:nvPr/>
        </p:nvSpPr>
        <p:spPr>
          <a:xfrm rot="1433144">
            <a:off x="2917993" y="981165"/>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5" name="Right Arrow 44"/>
          <p:cNvSpPr/>
          <p:nvPr/>
        </p:nvSpPr>
        <p:spPr>
          <a:xfrm rot="976959">
            <a:off x="2827962" y="1737023"/>
            <a:ext cx="1223359"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6" name="Right Arrow 45"/>
          <p:cNvSpPr/>
          <p:nvPr/>
        </p:nvSpPr>
        <p:spPr>
          <a:xfrm rot="20631410">
            <a:off x="2857662" y="2355898"/>
            <a:ext cx="1123097"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sp>
        <p:nvSpPr>
          <p:cNvPr id="47" name="Right Arrow 46"/>
          <p:cNvSpPr/>
          <p:nvPr/>
        </p:nvSpPr>
        <p:spPr>
          <a:xfrm rot="20444963">
            <a:off x="2751583" y="3075720"/>
            <a:ext cx="1502906" cy="8877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rPr>
              <a:t>ETL</a:t>
            </a:r>
          </a:p>
        </p:txBody>
      </p:sp>
      <p:grpSp>
        <p:nvGrpSpPr>
          <p:cNvPr id="34" name="Group 33"/>
          <p:cNvGrpSpPr/>
          <p:nvPr/>
        </p:nvGrpSpPr>
        <p:grpSpPr>
          <a:xfrm>
            <a:off x="279716" y="2093343"/>
            <a:ext cx="2592255" cy="1310806"/>
            <a:chOff x="416184" y="3941823"/>
            <a:chExt cx="2592255" cy="1310806"/>
          </a:xfrm>
        </p:grpSpPr>
        <p:grpSp>
          <p:nvGrpSpPr>
            <p:cNvPr id="19" name="Group 18"/>
            <p:cNvGrpSpPr/>
            <p:nvPr/>
          </p:nvGrpSpPr>
          <p:grpSpPr>
            <a:xfrm>
              <a:off x="1788232" y="3941823"/>
              <a:ext cx="1220207" cy="1203613"/>
              <a:chOff x="1681790" y="4987970"/>
              <a:chExt cx="1220207" cy="1203613"/>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6640" y="5359997"/>
                <a:ext cx="750506" cy="831586"/>
              </a:xfrm>
              <a:prstGeom prst="rect">
                <a:avLst/>
              </a:prstGeom>
            </p:spPr>
          </p:pic>
          <p:sp>
            <p:nvSpPr>
              <p:cNvPr id="14" name="TextBox 13"/>
              <p:cNvSpPr txBox="1"/>
              <p:nvPr/>
            </p:nvSpPr>
            <p:spPr>
              <a:xfrm>
                <a:off x="1681790" y="4987970"/>
                <a:ext cx="12202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Inventory</a:t>
                </a: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184" y="3965397"/>
              <a:ext cx="1820481" cy="1287232"/>
            </a:xfrm>
            <a:prstGeom prst="rect">
              <a:avLst/>
            </a:prstGeom>
          </p:spPr>
        </p:pic>
      </p:grpSp>
      <p:grpSp>
        <p:nvGrpSpPr>
          <p:cNvPr id="33" name="Group 32"/>
          <p:cNvGrpSpPr/>
          <p:nvPr/>
        </p:nvGrpSpPr>
        <p:grpSpPr>
          <a:xfrm>
            <a:off x="551971" y="2929560"/>
            <a:ext cx="2410049" cy="1211730"/>
            <a:chOff x="698576" y="5320605"/>
            <a:chExt cx="2410049" cy="1211730"/>
          </a:xfrm>
        </p:grpSpPr>
        <p:grpSp>
          <p:nvGrpSpPr>
            <p:cNvPr id="24" name="Group 23"/>
            <p:cNvGrpSpPr/>
            <p:nvPr/>
          </p:nvGrpSpPr>
          <p:grpSpPr>
            <a:xfrm>
              <a:off x="1688043" y="5320605"/>
              <a:ext cx="1420582" cy="1196939"/>
              <a:chOff x="1581605" y="5001318"/>
              <a:chExt cx="1420582" cy="1196939"/>
            </a:xfrm>
          </p:grpSpPr>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6640" y="5366671"/>
                <a:ext cx="750506" cy="831586"/>
              </a:xfrm>
              <a:prstGeom prst="rect">
                <a:avLst/>
              </a:prstGeom>
            </p:spPr>
          </p:pic>
          <p:sp>
            <p:nvSpPr>
              <p:cNvPr id="26" name="TextBox 25"/>
              <p:cNvSpPr txBox="1"/>
              <p:nvPr/>
            </p:nvSpPr>
            <p:spPr>
              <a:xfrm>
                <a:off x="1581605" y="5001318"/>
                <a:ext cx="14205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Advertising</a:t>
                </a:r>
              </a:p>
            </p:txBody>
          </p:sp>
        </p:gr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576" y="5590562"/>
              <a:ext cx="1255697" cy="941773"/>
            </a:xfrm>
            <a:prstGeom prst="rect">
              <a:avLst/>
            </a:prstGeom>
          </p:spPr>
        </p:pic>
      </p:grpSp>
      <p:sp>
        <p:nvSpPr>
          <p:cNvPr id="62" name="TextBox 61"/>
          <p:cNvSpPr txBox="1"/>
          <p:nvPr/>
        </p:nvSpPr>
        <p:spPr>
          <a:xfrm>
            <a:off x="-4094640" y="936336"/>
            <a:ext cx="336547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How do we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clean</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organize</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this data?</a:t>
            </a:r>
          </a:p>
        </p:txBody>
      </p:sp>
      <p:pic>
        <p:nvPicPr>
          <p:cNvPr id="39" name="Picture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7448" y="2256815"/>
            <a:ext cx="909025" cy="1007231"/>
          </a:xfrm>
          <a:prstGeom prst="rect">
            <a:avLst/>
          </a:prstGeom>
        </p:spPr>
      </p:pic>
      <p:grpSp>
        <p:nvGrpSpPr>
          <p:cNvPr id="38" name="Group 37"/>
          <p:cNvGrpSpPr/>
          <p:nvPr/>
        </p:nvGrpSpPr>
        <p:grpSpPr>
          <a:xfrm>
            <a:off x="2739738" y="5002318"/>
            <a:ext cx="2650007" cy="1801703"/>
            <a:chOff x="94933" y="4658556"/>
            <a:chExt cx="3138573" cy="2133872"/>
          </a:xfrm>
        </p:grpSpPr>
        <p:pic>
          <p:nvPicPr>
            <p:cNvPr id="40" name="Picture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5545" y="5092705"/>
              <a:ext cx="1802486" cy="123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p:cNvSpPr txBox="1"/>
            <p:nvPr/>
          </p:nvSpPr>
          <p:spPr>
            <a:xfrm>
              <a:off x="632317" y="4658556"/>
              <a:ext cx="2360263"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Photos &amp; Videos</a:t>
              </a:r>
            </a:p>
          </p:txBody>
        </p:sp>
        <p:pic>
          <p:nvPicPr>
            <p:cNvPr id="43" name="Picture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933" y="5631203"/>
              <a:ext cx="1161225" cy="1161225"/>
            </a:xfrm>
            <a:prstGeom prst="rect">
              <a:avLst/>
            </a:prstGeom>
          </p:spPr>
        </p:pic>
        <p:sp>
          <p:nvSpPr>
            <p:cNvPr id="49" name="Cloud Callout 48"/>
            <p:cNvSpPr/>
            <p:nvPr/>
          </p:nvSpPr>
          <p:spPr>
            <a:xfrm>
              <a:off x="1325353" y="5967522"/>
              <a:ext cx="1755989" cy="723486"/>
            </a:xfrm>
            <a:prstGeom prst="cloudCallout">
              <a:avLst>
                <a:gd name="adj1" fmla="val -18208"/>
                <a:gd name="adj2" fmla="val -62826"/>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0" name="TextBox 49"/>
            <p:cNvSpPr txBox="1"/>
            <p:nvPr/>
          </p:nvSpPr>
          <p:spPr>
            <a:xfrm>
              <a:off x="1239660" y="6111945"/>
              <a:ext cx="1993846" cy="4374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It is Terrible!</a:t>
              </a:r>
            </a:p>
          </p:txBody>
        </p:sp>
      </p:grpSp>
      <p:sp>
        <p:nvSpPr>
          <p:cNvPr id="51" name="Right Arrow 50"/>
          <p:cNvSpPr/>
          <p:nvPr/>
        </p:nvSpPr>
        <p:spPr>
          <a:xfrm rot="19064583">
            <a:off x="3348861" y="3615952"/>
            <a:ext cx="1633421" cy="88770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entury Gothic" panose="020F0302020204030204"/>
                <a:ea typeface="+mn-ea"/>
                <a:cs typeface="+mn-cs"/>
              </a:rPr>
              <a:t>ETL ?</a:t>
            </a:r>
            <a:endParaRPr kumimoji="0" lang="en-US" sz="3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52" name="Group 51"/>
          <p:cNvGrpSpPr/>
          <p:nvPr/>
        </p:nvGrpSpPr>
        <p:grpSpPr>
          <a:xfrm>
            <a:off x="865969" y="4456316"/>
            <a:ext cx="1928948" cy="1760367"/>
            <a:chOff x="188170" y="3865225"/>
            <a:chExt cx="1928948" cy="1760367"/>
          </a:xfrm>
        </p:grpSpPr>
        <p:grpSp>
          <p:nvGrpSpPr>
            <p:cNvPr id="53" name="Group 52"/>
            <p:cNvGrpSpPr/>
            <p:nvPr/>
          </p:nvGrpSpPr>
          <p:grpSpPr>
            <a:xfrm>
              <a:off x="188170" y="4177241"/>
              <a:ext cx="1814689" cy="1448351"/>
              <a:chOff x="265555" y="4323745"/>
              <a:chExt cx="1814689" cy="1448351"/>
            </a:xfrm>
          </p:grpSpPr>
          <p:pic>
            <p:nvPicPr>
              <p:cNvPr id="55" name="Picture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5555" y="4386132"/>
                <a:ext cx="1000967" cy="899099"/>
              </a:xfrm>
              <a:prstGeom prst="rect">
                <a:avLst/>
              </a:prstGeom>
            </p:spPr>
          </p:pic>
          <p:pic>
            <p:nvPicPr>
              <p:cNvPr id="56" name="Picture 55"/>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6574" y="4323745"/>
                <a:ext cx="963670" cy="888057"/>
              </a:xfrm>
              <a:prstGeom prst="rect">
                <a:avLst/>
              </a:prstGeom>
            </p:spPr>
          </p:pic>
          <p:grpSp>
            <p:nvGrpSpPr>
              <p:cNvPr id="57" name="Group 56"/>
              <p:cNvGrpSpPr/>
              <p:nvPr/>
            </p:nvGrpSpPr>
            <p:grpSpPr>
              <a:xfrm>
                <a:off x="637876" y="4986913"/>
                <a:ext cx="1129129" cy="785183"/>
                <a:chOff x="109230" y="5302000"/>
                <a:chExt cx="1731961" cy="1204385"/>
              </a:xfrm>
            </p:grpSpPr>
            <p:pic>
              <p:nvPicPr>
                <p:cNvPr id="58" name="Picture 5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9230" y="5302000"/>
                  <a:ext cx="1628001" cy="1023972"/>
                </a:xfrm>
                <a:prstGeom prst="rect">
                  <a:avLst/>
                </a:prstGeom>
                <a:ln>
                  <a:solidFill>
                    <a:schemeClr val="tx1"/>
                  </a:solidFill>
                </a:ln>
                <a:effectLst>
                  <a:outerShdw blurRad="50800" dist="76200" dir="5400000" algn="t" rotWithShape="0">
                    <a:prstClr val="black">
                      <a:alpha val="40000"/>
                    </a:prstClr>
                  </a:outerShdw>
                </a:effectLst>
              </p:spPr>
            </p:pic>
            <p:pic>
              <p:nvPicPr>
                <p:cNvPr id="59" name="Picture 5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6038" y="5813986"/>
                  <a:ext cx="1075153" cy="692399"/>
                </a:xfrm>
                <a:prstGeom prst="rect">
                  <a:avLst/>
                </a:prstGeom>
                <a:effectLst>
                  <a:outerShdw blurRad="50800" dist="76200" dir="8100000" algn="tr" rotWithShape="0">
                    <a:prstClr val="black">
                      <a:alpha val="40000"/>
                    </a:prstClr>
                  </a:outerShdw>
                </a:effectLst>
              </p:spPr>
            </p:pic>
          </p:grpSp>
        </p:grpSp>
        <p:sp>
          <p:nvSpPr>
            <p:cNvPr id="54" name="TextBox 53"/>
            <p:cNvSpPr txBox="1"/>
            <p:nvPr/>
          </p:nvSpPr>
          <p:spPr>
            <a:xfrm>
              <a:off x="351891" y="3865225"/>
              <a:ext cx="17652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Text/Log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Data</a:t>
              </a:r>
            </a:p>
          </p:txBody>
        </p:sp>
      </p:grpSp>
      <p:sp>
        <p:nvSpPr>
          <p:cNvPr id="63" name="TextBox 62"/>
          <p:cNvSpPr txBox="1"/>
          <p:nvPr/>
        </p:nvSpPr>
        <p:spPr>
          <a:xfrm>
            <a:off x="-4101613" y="2256815"/>
            <a:ext cx="3365471"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Depends on use </a:t>
            </a: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4" name="TextBox 63"/>
          <p:cNvSpPr txBox="1"/>
          <p:nvPr/>
        </p:nvSpPr>
        <p:spPr>
          <a:xfrm>
            <a:off x="12464922" y="3746842"/>
            <a:ext cx="5144393"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How do we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load</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FFFFFF"/>
                </a:solidFill>
                <a:effectLst/>
                <a:uLnTx/>
                <a:uFillTx/>
                <a:latin typeface="Century Gothic" panose="020F0302020204030204"/>
                <a:ea typeface="+mn-ea"/>
                <a:cs typeface="+mn-cs"/>
              </a:rPr>
              <a:t>process</a:t>
            </a: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 this data in a relation system?</a:t>
            </a:r>
          </a:p>
        </p:txBody>
      </p:sp>
      <p:sp>
        <p:nvSpPr>
          <p:cNvPr id="65" name="TextBox 64"/>
          <p:cNvSpPr txBox="1"/>
          <p:nvPr/>
        </p:nvSpPr>
        <p:spPr>
          <a:xfrm>
            <a:off x="13752722" y="4804580"/>
            <a:ext cx="3845085"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Depends on use </a:t>
            </a: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Can be difficult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FFFFFF"/>
                </a:solidFill>
                <a:effectLst/>
                <a:uLnTx/>
                <a:uFillTx/>
                <a:latin typeface="Century Gothic" panose="020F0302020204030204"/>
                <a:ea typeface="+mn-ea"/>
                <a:cs typeface="+mn-cs"/>
              </a:rPr>
              <a:t>Requires thought ...</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7" name="Title 40"/>
          <p:cNvSpPr txBox="1">
            <a:spLocks/>
          </p:cNvSpPr>
          <p:nvPr/>
        </p:nvSpPr>
        <p:spPr>
          <a:xfrm>
            <a:off x="5963139" y="174936"/>
            <a:ext cx="5654238"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entury Gothic" panose="020F0302020204030204"/>
                <a:ea typeface="Helvetica Neue" charset="0"/>
                <a:cs typeface="Helvetica Neue" charset="0"/>
              </a:rPr>
              <a:t>Data Lake</a:t>
            </a:r>
          </a:p>
        </p:txBody>
      </p:sp>
      <p:sp>
        <p:nvSpPr>
          <p:cNvPr id="4" name="Content Placeholder 3"/>
          <p:cNvSpPr>
            <a:spLocks noGrp="1"/>
          </p:cNvSpPr>
          <p:nvPr>
            <p:ph idx="1"/>
          </p:nvPr>
        </p:nvSpPr>
        <p:spPr>
          <a:xfrm>
            <a:off x="6456734" y="1413943"/>
            <a:ext cx="5339034" cy="3588375"/>
          </a:xfrm>
        </p:spPr>
        <p:txBody>
          <a:bodyPr>
            <a:normAutofit/>
          </a:bodyPr>
          <a:lstStyle/>
          <a:p>
            <a:pPr marL="14287" indent="0">
              <a:buNone/>
            </a:pPr>
            <a:r>
              <a:rPr lang="en-US" sz="2400" dirty="0"/>
              <a:t>Store a copy of all the data </a:t>
            </a:r>
          </a:p>
          <a:p>
            <a:r>
              <a:rPr lang="en-US" sz="2400" dirty="0"/>
              <a:t>in one place </a:t>
            </a:r>
          </a:p>
          <a:p>
            <a:r>
              <a:rPr lang="en-US" sz="2400" dirty="0"/>
              <a:t>in its original “natural” form</a:t>
            </a:r>
          </a:p>
          <a:p>
            <a:pPr marL="14287" indent="0">
              <a:buNone/>
            </a:pPr>
            <a:r>
              <a:rPr lang="en-US" sz="2400" dirty="0"/>
              <a:t>Enable data consumers to choose how to transform and use data.</a:t>
            </a:r>
          </a:p>
          <a:p>
            <a:r>
              <a:rPr lang="en-US" sz="2400" i="1" dirty="0"/>
              <a:t>Schema on Read</a:t>
            </a:r>
          </a:p>
        </p:txBody>
      </p:sp>
      <p:sp>
        <p:nvSpPr>
          <p:cNvPr id="69" name="TextBox 68"/>
          <p:cNvSpPr txBox="1"/>
          <p:nvPr/>
        </p:nvSpPr>
        <p:spPr>
          <a:xfrm>
            <a:off x="8175759" y="6396335"/>
            <a:ext cx="4123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rPr>
              <a:t>Still being defined</a:t>
            </a:r>
            <a:r>
              <a:rPr kumimoji="0" lang="is-IS" sz="1600" b="0"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is-IS" sz="1200" b="0" i="0" u="none" strike="noStrike" kern="1200" cap="none" spc="0" normalizeH="0" baseline="0" noProof="0" dirty="0">
                <a:ln>
                  <a:noFill/>
                </a:ln>
                <a:solidFill>
                  <a:srgbClr val="000000"/>
                </a:solidFill>
                <a:effectLst/>
                <a:uLnTx/>
                <a:uFillTx/>
                <a:latin typeface="Century Gothic" panose="020F0302020204030204"/>
                <a:ea typeface="+mn-ea"/>
                <a:cs typeface="+mn-cs"/>
              </a:rPr>
              <a:t>[Buzzword Disclaimer]</a:t>
            </a:r>
            <a:endPar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70" name="TextBox 69"/>
          <p:cNvSpPr txBox="1"/>
          <p:nvPr/>
        </p:nvSpPr>
        <p:spPr>
          <a:xfrm>
            <a:off x="8994480" y="382957"/>
            <a:ext cx="4026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entury Gothic" panose="020F0302020204030204"/>
                <a:ea typeface="+mn-ea"/>
                <a:cs typeface="+mn-cs"/>
              </a:rPr>
              <a:t>*</a:t>
            </a:r>
          </a:p>
        </p:txBody>
      </p:sp>
      <p:sp>
        <p:nvSpPr>
          <p:cNvPr id="71" name="TextBox 70"/>
          <p:cNvSpPr txBox="1"/>
          <p:nvPr/>
        </p:nvSpPr>
        <p:spPr>
          <a:xfrm>
            <a:off x="7344013" y="5094585"/>
            <a:ext cx="3871943"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What could go wrong?</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0998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00530" y="1600201"/>
            <a:ext cx="5562600" cy="682625"/>
          </a:xfrm>
        </p:spPr>
        <p:txBody>
          <a:bodyPr/>
          <a:lstStyle/>
          <a:p>
            <a:r>
              <a:rPr lang="en-US" sz="3600" dirty="0"/>
              <a:t>My story …</a:t>
            </a:r>
          </a:p>
        </p:txBody>
      </p:sp>
      <p:sp>
        <p:nvSpPr>
          <p:cNvPr id="6" name="TextBox 5"/>
          <p:cNvSpPr txBox="1"/>
          <p:nvPr/>
        </p:nvSpPr>
        <p:spPr>
          <a:xfrm>
            <a:off x="2229633" y="2592860"/>
            <a:ext cx="3001543" cy="2123658"/>
          </a:xfrm>
          <a:prstGeom prst="rect">
            <a:avLst/>
          </a:prstGeom>
          <a:noFill/>
        </p:spPr>
        <p:txBody>
          <a:bodyPr wrap="none" rtlCol="0">
            <a:spAutoFit/>
          </a:bodyPr>
          <a:lstStyle/>
          <a:p>
            <a:pPr algn="ctr"/>
            <a:r>
              <a:rPr lang="en-US" sz="6600" dirty="0">
                <a:latin typeface="Gill Sans Light"/>
                <a:cs typeface="Gill Sans Light"/>
              </a:rPr>
              <a:t>Machine</a:t>
            </a:r>
            <a:br>
              <a:rPr lang="en-US" sz="6600" dirty="0">
                <a:latin typeface="Gill Sans Light"/>
                <a:cs typeface="Gill Sans Light"/>
              </a:rPr>
            </a:br>
            <a:r>
              <a:rPr lang="en-US" sz="6600" dirty="0">
                <a:latin typeface="Gill Sans Light"/>
                <a:cs typeface="Gill Sans Light"/>
              </a:rPr>
              <a:t>Learning</a:t>
            </a:r>
          </a:p>
        </p:txBody>
      </p:sp>
      <p:sp>
        <p:nvSpPr>
          <p:cNvPr id="7" name="Right Arrow 6"/>
          <p:cNvSpPr/>
          <p:nvPr/>
        </p:nvSpPr>
        <p:spPr>
          <a:xfrm>
            <a:off x="5593404" y="3505200"/>
            <a:ext cx="1076864" cy="533400"/>
          </a:xfrm>
          <a:prstGeom prst="rightArrow">
            <a:avLst/>
          </a:prstGeom>
          <a:ln>
            <a:headEnd type="none" w="med" len="med"/>
            <a:tailEnd type="none"/>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032498" y="2592860"/>
            <a:ext cx="3001543" cy="2123658"/>
          </a:xfrm>
          <a:prstGeom prst="rect">
            <a:avLst/>
          </a:prstGeom>
          <a:noFill/>
        </p:spPr>
        <p:txBody>
          <a:bodyPr wrap="none" rtlCol="0">
            <a:spAutoFit/>
          </a:bodyPr>
          <a:lstStyle/>
          <a:p>
            <a:pPr algn="ctr"/>
            <a:r>
              <a:rPr lang="en-US" sz="6600" dirty="0">
                <a:latin typeface="Gill Sans Light"/>
                <a:cs typeface="Gill Sans Light"/>
              </a:rPr>
              <a:t>Learning</a:t>
            </a:r>
          </a:p>
          <a:p>
            <a:pPr algn="ctr"/>
            <a:r>
              <a:rPr lang="en-US" sz="6600" dirty="0">
                <a:latin typeface="Gill Sans Light"/>
                <a:cs typeface="Gill Sans Light"/>
              </a:rPr>
              <a:t>Systems</a:t>
            </a:r>
          </a:p>
        </p:txBody>
      </p:sp>
    </p:spTree>
    <p:extLst>
      <p:ext uri="{BB962C8B-B14F-4D97-AF65-F5344CB8AC3E}">
        <p14:creationId xmlns:p14="http://schemas.microsoft.com/office/powerpoint/2010/main" val="2695435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2450" y="127732"/>
            <a:ext cx="10801350" cy="1325563"/>
          </a:xfrm>
        </p:spPr>
        <p:txBody>
          <a:bodyPr/>
          <a:lstStyle/>
          <a:p>
            <a:r>
              <a:rPr lang="en-US" dirty="0"/>
              <a:t>The Dark Side of Data Lakes</a:t>
            </a:r>
          </a:p>
        </p:txBody>
      </p:sp>
      <p:sp>
        <p:nvSpPr>
          <p:cNvPr id="5" name="Content Placeholder 4"/>
          <p:cNvSpPr>
            <a:spLocks noGrp="1"/>
          </p:cNvSpPr>
          <p:nvPr>
            <p:ph idx="1"/>
          </p:nvPr>
        </p:nvSpPr>
        <p:spPr>
          <a:xfrm>
            <a:off x="893152" y="1396204"/>
            <a:ext cx="10744200" cy="4351339"/>
          </a:xfrm>
        </p:spPr>
        <p:txBody>
          <a:bodyPr>
            <a:normAutofit/>
          </a:bodyPr>
          <a:lstStyle/>
          <a:p>
            <a:r>
              <a:rPr lang="en-US" dirty="0"/>
              <a:t>Cultural shift: </a:t>
            </a:r>
            <a:r>
              <a:rPr lang="en-US" i="1" dirty="0"/>
              <a:t>Curate </a:t>
            </a:r>
            <a:r>
              <a:rPr lang="en-US" i="1" dirty="0">
                <a:sym typeface="Wingdings"/>
              </a:rPr>
              <a:t> </a:t>
            </a:r>
            <a:r>
              <a:rPr lang="en-US" i="1" dirty="0"/>
              <a:t>Save Everything!</a:t>
            </a:r>
          </a:p>
          <a:p>
            <a:pPr lvl="1"/>
            <a:r>
              <a:rPr lang="en-US" dirty="0"/>
              <a:t>Noise begins to dominate signal</a:t>
            </a:r>
          </a:p>
          <a:p>
            <a:r>
              <a:rPr lang="en-US" dirty="0"/>
              <a:t>Limited data governance and planning</a:t>
            </a:r>
          </a:p>
          <a:p>
            <a:pPr marL="457200" lvl="1" indent="0">
              <a:buNone/>
            </a:pPr>
            <a:r>
              <a:rPr lang="en-US" b="1" dirty="0"/>
              <a:t>    Example: </a:t>
            </a:r>
            <a:r>
              <a:rPr lang="en-US" i="1" dirty="0" err="1"/>
              <a:t>hdfs</a:t>
            </a:r>
            <a:r>
              <a:rPr lang="en-US" i="1" dirty="0"/>
              <a:t>://important/joseph_big_file3.csv_with_json</a:t>
            </a:r>
          </a:p>
          <a:p>
            <a:pPr lvl="1"/>
            <a:r>
              <a:rPr lang="en-US" b="1" dirty="0"/>
              <a:t>What</a:t>
            </a:r>
            <a:r>
              <a:rPr lang="en-US" dirty="0"/>
              <a:t> does it contain? </a:t>
            </a:r>
          </a:p>
          <a:p>
            <a:pPr lvl="1"/>
            <a:r>
              <a:rPr lang="en-US" b="1" dirty="0"/>
              <a:t>When</a:t>
            </a:r>
            <a:r>
              <a:rPr lang="en-US" dirty="0"/>
              <a:t> and </a:t>
            </a:r>
            <a:r>
              <a:rPr lang="en-US" b="1" dirty="0"/>
              <a:t>who </a:t>
            </a:r>
            <a:r>
              <a:rPr lang="en-US" dirty="0"/>
              <a:t>created it?</a:t>
            </a:r>
          </a:p>
          <a:p>
            <a:r>
              <a:rPr lang="en-US" dirty="0"/>
              <a:t>No cleaning and verification </a:t>
            </a:r>
            <a:r>
              <a:rPr lang="en-US" dirty="0">
                <a:sym typeface="Wingdings"/>
              </a:rPr>
              <a:t> </a:t>
            </a:r>
            <a:r>
              <a:rPr lang="en-US" dirty="0"/>
              <a:t>lots of dirty data</a:t>
            </a:r>
          </a:p>
          <a:p>
            <a:r>
              <a:rPr lang="en-US" dirty="0"/>
              <a:t>New tools are more complex and old tools no longer work</a:t>
            </a:r>
          </a:p>
        </p:txBody>
      </p:sp>
      <p:pic>
        <p:nvPicPr>
          <p:cNvPr id="6" name="Picture 5"/>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9920891" y="127732"/>
            <a:ext cx="2000013" cy="2460398"/>
          </a:xfrm>
          <a:prstGeom prst="ellipse">
            <a:avLst/>
          </a:prstGeom>
          <a:ln>
            <a:noFill/>
          </a:ln>
          <a:effectLst>
            <a:softEdge rad="112500"/>
          </a:effectLst>
        </p:spPr>
      </p:pic>
      <p:pic>
        <p:nvPicPr>
          <p:cNvPr id="7" name="Picture 6"/>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10067636" y="1396204"/>
            <a:ext cx="909025" cy="1007231"/>
          </a:xfrm>
          <a:prstGeom prst="rect">
            <a:avLst/>
          </a:prstGeom>
        </p:spPr>
      </p:pic>
    </p:spTree>
    <p:extLst>
      <p:ext uri="{BB962C8B-B14F-4D97-AF65-F5344CB8AC3E}">
        <p14:creationId xmlns:p14="http://schemas.microsoft.com/office/powerpoint/2010/main" val="125079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085" y="0"/>
            <a:ext cx="10801350" cy="1325563"/>
          </a:xfrm>
        </p:spPr>
        <p:txBody>
          <a:bodyPr/>
          <a:lstStyle/>
          <a:p>
            <a:r>
              <a:rPr lang="en-US" dirty="0"/>
              <a:t>A Brighter Future for Data Lakes</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47413" y="127731"/>
            <a:ext cx="2373492" cy="2919849"/>
          </a:xfrm>
          <a:prstGeom prst="ellipse">
            <a:avLst/>
          </a:prstGeom>
          <a:ln>
            <a:noFill/>
          </a:ln>
          <a:effectLst>
            <a:softEdge rad="112500"/>
          </a:effec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0057" y="1816660"/>
            <a:ext cx="1015002" cy="1124657"/>
          </a:xfrm>
          <a:prstGeom prst="rect">
            <a:avLst/>
          </a:prstGeom>
        </p:spPr>
      </p:pic>
      <p:sp>
        <p:nvSpPr>
          <p:cNvPr id="9" name="Content Placeholder 4"/>
          <p:cNvSpPr txBox="1">
            <a:spLocks/>
          </p:cNvSpPr>
          <p:nvPr/>
        </p:nvSpPr>
        <p:spPr>
          <a:xfrm>
            <a:off x="533960" y="1389218"/>
            <a:ext cx="11162740" cy="5341051"/>
          </a:xfrm>
          <a:prstGeom prst="rect">
            <a:avLst/>
          </a:prstGeom>
        </p:spPr>
        <p:txBody>
          <a:bodyPr vert="horz" lIns="91440" tIns="45720" rIns="91440" bIns="45720" rtlCol="0">
            <a:normAutofit/>
          </a:bodyPr>
          <a:lstStyle>
            <a:lvl1pPr marL="457200" indent="-442913" algn="l" defTabSz="914377" rtl="0" eaLnBrk="1" latinLnBrk="0" hangingPunct="1">
              <a:lnSpc>
                <a:spcPct val="90000"/>
              </a:lnSpc>
              <a:spcBef>
                <a:spcPts val="2200"/>
              </a:spcBef>
              <a:buClr>
                <a:schemeClr val="tx1"/>
              </a:buClr>
              <a:buSzPct val="100000"/>
              <a:buFont typeface="Wingdings" charset="2"/>
              <a:buChar char="Ø"/>
              <a:defRPr sz="2800" b="0" i="0" kern="1200">
                <a:solidFill>
                  <a:schemeClr val="tx1"/>
                </a:solidFill>
                <a:uFillTx/>
                <a:latin typeface="+mn-lt"/>
                <a:ea typeface="Helvetica Neue Light" charset="0"/>
                <a:cs typeface="Helvetica Neue Light" charset="0"/>
              </a:defRPr>
            </a:lvl1pPr>
            <a:lvl2pPr marL="914400" indent="-457200"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373188" indent="-311150"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830388" indent="-236538"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287588" indent="-234950"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a:lstStyle>
          <a:p>
            <a:pPr marL="457200" marR="0" lvl="0" indent="-442913" algn="l" defTabSz="914377" rtl="0" eaLnBrk="1" fontAlgn="auto" latinLnBrk="0" hangingPunct="1">
              <a:lnSpc>
                <a:spcPct val="90000"/>
              </a:lnSpc>
              <a:spcBef>
                <a:spcPts val="2200"/>
              </a:spcBef>
              <a:spcAft>
                <a:spcPts val="0"/>
              </a:spcAft>
              <a:buClr>
                <a:srgbClr val="000000"/>
              </a:buClr>
              <a:buSzPct val="100000"/>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Data Scientists</a:t>
            </a:r>
            <a:r>
              <a:rPr kumimoji="0" lang="en-US" sz="2800" b="0" i="0" u="none" strike="noStrike" kern="1200" cap="none" spc="0" normalizeH="0" noProof="0" dirty="0">
                <a:ln>
                  <a:noFill/>
                </a:ln>
                <a:solidFill>
                  <a:srgbClr val="000000"/>
                </a:solidFill>
                <a:effectLst/>
                <a:uLnTx/>
                <a:uFillTx/>
                <a:latin typeface="Century Gothic" panose="020F0302020204030204"/>
                <a:ea typeface="Helvetica Neue Light" charset="0"/>
              </a:rPr>
              <a:t> and ML Engineers</a:t>
            </a:r>
            <a:endParaRPr kumimoji="0" lang="en-US" sz="2800" b="0" i="0" u="none" strike="noStrike" kern="1200" cap="none" spc="0" normalizeH="0" baseline="0" noProof="0" dirty="0">
              <a:ln>
                <a:noFill/>
              </a:ln>
              <a:solidFill>
                <a:srgbClr val="000000"/>
              </a:solidFill>
              <a:effectLst/>
              <a:uLnTx/>
              <a:uFillTx/>
              <a:latin typeface="Century Gothic" panose="020F0302020204030204"/>
              <a:ea typeface="Helvetica Neue Light" charset="0"/>
            </a:endParaRP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Distributed data processing and cleaning</a:t>
            </a: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Machine learning, computer vision, and statistical sampling</a:t>
            </a:r>
          </a:p>
          <a:p>
            <a:pPr marL="457200" marR="0" lvl="0" indent="-442913" algn="l" defTabSz="914377" rtl="0" eaLnBrk="1" fontAlgn="auto" latinLnBrk="0" hangingPunct="1">
              <a:lnSpc>
                <a:spcPct val="90000"/>
              </a:lnSpc>
              <a:spcBef>
                <a:spcPts val="2200"/>
              </a:spcBef>
              <a:spcAft>
                <a:spcPts val="0"/>
              </a:spcAft>
              <a:buClr>
                <a:srgbClr val="000000"/>
              </a:buClr>
              <a:buSzPct val="100000"/>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Technologies are improving</a:t>
            </a: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SQL over large files </a:t>
            </a: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Self describing columnar file formats (Parquet, ORC)</a:t>
            </a:r>
          </a:p>
          <a:p>
            <a:pPr marL="457200" marR="0" lvl="0" indent="-442913" algn="l" defTabSz="914377" rtl="0" eaLnBrk="1" fontAlgn="auto" latinLnBrk="0" hangingPunct="1">
              <a:lnSpc>
                <a:spcPct val="90000"/>
              </a:lnSpc>
              <a:spcBef>
                <a:spcPts val="2200"/>
              </a:spcBef>
              <a:spcAft>
                <a:spcPts val="0"/>
              </a:spcAft>
              <a:buClr>
                <a:srgbClr val="000000"/>
              </a:buClr>
              <a:buSzPct val="100000"/>
              <a:buFont typeface="Wingdings" charset="2"/>
              <a:buChar char="Ø"/>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Organizations are evolving</a:t>
            </a: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Tracking data usage and file permissions</a:t>
            </a:r>
          </a:p>
          <a:p>
            <a:pPr marL="914400" marR="0" lvl="1" indent="-457200" algn="l" defTabSz="914377" rtl="0" eaLnBrk="1" fontAlgn="auto" latinLnBrk="0" hangingPunct="1">
              <a:lnSpc>
                <a:spcPct val="90000"/>
              </a:lnSpc>
              <a:spcBef>
                <a:spcPts val="50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Helvetica Neue Light" charset="0"/>
              </a:rPr>
              <a:t>New job title: data engineers</a:t>
            </a:r>
          </a:p>
          <a:p>
            <a:pPr indent="-457200">
              <a:spcBef>
                <a:spcPts val="500"/>
              </a:spcBef>
              <a:buClrTx/>
              <a:buSzTx/>
              <a:defRPr/>
            </a:pPr>
            <a:r>
              <a:rPr lang="en-US" dirty="0">
                <a:solidFill>
                  <a:srgbClr val="000000"/>
                </a:solidFill>
                <a:latin typeface="Century Gothic" panose="020F0302020204030204"/>
              </a:rPr>
              <a:t>Starting to see convergence of </a:t>
            </a:r>
            <a:r>
              <a:rPr lang="en-US" b="1" dirty="0">
                <a:solidFill>
                  <a:srgbClr val="000000"/>
                </a:solidFill>
                <a:latin typeface="Century Gothic" panose="020F0302020204030204"/>
              </a:rPr>
              <a:t>warehouse</a:t>
            </a:r>
            <a:r>
              <a:rPr lang="en-US" dirty="0">
                <a:solidFill>
                  <a:srgbClr val="000000"/>
                </a:solidFill>
                <a:latin typeface="Century Gothic" panose="020F0302020204030204"/>
              </a:rPr>
              <a:t> and </a:t>
            </a:r>
            <a:r>
              <a:rPr lang="en-US" b="1" dirty="0">
                <a:solidFill>
                  <a:srgbClr val="000000"/>
                </a:solidFill>
                <a:latin typeface="Century Gothic" panose="020F0302020204030204"/>
              </a:rPr>
              <a:t>data lakes</a:t>
            </a:r>
          </a:p>
          <a:p>
            <a:pPr lvl="1">
              <a:defRPr/>
            </a:pPr>
            <a:r>
              <a:rPr kumimoji="0" lang="en-US" b="1" i="0" u="none" strike="noStrike" kern="1200" cap="none" spc="0" normalizeH="0" baseline="0" noProof="0" dirty="0">
                <a:ln>
                  <a:noFill/>
                </a:ln>
                <a:solidFill>
                  <a:srgbClr val="000000"/>
                </a:solidFill>
                <a:effectLst/>
                <a:uLnTx/>
                <a:uFillTx/>
                <a:latin typeface="Century Gothic" panose="020F0302020204030204"/>
              </a:rPr>
              <a:t>Lakehouse</a:t>
            </a:r>
            <a:r>
              <a:rPr kumimoji="0" lang="en-US" b="1" i="0" u="none" strike="noStrike" kern="1200" cap="none" spc="0" normalizeH="0" noProof="0" dirty="0">
                <a:ln>
                  <a:noFill/>
                </a:ln>
                <a:solidFill>
                  <a:srgbClr val="000000"/>
                </a:solidFill>
                <a:effectLst/>
                <a:uLnTx/>
                <a:uFillTx/>
                <a:latin typeface="Century Gothic" panose="020F0302020204030204"/>
              </a:rPr>
              <a:t>™?</a:t>
            </a:r>
            <a:endParaRPr kumimoji="0" lang="en-US" b="1" i="0" u="none" strike="noStrike" kern="1200" cap="none" spc="0" normalizeH="0" baseline="0" noProof="0" dirty="0">
              <a:ln>
                <a:noFill/>
              </a:ln>
              <a:solidFill>
                <a:srgbClr val="000000"/>
              </a:solidFill>
              <a:effectLst/>
              <a:uLnTx/>
              <a:uFillTx/>
              <a:latin typeface="Century Gothic" panose="020F0302020204030204"/>
            </a:endParaRPr>
          </a:p>
        </p:txBody>
      </p:sp>
    </p:spTree>
    <p:extLst>
      <p:ext uri="{BB962C8B-B14F-4D97-AF65-F5344CB8AC3E}">
        <p14:creationId xmlns:p14="http://schemas.microsoft.com/office/powerpoint/2010/main" val="98733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fade">
                                      <p:cBhvr>
                                        <p:cTn id="52" dur="500"/>
                                        <p:tgtEl>
                                          <p:spTgt spid="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fade">
                                      <p:cBhvr>
                                        <p:cTn id="57"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a:t>
            </a:r>
            <a:r>
              <a:rPr lang="en-US" b="1" dirty="0"/>
              <a:t>store</a:t>
            </a:r>
            <a:r>
              <a:rPr lang="en-US" dirty="0"/>
              <a:t> and </a:t>
            </a:r>
            <a:r>
              <a:rPr lang="en-US" b="1" dirty="0"/>
              <a:t>compute</a:t>
            </a:r>
            <a:r>
              <a:rPr lang="en-US" dirty="0"/>
              <a:t> on </a:t>
            </a:r>
            <a:br>
              <a:rPr lang="en-US" dirty="0"/>
            </a:br>
            <a:r>
              <a:rPr lang="en-US" dirty="0"/>
              <a:t>large unstructured datasets</a:t>
            </a:r>
          </a:p>
        </p:txBody>
      </p:sp>
      <p:sp>
        <p:nvSpPr>
          <p:cNvPr id="3" name="Content Placeholder 2"/>
          <p:cNvSpPr>
            <a:spLocks noGrp="1"/>
          </p:cNvSpPr>
          <p:nvPr>
            <p:ph idx="1"/>
          </p:nvPr>
        </p:nvSpPr>
        <p:spPr>
          <a:xfrm>
            <a:off x="838200" y="1825625"/>
            <a:ext cx="10515600" cy="4837934"/>
          </a:xfrm>
        </p:spPr>
        <p:txBody>
          <a:bodyPr>
            <a:normAutofit/>
          </a:bodyPr>
          <a:lstStyle/>
          <a:p>
            <a:r>
              <a:rPr lang="en-US" dirty="0"/>
              <a:t>Requirements:</a:t>
            </a:r>
          </a:p>
          <a:p>
            <a:pPr lvl="1"/>
            <a:r>
              <a:rPr lang="en-US" dirty="0"/>
              <a:t>Handle very </a:t>
            </a:r>
            <a:r>
              <a:rPr lang="en-US" b="1" dirty="0"/>
              <a:t>large files </a:t>
            </a:r>
            <a:r>
              <a:rPr lang="en-US" dirty="0"/>
              <a:t>s</a:t>
            </a:r>
            <a:r>
              <a:rPr lang="en-US" dirty="0">
                <a:sym typeface="Wingdings"/>
              </a:rPr>
              <a:t>panning </a:t>
            </a:r>
            <a:r>
              <a:rPr lang="en-US" b="1" dirty="0">
                <a:sym typeface="Wingdings"/>
              </a:rPr>
              <a:t>multiple computers</a:t>
            </a:r>
          </a:p>
          <a:p>
            <a:pPr lvl="1"/>
            <a:r>
              <a:rPr lang="en-US" dirty="0">
                <a:sym typeface="Wingdings"/>
              </a:rPr>
              <a:t>Use </a:t>
            </a:r>
            <a:r>
              <a:rPr lang="en-US" b="1" dirty="0">
                <a:sym typeface="Wingdings"/>
              </a:rPr>
              <a:t>cheap</a:t>
            </a:r>
            <a:r>
              <a:rPr lang="en-US" dirty="0">
                <a:sym typeface="Wingdings"/>
              </a:rPr>
              <a:t> commodity devices that </a:t>
            </a:r>
            <a:r>
              <a:rPr lang="en-US" b="1" dirty="0">
                <a:sym typeface="Wingdings"/>
              </a:rPr>
              <a:t>fail frequently</a:t>
            </a:r>
          </a:p>
          <a:p>
            <a:pPr lvl="1"/>
            <a:r>
              <a:rPr lang="en-US" b="1" dirty="0">
                <a:sym typeface="Wingdings"/>
              </a:rPr>
              <a:t>Distributed data processing </a:t>
            </a:r>
            <a:r>
              <a:rPr lang="en-US" dirty="0">
                <a:sym typeface="Wingdings"/>
              </a:rPr>
              <a:t>quickly and </a:t>
            </a:r>
            <a:r>
              <a:rPr lang="en-US" b="1" dirty="0">
                <a:sym typeface="Wingdings"/>
              </a:rPr>
              <a:t>easily</a:t>
            </a:r>
          </a:p>
          <a:p>
            <a:r>
              <a:rPr lang="en-US" dirty="0">
                <a:sym typeface="Wingdings"/>
              </a:rPr>
              <a:t>Solutions:</a:t>
            </a:r>
          </a:p>
          <a:p>
            <a:pPr lvl="1"/>
            <a:r>
              <a:rPr lang="en-US" b="1" dirty="0">
                <a:sym typeface="Wingdings"/>
              </a:rPr>
              <a:t>Distributed file systems </a:t>
            </a:r>
            <a:r>
              <a:rPr lang="en-US" dirty="0">
                <a:sym typeface="Wingdings"/>
              </a:rPr>
              <a:t> spread data over multiple machines</a:t>
            </a:r>
          </a:p>
          <a:p>
            <a:pPr lvl="2"/>
            <a:r>
              <a:rPr lang="en-US" dirty="0">
                <a:sym typeface="Wingdings"/>
              </a:rPr>
              <a:t>Assume machine </a:t>
            </a:r>
            <a:r>
              <a:rPr lang="en-US" b="1" dirty="0">
                <a:sym typeface="Wingdings"/>
              </a:rPr>
              <a:t>failure</a:t>
            </a:r>
            <a:r>
              <a:rPr lang="en-US" dirty="0">
                <a:sym typeface="Wingdings"/>
              </a:rPr>
              <a:t> is common  </a:t>
            </a:r>
            <a:r>
              <a:rPr lang="en-US" b="1" dirty="0">
                <a:sym typeface="Wingdings"/>
              </a:rPr>
              <a:t>redundancy </a:t>
            </a:r>
          </a:p>
          <a:p>
            <a:pPr lvl="1"/>
            <a:r>
              <a:rPr lang="en-US" b="1" dirty="0">
                <a:sym typeface="Wingdings"/>
              </a:rPr>
              <a:t>Distributed computing  </a:t>
            </a:r>
            <a:r>
              <a:rPr lang="en-US" dirty="0">
                <a:sym typeface="Wingdings"/>
              </a:rPr>
              <a:t>load and process files on multiple machines concurrently</a:t>
            </a:r>
          </a:p>
          <a:p>
            <a:pPr lvl="2"/>
            <a:r>
              <a:rPr lang="en-US" dirty="0">
                <a:sym typeface="Wingdings"/>
              </a:rPr>
              <a:t>Assume machine </a:t>
            </a:r>
            <a:r>
              <a:rPr lang="en-US" b="1" dirty="0">
                <a:sym typeface="Wingdings"/>
              </a:rPr>
              <a:t>failure</a:t>
            </a:r>
            <a:r>
              <a:rPr lang="en-US" dirty="0">
                <a:sym typeface="Wingdings"/>
              </a:rPr>
              <a:t> is common  </a:t>
            </a:r>
            <a:r>
              <a:rPr lang="en-US" b="1" dirty="0">
                <a:sym typeface="Wingdings"/>
              </a:rPr>
              <a:t>redundancy </a:t>
            </a:r>
          </a:p>
          <a:p>
            <a:pPr lvl="2"/>
            <a:r>
              <a:rPr lang="en-US" b="1" dirty="0"/>
              <a:t>Functional programming </a:t>
            </a:r>
            <a:r>
              <a:rPr lang="en-US" dirty="0"/>
              <a:t>computational pattern </a:t>
            </a:r>
            <a:r>
              <a:rPr lang="en-US" dirty="0">
                <a:sym typeface="Wingdings"/>
              </a:rPr>
              <a:t> </a:t>
            </a:r>
            <a:r>
              <a:rPr lang="en-US" b="1" dirty="0"/>
              <a:t>parallelism</a:t>
            </a:r>
          </a:p>
        </p:txBody>
      </p:sp>
    </p:spTree>
    <p:extLst>
      <p:ext uri="{BB962C8B-B14F-4D97-AF65-F5344CB8AC3E}">
        <p14:creationId xmlns:p14="http://schemas.microsoft.com/office/powerpoint/2010/main" val="87588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1825625"/>
            <a:ext cx="10515600" cy="3357533"/>
          </a:xfrm>
        </p:spPr>
        <p:txBody>
          <a:bodyPr/>
          <a:lstStyle/>
          <a:p>
            <a:r>
              <a:rPr lang="en-US" dirty="0"/>
              <a:t>Split large files over multiple machines</a:t>
            </a:r>
          </a:p>
          <a:p>
            <a:pPr lvl="1"/>
            <a:r>
              <a:rPr lang="en-US" dirty="0"/>
              <a:t>Easily support massive files spanning machines</a:t>
            </a:r>
          </a:p>
          <a:p>
            <a:r>
              <a:rPr lang="en-US" dirty="0"/>
              <a:t>Read parts of file in parallel</a:t>
            </a:r>
          </a:p>
          <a:p>
            <a:pPr lvl="1"/>
            <a:r>
              <a:rPr lang="en-US" dirty="0"/>
              <a:t>Fast reads of large files</a:t>
            </a:r>
          </a:p>
          <a:p>
            <a:r>
              <a:rPr lang="en-US" dirty="0"/>
              <a:t>Often built using cheap commodity</a:t>
            </a:r>
            <a:br>
              <a:rPr lang="en-US" dirty="0"/>
            </a:br>
            <a:r>
              <a:rPr lang="en-US" dirty="0"/>
              <a:t>storage devices</a:t>
            </a:r>
          </a:p>
          <a:p>
            <a:endParaRPr lang="en-US" dirty="0"/>
          </a:p>
        </p:txBody>
      </p:sp>
      <p:sp>
        <p:nvSpPr>
          <p:cNvPr id="4" name="TextBox 3"/>
          <p:cNvSpPr txBox="1"/>
          <p:nvPr/>
        </p:nvSpPr>
        <p:spPr>
          <a:xfrm>
            <a:off x="448034" y="1061658"/>
            <a:ext cx="2691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a:t>
            </a:r>
            <a:r>
              <a:rPr kumimoji="0" lang="en-US" sz="1800" b="0" i="0" u="none" strike="noStrike" kern="1200" cap="none" spc="0" normalizeH="0" baseline="0" noProof="0" dirty="0" err="1">
                <a:ln>
                  <a:noFill/>
                </a:ln>
                <a:solidFill>
                  <a:srgbClr val="000000"/>
                </a:solidFill>
                <a:effectLst/>
                <a:uLnTx/>
                <a:uFillTx/>
                <a:latin typeface="Gill Sans Light"/>
                <a:ea typeface="+mn-ea"/>
                <a:cs typeface="Gill Sans Light"/>
              </a:rPr>
              <a:t>Ghemawat</a:t>
            </a: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 et al., SOSP’03]</a:t>
            </a:r>
          </a:p>
        </p:txBody>
      </p:sp>
      <p:sp>
        <p:nvSpPr>
          <p:cNvPr id="3" name="Folded Corner 2"/>
          <p:cNvSpPr/>
          <p:nvPr/>
        </p:nvSpPr>
        <p:spPr>
          <a:xfrm>
            <a:off x="9553846" y="1036097"/>
            <a:ext cx="2167242" cy="2167972"/>
          </a:xfrm>
          <a:prstGeom prst="foldedCorner">
            <a:avLst>
              <a:gd name="adj" fmla="val 24506"/>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t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Light"/>
                <a:ea typeface="+mn-ea"/>
                <a:cs typeface="Gill Sans Light"/>
              </a:rPr>
              <a:t>Big File</a:t>
            </a:r>
          </a:p>
        </p:txBody>
      </p:sp>
      <p:sp>
        <p:nvSpPr>
          <p:cNvPr id="25" name="Title 1"/>
          <p:cNvSpPr>
            <a:spLocks noGrp="1"/>
          </p:cNvSpPr>
          <p:nvPr>
            <p:ph type="title"/>
          </p:nvPr>
        </p:nvSpPr>
        <p:spPr>
          <a:xfrm>
            <a:off x="412750" y="151223"/>
            <a:ext cx="10801350" cy="1325563"/>
          </a:xfrm>
        </p:spPr>
        <p:txBody>
          <a:bodyPr/>
          <a:lstStyle/>
          <a:p>
            <a:r>
              <a:rPr lang="en-US" sz="4000" dirty="0"/>
              <a:t>Fault Tolerant</a:t>
            </a:r>
            <a:r>
              <a:rPr lang="en-US" dirty="0"/>
              <a:t> Distributed File Systems</a:t>
            </a:r>
          </a:p>
        </p:txBody>
      </p:sp>
      <p:sp>
        <p:nvSpPr>
          <p:cNvPr id="30" name="TextBox 29"/>
          <p:cNvSpPr txBox="1"/>
          <p:nvPr/>
        </p:nvSpPr>
        <p:spPr>
          <a:xfrm>
            <a:off x="2689749" y="5302631"/>
            <a:ext cx="4474451"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rPr>
              <a:t>Cheap commodity storage devices will fail!</a:t>
            </a:r>
          </a:p>
        </p:txBody>
      </p:sp>
      <p:sp>
        <p:nvSpPr>
          <p:cNvPr id="40" name="Rectangle 39"/>
          <p:cNvSpPr/>
          <p:nvPr/>
        </p:nvSpPr>
        <p:spPr>
          <a:xfrm>
            <a:off x="10585149" y="3385659"/>
            <a:ext cx="1349467" cy="1540700"/>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45" name="Rectangle 44"/>
          <p:cNvSpPr>
            <a:spLocks noChangeAspect="1"/>
          </p:cNvSpPr>
          <p:nvPr/>
        </p:nvSpPr>
        <p:spPr>
          <a:xfrm>
            <a:off x="10708089" y="3730342"/>
            <a:ext cx="479942" cy="47994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47" name="Rectangle 46"/>
          <p:cNvSpPr>
            <a:spLocks noChangeAspect="1"/>
          </p:cNvSpPr>
          <p:nvPr/>
        </p:nvSpPr>
        <p:spPr>
          <a:xfrm>
            <a:off x="11361685" y="3730342"/>
            <a:ext cx="479942" cy="47994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50" name="Rectangle 49"/>
          <p:cNvSpPr>
            <a:spLocks noChangeAspect="1"/>
          </p:cNvSpPr>
          <p:nvPr/>
        </p:nvSpPr>
        <p:spPr>
          <a:xfrm>
            <a:off x="10706417" y="4328461"/>
            <a:ext cx="479942" cy="47994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42" name="Rectangle 41"/>
          <p:cNvSpPr/>
          <p:nvPr/>
        </p:nvSpPr>
        <p:spPr>
          <a:xfrm>
            <a:off x="10585149" y="5116216"/>
            <a:ext cx="1349467" cy="1540700"/>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43" name="Rectangle 42"/>
          <p:cNvSpPr>
            <a:spLocks noChangeAspect="1"/>
          </p:cNvSpPr>
          <p:nvPr/>
        </p:nvSpPr>
        <p:spPr>
          <a:xfrm>
            <a:off x="10715634" y="5460899"/>
            <a:ext cx="479942" cy="47994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46" name="Rectangle 45"/>
          <p:cNvSpPr>
            <a:spLocks noChangeAspect="1"/>
          </p:cNvSpPr>
          <p:nvPr/>
        </p:nvSpPr>
        <p:spPr>
          <a:xfrm>
            <a:off x="11341148" y="5460899"/>
            <a:ext cx="479942" cy="47994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52" name="Folded Corner 51"/>
          <p:cNvSpPr>
            <a:spLocks noChangeAspect="1"/>
          </p:cNvSpPr>
          <p:nvPr/>
        </p:nvSpPr>
        <p:spPr>
          <a:xfrm>
            <a:off x="10714718" y="6059018"/>
            <a:ext cx="481774" cy="47994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41" name="Rectangle 40"/>
          <p:cNvSpPr/>
          <p:nvPr/>
        </p:nvSpPr>
        <p:spPr>
          <a:xfrm>
            <a:off x="9022899" y="5116215"/>
            <a:ext cx="1349467" cy="1540700"/>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44" name="Rectangle 43"/>
          <p:cNvSpPr>
            <a:spLocks noChangeAspect="1"/>
          </p:cNvSpPr>
          <p:nvPr/>
        </p:nvSpPr>
        <p:spPr>
          <a:xfrm>
            <a:off x="9141440" y="5460898"/>
            <a:ext cx="479942" cy="47994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49" name="Rectangle 48"/>
          <p:cNvSpPr>
            <a:spLocks noChangeAspect="1"/>
          </p:cNvSpPr>
          <p:nvPr/>
        </p:nvSpPr>
        <p:spPr>
          <a:xfrm>
            <a:off x="9758045" y="5460898"/>
            <a:ext cx="479942" cy="47994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53" name="Folded Corner 52"/>
          <p:cNvSpPr>
            <a:spLocks noChangeAspect="1"/>
          </p:cNvSpPr>
          <p:nvPr/>
        </p:nvSpPr>
        <p:spPr>
          <a:xfrm>
            <a:off x="9139608" y="6059017"/>
            <a:ext cx="481774" cy="47994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39" name="Rectangle 38"/>
          <p:cNvSpPr/>
          <p:nvPr/>
        </p:nvSpPr>
        <p:spPr>
          <a:xfrm>
            <a:off x="9022899" y="3381307"/>
            <a:ext cx="1349467" cy="1540700"/>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48" name="Rectangle 47"/>
          <p:cNvSpPr>
            <a:spLocks noChangeAspect="1"/>
          </p:cNvSpPr>
          <p:nvPr/>
        </p:nvSpPr>
        <p:spPr>
          <a:xfrm>
            <a:off x="9155973" y="3725990"/>
            <a:ext cx="479942" cy="47994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51" name="Rectangle 50"/>
          <p:cNvSpPr>
            <a:spLocks noChangeAspect="1"/>
          </p:cNvSpPr>
          <p:nvPr/>
        </p:nvSpPr>
        <p:spPr>
          <a:xfrm>
            <a:off x="9784889" y="3725990"/>
            <a:ext cx="479942" cy="47994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54" name="Folded Corner 53"/>
          <p:cNvSpPr>
            <a:spLocks noChangeAspect="1"/>
          </p:cNvSpPr>
          <p:nvPr/>
        </p:nvSpPr>
        <p:spPr>
          <a:xfrm>
            <a:off x="9155973" y="4324109"/>
            <a:ext cx="481774" cy="47994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23" name="Folded Corner 22">
            <a:extLst>
              <a:ext uri="{FF2B5EF4-FFF2-40B4-BE49-F238E27FC236}">
                <a16:creationId xmlns:a16="http://schemas.microsoft.com/office/drawing/2014/main" id="{D88FCC06-2C08-4F45-896A-3E0528F37810}"/>
              </a:ext>
            </a:extLst>
          </p:cNvPr>
          <p:cNvSpPr/>
          <p:nvPr/>
        </p:nvSpPr>
        <p:spPr>
          <a:xfrm>
            <a:off x="9573428" y="1026466"/>
            <a:ext cx="2167242" cy="2167972"/>
          </a:xfrm>
          <a:prstGeom prst="foldedCorner">
            <a:avLst>
              <a:gd name="adj" fmla="val 24506"/>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t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ill Sans Light"/>
                <a:ea typeface="+mn-ea"/>
                <a:cs typeface="Gill Sans Light"/>
              </a:rPr>
              <a:t>Big File</a:t>
            </a:r>
          </a:p>
        </p:txBody>
      </p:sp>
      <p:sp>
        <p:nvSpPr>
          <p:cNvPr id="24" name="Rectangle 23">
            <a:extLst>
              <a:ext uri="{FF2B5EF4-FFF2-40B4-BE49-F238E27FC236}">
                <a16:creationId xmlns:a16="http://schemas.microsoft.com/office/drawing/2014/main" id="{45239861-6FF6-CC47-8AA2-68855052ACD2}"/>
              </a:ext>
            </a:extLst>
          </p:cNvPr>
          <p:cNvSpPr>
            <a:spLocks noChangeAspect="1"/>
          </p:cNvSpPr>
          <p:nvPr/>
        </p:nvSpPr>
        <p:spPr>
          <a:xfrm>
            <a:off x="9573428" y="1026466"/>
            <a:ext cx="1088136" cy="1088136"/>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26" name="Rectangle 25">
            <a:extLst>
              <a:ext uri="{FF2B5EF4-FFF2-40B4-BE49-F238E27FC236}">
                <a16:creationId xmlns:a16="http://schemas.microsoft.com/office/drawing/2014/main" id="{F50436E0-1682-864E-8F28-6B3126F4F109}"/>
              </a:ext>
            </a:extLst>
          </p:cNvPr>
          <p:cNvSpPr>
            <a:spLocks noChangeAspect="1"/>
          </p:cNvSpPr>
          <p:nvPr/>
        </p:nvSpPr>
        <p:spPr>
          <a:xfrm>
            <a:off x="9573428" y="2122005"/>
            <a:ext cx="1088136" cy="1088136"/>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27" name="Rectangle 26">
            <a:extLst>
              <a:ext uri="{FF2B5EF4-FFF2-40B4-BE49-F238E27FC236}">
                <a16:creationId xmlns:a16="http://schemas.microsoft.com/office/drawing/2014/main" id="{889450D5-A406-314B-94B3-03679F2DBAC2}"/>
              </a:ext>
            </a:extLst>
          </p:cNvPr>
          <p:cNvSpPr>
            <a:spLocks noChangeAspect="1"/>
          </p:cNvSpPr>
          <p:nvPr/>
        </p:nvSpPr>
        <p:spPr>
          <a:xfrm>
            <a:off x="10655830" y="1025569"/>
            <a:ext cx="1088136" cy="1088136"/>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28" name="Folded Corner 27">
            <a:extLst>
              <a:ext uri="{FF2B5EF4-FFF2-40B4-BE49-F238E27FC236}">
                <a16:creationId xmlns:a16="http://schemas.microsoft.com/office/drawing/2014/main" id="{9BFBE8A0-FF77-8C4D-8BDF-2C35846DF794}"/>
              </a:ext>
            </a:extLst>
          </p:cNvPr>
          <p:cNvSpPr>
            <a:spLocks noChangeAspect="1"/>
          </p:cNvSpPr>
          <p:nvPr/>
        </p:nvSpPr>
        <p:spPr>
          <a:xfrm>
            <a:off x="10653204" y="2121108"/>
            <a:ext cx="1092289" cy="1088136"/>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Tree>
    <p:extLst>
      <p:ext uri="{BB962C8B-B14F-4D97-AF65-F5344CB8AC3E}">
        <p14:creationId xmlns:p14="http://schemas.microsoft.com/office/powerpoint/2010/main" val="3968980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Map Reduce Abstraction</a:t>
            </a:r>
          </a:p>
        </p:txBody>
      </p:sp>
      <p:sp>
        <p:nvSpPr>
          <p:cNvPr id="75" name="Right Arrow 74"/>
          <p:cNvSpPr/>
          <p:nvPr/>
        </p:nvSpPr>
        <p:spPr>
          <a:xfrm>
            <a:off x="3086679" y="190452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76" name="Rounded Rectangle 75"/>
          <p:cNvSpPr/>
          <p:nvPr/>
        </p:nvSpPr>
        <p:spPr>
          <a:xfrm>
            <a:off x="1885767" y="2162580"/>
            <a:ext cx="98492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Record</a:t>
            </a:r>
          </a:p>
        </p:txBody>
      </p:sp>
      <p:grpSp>
        <p:nvGrpSpPr>
          <p:cNvPr id="77" name="Group 76"/>
          <p:cNvGrpSpPr/>
          <p:nvPr/>
        </p:nvGrpSpPr>
        <p:grpSpPr>
          <a:xfrm>
            <a:off x="4494944" y="1697580"/>
            <a:ext cx="1270030" cy="1336080"/>
            <a:chOff x="3291710" y="2350080"/>
            <a:chExt cx="1270030" cy="1336080"/>
          </a:xfrm>
        </p:grpSpPr>
        <p:grpSp>
          <p:nvGrpSpPr>
            <p:cNvPr id="78" name="Group 77"/>
            <p:cNvGrpSpPr/>
            <p:nvPr/>
          </p:nvGrpSpPr>
          <p:grpSpPr>
            <a:xfrm>
              <a:off x="3291710" y="2350080"/>
              <a:ext cx="1270030" cy="406080"/>
              <a:chOff x="3291710" y="3032640"/>
              <a:chExt cx="1270030" cy="406080"/>
            </a:xfrm>
          </p:grpSpPr>
          <p:sp>
            <p:nvSpPr>
              <p:cNvPr id="86" name="Rounded Rectangle 85"/>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87" name="Rounded Rectangle 86"/>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grpSp>
          <p:nvGrpSpPr>
            <p:cNvPr id="79" name="Group 78"/>
            <p:cNvGrpSpPr/>
            <p:nvPr/>
          </p:nvGrpSpPr>
          <p:grpSpPr>
            <a:xfrm>
              <a:off x="3291710" y="3280080"/>
              <a:ext cx="1270030" cy="406080"/>
              <a:chOff x="3291710" y="3032640"/>
              <a:chExt cx="1270030" cy="406080"/>
            </a:xfrm>
          </p:grpSpPr>
          <p:sp>
            <p:nvSpPr>
              <p:cNvPr id="84" name="Rounded Rectangle 83"/>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85" name="Rounded Rectangle 84"/>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grpSp>
          <p:nvGrpSpPr>
            <p:cNvPr id="80" name="Group 79"/>
            <p:cNvGrpSpPr/>
            <p:nvPr/>
          </p:nvGrpSpPr>
          <p:grpSpPr>
            <a:xfrm>
              <a:off x="3733887" y="2970601"/>
              <a:ext cx="385677" cy="95037"/>
              <a:chOff x="3101637" y="4456680"/>
              <a:chExt cx="385677" cy="95037"/>
            </a:xfrm>
          </p:grpSpPr>
          <p:sp>
            <p:nvSpPr>
              <p:cNvPr id="81" name="Oval 80"/>
              <p:cNvSpPr/>
              <p:nvPr/>
            </p:nvSpPr>
            <p:spPr>
              <a:xfrm>
                <a:off x="310163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82" name="Oval 81"/>
              <p:cNvSpPr/>
              <p:nvPr/>
            </p:nvSpPr>
            <p:spPr>
              <a:xfrm>
                <a:off x="324695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83" name="Oval 82"/>
              <p:cNvSpPr/>
              <p:nvPr/>
            </p:nvSpPr>
            <p:spPr>
              <a:xfrm>
                <a:off x="339227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grpSp>
      </p:grpSp>
      <p:grpSp>
        <p:nvGrpSpPr>
          <p:cNvPr id="88" name="Group 87"/>
          <p:cNvGrpSpPr/>
          <p:nvPr/>
        </p:nvGrpSpPr>
        <p:grpSpPr>
          <a:xfrm>
            <a:off x="1642495" y="3839153"/>
            <a:ext cx="4080639" cy="2431435"/>
            <a:chOff x="812123" y="4078080"/>
            <a:chExt cx="4080639" cy="2431435"/>
          </a:xfrm>
        </p:grpSpPr>
        <p:sp>
          <p:nvSpPr>
            <p:cNvPr id="89" name="TextBox 88"/>
            <p:cNvSpPr txBox="1"/>
            <p:nvPr/>
          </p:nvSpPr>
          <p:spPr>
            <a:xfrm>
              <a:off x="812123" y="4078080"/>
              <a:ext cx="4080639" cy="243143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Gill Sans Light"/>
                  <a:ea typeface=""/>
                  <a:cs typeface="Gill Sans Light"/>
                </a:rPr>
                <a:t>Map</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a:t>
              </a:r>
              <a:r>
                <a:rPr kumimoji="0" lang="en-US" sz="2800" b="0" i="0" u="none" strike="noStrike" kern="0" cap="none" spc="0" normalizeH="0" baseline="0" noProof="0" dirty="0" err="1">
                  <a:ln>
                    <a:noFill/>
                  </a:ln>
                  <a:solidFill>
                    <a:prstClr val="black"/>
                  </a:solidFill>
                  <a:effectLst/>
                  <a:uLnTx/>
                  <a:uFillTx/>
                  <a:latin typeface="Gill Sans Light"/>
                  <a:ea typeface=""/>
                  <a:cs typeface="Gill Sans Light"/>
                </a:rPr>
                <a:t>docRecord</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for (word in </a:t>
              </a:r>
              <a:r>
                <a:rPr kumimoji="0" lang="en-US" sz="2800" b="0" i="0" u="none" strike="noStrike" kern="0" cap="none" spc="0" normalizeH="0" baseline="0" noProof="0" dirty="0" err="1">
                  <a:ln>
                    <a:noFill/>
                  </a:ln>
                  <a:solidFill>
                    <a:prstClr val="black"/>
                  </a:solidFill>
                  <a:effectLst/>
                  <a:uLnTx/>
                  <a:uFillTx/>
                  <a:latin typeface="Gill Sans Light"/>
                  <a:ea typeface=""/>
                  <a:cs typeface="Gill Sans Light"/>
                </a:rPr>
                <a:t>docRecord</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a:t>
              </a:r>
              <a:r>
                <a:rPr kumimoji="0" lang="en-US" sz="3200" b="0" i="0" u="none" strike="noStrike" kern="0" cap="none" spc="0" normalizeH="0" baseline="0" noProof="0" dirty="0">
                  <a:ln>
                    <a:noFill/>
                  </a:ln>
                  <a:solidFill>
                    <a:prstClr val="black"/>
                  </a:solidFill>
                  <a:effectLst/>
                  <a:uLnTx/>
                  <a:uFillTx/>
                  <a:latin typeface="Gill Sans Light"/>
                  <a:ea typeface=""/>
                  <a:cs typeface="Gill Sans Light"/>
                </a:rPr>
                <a:t> </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emit (word, </a:t>
              </a:r>
              <a:r>
                <a:rPr kumimoji="0" lang="en-US" sz="2800" b="0" i="0" u="none" strike="noStrike" kern="0" cap="none" spc="0" normalizeH="0" baseline="0" noProof="0" dirty="0">
                  <a:ln>
                    <a:noFill/>
                  </a:ln>
                  <a:solidFill>
                    <a:prstClr val="black"/>
                  </a:solidFill>
                  <a:effectLst/>
                  <a:uLnTx/>
                  <a:uFillTx/>
                  <a:latin typeface="Arial"/>
                  <a:ea typeface=""/>
                  <a:cs typeface="Arial"/>
                </a:rPr>
                <a:t>1</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Gill Sans Light"/>
                  <a:ea typeface=""/>
                  <a:cs typeface="Gill Sans Light"/>
                </a:rPr>
                <a:t>  </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a:t>
              </a:r>
            </a:p>
          </p:txBody>
        </p:sp>
        <p:sp>
          <p:nvSpPr>
            <p:cNvPr id="90" name="Rounded Rectangle 89"/>
            <p:cNvSpPr/>
            <p:nvPr/>
          </p:nvSpPr>
          <p:spPr>
            <a:xfrm>
              <a:off x="1984161" y="5475262"/>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sp>
          <p:nvSpPr>
            <p:cNvPr id="91" name="Rounded Rectangle 90"/>
            <p:cNvSpPr/>
            <p:nvPr/>
          </p:nvSpPr>
          <p:spPr>
            <a:xfrm>
              <a:off x="2609179" y="5475262"/>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grpSp>
      <p:sp>
        <p:nvSpPr>
          <p:cNvPr id="92" name="Right Arrow 91"/>
          <p:cNvSpPr/>
          <p:nvPr/>
        </p:nvSpPr>
        <p:spPr>
          <a:xfrm>
            <a:off x="7799141" y="1904528"/>
            <a:ext cx="1289694"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 Reduce</a:t>
            </a:r>
          </a:p>
        </p:txBody>
      </p:sp>
      <p:grpSp>
        <p:nvGrpSpPr>
          <p:cNvPr id="93" name="Group 92"/>
          <p:cNvGrpSpPr/>
          <p:nvPr/>
        </p:nvGrpSpPr>
        <p:grpSpPr>
          <a:xfrm>
            <a:off x="6445099" y="1697580"/>
            <a:ext cx="1270030" cy="1336080"/>
            <a:chOff x="5125703" y="2092027"/>
            <a:chExt cx="1270030" cy="1336080"/>
          </a:xfrm>
        </p:grpSpPr>
        <p:grpSp>
          <p:nvGrpSpPr>
            <p:cNvPr id="94" name="Group 93"/>
            <p:cNvGrpSpPr/>
            <p:nvPr/>
          </p:nvGrpSpPr>
          <p:grpSpPr>
            <a:xfrm>
              <a:off x="5125703" y="2092027"/>
              <a:ext cx="1270030" cy="1336080"/>
              <a:chOff x="3291710" y="3032640"/>
              <a:chExt cx="1270030" cy="1336080"/>
            </a:xfrm>
          </p:grpSpPr>
          <p:sp>
            <p:nvSpPr>
              <p:cNvPr id="100" name="Rounded Rectangle 99"/>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101" name="Rounded Rectangle 100"/>
              <p:cNvSpPr/>
              <p:nvPr/>
            </p:nvSpPr>
            <p:spPr>
              <a:xfrm>
                <a:off x="3291710" y="3032640"/>
                <a:ext cx="560799" cy="133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sp>
          <p:nvSpPr>
            <p:cNvPr id="95" name="Rounded Rectangle 94"/>
            <p:cNvSpPr/>
            <p:nvPr/>
          </p:nvSpPr>
          <p:spPr>
            <a:xfrm>
              <a:off x="5687282" y="3022027"/>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grpSp>
          <p:nvGrpSpPr>
            <p:cNvPr id="96" name="Group 95"/>
            <p:cNvGrpSpPr/>
            <p:nvPr/>
          </p:nvGrpSpPr>
          <p:grpSpPr>
            <a:xfrm>
              <a:off x="5834987" y="2712548"/>
              <a:ext cx="385677" cy="95037"/>
              <a:chOff x="3101637" y="4456680"/>
              <a:chExt cx="385677" cy="95037"/>
            </a:xfrm>
          </p:grpSpPr>
          <p:sp>
            <p:nvSpPr>
              <p:cNvPr id="97" name="Oval 96"/>
              <p:cNvSpPr/>
              <p:nvPr/>
            </p:nvSpPr>
            <p:spPr>
              <a:xfrm>
                <a:off x="310163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98" name="Oval 97"/>
              <p:cNvSpPr/>
              <p:nvPr/>
            </p:nvSpPr>
            <p:spPr>
              <a:xfrm>
                <a:off x="324695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99" name="Oval 98"/>
              <p:cNvSpPr/>
              <p:nvPr/>
            </p:nvSpPr>
            <p:spPr>
              <a:xfrm>
                <a:off x="339227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grpSp>
      </p:grpSp>
      <p:sp>
        <p:nvSpPr>
          <p:cNvPr id="102" name="TextBox 101"/>
          <p:cNvSpPr txBox="1"/>
          <p:nvPr/>
        </p:nvSpPr>
        <p:spPr>
          <a:xfrm>
            <a:off x="6445099" y="3865074"/>
            <a:ext cx="4098873" cy="138499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Gill Sans Light"/>
                <a:ea typeface=""/>
                <a:cs typeface="Gill Sans Light"/>
              </a:rPr>
              <a:t>Reduce</a:t>
            </a: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(word, counts)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  emit (word, SUM(counts))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Gill Sans Light"/>
                <a:ea typeface=""/>
                <a:cs typeface="Gill Sans Light"/>
              </a:rPr>
              <a:t>}</a:t>
            </a:r>
          </a:p>
        </p:txBody>
      </p:sp>
      <p:grpSp>
        <p:nvGrpSpPr>
          <p:cNvPr id="103" name="Group 102"/>
          <p:cNvGrpSpPr/>
          <p:nvPr/>
        </p:nvGrpSpPr>
        <p:grpSpPr>
          <a:xfrm>
            <a:off x="9177614" y="2162580"/>
            <a:ext cx="1270030" cy="406080"/>
            <a:chOff x="3179236" y="2244427"/>
            <a:chExt cx="1270030" cy="406080"/>
          </a:xfrm>
        </p:grpSpPr>
        <p:sp>
          <p:nvSpPr>
            <p:cNvPr id="104" name="Rounded Rectangle 103"/>
            <p:cNvSpPr/>
            <p:nvPr/>
          </p:nvSpPr>
          <p:spPr>
            <a:xfrm>
              <a:off x="3740815" y="2244427"/>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105" name="Rounded Rectangle 104"/>
            <p:cNvSpPr/>
            <p:nvPr/>
          </p:nvSpPr>
          <p:spPr>
            <a:xfrm>
              <a:off x="3179236" y="2244427"/>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sp>
        <p:nvSpPr>
          <p:cNvPr id="106" name="TextBox 105"/>
          <p:cNvSpPr txBox="1"/>
          <p:nvPr/>
        </p:nvSpPr>
        <p:spPr>
          <a:xfrm>
            <a:off x="1632645" y="3303473"/>
            <a:ext cx="21133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Example: </a:t>
            </a:r>
            <a:r>
              <a:rPr kumimoji="0" lang="en-US" sz="1800" b="0" i="1" u="none" strike="noStrike" kern="1200" cap="none" spc="0" normalizeH="0" baseline="0" noProof="0" dirty="0">
                <a:ln>
                  <a:noFill/>
                </a:ln>
                <a:solidFill>
                  <a:prstClr val="black"/>
                </a:solidFill>
                <a:effectLst/>
                <a:uLnTx/>
                <a:uFillTx/>
                <a:latin typeface="Gill Sans Light"/>
                <a:ea typeface="+mn-ea"/>
                <a:cs typeface="Gill Sans Light"/>
              </a:rPr>
              <a:t>Word-Count</a:t>
            </a:r>
          </a:p>
        </p:txBody>
      </p:sp>
      <p:sp>
        <p:nvSpPr>
          <p:cNvPr id="107" name="TextBox 106"/>
          <p:cNvSpPr txBox="1"/>
          <p:nvPr/>
        </p:nvSpPr>
        <p:spPr>
          <a:xfrm>
            <a:off x="6445099" y="5439375"/>
            <a:ext cx="500778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Light"/>
                <a:ea typeface="+mn-ea"/>
                <a:cs typeface="Gill Sans Light"/>
              </a:rPr>
              <a:t>Map</a:t>
            </a:r>
            <a:r>
              <a:rPr kumimoji="0" lang="en-US" sz="2400" b="0" i="0" u="none" strike="noStrike" kern="1200" cap="none" spc="0" normalizeH="0" baseline="0" noProof="0" dirty="0">
                <a:ln>
                  <a:noFill/>
                </a:ln>
                <a:solidFill>
                  <a:prstClr val="black"/>
                </a:solidFill>
                <a:effectLst/>
                <a:uLnTx/>
                <a:uFillTx/>
                <a:latin typeface="Gill Sans Light"/>
                <a:ea typeface="+mn-ea"/>
                <a:cs typeface="Gill Sans Light"/>
              </a:rPr>
              <a:t>: </a:t>
            </a:r>
            <a:r>
              <a:rPr kumimoji="0" lang="en-US" sz="2400" b="0" i="0" u="none" strike="noStrike" kern="1200" cap="none" spc="0" normalizeH="0" baseline="0" noProof="0" dirty="0">
                <a:ln>
                  <a:noFill/>
                </a:ln>
                <a:solidFill>
                  <a:srgbClr val="3366FF"/>
                </a:solidFill>
                <a:effectLst/>
                <a:uLnTx/>
                <a:uFillTx/>
                <a:latin typeface="Gill Sans Light"/>
                <a:ea typeface="+mn-ea"/>
                <a:cs typeface="Gill Sans Light"/>
              </a:rPr>
              <a:t>Deterministic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Light"/>
                <a:ea typeface="+mn-ea"/>
                <a:cs typeface="Gill Sans Light"/>
              </a:rPr>
              <a:t>Reduce</a:t>
            </a:r>
            <a:r>
              <a:rPr kumimoji="0" lang="en-US" sz="2400" b="0" i="0" u="none" strike="noStrike" kern="1200" cap="none" spc="0" normalizeH="0" baseline="0" noProof="0" dirty="0">
                <a:ln>
                  <a:noFill/>
                </a:ln>
                <a:solidFill>
                  <a:prstClr val="black"/>
                </a:solidFill>
                <a:effectLst/>
                <a:uLnTx/>
                <a:uFillTx/>
                <a:latin typeface="Gill Sans Light"/>
                <a:ea typeface="+mn-ea"/>
                <a:cs typeface="Gill Sans Light"/>
              </a:rPr>
              <a:t>: </a:t>
            </a:r>
            <a:r>
              <a:rPr kumimoji="0" lang="en-US" sz="2400" b="0" i="0" u="none" strike="noStrike" kern="1200" cap="none" spc="0" normalizeH="0" baseline="0" noProof="0" dirty="0">
                <a:ln>
                  <a:noFill/>
                </a:ln>
                <a:solidFill>
                  <a:srgbClr val="3366FF"/>
                </a:solidFill>
                <a:effectLst/>
                <a:uLnTx/>
                <a:uFillTx/>
                <a:latin typeface="Gill Sans Light"/>
                <a:ea typeface="+mn-ea"/>
                <a:cs typeface="Gill Sans Light"/>
              </a:rPr>
              <a:t>Commutative</a:t>
            </a:r>
            <a:r>
              <a:rPr kumimoji="0" lang="en-US" sz="2400" b="0" i="0" u="none" strike="noStrike" kern="1200" cap="none" spc="0" normalizeH="0" baseline="0" noProof="0" dirty="0">
                <a:ln>
                  <a:noFill/>
                </a:ln>
                <a:solidFill>
                  <a:prstClr val="black"/>
                </a:solidFill>
                <a:effectLst/>
                <a:uLnTx/>
                <a:uFillTx/>
                <a:latin typeface="Gill Sans Light"/>
                <a:ea typeface="+mn-ea"/>
                <a:cs typeface="Gill Sans Light"/>
              </a:rPr>
              <a:t> and </a:t>
            </a:r>
            <a:r>
              <a:rPr kumimoji="0" lang="en-US" sz="2400" b="0" i="0" u="none" strike="noStrike" kern="1200" cap="none" spc="0" normalizeH="0" baseline="0" noProof="0" dirty="0">
                <a:ln>
                  <a:noFill/>
                </a:ln>
                <a:solidFill>
                  <a:srgbClr val="3366FF"/>
                </a:solidFill>
                <a:effectLst/>
                <a:uLnTx/>
                <a:uFillTx/>
                <a:latin typeface="Gill Sans Light"/>
                <a:ea typeface="+mn-ea"/>
                <a:cs typeface="Gill Sans Light"/>
              </a:rPr>
              <a:t>Associative</a:t>
            </a:r>
          </a:p>
        </p:txBody>
      </p:sp>
      <p:sp>
        <p:nvSpPr>
          <p:cNvPr id="108" name="TextBox 107"/>
          <p:cNvSpPr txBox="1"/>
          <p:nvPr/>
        </p:nvSpPr>
        <p:spPr>
          <a:xfrm>
            <a:off x="9312514" y="6475784"/>
            <a:ext cx="29570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[Dean &amp; </a:t>
            </a:r>
            <a:r>
              <a:rPr kumimoji="0" lang="en-US" sz="1800" b="0" i="0" u="none" strike="noStrike" kern="1200" cap="none" spc="0" normalizeH="0" baseline="0" noProof="0" dirty="0" err="1">
                <a:ln>
                  <a:noFill/>
                </a:ln>
                <a:solidFill>
                  <a:prstClr val="black"/>
                </a:solidFill>
                <a:effectLst/>
                <a:uLnTx/>
                <a:uFillTx/>
                <a:latin typeface="Gill Sans Light"/>
                <a:ea typeface="+mn-ea"/>
                <a:cs typeface="Gill Sans Light"/>
              </a:rPr>
              <a:t>Ghemawat</a:t>
            </a:r>
            <a:r>
              <a:rPr kumimoji="0" lang="en-US" sz="1800" b="0" i="0" u="none" strike="noStrike" kern="1200" cap="none" spc="0" normalizeH="0" baseline="0" noProof="0" dirty="0">
                <a:ln>
                  <a:noFill/>
                </a:ln>
                <a:solidFill>
                  <a:prstClr val="black"/>
                </a:solidFill>
                <a:effectLst/>
                <a:uLnTx/>
                <a:uFillTx/>
                <a:latin typeface="Gill Sans Light"/>
                <a:ea typeface="+mn-ea"/>
                <a:cs typeface="Gill Sans Light"/>
              </a:rPr>
              <a:t>, OSDI’04]</a:t>
            </a:r>
          </a:p>
        </p:txBody>
      </p:sp>
    </p:spTree>
    <p:extLst>
      <p:ext uri="{BB962C8B-B14F-4D97-AF65-F5344CB8AC3E}">
        <p14:creationId xmlns:p14="http://schemas.microsoft.com/office/powerpoint/2010/main" val="89874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par>
                                <p:cTn id="23" presetID="10"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wipe(left)">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left)">
                                      <p:cBhvr>
                                        <p:cTn id="40" dur="500"/>
                                        <p:tgtEl>
                                          <p:spTgt spid="10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500"/>
                                        <p:tgtEl>
                                          <p:spTgt spid="10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92" grpId="0" animBg="1"/>
      <p:bldP spid="102" grpId="0" animBg="1"/>
      <p:bldP spid="106" grpId="0"/>
      <p:bldP spid="10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properties of Map And Reduce</a:t>
            </a:r>
          </a:p>
        </p:txBody>
      </p:sp>
      <p:sp>
        <p:nvSpPr>
          <p:cNvPr id="3" name="Content Placeholder 2"/>
          <p:cNvSpPr>
            <a:spLocks noGrp="1"/>
          </p:cNvSpPr>
          <p:nvPr>
            <p:ph idx="1"/>
          </p:nvPr>
        </p:nvSpPr>
        <p:spPr>
          <a:xfrm>
            <a:off x="838200" y="1646238"/>
            <a:ext cx="10515600" cy="5032375"/>
          </a:xfrm>
        </p:spPr>
        <p:txBody>
          <a:bodyPr>
            <a:normAutofit/>
          </a:bodyPr>
          <a:lstStyle/>
          <a:p>
            <a:r>
              <a:rPr lang="en-US" b="1" dirty="0"/>
              <a:t>Deterministic </a:t>
            </a:r>
            <a:r>
              <a:rPr lang="en-US" b="1" u="sng" dirty="0"/>
              <a:t>Map</a:t>
            </a:r>
            <a:r>
              <a:rPr lang="en-US" b="1" dirty="0"/>
              <a:t>:</a:t>
            </a:r>
            <a:r>
              <a:rPr lang="en-US" dirty="0"/>
              <a:t> allows for re-execution on failure</a:t>
            </a:r>
          </a:p>
          <a:p>
            <a:pPr lvl="1"/>
            <a:r>
              <a:rPr lang="en-US" dirty="0"/>
              <a:t>If some computation is lost we can always re-compute</a:t>
            </a:r>
          </a:p>
          <a:p>
            <a:pPr lvl="1"/>
            <a:r>
              <a:rPr lang="en-US" dirty="0"/>
              <a:t>Issues with samples?</a:t>
            </a:r>
          </a:p>
          <a:p>
            <a:r>
              <a:rPr lang="en-US" b="1" dirty="0"/>
              <a:t>Commutative </a:t>
            </a:r>
            <a:r>
              <a:rPr lang="en-US" b="1" u="sng" dirty="0"/>
              <a:t>Reduce</a:t>
            </a:r>
            <a:r>
              <a:rPr lang="en-US" b="1" dirty="0"/>
              <a:t>:</a:t>
            </a:r>
            <a:r>
              <a:rPr lang="en-US" dirty="0"/>
              <a:t> </a:t>
            </a:r>
            <a:r>
              <a:rPr lang="en-US" i="1" dirty="0"/>
              <a:t>allows for re-order of operations</a:t>
            </a:r>
          </a:p>
          <a:p>
            <a:pPr lvl="1"/>
            <a:r>
              <a:rPr lang="en-US" dirty="0"/>
              <a:t>Reduce(A,B) = Reduce(B,A)</a:t>
            </a:r>
          </a:p>
          <a:p>
            <a:pPr lvl="1"/>
            <a:r>
              <a:rPr lang="en-US" dirty="0"/>
              <a:t>Example (addition): A + B = B + A</a:t>
            </a:r>
          </a:p>
          <a:p>
            <a:pPr lvl="1"/>
            <a:r>
              <a:rPr lang="en-US" dirty="0"/>
              <a:t>Is floating point math commutative?</a:t>
            </a:r>
          </a:p>
          <a:p>
            <a:r>
              <a:rPr lang="en-US" b="1" dirty="0"/>
              <a:t>Associative </a:t>
            </a:r>
            <a:r>
              <a:rPr lang="en-US" b="1" u="sng" dirty="0"/>
              <a:t>Reduce</a:t>
            </a:r>
            <a:r>
              <a:rPr lang="en-US" b="1" dirty="0"/>
              <a:t>:</a:t>
            </a:r>
            <a:r>
              <a:rPr lang="en-US" dirty="0"/>
              <a:t> </a:t>
            </a:r>
            <a:r>
              <a:rPr lang="en-US" i="1" dirty="0"/>
              <a:t>allows for regrouping of operations</a:t>
            </a:r>
          </a:p>
          <a:p>
            <a:pPr lvl="1"/>
            <a:r>
              <a:rPr lang="en-US" dirty="0"/>
              <a:t>Reduce(Reduce(A,B), C) = Reduce(A, Reduce(B,C))</a:t>
            </a:r>
          </a:p>
          <a:p>
            <a:pPr lvl="1"/>
            <a:r>
              <a:rPr lang="en-US" dirty="0"/>
              <a:t>Example (max): max(max(A,B), C) = max(A, max(B,C))</a:t>
            </a:r>
          </a:p>
        </p:txBody>
      </p:sp>
    </p:spTree>
    <p:extLst>
      <p:ext uri="{BB962C8B-B14F-4D97-AF65-F5344CB8AC3E}">
        <p14:creationId xmlns:p14="http://schemas.microsoft.com/office/powerpoint/2010/main" val="54312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89320"/>
            <a:ext cx="8890000" cy="1325563"/>
          </a:xfrm>
        </p:spPr>
        <p:txBody>
          <a:bodyPr/>
          <a:lstStyle/>
          <a:p>
            <a:pPr algn="r"/>
            <a:r>
              <a:rPr lang="en-US" dirty="0"/>
              <a:t>Executing Map Reduce</a:t>
            </a:r>
          </a:p>
        </p:txBody>
      </p:sp>
      <p:sp>
        <p:nvSpPr>
          <p:cNvPr id="39" name="Right Arrow 38"/>
          <p:cNvSpPr/>
          <p:nvPr/>
        </p:nvSpPr>
        <p:spPr>
          <a:xfrm>
            <a:off x="5271079" y="319850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ounded Rectangle 39"/>
          <p:cNvSpPr/>
          <p:nvPr/>
        </p:nvSpPr>
        <p:spPr>
          <a:xfrm>
            <a:off x="4070167" y="3456560"/>
            <a:ext cx="98492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Record</a:t>
            </a:r>
          </a:p>
        </p:txBody>
      </p:sp>
      <p:grpSp>
        <p:nvGrpSpPr>
          <p:cNvPr id="41" name="Group 40"/>
          <p:cNvGrpSpPr/>
          <p:nvPr/>
        </p:nvGrpSpPr>
        <p:grpSpPr>
          <a:xfrm>
            <a:off x="6679344" y="2991560"/>
            <a:ext cx="1270030" cy="1336080"/>
            <a:chOff x="3291710" y="2350080"/>
            <a:chExt cx="1270030" cy="1336080"/>
          </a:xfrm>
        </p:grpSpPr>
        <p:grpSp>
          <p:nvGrpSpPr>
            <p:cNvPr id="42" name="Group 41"/>
            <p:cNvGrpSpPr/>
            <p:nvPr/>
          </p:nvGrpSpPr>
          <p:grpSpPr>
            <a:xfrm>
              <a:off x="3291710" y="2350080"/>
              <a:ext cx="1270030" cy="406080"/>
              <a:chOff x="3291710" y="3032640"/>
              <a:chExt cx="1270030" cy="406080"/>
            </a:xfrm>
          </p:grpSpPr>
          <p:sp>
            <p:nvSpPr>
              <p:cNvPr id="50" name="Rounded Rectangle 49"/>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51" name="Rounded Rectangle 50"/>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grpSp>
          <p:nvGrpSpPr>
            <p:cNvPr id="43" name="Group 42"/>
            <p:cNvGrpSpPr/>
            <p:nvPr/>
          </p:nvGrpSpPr>
          <p:grpSpPr>
            <a:xfrm>
              <a:off x="3291710" y="3280080"/>
              <a:ext cx="1270030" cy="406080"/>
              <a:chOff x="3291710" y="3032640"/>
              <a:chExt cx="1270030" cy="406080"/>
            </a:xfrm>
          </p:grpSpPr>
          <p:sp>
            <p:nvSpPr>
              <p:cNvPr id="48" name="Rounded Rectangle 47"/>
              <p:cNvSpPr/>
              <p:nvPr/>
            </p:nvSpPr>
            <p:spPr>
              <a:xfrm>
                <a:off x="3853289" y="3032640"/>
                <a:ext cx="708451"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Light"/>
                    <a:ea typeface=""/>
                    <a:cs typeface="Gill Sans Light"/>
                  </a:rPr>
                  <a:t>Value</a:t>
                </a:r>
              </a:p>
            </p:txBody>
          </p:sp>
          <p:sp>
            <p:nvSpPr>
              <p:cNvPr id="49" name="Rounded Rectangle 48"/>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Light"/>
                    <a:ea typeface=""/>
                    <a:cs typeface="Gill Sans Light"/>
                  </a:rPr>
                  <a:t>Key</a:t>
                </a:r>
              </a:p>
            </p:txBody>
          </p:sp>
        </p:grpSp>
        <p:grpSp>
          <p:nvGrpSpPr>
            <p:cNvPr id="44" name="Group 43"/>
            <p:cNvGrpSpPr/>
            <p:nvPr/>
          </p:nvGrpSpPr>
          <p:grpSpPr>
            <a:xfrm>
              <a:off x="3733887" y="2970601"/>
              <a:ext cx="385677" cy="95037"/>
              <a:chOff x="3101637" y="4456680"/>
              <a:chExt cx="385677" cy="95037"/>
            </a:xfrm>
          </p:grpSpPr>
          <p:sp>
            <p:nvSpPr>
              <p:cNvPr id="45" name="Oval 44"/>
              <p:cNvSpPr/>
              <p:nvPr/>
            </p:nvSpPr>
            <p:spPr>
              <a:xfrm>
                <a:off x="310163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46" name="Oval 45"/>
              <p:cNvSpPr/>
              <p:nvPr/>
            </p:nvSpPr>
            <p:spPr>
              <a:xfrm>
                <a:off x="324695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sp>
            <p:nvSpPr>
              <p:cNvPr id="47" name="Oval 46"/>
              <p:cNvSpPr/>
              <p:nvPr/>
            </p:nvSpPr>
            <p:spPr>
              <a:xfrm>
                <a:off x="3392277" y="4456680"/>
                <a:ext cx="95037" cy="95037"/>
              </a:xfrm>
              <a:prstGeom prst="ellipse">
                <a:avLst/>
              </a:prstGeom>
              <a:solidFill>
                <a:sysClr val="windowText" lastClr="000000"/>
              </a:solidFill>
              <a:ln w="25400" cap="flat" cmpd="sng" algn="ctr">
                <a:solidFill>
                  <a:sysClr val="windowText" lastClr="000000">
                    <a:shade val="50000"/>
                  </a:sysClr>
                </a:solidFill>
                <a:prstDash val="solid"/>
                <a:headEnd type="none" w="med" len="med"/>
                <a:tailEnd type="non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
                  <a:cs typeface=""/>
                </a:endParaRPr>
              </a:p>
            </p:txBody>
          </p:sp>
        </p:grpSp>
      </p:grpSp>
    </p:spTree>
    <p:extLst>
      <p:ext uri="{BB962C8B-B14F-4D97-AF65-F5344CB8AC3E}">
        <p14:creationId xmlns:p14="http://schemas.microsoft.com/office/powerpoint/2010/main" val="1228164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89320"/>
            <a:ext cx="8890000" cy="1325563"/>
          </a:xfrm>
        </p:spPr>
        <p:txBody>
          <a:bodyPr/>
          <a:lstStyle/>
          <a:p>
            <a:pPr algn="r"/>
            <a:r>
              <a:rPr lang="en-US" dirty="0"/>
              <a:t>Executing Map Reduce</a:t>
            </a:r>
          </a:p>
        </p:txBody>
      </p:sp>
      <p:grpSp>
        <p:nvGrpSpPr>
          <p:cNvPr id="21" name="Group 20"/>
          <p:cNvGrpSpPr/>
          <p:nvPr/>
        </p:nvGrpSpPr>
        <p:grpSpPr>
          <a:xfrm>
            <a:off x="557612" y="1838785"/>
            <a:ext cx="1347612" cy="1538582"/>
            <a:chOff x="4108266" y="4360613"/>
            <a:chExt cx="1799730" cy="2054769"/>
          </a:xfrm>
        </p:grpSpPr>
        <p:sp>
          <p:nvSpPr>
            <p:cNvPr id="5" name="Rectangle 4"/>
            <p:cNvSpPr/>
            <p:nvPr/>
          </p:nvSpPr>
          <p:spPr>
            <a:xfrm>
              <a:off x="4108266"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4272226"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2" name="Rectangle 11"/>
            <p:cNvSpPr>
              <a:spLocks noChangeAspect="1"/>
            </p:cNvSpPr>
            <p:nvPr/>
          </p:nvSpPr>
          <p:spPr>
            <a:xfrm>
              <a:off x="5143901"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5" name="Rectangle 14"/>
            <p:cNvSpPr>
              <a:spLocks noChangeAspect="1"/>
            </p:cNvSpPr>
            <p:nvPr/>
          </p:nvSpPr>
          <p:spPr>
            <a:xfrm>
              <a:off x="4269996" y="5617990"/>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grpSp>
      <p:grpSp>
        <p:nvGrpSpPr>
          <p:cNvPr id="23" name="Group 22"/>
          <p:cNvGrpSpPr/>
          <p:nvPr/>
        </p:nvGrpSpPr>
        <p:grpSpPr>
          <a:xfrm>
            <a:off x="557612" y="5169510"/>
            <a:ext cx="1347612" cy="1538582"/>
            <a:chOff x="8491829" y="4360613"/>
            <a:chExt cx="1799730" cy="2054769"/>
          </a:xfrm>
        </p:grpSpPr>
        <p:sp>
          <p:nvSpPr>
            <p:cNvPr id="7" name="Rectangle 6"/>
            <p:cNvSpPr/>
            <p:nvPr/>
          </p:nvSpPr>
          <p:spPr>
            <a:xfrm>
              <a:off x="8491829"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8665852"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1" name="Rectangle 10"/>
            <p:cNvSpPr>
              <a:spLocks noChangeAspect="1"/>
            </p:cNvSpPr>
            <p:nvPr/>
          </p:nvSpPr>
          <p:spPr>
            <a:xfrm>
              <a:off x="9500075"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7" name="Folded Corner 16"/>
            <p:cNvSpPr>
              <a:spLocks noChangeAspect="1"/>
            </p:cNvSpPr>
            <p:nvPr/>
          </p:nvSpPr>
          <p:spPr>
            <a:xfrm>
              <a:off x="8664630"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grpSp>
        <p:nvGrpSpPr>
          <p:cNvPr id="22" name="Group 21"/>
          <p:cNvGrpSpPr/>
          <p:nvPr/>
        </p:nvGrpSpPr>
        <p:grpSpPr>
          <a:xfrm>
            <a:off x="557612" y="3504148"/>
            <a:ext cx="1347612" cy="1538582"/>
            <a:chOff x="6300047" y="4360613"/>
            <a:chExt cx="1799730" cy="2054769"/>
          </a:xfrm>
        </p:grpSpPr>
        <p:sp>
          <p:nvSpPr>
            <p:cNvPr id="6" name="Rectangle 5"/>
            <p:cNvSpPr/>
            <p:nvPr/>
          </p:nvSpPr>
          <p:spPr>
            <a:xfrm>
              <a:off x="6300047"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458140"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7280482" y="4820303"/>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18" name="Folded Corner 17"/>
            <p:cNvSpPr>
              <a:spLocks noChangeAspect="1"/>
            </p:cNvSpPr>
            <p:nvPr/>
          </p:nvSpPr>
          <p:spPr>
            <a:xfrm>
              <a:off x="6455697"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grpSp>
        <p:nvGrpSpPr>
          <p:cNvPr id="20" name="Group 19"/>
          <p:cNvGrpSpPr/>
          <p:nvPr/>
        </p:nvGrpSpPr>
        <p:grpSpPr>
          <a:xfrm>
            <a:off x="557612" y="173422"/>
            <a:ext cx="1347612" cy="1538582"/>
            <a:chOff x="1916485" y="4360613"/>
            <a:chExt cx="1799730" cy="2054769"/>
          </a:xfrm>
        </p:grpSpPr>
        <p:sp>
          <p:nvSpPr>
            <p:cNvPr id="4" name="Rectangle 3"/>
            <p:cNvSpPr/>
            <p:nvPr/>
          </p:nvSpPr>
          <p:spPr>
            <a:xfrm>
              <a:off x="1916485"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2093960"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2932721" y="4820303"/>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19" name="Folded Corner 18"/>
            <p:cNvSpPr>
              <a:spLocks noChangeAspect="1"/>
            </p:cNvSpPr>
            <p:nvPr/>
          </p:nvSpPr>
          <p:spPr>
            <a:xfrm>
              <a:off x="2093960"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sp>
        <p:nvSpPr>
          <p:cNvPr id="25" name="Right Arrow 24"/>
          <p:cNvSpPr/>
          <p:nvPr/>
        </p:nvSpPr>
        <p:spPr>
          <a:xfrm>
            <a:off x="5271079" y="319850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5277165" y="3198507"/>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5271079" y="319850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5271079" y="319850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1" name="TextBox 40"/>
          <p:cNvSpPr txBox="1"/>
          <p:nvPr/>
        </p:nvSpPr>
        <p:spPr>
          <a:xfrm>
            <a:off x="6701733" y="3410744"/>
            <a:ext cx="4536819"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F0302020204030204"/>
                <a:ea typeface="+mn-ea"/>
                <a:cs typeface="+mn-cs"/>
              </a:rPr>
              <a:t>Distributing the Map Function</a:t>
            </a:r>
          </a:p>
        </p:txBody>
      </p:sp>
    </p:spTree>
    <p:extLst>
      <p:ext uri="{BB962C8B-B14F-4D97-AF65-F5344CB8AC3E}">
        <p14:creationId xmlns:p14="http://schemas.microsoft.com/office/powerpoint/2010/main" val="82826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89320"/>
            <a:ext cx="8890000" cy="1325563"/>
          </a:xfrm>
        </p:spPr>
        <p:txBody>
          <a:bodyPr/>
          <a:lstStyle/>
          <a:p>
            <a:pPr algn="r"/>
            <a:r>
              <a:rPr lang="en-US" dirty="0"/>
              <a:t>Executing Map Reduce</a:t>
            </a:r>
          </a:p>
        </p:txBody>
      </p:sp>
      <p:grpSp>
        <p:nvGrpSpPr>
          <p:cNvPr id="21" name="Group 20"/>
          <p:cNvGrpSpPr/>
          <p:nvPr/>
        </p:nvGrpSpPr>
        <p:grpSpPr>
          <a:xfrm>
            <a:off x="557612" y="1838785"/>
            <a:ext cx="1347612" cy="1538582"/>
            <a:chOff x="4108266" y="4360613"/>
            <a:chExt cx="1799730" cy="2054769"/>
          </a:xfrm>
        </p:grpSpPr>
        <p:sp>
          <p:nvSpPr>
            <p:cNvPr id="5" name="Rectangle 4"/>
            <p:cNvSpPr/>
            <p:nvPr/>
          </p:nvSpPr>
          <p:spPr>
            <a:xfrm>
              <a:off x="4108266"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4272226"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2" name="Rectangle 11"/>
            <p:cNvSpPr>
              <a:spLocks noChangeAspect="1"/>
            </p:cNvSpPr>
            <p:nvPr/>
          </p:nvSpPr>
          <p:spPr>
            <a:xfrm>
              <a:off x="5143901"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5" name="Rectangle 14"/>
            <p:cNvSpPr>
              <a:spLocks noChangeAspect="1"/>
            </p:cNvSpPr>
            <p:nvPr/>
          </p:nvSpPr>
          <p:spPr>
            <a:xfrm>
              <a:off x="4269996" y="5617990"/>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grpSp>
      <p:grpSp>
        <p:nvGrpSpPr>
          <p:cNvPr id="23" name="Group 22"/>
          <p:cNvGrpSpPr/>
          <p:nvPr/>
        </p:nvGrpSpPr>
        <p:grpSpPr>
          <a:xfrm>
            <a:off x="557612" y="5169510"/>
            <a:ext cx="1347612" cy="1538582"/>
            <a:chOff x="8491829" y="4360613"/>
            <a:chExt cx="1799730" cy="2054769"/>
          </a:xfrm>
        </p:grpSpPr>
        <p:sp>
          <p:nvSpPr>
            <p:cNvPr id="7" name="Rectangle 6"/>
            <p:cNvSpPr/>
            <p:nvPr/>
          </p:nvSpPr>
          <p:spPr>
            <a:xfrm>
              <a:off x="8491829"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8665852"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1" name="Rectangle 10"/>
            <p:cNvSpPr>
              <a:spLocks noChangeAspect="1"/>
            </p:cNvSpPr>
            <p:nvPr/>
          </p:nvSpPr>
          <p:spPr>
            <a:xfrm>
              <a:off x="9500075"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7" name="Folded Corner 16"/>
            <p:cNvSpPr>
              <a:spLocks noChangeAspect="1"/>
            </p:cNvSpPr>
            <p:nvPr/>
          </p:nvSpPr>
          <p:spPr>
            <a:xfrm>
              <a:off x="8664630"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grpSp>
        <p:nvGrpSpPr>
          <p:cNvPr id="22" name="Group 21"/>
          <p:cNvGrpSpPr/>
          <p:nvPr/>
        </p:nvGrpSpPr>
        <p:grpSpPr>
          <a:xfrm>
            <a:off x="557612" y="3504148"/>
            <a:ext cx="1347612" cy="1538582"/>
            <a:chOff x="6300047" y="4360613"/>
            <a:chExt cx="1799730" cy="2054769"/>
          </a:xfrm>
        </p:grpSpPr>
        <p:sp>
          <p:nvSpPr>
            <p:cNvPr id="6" name="Rectangle 5"/>
            <p:cNvSpPr/>
            <p:nvPr/>
          </p:nvSpPr>
          <p:spPr>
            <a:xfrm>
              <a:off x="6300047"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458140" y="4820303"/>
              <a:ext cx="640080" cy="640080"/>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7280482" y="4820303"/>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18" name="Folded Corner 17"/>
            <p:cNvSpPr>
              <a:spLocks noChangeAspect="1"/>
            </p:cNvSpPr>
            <p:nvPr/>
          </p:nvSpPr>
          <p:spPr>
            <a:xfrm>
              <a:off x="6455697"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grpSp>
        <p:nvGrpSpPr>
          <p:cNvPr id="20" name="Group 19"/>
          <p:cNvGrpSpPr/>
          <p:nvPr/>
        </p:nvGrpSpPr>
        <p:grpSpPr>
          <a:xfrm>
            <a:off x="557612" y="173422"/>
            <a:ext cx="1347612" cy="1538582"/>
            <a:chOff x="1916485" y="4360613"/>
            <a:chExt cx="1799730" cy="2054769"/>
          </a:xfrm>
        </p:grpSpPr>
        <p:sp>
          <p:nvSpPr>
            <p:cNvPr id="4" name="Rectangle 3"/>
            <p:cNvSpPr/>
            <p:nvPr/>
          </p:nvSpPr>
          <p:spPr>
            <a:xfrm>
              <a:off x="1916485" y="4360613"/>
              <a:ext cx="1799730" cy="2054769"/>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2093960" y="4820303"/>
              <a:ext cx="640080" cy="640080"/>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2932721" y="4820303"/>
              <a:ext cx="640080" cy="640080"/>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19" name="Folded Corner 18"/>
            <p:cNvSpPr>
              <a:spLocks noChangeAspect="1"/>
            </p:cNvSpPr>
            <p:nvPr/>
          </p:nvSpPr>
          <p:spPr>
            <a:xfrm>
              <a:off x="2093960" y="5617990"/>
              <a:ext cx="642523" cy="640080"/>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gr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1" name="TextBox 40"/>
          <p:cNvSpPr txBox="1"/>
          <p:nvPr/>
        </p:nvSpPr>
        <p:spPr>
          <a:xfrm>
            <a:off x="6701733" y="3410744"/>
            <a:ext cx="4536819"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F0302020204030204"/>
                <a:ea typeface="+mn-ea"/>
                <a:cs typeface="+mn-cs"/>
              </a:rPr>
              <a:t>Distributing the Map Function</a:t>
            </a:r>
          </a:p>
        </p:txBody>
      </p:sp>
    </p:spTree>
    <p:extLst>
      <p:ext uri="{BB962C8B-B14F-4D97-AF65-F5344CB8AC3E}">
        <p14:creationId xmlns:p14="http://schemas.microsoft.com/office/powerpoint/2010/main" val="35589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8700" y="389909"/>
            <a:ext cx="3251200" cy="1929320"/>
          </a:xfrm>
        </p:spPr>
        <p:txBody>
          <a:bodyPr>
            <a:normAutofit/>
          </a:bodyPr>
          <a:lstStyle/>
          <a:p>
            <a:pPr algn="r"/>
            <a:r>
              <a:rPr lang="en-US" dirty="0"/>
              <a:t>Executing Map Reduce</a:t>
            </a:r>
          </a:p>
        </p:txBody>
      </p:sp>
      <p:sp>
        <p:nvSpPr>
          <p:cNvPr id="5" name="Rectangle 4"/>
          <p:cNvSpPr/>
          <p:nvPr/>
        </p:nvSpPr>
        <p:spPr>
          <a:xfrm>
            <a:off x="557612" y="1838785"/>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2</a:t>
            </a:r>
          </a:p>
        </p:txBody>
      </p:sp>
      <p:sp>
        <p:nvSpPr>
          <p:cNvPr id="10" name="Rectangle 9"/>
          <p:cNvSpPr>
            <a:spLocks noChangeAspect="1"/>
          </p:cNvSpPr>
          <p:nvPr/>
        </p:nvSpPr>
        <p:spPr>
          <a:xfrm>
            <a:off x="680383"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2" name="Rectangle 11"/>
          <p:cNvSpPr>
            <a:spLocks noChangeAspect="1"/>
          </p:cNvSpPr>
          <p:nvPr/>
        </p:nvSpPr>
        <p:spPr>
          <a:xfrm>
            <a:off x="1333081" y="2182994"/>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5" name="Rectangle 14"/>
          <p:cNvSpPr>
            <a:spLocks noChangeAspect="1"/>
          </p:cNvSpPr>
          <p:nvPr/>
        </p:nvSpPr>
        <p:spPr>
          <a:xfrm>
            <a:off x="678713" y="2780291"/>
            <a:ext cx="479283" cy="479283"/>
          </a:xfrm>
          <a:prstGeom prst="rect">
            <a:avLst/>
          </a:prstGeom>
          <a:solidFill>
            <a:srgbClr val="7030A0"/>
          </a:solidFill>
          <a:ln>
            <a:solidFill>
              <a:srgbClr val="002060"/>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C</a:t>
            </a:r>
          </a:p>
        </p:txBody>
      </p:sp>
      <p:sp>
        <p:nvSpPr>
          <p:cNvPr id="7" name="Rectangle 6"/>
          <p:cNvSpPr/>
          <p:nvPr/>
        </p:nvSpPr>
        <p:spPr>
          <a:xfrm>
            <a:off x="557612" y="5169510"/>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4</a:t>
            </a:r>
          </a:p>
        </p:txBody>
      </p:sp>
      <p:sp>
        <p:nvSpPr>
          <p:cNvPr id="8" name="Rectangle 7"/>
          <p:cNvSpPr>
            <a:spLocks noChangeAspect="1"/>
          </p:cNvSpPr>
          <p:nvPr/>
        </p:nvSpPr>
        <p:spPr>
          <a:xfrm>
            <a:off x="687918"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A</a:t>
            </a:r>
          </a:p>
        </p:txBody>
      </p:sp>
      <p:sp>
        <p:nvSpPr>
          <p:cNvPr id="11" name="Rectangle 10"/>
          <p:cNvSpPr>
            <a:spLocks noChangeAspect="1"/>
          </p:cNvSpPr>
          <p:nvPr/>
        </p:nvSpPr>
        <p:spPr>
          <a:xfrm>
            <a:off x="1312572" y="5513719"/>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B</a:t>
            </a:r>
          </a:p>
        </p:txBody>
      </p:sp>
      <p:sp>
        <p:nvSpPr>
          <p:cNvPr id="17" name="Folded Corner 16"/>
          <p:cNvSpPr>
            <a:spLocks noChangeAspect="1"/>
          </p:cNvSpPr>
          <p:nvPr/>
        </p:nvSpPr>
        <p:spPr>
          <a:xfrm>
            <a:off x="687003" y="6111016"/>
            <a:ext cx="481112" cy="479283"/>
          </a:xfrm>
          <a:prstGeom prst="foldedCorner">
            <a:avLst>
              <a:gd name="adj" fmla="val 50000"/>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D</a:t>
            </a:r>
          </a:p>
        </p:txBody>
      </p:sp>
      <p:sp>
        <p:nvSpPr>
          <p:cNvPr id="6" name="Rectangle 5"/>
          <p:cNvSpPr/>
          <p:nvPr/>
        </p:nvSpPr>
        <p:spPr>
          <a:xfrm>
            <a:off x="557612" y="3504148"/>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 3</a:t>
            </a:r>
          </a:p>
        </p:txBody>
      </p:sp>
      <p:sp>
        <p:nvSpPr>
          <p:cNvPr id="9" name="Rectangle 8"/>
          <p:cNvSpPr>
            <a:spLocks noChangeAspect="1"/>
          </p:cNvSpPr>
          <p:nvPr/>
        </p:nvSpPr>
        <p:spPr>
          <a:xfrm>
            <a:off x="675990" y="3848357"/>
            <a:ext cx="479283" cy="479283"/>
          </a:xfrm>
          <a:prstGeom prst="rect">
            <a:avLst/>
          </a:prstGeom>
          <a:ln>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A</a:t>
            </a:r>
          </a:p>
        </p:txBody>
      </p:sp>
      <p:sp>
        <p:nvSpPr>
          <p:cNvPr id="14" name="Rectangle 13"/>
          <p:cNvSpPr>
            <a:spLocks noChangeAspect="1"/>
          </p:cNvSpPr>
          <p:nvPr/>
        </p:nvSpPr>
        <p:spPr>
          <a:xfrm>
            <a:off x="1291748" y="3848357"/>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8" name="Folded Corner 17"/>
          <p:cNvSpPr>
            <a:spLocks noChangeAspect="1"/>
          </p:cNvSpPr>
          <p:nvPr/>
        </p:nvSpPr>
        <p:spPr>
          <a:xfrm>
            <a:off x="674160" y="4445654"/>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4" name="Rectangle 3"/>
          <p:cNvSpPr/>
          <p:nvPr/>
        </p:nvSpPr>
        <p:spPr>
          <a:xfrm>
            <a:off x="557612" y="173422"/>
            <a:ext cx="1347612" cy="1538582"/>
          </a:xfrm>
          <a:prstGeom prst="rect">
            <a:avLst/>
          </a:prstGeom>
          <a:ln>
            <a:headEnd type="none" w="med" len="med"/>
            <a:tailEnd type="none"/>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Light"/>
                <a:ea typeface="+mn-ea"/>
                <a:cs typeface="Gill Sans Light"/>
              </a:rPr>
              <a:t>Machine1</a:t>
            </a:r>
          </a:p>
        </p:txBody>
      </p:sp>
      <p:sp>
        <p:nvSpPr>
          <p:cNvPr id="13" name="Rectangle 12"/>
          <p:cNvSpPr>
            <a:spLocks noChangeAspect="1"/>
          </p:cNvSpPr>
          <p:nvPr/>
        </p:nvSpPr>
        <p:spPr>
          <a:xfrm>
            <a:off x="690503" y="517631"/>
            <a:ext cx="479283" cy="479283"/>
          </a:xfrm>
          <a:prstGeom prst="rect">
            <a:avLst/>
          </a:prstGeom>
          <a:ln>
            <a:headEnd type="none" w="med" len="med"/>
            <a:tailEnd type="non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ll Sans Light"/>
                <a:ea typeface="+mn-ea"/>
                <a:cs typeface="Gill Sans Light"/>
              </a:rPr>
              <a:t>B</a:t>
            </a:r>
          </a:p>
        </p:txBody>
      </p:sp>
      <p:sp>
        <p:nvSpPr>
          <p:cNvPr id="16" name="Rectangle 15"/>
          <p:cNvSpPr>
            <a:spLocks noChangeAspect="1"/>
          </p:cNvSpPr>
          <p:nvPr/>
        </p:nvSpPr>
        <p:spPr>
          <a:xfrm>
            <a:off x="1318555" y="517631"/>
            <a:ext cx="479283" cy="479283"/>
          </a:xfrm>
          <a:prstGeom prst="rect">
            <a:avLst/>
          </a:prstGeom>
          <a:solidFill>
            <a:schemeClr val="bg2">
              <a:lumMod val="75000"/>
            </a:schemeClr>
          </a:solidFill>
          <a:ln>
            <a:solidFill>
              <a:schemeClr val="bg2">
                <a:lumMod val="50000"/>
              </a:schemeClr>
            </a:solidFill>
            <a:headEnd type="none" w="med" len="med"/>
            <a:tailEnd type="none"/>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C</a:t>
            </a:r>
          </a:p>
        </p:txBody>
      </p:sp>
      <p:sp>
        <p:nvSpPr>
          <p:cNvPr id="19" name="Folded Corner 18"/>
          <p:cNvSpPr>
            <a:spLocks noChangeAspect="1"/>
          </p:cNvSpPr>
          <p:nvPr/>
        </p:nvSpPr>
        <p:spPr>
          <a:xfrm>
            <a:off x="690503" y="1114928"/>
            <a:ext cx="481112" cy="479283"/>
          </a:xfrm>
          <a:prstGeom prst="foldedCorner">
            <a:avLst>
              <a:gd name="adj" fmla="val 50000"/>
            </a:avLst>
          </a:prstGeom>
          <a:solidFill>
            <a:schemeClr val="bg2">
              <a:lumMod val="75000"/>
            </a:schemeClr>
          </a:solidFill>
          <a:ln>
            <a:solidFill>
              <a:schemeClr val="bg2">
                <a:lumMod val="50000"/>
              </a:schemeClr>
            </a:solidFill>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tIns="36576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Gill Sans Light"/>
                <a:ea typeface="+mn-ea"/>
                <a:cs typeface="Gill Sans Light"/>
              </a:rPr>
              <a:t>D</a:t>
            </a:r>
          </a:p>
        </p:txBody>
      </p:sp>
      <p:sp>
        <p:nvSpPr>
          <p:cNvPr id="25" name="Right Arrow 24"/>
          <p:cNvSpPr/>
          <p:nvPr/>
        </p:nvSpPr>
        <p:spPr>
          <a:xfrm>
            <a:off x="2053993" y="5542376"/>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8" name="Right Arrow 37"/>
          <p:cNvSpPr/>
          <p:nvPr/>
        </p:nvSpPr>
        <p:spPr>
          <a:xfrm>
            <a:off x="2041699" y="3871780"/>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39" name="Right Arrow 38"/>
          <p:cNvSpPr/>
          <p:nvPr/>
        </p:nvSpPr>
        <p:spPr>
          <a:xfrm>
            <a:off x="2041698" y="2201184"/>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0" name="Right Arrow 39"/>
          <p:cNvSpPr/>
          <p:nvPr/>
        </p:nvSpPr>
        <p:spPr>
          <a:xfrm>
            <a:off x="2053993" y="530588"/>
            <a:ext cx="1192273" cy="922185"/>
          </a:xfrm>
          <a:prstGeom prst="rightArrow">
            <a:avLst/>
          </a:prstGeom>
          <a:solidFill>
            <a:srgbClr val="F79646"/>
          </a:solidFill>
          <a:ln w="25400" cap="flat" cmpd="sng" algn="ctr">
            <a:solidFill>
              <a:srgbClr val="F79646">
                <a:shade val="50000"/>
              </a:srgbClr>
            </a:solidFill>
            <a:prstDash val="solid"/>
            <a:headEnd type="none" w="med" len="med"/>
            <a:tailEnd type="none"/>
          </a:ln>
          <a:effectLst/>
        </p:spPr>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Gill Sans Light"/>
                <a:ea typeface=""/>
                <a:cs typeface="Gill Sans Light"/>
              </a:rPr>
              <a:t>Map</a:t>
            </a:r>
          </a:p>
        </p:txBody>
      </p:sp>
      <p:sp>
        <p:nvSpPr>
          <p:cNvPr id="41" name="TextBox 40"/>
          <p:cNvSpPr txBox="1"/>
          <p:nvPr/>
        </p:nvSpPr>
        <p:spPr>
          <a:xfrm>
            <a:off x="7874017" y="3202899"/>
            <a:ext cx="3276584" cy="193899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rPr>
              <a:t>The map function applied to a local part of the big 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panose="020F0302020204030204"/>
                <a:ea typeface="+mn-ea"/>
                <a:cs typeface="+mn-cs"/>
              </a:rPr>
              <a:t>Run in Parallel.</a:t>
            </a:r>
          </a:p>
        </p:txBody>
      </p:sp>
      <p:grpSp>
        <p:nvGrpSpPr>
          <p:cNvPr id="29" name="Group 28"/>
          <p:cNvGrpSpPr/>
          <p:nvPr/>
        </p:nvGrpSpPr>
        <p:grpSpPr>
          <a:xfrm>
            <a:off x="3571527" y="260112"/>
            <a:ext cx="1855055" cy="362316"/>
            <a:chOff x="3291710" y="3032640"/>
            <a:chExt cx="959539" cy="406080"/>
          </a:xfrm>
        </p:grpSpPr>
        <p:sp>
          <p:nvSpPr>
            <p:cNvPr id="37" name="Rounded Rectangle 36"/>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2" name="Rounded Rectangle 41"/>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apple</a:t>
              </a:r>
            </a:p>
          </p:txBody>
        </p:sp>
      </p:grpSp>
      <p:grpSp>
        <p:nvGrpSpPr>
          <p:cNvPr id="43" name="Group 42"/>
          <p:cNvGrpSpPr/>
          <p:nvPr/>
        </p:nvGrpSpPr>
        <p:grpSpPr>
          <a:xfrm>
            <a:off x="3571527" y="752612"/>
            <a:ext cx="1855055" cy="362316"/>
            <a:chOff x="3291710" y="3032640"/>
            <a:chExt cx="959539" cy="406080"/>
          </a:xfrm>
        </p:grpSpPr>
        <p:sp>
          <p:nvSpPr>
            <p:cNvPr id="44" name="Rounded Rectangle 43"/>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45" name="Rounded Rectangle 44"/>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grpSp>
        <p:nvGrpSpPr>
          <p:cNvPr id="46" name="Group 45"/>
          <p:cNvGrpSpPr/>
          <p:nvPr/>
        </p:nvGrpSpPr>
        <p:grpSpPr>
          <a:xfrm>
            <a:off x="3571527" y="1220540"/>
            <a:ext cx="1855055" cy="362316"/>
            <a:chOff x="3291710" y="3032640"/>
            <a:chExt cx="959539" cy="406080"/>
          </a:xfrm>
        </p:grpSpPr>
        <p:sp>
          <p:nvSpPr>
            <p:cNvPr id="47" name="Rounded Rectangle 46"/>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2</a:t>
              </a:r>
            </a:p>
          </p:txBody>
        </p:sp>
        <p:sp>
          <p:nvSpPr>
            <p:cNvPr id="48" name="Rounded Rectangle 47"/>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grpSp>
      <p:grpSp>
        <p:nvGrpSpPr>
          <p:cNvPr id="49" name="Group 48"/>
          <p:cNvGrpSpPr/>
          <p:nvPr/>
        </p:nvGrpSpPr>
        <p:grpSpPr>
          <a:xfrm>
            <a:off x="3592201" y="1980977"/>
            <a:ext cx="1855055" cy="362316"/>
            <a:chOff x="3291710" y="3032640"/>
            <a:chExt cx="959539" cy="406080"/>
          </a:xfrm>
        </p:grpSpPr>
        <p:sp>
          <p:nvSpPr>
            <p:cNvPr id="50" name="Rounded Rectangle 49"/>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1" name="Rounded Rectangle 50"/>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grpSp>
      <p:grpSp>
        <p:nvGrpSpPr>
          <p:cNvPr id="52" name="Group 51"/>
          <p:cNvGrpSpPr/>
          <p:nvPr/>
        </p:nvGrpSpPr>
        <p:grpSpPr>
          <a:xfrm>
            <a:off x="3592201" y="2473477"/>
            <a:ext cx="1855055" cy="362316"/>
            <a:chOff x="3291710" y="3032640"/>
            <a:chExt cx="959539" cy="406080"/>
          </a:xfrm>
        </p:grpSpPr>
        <p:sp>
          <p:nvSpPr>
            <p:cNvPr id="53" name="Rounded Rectangle 52"/>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3</a:t>
              </a:r>
            </a:p>
          </p:txBody>
        </p:sp>
        <p:sp>
          <p:nvSpPr>
            <p:cNvPr id="54" name="Rounded Rectangle 53"/>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grpSp>
        <p:nvGrpSpPr>
          <p:cNvPr id="55" name="Group 54"/>
          <p:cNvGrpSpPr/>
          <p:nvPr/>
        </p:nvGrpSpPr>
        <p:grpSpPr>
          <a:xfrm>
            <a:off x="3592201" y="2941405"/>
            <a:ext cx="1855055" cy="362316"/>
            <a:chOff x="3291710" y="3032640"/>
            <a:chExt cx="959539" cy="406080"/>
          </a:xfrm>
        </p:grpSpPr>
        <p:sp>
          <p:nvSpPr>
            <p:cNvPr id="56" name="Rounded Rectangle 55"/>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Times" charset="0"/>
                  <a:ea typeface="Times" charset="0"/>
                  <a:cs typeface="Times" charset="0"/>
                </a:rPr>
                <a:t>1</a:t>
              </a:r>
              <a:endPar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endParaRPr>
            </a:p>
          </p:txBody>
        </p:sp>
        <p:sp>
          <p:nvSpPr>
            <p:cNvPr id="57" name="Rounded Rectangle 56"/>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the</a:t>
              </a:r>
            </a:p>
          </p:txBody>
        </p:sp>
      </p:grpSp>
      <p:grpSp>
        <p:nvGrpSpPr>
          <p:cNvPr id="58" name="Group 57"/>
          <p:cNvGrpSpPr/>
          <p:nvPr/>
        </p:nvGrpSpPr>
        <p:grpSpPr>
          <a:xfrm>
            <a:off x="3592201" y="3941260"/>
            <a:ext cx="1855055" cy="362316"/>
            <a:chOff x="3291710" y="3032640"/>
            <a:chExt cx="959539" cy="406080"/>
          </a:xfrm>
        </p:grpSpPr>
        <p:sp>
          <p:nvSpPr>
            <p:cNvPr id="59" name="Rounded Rectangle 58"/>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0" name="Rounded Rectangle 59"/>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cat</a:t>
              </a:r>
            </a:p>
          </p:txBody>
        </p:sp>
      </p:grpSp>
      <p:grpSp>
        <p:nvGrpSpPr>
          <p:cNvPr id="61" name="Group 60"/>
          <p:cNvGrpSpPr/>
          <p:nvPr/>
        </p:nvGrpSpPr>
        <p:grpSpPr>
          <a:xfrm>
            <a:off x="3592201" y="4433760"/>
            <a:ext cx="1855055" cy="362316"/>
            <a:chOff x="3291710" y="3032640"/>
            <a:chExt cx="959539" cy="406080"/>
          </a:xfrm>
        </p:grpSpPr>
        <p:sp>
          <p:nvSpPr>
            <p:cNvPr id="62" name="Rounded Rectangle 61"/>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3" name="Rounded Rectangle 62"/>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grpSp>
        <p:nvGrpSpPr>
          <p:cNvPr id="67" name="Group 66"/>
          <p:cNvGrpSpPr/>
          <p:nvPr/>
        </p:nvGrpSpPr>
        <p:grpSpPr>
          <a:xfrm>
            <a:off x="3571527" y="5622166"/>
            <a:ext cx="1855055" cy="362316"/>
            <a:chOff x="3291710" y="3032640"/>
            <a:chExt cx="959539" cy="406080"/>
          </a:xfrm>
        </p:grpSpPr>
        <p:sp>
          <p:nvSpPr>
            <p:cNvPr id="68" name="Rounded Rectangle 67"/>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69" name="Rounded Rectangle 68"/>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big</a:t>
              </a:r>
            </a:p>
          </p:txBody>
        </p:sp>
      </p:grpSp>
      <p:grpSp>
        <p:nvGrpSpPr>
          <p:cNvPr id="70" name="Group 69"/>
          <p:cNvGrpSpPr/>
          <p:nvPr/>
        </p:nvGrpSpPr>
        <p:grpSpPr>
          <a:xfrm>
            <a:off x="3571527" y="6114666"/>
            <a:ext cx="1855055" cy="362316"/>
            <a:chOff x="3291710" y="3032640"/>
            <a:chExt cx="959539" cy="406080"/>
          </a:xfrm>
        </p:grpSpPr>
        <p:sp>
          <p:nvSpPr>
            <p:cNvPr id="71" name="Rounded Rectangle 70"/>
            <p:cNvSpPr/>
            <p:nvPr/>
          </p:nvSpPr>
          <p:spPr>
            <a:xfrm>
              <a:off x="3853289" y="3032640"/>
              <a:ext cx="397960" cy="40608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a:ln>
            <a:effectLst>
              <a:outerShdw blurRad="40000" dist="20000" dir="5400000" rotWithShape="0">
                <a:srgbClr val="000000">
                  <a:alpha val="38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charset="0"/>
                  <a:ea typeface="Times" charset="0"/>
                  <a:cs typeface="Times" charset="0"/>
                </a:rPr>
                <a:t>1</a:t>
              </a:r>
            </a:p>
          </p:txBody>
        </p:sp>
        <p:sp>
          <p:nvSpPr>
            <p:cNvPr id="72" name="Rounded Rectangle 71"/>
            <p:cNvSpPr/>
            <p:nvPr/>
          </p:nvSpPr>
          <p:spPr>
            <a:xfrm>
              <a:off x="3291710" y="3032640"/>
              <a:ext cx="560799" cy="40608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type="none" w="med" len="med"/>
              <a:tailEnd type="none"/>
            </a:ln>
            <a:effectLst>
              <a:outerShdw blurRad="40000" dist="23000" dir="5400000" rotWithShape="0">
                <a:srgbClr val="000000">
                  <a:alpha val="35000"/>
                </a:srgbClr>
              </a:outerShdw>
            </a:effectLst>
          </p:spPr>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Gill Sans Light"/>
                  <a:ea typeface=""/>
                  <a:cs typeface="Gill Sans Light"/>
                </a:rPr>
                <a:t>dog</a:t>
              </a:r>
            </a:p>
          </p:txBody>
        </p:sp>
      </p:grpSp>
      <p:sp>
        <p:nvSpPr>
          <p:cNvPr id="3" name="TextBox 2"/>
          <p:cNvSpPr txBox="1"/>
          <p:nvPr/>
        </p:nvSpPr>
        <p:spPr>
          <a:xfrm>
            <a:off x="6322010" y="6350657"/>
            <a:ext cx="5791970"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Output is cached for fast recovery on </a:t>
            </a:r>
            <a:r>
              <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rPr>
              <a:t>node failure</a:t>
            </a:r>
          </a:p>
        </p:txBody>
      </p:sp>
    </p:spTree>
    <p:extLst>
      <p:ext uri="{BB962C8B-B14F-4D97-AF65-F5344CB8AC3E}">
        <p14:creationId xmlns:p14="http://schemas.microsoft.com/office/powerpoint/2010/main" val="108907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D9615F"/>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1_Office Theme">
  <a:themeElements>
    <a:clrScheme name="Custom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0FF"/>
      </a:hlink>
      <a:folHlink>
        <a:srgbClr val="800080"/>
      </a:folHlink>
    </a:clrScheme>
    <a:fontScheme name="Exhibit">
      <a:majorFont>
        <a:latin typeface="Corbel"/>
        <a:ea typeface=""/>
        <a:cs typeface=""/>
        <a:font script="Jpan" typeface="メイリオ"/>
      </a:majorFont>
      <a:minorFont>
        <a:latin typeface="Corbel"/>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headEnd type="none" w="med" len="med"/>
          <a:tailEnd type="none"/>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solidFill>
          <a:headEnd type="none" w="med" len="med"/>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800" dirty="0" smtClean="0">
            <a:latin typeface="Gill Sans Light"/>
            <a:cs typeface="Gill Sans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35591</TotalTime>
  <Words>6441</Words>
  <Application>Microsoft Macintosh PowerPoint</Application>
  <PresentationFormat>Widescreen</PresentationFormat>
  <Paragraphs>1348</Paragraphs>
  <Slides>120</Slides>
  <Notes>36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120</vt:i4>
      </vt:variant>
    </vt:vector>
  </HeadingPairs>
  <TitlesOfParts>
    <vt:vector size="141" baseType="lpstr">
      <vt:lpstr>Aharoni</vt:lpstr>
      <vt:lpstr>Algerian</vt:lpstr>
      <vt:lpstr>American Typewriter</vt:lpstr>
      <vt:lpstr>Arial</vt:lpstr>
      <vt:lpstr>Calibri</vt:lpstr>
      <vt:lpstr>Century Gothic</vt:lpstr>
      <vt:lpstr>Comic Sans MS</vt:lpstr>
      <vt:lpstr>Corbel</vt:lpstr>
      <vt:lpstr>Franklin Gothic Demi</vt:lpstr>
      <vt:lpstr>Gill Sans Light</vt:lpstr>
      <vt:lpstr>Helvetica</vt:lpstr>
      <vt:lpstr>Helvetica Neue</vt:lpstr>
      <vt:lpstr>Helvetica Neue Light</vt:lpstr>
      <vt:lpstr>IBM Plex Mono</vt:lpstr>
      <vt:lpstr>Lucida Grande</vt:lpstr>
      <vt:lpstr>Monaco</vt:lpstr>
      <vt:lpstr>Tahoma</vt:lpstr>
      <vt:lpstr>Times</vt:lpstr>
      <vt:lpstr>Wingdings</vt:lpstr>
      <vt:lpstr>2_Office Theme</vt:lpstr>
      <vt:lpstr>1_Office Theme</vt:lpstr>
      <vt:lpstr>Machine Learning  Systems (294-162)</vt:lpstr>
      <vt:lpstr>About Amir</vt:lpstr>
      <vt:lpstr>Back in 2011 – Golden Age of Large Scale Computing</vt:lpstr>
      <vt:lpstr>PowerPoint Presentation</vt:lpstr>
      <vt:lpstr>Use Supercomputers to Efficiently Solve Large Scale Problems</vt:lpstr>
      <vt:lpstr>PostDoc Focus: Full Stack Deep Learning</vt:lpstr>
      <vt:lpstr>About Joey</vt:lpstr>
      <vt:lpstr>PowerPoint Presentation</vt:lpstr>
      <vt:lpstr>PowerPoint Presentation</vt:lpstr>
      <vt:lpstr>Back in 2007</vt:lpstr>
      <vt:lpstr>Back in 2007</vt:lpstr>
      <vt:lpstr>Back in 2008</vt:lpstr>
      <vt:lpstr>PowerPoint Presentation</vt:lpstr>
      <vt:lpstr>Low-Level Primitives</vt:lpstr>
      <vt:lpstr>Advantages of the Low-Level Approach</vt:lpstr>
      <vt:lpstr>Limitations of the Low-Level Approach</vt:lpstr>
      <vt:lpstr>PowerPoint Presentation</vt:lpstr>
      <vt:lpstr>Design Complexity</vt:lpstr>
      <vt:lpstr>Design Complexity</vt:lpstr>
      <vt:lpstr>Design Complexity</vt:lpstr>
      <vt:lpstr>Managing Complexity Through Abstraction</vt:lpstr>
      <vt:lpstr>PhD in Machine Learning from CMU 2013</vt:lpstr>
      <vt:lpstr>Looking Back on AI Systems</vt:lpstr>
      <vt:lpstr>PowerPoint Presentation</vt:lpstr>
      <vt:lpstr>Machine learning community has had an evolving focus on AI Systems</vt:lpstr>
      <vt:lpstr>Systems and the  Third Wave of AI</vt:lpstr>
      <vt:lpstr>Waves of AI Research</vt:lpstr>
      <vt:lpstr>Waves of AI Research</vt:lpstr>
      <vt:lpstr>Waves of AI Research</vt:lpstr>
      <vt:lpstr>Waves of AI Research</vt:lpstr>
      <vt:lpstr>Waves of AI Research</vt:lpstr>
      <vt:lpstr>Waves of AI Research</vt:lpstr>
      <vt:lpstr>Waves of AI Research</vt:lpstr>
      <vt:lpstr>Will there be a 3rd winter?</vt:lpstr>
      <vt:lpstr>Joey’s Forecast:  A Chilly Spring and a Warm Summer</vt:lpstr>
      <vt:lpstr>Research in AI and  Systems for AI is  Exploding</vt:lpstr>
      <vt:lpstr>PowerPoint Presentation</vt:lpstr>
      <vt:lpstr>New Forces Driving AI Revolution</vt:lpstr>
      <vt:lpstr>What defines good  AI-Systems  Research Today?</vt:lpstr>
      <vt:lpstr>What defines good  AI-Systems  Research Today?</vt:lpstr>
      <vt:lpstr>Big Ideas in ML Research</vt:lpstr>
      <vt:lpstr>What makes a great (accepted) paper?</vt:lpstr>
      <vt:lpstr>What defines good  AI-Systems  Research Today?</vt:lpstr>
      <vt:lpstr>Big Ideas in Systems Research</vt:lpstr>
      <vt:lpstr>What makes a great (accepted) paper?</vt:lpstr>
      <vt:lpstr>What defines good  AI-Systems  Research Today?</vt:lpstr>
      <vt:lpstr>What is AI-Systems Research?</vt:lpstr>
      <vt:lpstr>Kinds of AI-Systems Research</vt:lpstr>
      <vt:lpstr>AI + Systems</vt:lpstr>
      <vt:lpstr>AI + Systems</vt:lpstr>
      <vt:lpstr>AI + Systems</vt:lpstr>
      <vt:lpstr>AI + Systems</vt:lpstr>
      <vt:lpstr>AI + Systems</vt:lpstr>
      <vt:lpstr>About You?</vt:lpstr>
      <vt:lpstr>Background Requirements</vt:lpstr>
      <vt:lpstr>Enrolling in the Class (and the Waitlist)</vt:lpstr>
      <vt:lpstr>Reasons not to take this class …  </vt:lpstr>
      <vt:lpstr>Goals for the Class</vt:lpstr>
      <vt:lpstr>My Goals for the Class</vt:lpstr>
      <vt:lpstr>How will we achieve these goals?</vt:lpstr>
      <vt:lpstr>Simple Grading Policy</vt:lpstr>
      <vt:lpstr>Problems</vt:lpstr>
      <vt:lpstr>What makes a good problem?</vt:lpstr>
      <vt:lpstr>Can you Solve a Solved Problem?</vt:lpstr>
      <vt:lpstr>Class Organization</vt:lpstr>
      <vt:lpstr>Weekly Topic Organization</vt:lpstr>
      <vt:lpstr>PC Meeting Format</vt:lpstr>
      <vt:lpstr>In Class PC Meeting Format (V.1)</vt:lpstr>
      <vt:lpstr>The Neutral Presenter will Summarize</vt:lpstr>
      <vt:lpstr>Advocate and Critic Will Discuss</vt:lpstr>
      <vt:lpstr>Break + Action Items</vt:lpstr>
      <vt:lpstr>Context for  Big Data Systems</vt:lpstr>
      <vt:lpstr>Why discuss big data systems in this class?</vt:lpstr>
      <vt:lpstr>Relational Database Systems</vt:lpstr>
      <vt:lpstr>SQL is a Declarative Language </vt:lpstr>
      <vt:lpstr>Physical Data Independence </vt:lpstr>
      <vt:lpstr>User Defined Aggregates</vt:lpstr>
      <vt:lpstr>Closed Relational Model and Learning</vt:lpstr>
      <vt:lpstr>Out-of-core Computation</vt:lpstr>
      <vt:lpstr>Reasoning about Memory Hierarchy</vt:lpstr>
      <vt:lpstr>Reasoning about Memory Hierarchy</vt:lpstr>
      <vt:lpstr>Transactional vs Analytics Data Systems</vt:lpstr>
      <vt:lpstr>Operational Data Stores</vt:lpstr>
      <vt:lpstr>PowerPoint Presentation</vt:lpstr>
      <vt:lpstr>Extract  Transform  Load (ETL)</vt:lpstr>
      <vt:lpstr>Recent Trend: ETL --&gt; ELT</vt:lpstr>
      <vt:lpstr>PowerPoint Presentation</vt:lpstr>
      <vt:lpstr>PowerPoint Presentation</vt:lpstr>
      <vt:lpstr>PowerPoint Presentation</vt:lpstr>
      <vt:lpstr>The Dark Side of Data Lakes</vt:lpstr>
      <vt:lpstr>A Brighter Future for Data Lakes</vt:lpstr>
      <vt:lpstr>How do we store and compute on  large unstructured datasets</vt:lpstr>
      <vt:lpstr>Fault Tolerant Distributed File Systems</vt:lpstr>
      <vt:lpstr>The Map Reduce Abstraction</vt:lpstr>
      <vt:lpstr>Key properties of Map And Reduce</vt:lpstr>
      <vt:lpstr>Executing Map Reduce</vt:lpstr>
      <vt:lpstr>Executing Map Reduce</vt:lpstr>
      <vt:lpstr>Executing Map Reduce</vt:lpstr>
      <vt:lpstr>Executing Map Reduce</vt:lpstr>
      <vt:lpstr>Executing Map Reduce</vt:lpstr>
      <vt:lpstr>Executing Map Reduce</vt:lpstr>
      <vt:lpstr>Executing Map Reduce</vt:lpstr>
      <vt:lpstr>Executing Map Reduce</vt:lpstr>
      <vt:lpstr>Learning from Statistics (Aggregation)*</vt:lpstr>
      <vt:lpstr>Can we compute </vt:lpstr>
      <vt:lpstr>Can we compute </vt:lpstr>
      <vt:lpstr>Cost Analysis</vt:lpstr>
      <vt:lpstr>Logistic Regression using Gradient Descent?</vt:lpstr>
      <vt:lpstr>Logistic Regression in Map-Reduce</vt:lpstr>
      <vt:lpstr>Logistic Regression in Map-Reduce</vt:lpstr>
      <vt:lpstr>Iteration in Map-Reduce</vt:lpstr>
      <vt:lpstr>Cost of Iteration in Map-Reduce</vt:lpstr>
      <vt:lpstr>Cost of Iteration in Map-Reduce</vt:lpstr>
      <vt:lpstr>Iteration and Multi-stage computation</vt:lpstr>
      <vt:lpstr>Dataflow View</vt:lpstr>
      <vt:lpstr>Memory Opt. Dataflow</vt:lpstr>
      <vt:lpstr>Memory Opt. Dataflow View</vt:lpstr>
      <vt:lpstr>Databricks Company </vt:lpstr>
      <vt:lpstr>Modern Data Stack</vt:lpstr>
      <vt:lpstr>Thoughts for Reading this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Low-Latency Online Prediction Serving System</dc:title>
  <dc:creator>Joseph Gonzalez</dc:creator>
  <cp:lastModifiedBy>Amir Gholaminejad</cp:lastModifiedBy>
  <cp:revision>720</cp:revision>
  <cp:lastPrinted>2016-09-15T22:35:52Z</cp:lastPrinted>
  <dcterms:created xsi:type="dcterms:W3CDTF">2016-06-11T00:34:45Z</dcterms:created>
  <dcterms:modified xsi:type="dcterms:W3CDTF">2022-01-24T19:24:15Z</dcterms:modified>
</cp:coreProperties>
</file>