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38" r:id="rId1"/>
    <p:sldMasterId id="2147483976" r:id="rId2"/>
  </p:sldMasterIdLst>
  <p:notesMasterIdLst>
    <p:notesMasterId r:id="rId75"/>
  </p:notesMasterIdLst>
  <p:handoutMasterIdLst>
    <p:handoutMasterId r:id="rId76"/>
  </p:handoutMasterIdLst>
  <p:sldIdLst>
    <p:sldId id="4310" r:id="rId3"/>
    <p:sldId id="4349" r:id="rId4"/>
    <p:sldId id="4348" r:id="rId5"/>
    <p:sldId id="4355" r:id="rId6"/>
    <p:sldId id="367" r:id="rId7"/>
    <p:sldId id="362" r:id="rId8"/>
    <p:sldId id="4611" r:id="rId9"/>
    <p:sldId id="1865" r:id="rId10"/>
    <p:sldId id="2068" r:id="rId11"/>
    <p:sldId id="4254" r:id="rId12"/>
    <p:sldId id="4274" r:id="rId13"/>
    <p:sldId id="4588" r:id="rId14"/>
    <p:sldId id="4590" r:id="rId15"/>
    <p:sldId id="345" r:id="rId16"/>
    <p:sldId id="4591" r:id="rId17"/>
    <p:sldId id="471" r:id="rId18"/>
    <p:sldId id="476" r:id="rId19"/>
    <p:sldId id="4575" r:id="rId20"/>
    <p:sldId id="4576" r:id="rId21"/>
    <p:sldId id="4592" r:id="rId22"/>
    <p:sldId id="4595" r:id="rId23"/>
    <p:sldId id="680" r:id="rId24"/>
    <p:sldId id="589" r:id="rId25"/>
    <p:sldId id="4596" r:id="rId26"/>
    <p:sldId id="4597" r:id="rId27"/>
    <p:sldId id="4594" r:id="rId28"/>
    <p:sldId id="4599" r:id="rId29"/>
    <p:sldId id="2081" r:id="rId30"/>
    <p:sldId id="2084" r:id="rId31"/>
    <p:sldId id="2106" r:id="rId32"/>
    <p:sldId id="2107" r:id="rId33"/>
    <p:sldId id="2108" r:id="rId34"/>
    <p:sldId id="2109" r:id="rId35"/>
    <p:sldId id="2110" r:id="rId36"/>
    <p:sldId id="2099" r:id="rId37"/>
    <p:sldId id="2090" r:id="rId38"/>
    <p:sldId id="2085" r:id="rId39"/>
    <p:sldId id="2087" r:id="rId40"/>
    <p:sldId id="2088" r:id="rId41"/>
    <p:sldId id="2089" r:id="rId42"/>
    <p:sldId id="2111" r:id="rId43"/>
    <p:sldId id="2091" r:id="rId44"/>
    <p:sldId id="2092" r:id="rId45"/>
    <p:sldId id="2093" r:id="rId46"/>
    <p:sldId id="2094" r:id="rId47"/>
    <p:sldId id="2095" r:id="rId48"/>
    <p:sldId id="2104" r:id="rId49"/>
    <p:sldId id="2096" r:id="rId50"/>
    <p:sldId id="2097" r:id="rId51"/>
    <p:sldId id="2098" r:id="rId52"/>
    <p:sldId id="2113" r:id="rId53"/>
    <p:sldId id="2114" r:id="rId54"/>
    <p:sldId id="2115" r:id="rId55"/>
    <p:sldId id="4600" r:id="rId56"/>
    <p:sldId id="4601" r:id="rId57"/>
    <p:sldId id="4602" r:id="rId58"/>
    <p:sldId id="4610" r:id="rId59"/>
    <p:sldId id="4603" r:id="rId60"/>
    <p:sldId id="4605" r:id="rId61"/>
    <p:sldId id="595" r:id="rId62"/>
    <p:sldId id="4604" r:id="rId63"/>
    <p:sldId id="481" r:id="rId64"/>
    <p:sldId id="4606" r:id="rId65"/>
    <p:sldId id="597" r:id="rId66"/>
    <p:sldId id="599" r:id="rId67"/>
    <p:sldId id="601" r:id="rId68"/>
    <p:sldId id="602" r:id="rId69"/>
    <p:sldId id="4609" r:id="rId70"/>
    <p:sldId id="4607" r:id="rId71"/>
    <p:sldId id="1921" r:id="rId72"/>
    <p:sldId id="1901" r:id="rId73"/>
    <p:sldId id="2066" r:id="rId74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193AA95A-CB99-594A-8DB2-3B833108B540}">
          <p14:sldIdLst>
            <p14:sldId id="4310"/>
            <p14:sldId id="4349"/>
            <p14:sldId id="4348"/>
            <p14:sldId id="4355"/>
            <p14:sldId id="367"/>
            <p14:sldId id="362"/>
            <p14:sldId id="4611"/>
            <p14:sldId id="1865"/>
            <p14:sldId id="2068"/>
            <p14:sldId id="4254"/>
            <p14:sldId id="4274"/>
            <p14:sldId id="4588"/>
            <p14:sldId id="4590"/>
            <p14:sldId id="345"/>
            <p14:sldId id="4591"/>
          </p14:sldIdLst>
        </p14:section>
        <p14:section name="History" id="{9201E9D6-FAA7-4146-9843-22B0DAA293C2}">
          <p14:sldIdLst/>
        </p14:section>
        <p14:section name="Algorithms" id="{8B64AB10-2998-7241-A9B6-A373AA8D6829}">
          <p14:sldIdLst>
            <p14:sldId id="471"/>
            <p14:sldId id="476"/>
            <p14:sldId id="4575"/>
            <p14:sldId id="4576"/>
            <p14:sldId id="4592"/>
            <p14:sldId id="4595"/>
            <p14:sldId id="680"/>
            <p14:sldId id="589"/>
            <p14:sldId id="4596"/>
            <p14:sldId id="4597"/>
            <p14:sldId id="4594"/>
          </p14:sldIdLst>
        </p14:section>
        <p14:section name="allreduce" id="{897C7AF1-A8F2-EE4B-9C55-F2244F4F7C4A}">
          <p14:sldIdLst>
            <p14:sldId id="4599"/>
            <p14:sldId id="2081"/>
            <p14:sldId id="2084"/>
            <p14:sldId id="2106"/>
            <p14:sldId id="2107"/>
            <p14:sldId id="2108"/>
            <p14:sldId id="2109"/>
            <p14:sldId id="2110"/>
            <p14:sldId id="2099"/>
            <p14:sldId id="2090"/>
            <p14:sldId id="2085"/>
            <p14:sldId id="2087"/>
            <p14:sldId id="2088"/>
            <p14:sldId id="2089"/>
            <p14:sldId id="2111"/>
            <p14:sldId id="2091"/>
            <p14:sldId id="2092"/>
            <p14:sldId id="2093"/>
            <p14:sldId id="2094"/>
            <p14:sldId id="2095"/>
            <p14:sldId id="2104"/>
            <p14:sldId id="2096"/>
            <p14:sldId id="2097"/>
            <p14:sldId id="2098"/>
            <p14:sldId id="2113"/>
            <p14:sldId id="2114"/>
            <p14:sldId id="2115"/>
            <p14:sldId id="4600"/>
            <p14:sldId id="4601"/>
            <p14:sldId id="4602"/>
            <p14:sldId id="4610"/>
            <p14:sldId id="4603"/>
            <p14:sldId id="4605"/>
            <p14:sldId id="595"/>
            <p14:sldId id="4604"/>
            <p14:sldId id="481"/>
            <p14:sldId id="4606"/>
            <p14:sldId id="597"/>
            <p14:sldId id="599"/>
            <p14:sldId id="601"/>
            <p14:sldId id="602"/>
            <p14:sldId id="4609"/>
            <p14:sldId id="4607"/>
            <p14:sldId id="1921"/>
            <p14:sldId id="1901"/>
            <p14:sldId id="2066"/>
          </p14:sldIdLst>
        </p14:section>
        <p14:section name="Extra" id="{5B819AD5-7636-4E4F-BEDB-F1FFEC89FE6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esh Sarukkai" initials="" lastIdx="2" clrIdx="0"/>
  <p:cmAuthor id="2" name="Saurabh Bajaj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03864"/>
    <a:srgbClr val="FFC000"/>
    <a:srgbClr val="1F77B4"/>
    <a:srgbClr val="1F77B5"/>
    <a:srgbClr val="5B9BD5"/>
    <a:srgbClr val="FFB802"/>
    <a:srgbClr val="1F497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D32122-7540-4DED-B4C6-10293E0B8CA5}">
  <a:tblStyle styleId="{D2D32122-7540-4DED-B4C6-10293E0B8CA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6E6"/>
          </a:solidFill>
        </a:fill>
      </a:tcStyle>
    </a:wholeTbl>
    <a:band1H>
      <a:tcTxStyle b="off" i="off"/>
      <a:tcStyle>
        <a:tcBdr/>
        <a:fill>
          <a:solidFill>
            <a:srgbClr val="CACAC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CAC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74422" autoAdjust="0"/>
  </p:normalViewPr>
  <p:slideViewPr>
    <p:cSldViewPr snapToGrid="0">
      <p:cViewPr varScale="1">
        <p:scale>
          <a:sx n="93" d="100"/>
          <a:sy n="93" d="100"/>
        </p:scale>
        <p:origin x="856" y="2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311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19593163193699"/>
          <c:y val="6.6285210526597693E-2"/>
          <c:w val="0.82449310459903902"/>
          <c:h val="0.789169648533141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-1.63897550867283E-3"/>
                  <c:y val="-1.33324878926314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0.11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C9F-994E-8632-9DA85DAF9E9F}"/>
                </c:ext>
              </c:extLst>
            </c:dLbl>
            <c:dLbl>
              <c:idx val="8"/>
              <c:layout>
                <c:manualLayout>
                  <c:x val="-1.63897550867283E-3"/>
                  <c:y val="-5.8662946727577603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0.03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C9F-994E-8632-9DA85DAF9E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128</c:v>
                </c:pt>
                <c:pt idx="1">
                  <c:v>200</c:v>
                </c:pt>
                <c:pt idx="2">
                  <c:v>128</c:v>
                </c:pt>
                <c:pt idx="3">
                  <c:v>256</c:v>
                </c:pt>
                <c:pt idx="4">
                  <c:v>768</c:v>
                </c:pt>
                <c:pt idx="5">
                  <c:v>128</c:v>
                </c:pt>
                <c:pt idx="6">
                  <c:v>2048</c:v>
                </c:pt>
                <c:pt idx="7">
                  <c:v>2048</c:v>
                </c:pt>
                <c:pt idx="8">
                  <c:v>2176</c:v>
                </c:pt>
                <c:pt idx="9">
                  <c:v>2048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10.5</c:v>
                </c:pt>
                <c:pt idx="1">
                  <c:v>22.94</c:v>
                </c:pt>
                <c:pt idx="2">
                  <c:v>6.57</c:v>
                </c:pt>
                <c:pt idx="3">
                  <c:v>1</c:v>
                </c:pt>
                <c:pt idx="4">
                  <c:v>0.66</c:v>
                </c:pt>
                <c:pt idx="5">
                  <c:v>0.3</c:v>
                </c:pt>
                <c:pt idx="6">
                  <c:v>0.23</c:v>
                </c:pt>
                <c:pt idx="7">
                  <c:v>0.11</c:v>
                </c:pt>
                <c:pt idx="8">
                  <c:v>0.03</c:v>
                </c:pt>
                <c:pt idx="9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9F-994E-8632-9DA85DAF9E9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5"/>
        <c:overlap val="100"/>
        <c:axId val="609207536"/>
        <c:axId val="609200088"/>
      </c:barChart>
      <c:catAx>
        <c:axId val="6092075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dirty="0"/>
                  <a:t># of</a:t>
                </a:r>
                <a:r>
                  <a:rPr lang="en-US" sz="2400" b="1" baseline="0" dirty="0"/>
                  <a:t> PE Nodes</a:t>
                </a:r>
                <a:endParaRPr lang="en-US" sz="2400" b="1" dirty="0"/>
              </a:p>
            </c:rich>
          </c:tx>
          <c:layout>
            <c:manualLayout>
              <c:xMode val="edge"/>
              <c:yMode val="edge"/>
              <c:x val="0.42460344664386401"/>
              <c:y val="0.932787132443229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200088"/>
        <c:crossesAt val="0.01"/>
        <c:auto val="1"/>
        <c:lblAlgn val="ctr"/>
        <c:lblOffset val="100"/>
        <c:noMultiLvlLbl val="0"/>
      </c:catAx>
      <c:valAx>
        <c:axId val="609200088"/>
        <c:scaling>
          <c:logBase val="10"/>
          <c:orientation val="minMax"/>
          <c:max val="10000"/>
          <c:min val="0.0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dirty="0"/>
                  <a:t>Training Time (hours)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207536"/>
        <c:crosses val="autoZero"/>
        <c:crossBetween val="between"/>
      </c:valAx>
      <c:spPr>
        <a:noFill/>
        <a:ln>
          <a:noFill/>
        </a:ln>
        <a:effectLst>
          <a:glow rad="1257300">
            <a:schemeClr val="accent1">
              <a:alpha val="40000"/>
            </a:schemeClr>
          </a:glow>
          <a:outerShdw blurRad="50800" dist="50800" dir="5400000" algn="ctr" rotWithShape="0">
            <a:schemeClr val="bg1">
              <a:lumMod val="85000"/>
            </a:schemeClr>
          </a:outerShd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7.tif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0.479</cdr:x>
      <cdr:y>0.54854</cdr:y>
    </cdr:from>
    <cdr:to>
      <cdr:x>0.55</cdr:x>
      <cdr:y>0.60156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013BEF03-274F-4C7C-9361-313A8AB87F9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711637" y="2612573"/>
          <a:ext cx="550161" cy="252523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A38CAC-6322-3E4D-B6AC-296809B108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26ADCC-FC56-F04E-9F6C-23ABD41E9A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543AF-1FB4-FA44-8D64-98182DE3B47D}" type="datetimeFigureOut">
              <a:rPr lang="en-US" smtClean="0"/>
              <a:t>2/7/22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565E84-A64E-374E-BA32-5746B7F772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51FFA-A0FD-1C4D-BADF-42134FD37A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D966C-32A6-6040-B77F-FF238DA0D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35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9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42789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73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4" name="Shape 12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rtl="0"/>
            <a:endParaRPr lang="en-US" sz="3200" b="0" dirty="0">
              <a:effectLst/>
            </a:endParaRPr>
          </a:p>
        </p:txBody>
      </p:sp>
      <p:sp>
        <p:nvSpPr>
          <p:cNvPr id="1215" name="Shape 12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  <a:tabLst/>
              <a:defRPr/>
            </a:pPr>
            <a:fld id="{00000000-1234-1234-1234-123412341234}" type="slidenum">
              <a:rPr kumimoji="0" lang="en-US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Helvetica Neue"/>
                <a:buNone/>
                <a:tabLst/>
                <a:defRPr/>
              </a:pPr>
              <a:t>19</a:t>
            </a:fld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47451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56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4" name="Shape 12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b="0" dirty="0">
              <a:effectLst/>
            </a:endParaRPr>
          </a:p>
        </p:txBody>
      </p:sp>
      <p:sp>
        <p:nvSpPr>
          <p:cNvPr id="1215" name="Shape 12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  <a:tabLst/>
              <a:defRPr/>
            </a:pPr>
            <a:fld id="{00000000-1234-1234-1234-123412341234}" type="slidenum">
              <a:rPr kumimoji="0" lang="en-US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Helvetica Neue"/>
                <a:buNone/>
                <a:tabLst/>
                <a:defRPr/>
              </a:pPr>
              <a:t>21</a:t>
            </a:fld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47695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7590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432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81B42F-0E28-734E-A943-256CE75EF0E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54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5838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7673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317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026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5285e9881e_17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5285e9881e_17_85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5285e9881e_17_85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63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7610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0" name="Shape 34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1" name="Shape 34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117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" name="Shape 34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2" name="Shape 3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0815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/>
              <a:t>Baidu: Distributed Hierarchical GPU Parameter Server for Massive Scale Deep Learning Ads Systems, W. Zhao et 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7726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1366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" name="Shape 28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8" name="Shape 28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3325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6056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2787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4" name="Shape 12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rtl="0"/>
            <a:endParaRPr lang="en-US" sz="3200" b="0" dirty="0">
              <a:effectLst/>
            </a:endParaRPr>
          </a:p>
        </p:txBody>
      </p:sp>
      <p:sp>
        <p:nvSpPr>
          <p:cNvPr id="1215" name="Shape 12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  <a:tabLst/>
              <a:defRPr/>
            </a:pPr>
            <a:fld id="{00000000-1234-1234-1234-123412341234}" type="slidenum">
              <a:rPr kumimoji="0" lang="en-US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Helvetica Neue"/>
                <a:buNone/>
                <a:tabLst/>
                <a:defRPr/>
              </a:pPr>
              <a:t>18</a:t>
            </a:fld>
            <a:endParaRPr kumimoji="0" lang="en-US" sz="5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0879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uFillTx/>
              </a:defRPr>
            </a:lvl1pPr>
            <a:lvl2pPr marL="457189" indent="0" algn="ctr">
              <a:buNone/>
              <a:defRPr sz="2000">
                <a:uFillTx/>
              </a:defRPr>
            </a:lvl2pPr>
            <a:lvl3pPr marL="914377" indent="0" algn="ctr">
              <a:buNone/>
              <a:defRPr sz="1800">
                <a:uFillTx/>
              </a:defRPr>
            </a:lvl3pPr>
            <a:lvl4pPr marL="1371566" indent="0" algn="ctr">
              <a:buNone/>
              <a:defRPr sz="1600">
                <a:uFillTx/>
              </a:defRPr>
            </a:lvl4pPr>
            <a:lvl5pPr marL="1828754" indent="0" algn="ctr">
              <a:buNone/>
              <a:defRPr sz="1600">
                <a:uFillTx/>
              </a:defRPr>
            </a:lvl5pPr>
            <a:lvl6pPr marL="2285943" indent="0" algn="ctr">
              <a:buNone/>
              <a:defRPr sz="1600">
                <a:uFillTx/>
              </a:defRPr>
            </a:lvl6pPr>
            <a:lvl7pPr marL="2743131" indent="0" algn="ctr">
              <a:buNone/>
              <a:defRPr sz="1600">
                <a:uFillTx/>
              </a:defRPr>
            </a:lvl7pPr>
            <a:lvl8pPr marL="3200320" indent="0" algn="ctr">
              <a:buNone/>
              <a:defRPr sz="1600">
                <a:uFillTx/>
              </a:defRPr>
            </a:lvl8pPr>
            <a:lvl9pPr marL="3657509" indent="0" algn="ctr">
              <a:buNone/>
              <a:defRPr sz="1600">
                <a:uFillTx/>
              </a:defRPr>
            </a:lvl9pPr>
          </a:lstStyle>
          <a:p>
            <a:r>
              <a:rPr lang="en-US" dirty="0">
                <a:uFillTx/>
              </a:rPr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2/7/22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50711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uFillTx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uFillTx/>
              </a:defRPr>
            </a:lvl1pPr>
          </a:lstStyle>
          <a:p>
            <a:fld id="{F51376BE-D49D-E946-9484-81A0C482C8D7}" type="datetimeFigureOut">
              <a:rPr lang="en-US" smtClean="0">
                <a:uFillTx/>
              </a:rPr>
              <a:pPr/>
              <a:t>2/7/22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uFillTx/>
              </a:defRPr>
            </a:lvl1pPr>
          </a:lstStyle>
          <a:p>
            <a:fld id="{DC2A921A-EC74-6F4D-8465-D463C43FF014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00813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2/7/22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47112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189" indent="0">
              <a:buNone/>
              <a:defRPr sz="2000" b="1">
                <a:uFillTx/>
              </a:defRPr>
            </a:lvl2pPr>
            <a:lvl3pPr marL="914377" indent="0">
              <a:buNone/>
              <a:defRPr sz="1800" b="1">
                <a:uFillTx/>
              </a:defRPr>
            </a:lvl3pPr>
            <a:lvl4pPr marL="1371566" indent="0">
              <a:buNone/>
              <a:defRPr sz="1600" b="1">
                <a:uFillTx/>
              </a:defRPr>
            </a:lvl4pPr>
            <a:lvl5pPr marL="1828754" indent="0">
              <a:buNone/>
              <a:defRPr sz="1600" b="1">
                <a:uFillTx/>
              </a:defRPr>
            </a:lvl5pPr>
            <a:lvl6pPr marL="2285943" indent="0">
              <a:buNone/>
              <a:defRPr sz="1600" b="1">
                <a:uFillTx/>
              </a:defRPr>
            </a:lvl6pPr>
            <a:lvl7pPr marL="2743131" indent="0">
              <a:buNone/>
              <a:defRPr sz="1600" b="1">
                <a:uFillTx/>
              </a:defRPr>
            </a:lvl7pPr>
            <a:lvl8pPr marL="3200320" indent="0">
              <a:buNone/>
              <a:defRPr sz="1600" b="1">
                <a:uFillTx/>
              </a:defRPr>
            </a:lvl8pPr>
            <a:lvl9pPr marL="3657509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189" indent="0">
              <a:buNone/>
              <a:defRPr sz="2000" b="1">
                <a:uFillTx/>
              </a:defRPr>
            </a:lvl2pPr>
            <a:lvl3pPr marL="914377" indent="0">
              <a:buNone/>
              <a:defRPr sz="1800" b="1">
                <a:uFillTx/>
              </a:defRPr>
            </a:lvl3pPr>
            <a:lvl4pPr marL="1371566" indent="0">
              <a:buNone/>
              <a:defRPr sz="1600" b="1">
                <a:uFillTx/>
              </a:defRPr>
            </a:lvl4pPr>
            <a:lvl5pPr marL="1828754" indent="0">
              <a:buNone/>
              <a:defRPr sz="1600" b="1">
                <a:uFillTx/>
              </a:defRPr>
            </a:lvl5pPr>
            <a:lvl6pPr marL="2285943" indent="0">
              <a:buNone/>
              <a:defRPr sz="1600" b="1">
                <a:uFillTx/>
              </a:defRPr>
            </a:lvl6pPr>
            <a:lvl7pPr marL="2743131" indent="0">
              <a:buNone/>
              <a:defRPr sz="1600" b="1">
                <a:uFillTx/>
              </a:defRPr>
            </a:lvl7pPr>
            <a:lvl8pPr marL="3200320" indent="0">
              <a:buNone/>
              <a:defRPr sz="1600" b="1">
                <a:uFillTx/>
              </a:defRPr>
            </a:lvl8pPr>
            <a:lvl9pPr marL="3657509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2/7/22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55646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2/7/22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84706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2/7/22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40372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189" indent="0">
              <a:buNone/>
              <a:defRPr sz="1400">
                <a:uFillTx/>
              </a:defRPr>
            </a:lvl2pPr>
            <a:lvl3pPr marL="914377" indent="0">
              <a:buNone/>
              <a:defRPr sz="1200">
                <a:uFillTx/>
              </a:defRPr>
            </a:lvl3pPr>
            <a:lvl4pPr marL="1371566" indent="0">
              <a:buNone/>
              <a:defRPr sz="1000">
                <a:uFillTx/>
              </a:defRPr>
            </a:lvl4pPr>
            <a:lvl5pPr marL="1828754" indent="0">
              <a:buNone/>
              <a:defRPr sz="1000">
                <a:uFillTx/>
              </a:defRPr>
            </a:lvl5pPr>
            <a:lvl6pPr marL="2285943" indent="0">
              <a:buNone/>
              <a:defRPr sz="1000">
                <a:uFillTx/>
              </a:defRPr>
            </a:lvl6pPr>
            <a:lvl7pPr marL="2743131" indent="0">
              <a:buNone/>
              <a:defRPr sz="1000">
                <a:uFillTx/>
              </a:defRPr>
            </a:lvl7pPr>
            <a:lvl8pPr marL="3200320" indent="0">
              <a:buNone/>
              <a:defRPr sz="1000">
                <a:uFillTx/>
              </a:defRPr>
            </a:lvl8pPr>
            <a:lvl9pPr marL="3657509" indent="0">
              <a:buNone/>
              <a:defRPr sz="1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2/7/22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16319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189" indent="0">
              <a:buNone/>
              <a:defRPr sz="2800">
                <a:uFillTx/>
              </a:defRPr>
            </a:lvl2pPr>
            <a:lvl3pPr marL="914377" indent="0">
              <a:buNone/>
              <a:defRPr sz="2400">
                <a:uFillTx/>
              </a:defRPr>
            </a:lvl3pPr>
            <a:lvl4pPr marL="1371566" indent="0">
              <a:buNone/>
              <a:defRPr sz="2000">
                <a:uFillTx/>
              </a:defRPr>
            </a:lvl4pPr>
            <a:lvl5pPr marL="1828754" indent="0">
              <a:buNone/>
              <a:defRPr sz="2000">
                <a:uFillTx/>
              </a:defRPr>
            </a:lvl5pPr>
            <a:lvl6pPr marL="2285943" indent="0">
              <a:buNone/>
              <a:defRPr sz="2000">
                <a:uFillTx/>
              </a:defRPr>
            </a:lvl6pPr>
            <a:lvl7pPr marL="2743131" indent="0">
              <a:buNone/>
              <a:defRPr sz="2000">
                <a:uFillTx/>
              </a:defRPr>
            </a:lvl7pPr>
            <a:lvl8pPr marL="3200320" indent="0">
              <a:buNone/>
              <a:defRPr sz="2000">
                <a:uFillTx/>
              </a:defRPr>
            </a:lvl8pPr>
            <a:lvl9pPr marL="3657509" indent="0">
              <a:buNone/>
              <a:defRPr sz="2000">
                <a:uFillTx/>
              </a:defRPr>
            </a:lvl9pPr>
          </a:lstStyle>
          <a:p>
            <a:endParaRPr lang="en-US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189" indent="0">
              <a:buNone/>
              <a:defRPr sz="1400">
                <a:uFillTx/>
              </a:defRPr>
            </a:lvl2pPr>
            <a:lvl3pPr marL="914377" indent="0">
              <a:buNone/>
              <a:defRPr sz="1200">
                <a:uFillTx/>
              </a:defRPr>
            </a:lvl3pPr>
            <a:lvl4pPr marL="1371566" indent="0">
              <a:buNone/>
              <a:defRPr sz="1000">
                <a:uFillTx/>
              </a:defRPr>
            </a:lvl4pPr>
            <a:lvl5pPr marL="1828754" indent="0">
              <a:buNone/>
              <a:defRPr sz="1000">
                <a:uFillTx/>
              </a:defRPr>
            </a:lvl5pPr>
            <a:lvl6pPr marL="2285943" indent="0">
              <a:buNone/>
              <a:defRPr sz="1000">
                <a:uFillTx/>
              </a:defRPr>
            </a:lvl6pPr>
            <a:lvl7pPr marL="2743131" indent="0">
              <a:buNone/>
              <a:defRPr sz="1000">
                <a:uFillTx/>
              </a:defRPr>
            </a:lvl7pPr>
            <a:lvl8pPr marL="3200320" indent="0">
              <a:buNone/>
              <a:defRPr sz="1000">
                <a:uFillTx/>
              </a:defRPr>
            </a:lvl8pPr>
            <a:lvl9pPr marL="3657509" indent="0">
              <a:buNone/>
              <a:defRPr sz="1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2/7/22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90422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2/7/22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36420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2/7/22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22224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1915566"/>
            <a:ext cx="12191999" cy="1996034"/>
          </a:xfrm>
        </p:spPr>
        <p:txBody>
          <a:bodyPr/>
          <a:lstStyle>
            <a:lvl1pPr algn="ctr">
              <a:defRPr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b="0" i="0"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fld id="{0707532D-10C1-AA49-B4A4-A871B8E03AF0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76958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tx1"/>
              </a:buClr>
              <a:buSzPct val="100000"/>
              <a:buFont typeface="Wingdings" charset="2"/>
              <a:buChar char="Ø"/>
              <a:defRPr>
                <a:uFillTx/>
              </a:defRPr>
            </a:lvl1pPr>
            <a:lvl2pPr marL="914400" indent="-457200">
              <a:defRPr>
                <a:uFillTx/>
              </a:defRPr>
            </a:lvl2pPr>
            <a:lvl3pPr marL="1373188" indent="-311150">
              <a:defRPr>
                <a:uFillTx/>
              </a:defRPr>
            </a:lvl3pPr>
            <a:lvl4pPr marL="1830388" indent="-236538">
              <a:defRPr>
                <a:uFillTx/>
              </a:defRPr>
            </a:lvl4pPr>
            <a:lvl5pPr marL="2287588" indent="-234950">
              <a:defRPr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2/7/22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86389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1915566"/>
            <a:ext cx="12191999" cy="1996034"/>
          </a:xfrm>
        </p:spPr>
        <p:txBody>
          <a:bodyPr/>
          <a:lstStyle>
            <a:lvl1pPr algn="ctr">
              <a:defRPr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b="0" i="0"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fld id="{0707532D-10C1-AA49-B4A4-A871B8E03AF0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09196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99" cy="76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48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99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defRPr sz="3733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678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Slide">
  <p:cSld name="White Slide">
    <p:bg>
      <p:bgPr>
        <a:solidFill>
          <a:srgbClr val="FFFFFF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Shape 7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57463" y="6173936"/>
            <a:ext cx="896023" cy="309803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Shape 733"/>
          <p:cNvSpPr txBox="1">
            <a:spLocks noGrp="1"/>
          </p:cNvSpPr>
          <p:nvPr>
            <p:ph type="title"/>
          </p:nvPr>
        </p:nvSpPr>
        <p:spPr>
          <a:xfrm>
            <a:off x="1042300" y="1645963"/>
            <a:ext cx="9777200" cy="12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41414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67">
                <a:solidFill>
                  <a:srgbClr val="41414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67">
                <a:solidFill>
                  <a:srgbClr val="41414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67">
                <a:solidFill>
                  <a:srgbClr val="41414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67">
                <a:solidFill>
                  <a:srgbClr val="41414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67">
                <a:solidFill>
                  <a:srgbClr val="41414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67">
                <a:solidFill>
                  <a:srgbClr val="41414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67">
                <a:solidFill>
                  <a:srgbClr val="41414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67">
                <a:solidFill>
                  <a:srgbClr val="414141"/>
                </a:solidFill>
              </a:defRPr>
            </a:lvl9pPr>
          </a:lstStyle>
          <a:p>
            <a:endParaRPr/>
          </a:p>
        </p:txBody>
      </p:sp>
      <p:sp>
        <p:nvSpPr>
          <p:cNvPr id="734" name="Shape 734"/>
          <p:cNvSpPr txBox="1">
            <a:spLocks noGrp="1"/>
          </p:cNvSpPr>
          <p:nvPr>
            <p:ph type="subTitle" idx="1"/>
          </p:nvPr>
        </p:nvSpPr>
        <p:spPr>
          <a:xfrm>
            <a:off x="1042300" y="2851112"/>
            <a:ext cx="9696400" cy="6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1414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1414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1414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1414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1414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1414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1414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1414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41414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735" name="Shape 735"/>
          <p:cNvSpPr txBox="1">
            <a:spLocks noGrp="1"/>
          </p:cNvSpPr>
          <p:nvPr>
            <p:ph type="body" idx="2"/>
          </p:nvPr>
        </p:nvSpPr>
        <p:spPr>
          <a:xfrm>
            <a:off x="1042300" y="3783312"/>
            <a:ext cx="8154800" cy="3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/>
          <a:lstStyle>
            <a:lvl1pPr marL="609585" lvl="0" indent="-46565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900"/>
              <a:buFont typeface="Roboto"/>
              <a:buChar char="●"/>
              <a:defRPr sz="2533">
                <a:solidFill>
                  <a:srgbClr val="4141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6565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900"/>
              <a:buFont typeface="Roboto"/>
              <a:buChar char="○"/>
              <a:defRPr sz="2533">
                <a:solidFill>
                  <a:srgbClr val="4141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6565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900"/>
              <a:buFont typeface="Roboto"/>
              <a:buChar char="■"/>
              <a:defRPr sz="2533">
                <a:solidFill>
                  <a:srgbClr val="4141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6565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900"/>
              <a:buFont typeface="Roboto"/>
              <a:buChar char="●"/>
              <a:defRPr sz="2533">
                <a:solidFill>
                  <a:srgbClr val="4141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6565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900"/>
              <a:buFont typeface="Roboto"/>
              <a:buChar char="○"/>
              <a:defRPr sz="2533">
                <a:solidFill>
                  <a:srgbClr val="4141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6565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900"/>
              <a:buFont typeface="Roboto"/>
              <a:buChar char="■"/>
              <a:defRPr sz="2533">
                <a:solidFill>
                  <a:srgbClr val="4141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6565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900"/>
              <a:buFont typeface="Roboto"/>
              <a:buChar char="●"/>
              <a:defRPr sz="2533">
                <a:solidFill>
                  <a:srgbClr val="4141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6565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900"/>
              <a:buFont typeface="Roboto"/>
              <a:buChar char="○"/>
              <a:defRPr sz="2533">
                <a:solidFill>
                  <a:srgbClr val="4141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6565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900"/>
              <a:buFont typeface="Roboto"/>
              <a:buChar char="■"/>
              <a:defRPr sz="2533">
                <a:solidFill>
                  <a:srgbClr val="4141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348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uFillTx/>
              </a:defRPr>
            </a:lvl1pPr>
            <a:lvl2pPr marL="457189" indent="0" algn="ctr">
              <a:buNone/>
              <a:defRPr sz="2000">
                <a:uFillTx/>
              </a:defRPr>
            </a:lvl2pPr>
            <a:lvl3pPr marL="914377" indent="0" algn="ctr">
              <a:buNone/>
              <a:defRPr sz="1800">
                <a:uFillTx/>
              </a:defRPr>
            </a:lvl3pPr>
            <a:lvl4pPr marL="1371566" indent="0" algn="ctr">
              <a:buNone/>
              <a:defRPr sz="1600">
                <a:uFillTx/>
              </a:defRPr>
            </a:lvl4pPr>
            <a:lvl5pPr marL="1828754" indent="0" algn="ctr">
              <a:buNone/>
              <a:defRPr sz="1600">
                <a:uFillTx/>
              </a:defRPr>
            </a:lvl5pPr>
            <a:lvl6pPr marL="2285943" indent="0" algn="ctr">
              <a:buNone/>
              <a:defRPr sz="1600">
                <a:uFillTx/>
              </a:defRPr>
            </a:lvl6pPr>
            <a:lvl7pPr marL="2743131" indent="0" algn="ctr">
              <a:buNone/>
              <a:defRPr sz="1600">
                <a:uFillTx/>
              </a:defRPr>
            </a:lvl7pPr>
            <a:lvl8pPr marL="3200320" indent="0" algn="ctr">
              <a:buNone/>
              <a:defRPr sz="1600">
                <a:uFillTx/>
              </a:defRPr>
            </a:lvl8pPr>
            <a:lvl9pPr marL="3657509" indent="0" algn="ctr">
              <a:buNone/>
              <a:defRPr sz="1600">
                <a:uFillTx/>
              </a:defRPr>
            </a:lvl9pPr>
          </a:lstStyle>
          <a:p>
            <a:r>
              <a:rPr lang="en-US">
                <a:uFillTx/>
              </a:rPr>
              <a:t>Click to edit Master subtitle style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DB6FC-AD6B-D04B-9886-FBA5C0D2176A}" type="datetimeFigureOut">
              <a:rPr lang="en-US" smtClean="0"/>
              <a:t>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7E77-65BD-CE4E-8599-E46F6A811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17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tx1"/>
              </a:buClr>
              <a:buSzPct val="100000"/>
              <a:buFont typeface="Wingdings" charset="2"/>
              <a:buChar char="Ø"/>
              <a:defRPr>
                <a:uFillTx/>
              </a:defRPr>
            </a:lvl1pPr>
            <a:lvl2pPr marL="914400" indent="-457200">
              <a:defRPr>
                <a:uFillTx/>
              </a:defRPr>
            </a:lvl2pPr>
            <a:lvl3pPr marL="1373188" indent="-311150">
              <a:defRPr>
                <a:uFillTx/>
              </a:defRPr>
            </a:lvl3pPr>
            <a:lvl4pPr marL="1830388" indent="-236538">
              <a:defRPr>
                <a:uFillTx/>
              </a:defRPr>
            </a:lvl4pPr>
            <a:lvl5pPr marL="2287588" indent="-234950">
              <a:defRPr>
                <a:uFillTx/>
              </a:defRPr>
            </a:lvl5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DB6FC-AD6B-D04B-9886-FBA5C0D2176A}" type="datetimeFigureOut">
              <a:rPr lang="en-US" smtClean="0"/>
              <a:t>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7E77-65BD-CE4E-8599-E46F6A811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65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541060"/>
            <a:ext cx="10801350" cy="1305579"/>
          </a:xfrm>
        </p:spPr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26025"/>
            <a:ext cx="10515600" cy="4150940"/>
          </a:xfrm>
        </p:spPr>
        <p:txBody>
          <a:bodyPr/>
          <a:lstStyle>
            <a:lvl1pPr marL="457200" indent="-442913">
              <a:buClr>
                <a:schemeClr val="tx1"/>
              </a:buClr>
              <a:buSzPct val="100000"/>
              <a:buFont typeface="Wingdings" charset="2"/>
              <a:buChar char="Ø"/>
              <a:defRPr>
                <a:uFillTx/>
              </a:defRPr>
            </a:lvl1pPr>
            <a:lvl2pPr marL="914400" indent="-457200">
              <a:defRPr>
                <a:uFillTx/>
              </a:defRPr>
            </a:lvl2pPr>
            <a:lvl3pPr marL="1373188" indent="-311150">
              <a:defRPr>
                <a:uFillTx/>
              </a:defRPr>
            </a:lvl3pPr>
            <a:lvl4pPr marL="1830388" indent="-236538">
              <a:defRPr>
                <a:uFillTx/>
              </a:defRPr>
            </a:lvl4pPr>
            <a:lvl5pPr marL="2287588" indent="-234950">
              <a:defRPr>
                <a:uFillTx/>
              </a:defRPr>
            </a:lvl5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DB6FC-AD6B-D04B-9886-FBA5C0D2176A}" type="datetimeFigureOut">
              <a:rPr lang="en-US" smtClean="0"/>
              <a:pPr/>
              <a:t>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7E77-65BD-CE4E-8599-E46F6A8116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175999" y="171728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uFillTx/>
              </a:rPr>
              <a:t>Todo</a:t>
            </a:r>
            <a:r>
              <a:rPr lang="en-US" dirty="0">
                <a:uFillTx/>
              </a:rPr>
              <a:t> Slide</a:t>
            </a: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 rot="2080315">
            <a:off x="8030560" y="740354"/>
            <a:ext cx="5319706" cy="461665"/>
          </a:xfrm>
          <a:prstGeom prst="rect">
            <a:avLst/>
          </a:prstGeom>
          <a:pattFill prst="wdUpDiag">
            <a:fgClr>
              <a:schemeClr val="accent2">
                <a:lumMod val="50000"/>
              </a:schemeClr>
            </a:fgClr>
            <a:bgClr>
              <a:srgbClr val="FFC000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effectLst>
                  <a:glow rad="368300">
                    <a:srgbClr val="FFC000">
                      <a:alpha val="76000"/>
                    </a:srgbClr>
                  </a:glow>
                </a:effectLst>
                <a:uFillTx/>
              </a:rPr>
              <a:t>Under Construction</a:t>
            </a:r>
          </a:p>
        </p:txBody>
      </p:sp>
    </p:spTree>
    <p:extLst>
      <p:ext uri="{BB962C8B-B14F-4D97-AF65-F5344CB8AC3E}">
        <p14:creationId xmlns:p14="http://schemas.microsoft.com/office/powerpoint/2010/main" val="2319775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4287" indent="0">
              <a:buClr>
                <a:schemeClr val="tx1"/>
              </a:buClr>
              <a:buSzPct val="100000"/>
              <a:buFont typeface="Wingdings" charset="2"/>
              <a:buNone/>
              <a:defRPr>
                <a:uFillTx/>
              </a:defRPr>
            </a:lvl1pPr>
            <a:lvl2pPr marL="914400" indent="-457200">
              <a:defRPr>
                <a:uFillTx/>
              </a:defRPr>
            </a:lvl2pPr>
            <a:lvl3pPr marL="1373188" indent="-311150">
              <a:defRPr>
                <a:uFillTx/>
              </a:defRPr>
            </a:lvl3pPr>
            <a:lvl4pPr marL="1830388" indent="-236538">
              <a:defRPr>
                <a:uFillTx/>
              </a:defRPr>
            </a:lvl4pPr>
            <a:lvl5pPr marL="2287588" indent="-234950">
              <a:defRPr>
                <a:uFillTx/>
              </a:defRPr>
            </a:lvl5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DB6FC-AD6B-D04B-9886-FBA5C0D2176A}" type="datetimeFigureOut">
              <a:rPr lang="en-US" smtClean="0"/>
              <a:pPr/>
              <a:t>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7E77-65BD-CE4E-8599-E46F6A811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61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4287" indent="0">
              <a:buClr>
                <a:schemeClr val="tx1"/>
              </a:buClr>
              <a:buSzPct val="100000"/>
              <a:buFont typeface="Wingdings" charset="2"/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1pPr>
            <a:lvl2pPr marL="457200" indent="0"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2pPr>
            <a:lvl3pPr marL="1062038" indent="0"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3pPr>
            <a:lvl4pPr marL="1593850" indent="0"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4pPr>
            <a:lvl5pPr marL="2052638" indent="0"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5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DB6FC-AD6B-D04B-9886-FBA5C0D2176A}" type="datetimeFigureOut">
              <a:rPr lang="en-US" smtClean="0"/>
              <a:pPr/>
              <a:t>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7E77-65BD-CE4E-8599-E46F6A811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682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bg1"/>
              </a:buClr>
              <a:buSzPct val="100000"/>
              <a:buFont typeface="Wingdings" charset="2"/>
              <a:buChar char="Ø"/>
              <a:defRPr>
                <a:solidFill>
                  <a:schemeClr val="bg1"/>
                </a:solidFill>
                <a:uFillTx/>
              </a:defRPr>
            </a:lvl1pPr>
            <a:lvl2pPr marL="914400" indent="-457200">
              <a:defRPr>
                <a:solidFill>
                  <a:schemeClr val="bg1"/>
                </a:solidFill>
                <a:uFillTx/>
              </a:defRPr>
            </a:lvl2pPr>
            <a:lvl3pPr marL="1373188" indent="-311150">
              <a:defRPr>
                <a:solidFill>
                  <a:schemeClr val="bg1"/>
                </a:solidFill>
                <a:uFillTx/>
              </a:defRPr>
            </a:lvl3pPr>
            <a:lvl4pPr marL="1830388" indent="-236538">
              <a:defRPr>
                <a:solidFill>
                  <a:schemeClr val="bg1"/>
                </a:solidFill>
                <a:uFillTx/>
              </a:defRPr>
            </a:lvl4pPr>
            <a:lvl5pPr marL="2287588" indent="-234950">
              <a:defRPr>
                <a:solidFill>
                  <a:schemeClr val="bg1"/>
                </a:solidFill>
                <a:uFillTx/>
              </a:defRPr>
            </a:lvl5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CBEDB6FC-AD6B-D04B-9886-FBA5C0D2176A}" type="datetimeFigureOut">
              <a:rPr lang="en-US" smtClean="0"/>
              <a:pPr/>
              <a:t>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4A0C7E77-65BD-CE4E-8599-E46F6A811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0653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bg1"/>
              </a:buClr>
              <a:buSzPct val="100000"/>
              <a:buFont typeface="Wingdings" charset="2"/>
              <a:buChar char="Ø"/>
              <a:defRPr>
                <a:solidFill>
                  <a:schemeClr val="bg1"/>
                </a:solidFill>
                <a:uFillTx/>
              </a:defRPr>
            </a:lvl1pPr>
            <a:lvl2pPr marL="914400" indent="-457200">
              <a:defRPr>
                <a:solidFill>
                  <a:schemeClr val="bg1"/>
                </a:solidFill>
                <a:uFillTx/>
              </a:defRPr>
            </a:lvl2pPr>
            <a:lvl3pPr marL="1373188" indent="-311150">
              <a:defRPr>
                <a:solidFill>
                  <a:schemeClr val="bg1"/>
                </a:solidFill>
                <a:uFillTx/>
              </a:defRPr>
            </a:lvl3pPr>
            <a:lvl4pPr marL="1830388" indent="-236538">
              <a:defRPr>
                <a:solidFill>
                  <a:schemeClr val="bg1"/>
                </a:solidFill>
                <a:uFillTx/>
              </a:defRPr>
            </a:lvl4pPr>
            <a:lvl5pPr marL="2287588" indent="-234950">
              <a:defRPr>
                <a:solidFill>
                  <a:schemeClr val="bg1"/>
                </a:solidFill>
                <a:uFillTx/>
              </a:defRPr>
            </a:lvl5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CBEDB6FC-AD6B-D04B-9886-FBA5C0D2176A}" type="datetimeFigureOut">
              <a:rPr lang="en-US" smtClean="0"/>
              <a:pPr/>
              <a:t>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4A0C7E77-65BD-CE4E-8599-E46F6A811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59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541060"/>
            <a:ext cx="10801350" cy="1305579"/>
          </a:xfrm>
        </p:spPr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26025"/>
            <a:ext cx="10515600" cy="4150940"/>
          </a:xfrm>
        </p:spPr>
        <p:txBody>
          <a:bodyPr/>
          <a:lstStyle>
            <a:lvl1pPr marL="457200" indent="-442913">
              <a:buClr>
                <a:schemeClr val="tx1"/>
              </a:buClr>
              <a:buSzPct val="100000"/>
              <a:buFont typeface="Wingdings" charset="2"/>
              <a:buChar char="Ø"/>
              <a:defRPr>
                <a:uFillTx/>
              </a:defRPr>
            </a:lvl1pPr>
            <a:lvl2pPr marL="914400" indent="-457200">
              <a:defRPr>
                <a:uFillTx/>
              </a:defRPr>
            </a:lvl2pPr>
            <a:lvl3pPr marL="1373188" indent="-311150">
              <a:defRPr>
                <a:uFillTx/>
              </a:defRPr>
            </a:lvl3pPr>
            <a:lvl4pPr marL="1830388" indent="-236538">
              <a:defRPr>
                <a:uFillTx/>
              </a:defRPr>
            </a:lvl4pPr>
            <a:lvl5pPr marL="2287588" indent="-234950">
              <a:defRPr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2/7/22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7" name="TextBox 6"/>
          <p:cNvSpPr txBox="1">
            <a:spLocks/>
          </p:cNvSpPr>
          <p:nvPr userDrawn="1"/>
        </p:nvSpPr>
        <p:spPr>
          <a:xfrm>
            <a:off x="175999" y="171728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uFillTx/>
              </a:rPr>
              <a:t>Todo</a:t>
            </a:r>
            <a:r>
              <a:rPr lang="en-US" dirty="0">
                <a:uFillTx/>
              </a:rPr>
              <a:t> Slide</a:t>
            </a:r>
          </a:p>
        </p:txBody>
      </p:sp>
      <p:sp>
        <p:nvSpPr>
          <p:cNvPr id="8" name="TextBox 7"/>
          <p:cNvSpPr txBox="1">
            <a:spLocks/>
          </p:cNvSpPr>
          <p:nvPr userDrawn="1"/>
        </p:nvSpPr>
        <p:spPr>
          <a:xfrm rot="2080315">
            <a:off x="8030560" y="740354"/>
            <a:ext cx="5319706" cy="461665"/>
          </a:xfrm>
          <a:prstGeom prst="rect">
            <a:avLst/>
          </a:prstGeom>
          <a:pattFill prst="wdUpDiag">
            <a:fgClr>
              <a:schemeClr val="accent2">
                <a:lumMod val="50000"/>
              </a:schemeClr>
            </a:fgClr>
            <a:bgClr>
              <a:srgbClr val="FFC000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effectLst>
                  <a:glow rad="368300">
                    <a:srgbClr val="FFC000">
                      <a:alpha val="76000"/>
                    </a:srgbClr>
                  </a:glow>
                </a:effectLst>
                <a:uFillTx/>
              </a:rPr>
              <a:t>Under Construction</a:t>
            </a:r>
          </a:p>
        </p:txBody>
      </p:sp>
    </p:spTree>
    <p:extLst>
      <p:ext uri="{BB962C8B-B14F-4D97-AF65-F5344CB8AC3E}">
        <p14:creationId xmlns:p14="http://schemas.microsoft.com/office/powerpoint/2010/main" val="1880344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DB6FC-AD6B-D04B-9886-FBA5C0D2176A}" type="datetimeFigureOut">
              <a:rPr lang="en-US" smtClean="0"/>
              <a:t>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7E77-65BD-CE4E-8599-E46F6A811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86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uFillTx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CBEDB6FC-AD6B-D04B-9886-FBA5C0D2176A}" type="datetimeFigureOut">
              <a:rPr lang="en-US" smtClean="0"/>
              <a:pPr/>
              <a:t>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4A0C7E77-65BD-CE4E-8599-E46F6A811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2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uFillTx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uFillTx/>
              </a:defRPr>
            </a:lvl1pPr>
          </a:lstStyle>
          <a:p>
            <a:fld id="{CBEDB6FC-AD6B-D04B-9886-FBA5C0D2176A}" type="datetimeFigureOut">
              <a:rPr lang="en-US" smtClean="0"/>
              <a:pPr/>
              <a:t>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uFillTx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uFillTx/>
              </a:defRPr>
            </a:lvl1pPr>
          </a:lstStyle>
          <a:p>
            <a:fld id="{4A0C7E77-65BD-CE4E-8599-E46F6A811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76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DB6FC-AD6B-D04B-9886-FBA5C0D2176A}" type="datetimeFigureOut">
              <a:rPr lang="en-US" smtClean="0"/>
              <a:t>2/7/22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7E77-65BD-CE4E-8599-E46F6A811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87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189" indent="0">
              <a:buNone/>
              <a:defRPr sz="2000" b="1">
                <a:uFillTx/>
              </a:defRPr>
            </a:lvl2pPr>
            <a:lvl3pPr marL="914377" indent="0">
              <a:buNone/>
              <a:defRPr sz="1800" b="1">
                <a:uFillTx/>
              </a:defRPr>
            </a:lvl3pPr>
            <a:lvl4pPr marL="1371566" indent="0">
              <a:buNone/>
              <a:defRPr sz="1600" b="1">
                <a:uFillTx/>
              </a:defRPr>
            </a:lvl4pPr>
            <a:lvl5pPr marL="1828754" indent="0">
              <a:buNone/>
              <a:defRPr sz="1600" b="1">
                <a:uFillTx/>
              </a:defRPr>
            </a:lvl5pPr>
            <a:lvl6pPr marL="2285943" indent="0">
              <a:buNone/>
              <a:defRPr sz="1600" b="1">
                <a:uFillTx/>
              </a:defRPr>
            </a:lvl6pPr>
            <a:lvl7pPr marL="2743131" indent="0">
              <a:buNone/>
              <a:defRPr sz="1600" b="1">
                <a:uFillTx/>
              </a:defRPr>
            </a:lvl7pPr>
            <a:lvl8pPr marL="3200320" indent="0">
              <a:buNone/>
              <a:defRPr sz="1600" b="1">
                <a:uFillTx/>
              </a:defRPr>
            </a:lvl8pPr>
            <a:lvl9pPr marL="3657509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189" indent="0">
              <a:buNone/>
              <a:defRPr sz="2000" b="1">
                <a:uFillTx/>
              </a:defRPr>
            </a:lvl2pPr>
            <a:lvl3pPr marL="914377" indent="0">
              <a:buNone/>
              <a:defRPr sz="1800" b="1">
                <a:uFillTx/>
              </a:defRPr>
            </a:lvl3pPr>
            <a:lvl4pPr marL="1371566" indent="0">
              <a:buNone/>
              <a:defRPr sz="1600" b="1">
                <a:uFillTx/>
              </a:defRPr>
            </a:lvl4pPr>
            <a:lvl5pPr marL="1828754" indent="0">
              <a:buNone/>
              <a:defRPr sz="1600" b="1">
                <a:uFillTx/>
              </a:defRPr>
            </a:lvl5pPr>
            <a:lvl6pPr marL="2285943" indent="0">
              <a:buNone/>
              <a:defRPr sz="1600" b="1">
                <a:uFillTx/>
              </a:defRPr>
            </a:lvl6pPr>
            <a:lvl7pPr marL="2743131" indent="0">
              <a:buNone/>
              <a:defRPr sz="1600" b="1">
                <a:uFillTx/>
              </a:defRPr>
            </a:lvl7pPr>
            <a:lvl8pPr marL="3200320" indent="0">
              <a:buNone/>
              <a:defRPr sz="1600" b="1">
                <a:uFillTx/>
              </a:defRPr>
            </a:lvl8pPr>
            <a:lvl9pPr marL="3657509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DB6FC-AD6B-D04B-9886-FBA5C0D2176A}" type="datetimeFigureOut">
              <a:rPr lang="en-US" smtClean="0"/>
              <a:t>2/7/22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7E77-65BD-CE4E-8599-E46F6A811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40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DB6FC-AD6B-D04B-9886-FBA5C0D2176A}" type="datetimeFigureOut">
              <a:rPr lang="en-US" smtClean="0"/>
              <a:t>2/7/22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7E77-65BD-CE4E-8599-E46F6A811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39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DB6FC-AD6B-D04B-9886-FBA5C0D2176A}" type="datetimeFigureOut">
              <a:rPr lang="en-US" smtClean="0"/>
              <a:t>2/7/22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7E77-65BD-CE4E-8599-E46F6A811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81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189" indent="0">
              <a:buNone/>
              <a:defRPr sz="1400">
                <a:uFillTx/>
              </a:defRPr>
            </a:lvl2pPr>
            <a:lvl3pPr marL="914377" indent="0">
              <a:buNone/>
              <a:defRPr sz="1200">
                <a:uFillTx/>
              </a:defRPr>
            </a:lvl3pPr>
            <a:lvl4pPr marL="1371566" indent="0">
              <a:buNone/>
              <a:defRPr sz="1000">
                <a:uFillTx/>
              </a:defRPr>
            </a:lvl4pPr>
            <a:lvl5pPr marL="1828754" indent="0">
              <a:buNone/>
              <a:defRPr sz="1000">
                <a:uFillTx/>
              </a:defRPr>
            </a:lvl5pPr>
            <a:lvl6pPr marL="2285943" indent="0">
              <a:buNone/>
              <a:defRPr sz="1000">
                <a:uFillTx/>
              </a:defRPr>
            </a:lvl6pPr>
            <a:lvl7pPr marL="2743131" indent="0">
              <a:buNone/>
              <a:defRPr sz="1000">
                <a:uFillTx/>
              </a:defRPr>
            </a:lvl7pPr>
            <a:lvl8pPr marL="3200320" indent="0">
              <a:buNone/>
              <a:defRPr sz="1000">
                <a:uFillTx/>
              </a:defRPr>
            </a:lvl8pPr>
            <a:lvl9pPr marL="3657509" indent="0">
              <a:buNone/>
              <a:defRPr sz="1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DB6FC-AD6B-D04B-9886-FBA5C0D2176A}" type="datetimeFigureOut">
              <a:rPr lang="en-US" smtClean="0"/>
              <a:t>2/7/22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7E77-65BD-CE4E-8599-E46F6A811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57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189" indent="0">
              <a:buNone/>
              <a:defRPr sz="2800">
                <a:uFillTx/>
              </a:defRPr>
            </a:lvl2pPr>
            <a:lvl3pPr marL="914377" indent="0">
              <a:buNone/>
              <a:defRPr sz="2400">
                <a:uFillTx/>
              </a:defRPr>
            </a:lvl3pPr>
            <a:lvl4pPr marL="1371566" indent="0">
              <a:buNone/>
              <a:defRPr sz="2000">
                <a:uFillTx/>
              </a:defRPr>
            </a:lvl4pPr>
            <a:lvl5pPr marL="1828754" indent="0">
              <a:buNone/>
              <a:defRPr sz="2000">
                <a:uFillTx/>
              </a:defRPr>
            </a:lvl5pPr>
            <a:lvl6pPr marL="2285943" indent="0">
              <a:buNone/>
              <a:defRPr sz="2000">
                <a:uFillTx/>
              </a:defRPr>
            </a:lvl6pPr>
            <a:lvl7pPr marL="2743131" indent="0">
              <a:buNone/>
              <a:defRPr sz="2000">
                <a:uFillTx/>
              </a:defRPr>
            </a:lvl7pPr>
            <a:lvl8pPr marL="3200320" indent="0">
              <a:buNone/>
              <a:defRPr sz="2000">
                <a:uFillTx/>
              </a:defRPr>
            </a:lvl8pPr>
            <a:lvl9pPr marL="3657509" indent="0">
              <a:buNone/>
              <a:defRPr sz="2000">
                <a:uFillTx/>
              </a:defRPr>
            </a:lvl9pPr>
          </a:lstStyle>
          <a:p>
            <a:r>
              <a:rPr lang="en-US">
                <a:uFillTx/>
              </a:rPr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189" indent="0">
              <a:buNone/>
              <a:defRPr sz="1400">
                <a:uFillTx/>
              </a:defRPr>
            </a:lvl2pPr>
            <a:lvl3pPr marL="914377" indent="0">
              <a:buNone/>
              <a:defRPr sz="1200">
                <a:uFillTx/>
              </a:defRPr>
            </a:lvl3pPr>
            <a:lvl4pPr marL="1371566" indent="0">
              <a:buNone/>
              <a:defRPr sz="1000">
                <a:uFillTx/>
              </a:defRPr>
            </a:lvl4pPr>
            <a:lvl5pPr marL="1828754" indent="0">
              <a:buNone/>
              <a:defRPr sz="1000">
                <a:uFillTx/>
              </a:defRPr>
            </a:lvl5pPr>
            <a:lvl6pPr marL="2285943" indent="0">
              <a:buNone/>
              <a:defRPr sz="1000">
                <a:uFillTx/>
              </a:defRPr>
            </a:lvl6pPr>
            <a:lvl7pPr marL="2743131" indent="0">
              <a:buNone/>
              <a:defRPr sz="1000">
                <a:uFillTx/>
              </a:defRPr>
            </a:lvl7pPr>
            <a:lvl8pPr marL="3200320" indent="0">
              <a:buNone/>
              <a:defRPr sz="1000">
                <a:uFillTx/>
              </a:defRPr>
            </a:lvl8pPr>
            <a:lvl9pPr marL="3657509" indent="0">
              <a:buNone/>
              <a:defRPr sz="1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DB6FC-AD6B-D04B-9886-FBA5C0D2176A}" type="datetimeFigureOut">
              <a:rPr lang="en-US" smtClean="0"/>
              <a:t>2/7/22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7E77-65BD-CE4E-8599-E46F6A811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1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DB6FC-AD6B-D04B-9886-FBA5C0D2176A}" type="datetimeFigureOut">
              <a:rPr lang="en-US" smtClean="0"/>
              <a:t>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7E77-65BD-CE4E-8599-E46F6A811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01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4287" indent="0">
              <a:buClr>
                <a:schemeClr val="tx1"/>
              </a:buClr>
              <a:buSzPct val="100000"/>
              <a:buFont typeface="Wingdings" charset="2"/>
              <a:buNone/>
              <a:defRPr>
                <a:uFillTx/>
              </a:defRPr>
            </a:lvl1pPr>
            <a:lvl2pPr marL="914400" indent="-457200">
              <a:defRPr>
                <a:uFillTx/>
              </a:defRPr>
            </a:lvl2pPr>
            <a:lvl3pPr marL="1373188" indent="-311150">
              <a:defRPr>
                <a:uFillTx/>
              </a:defRPr>
            </a:lvl3pPr>
            <a:lvl4pPr marL="1830388" indent="-236538">
              <a:defRPr>
                <a:uFillTx/>
              </a:defRPr>
            </a:lvl4pPr>
            <a:lvl5pPr marL="2287588" indent="-234950">
              <a:defRPr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2/7/22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8092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DB6FC-AD6B-D04B-9886-FBA5C0D2176A}" type="datetimeFigureOut">
              <a:rPr lang="en-US" smtClean="0"/>
              <a:t>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7E77-65BD-CE4E-8599-E46F6A811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575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1915566"/>
            <a:ext cx="12191999" cy="1996034"/>
          </a:xfrm>
        </p:spPr>
        <p:txBody>
          <a:bodyPr/>
          <a:lstStyle>
            <a:lvl1pPr algn="ctr">
              <a:defRPr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fld id="{CBEDB6FC-AD6B-D04B-9886-FBA5C0D2176A}" type="datetimeFigureOut">
              <a:rPr lang="en-US" smtClean="0"/>
              <a:pPr/>
              <a:t>2/7/22</a:t>
            </a:fld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b="0" i="0"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fld id="{4A0C7E77-65BD-CE4E-8599-E46F6A811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636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1915566"/>
            <a:ext cx="12191999" cy="1996034"/>
          </a:xfrm>
        </p:spPr>
        <p:txBody>
          <a:bodyPr/>
          <a:lstStyle>
            <a:lvl1pPr algn="ctr">
              <a:defRPr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fld id="{CBEDB6FC-AD6B-D04B-9886-FBA5C0D2176A}" type="datetimeFigureOut">
              <a:rPr lang="en-US" smtClean="0"/>
              <a:pPr/>
              <a:t>2/7/22</a:t>
            </a:fld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b="0" i="0"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fld id="{4A0C7E77-65BD-CE4E-8599-E46F6A811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645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4287" indent="0">
              <a:buClr>
                <a:schemeClr val="tx1"/>
              </a:buClr>
              <a:buSzPct val="100000"/>
              <a:buFont typeface="Wingdings" charset="2"/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1pPr>
            <a:lvl2pPr marL="457200" indent="0"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2pPr>
            <a:lvl3pPr marL="1062038" indent="0"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3pPr>
            <a:lvl4pPr marL="1593850" indent="0"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4pPr>
            <a:lvl5pPr marL="2052638" indent="0"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2/7/22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5598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bg1"/>
              </a:buClr>
              <a:buSzPct val="100000"/>
              <a:buFont typeface="Wingdings" charset="2"/>
              <a:buChar char="Ø"/>
              <a:defRPr>
                <a:solidFill>
                  <a:schemeClr val="bg1"/>
                </a:solidFill>
                <a:uFillTx/>
              </a:defRPr>
            </a:lvl1pPr>
            <a:lvl2pPr marL="914400" indent="-457200">
              <a:defRPr>
                <a:solidFill>
                  <a:schemeClr val="bg1"/>
                </a:solidFill>
                <a:uFillTx/>
              </a:defRPr>
            </a:lvl2pPr>
            <a:lvl3pPr marL="1373188" indent="-311150">
              <a:defRPr>
                <a:solidFill>
                  <a:schemeClr val="bg1"/>
                </a:solidFill>
                <a:uFillTx/>
              </a:defRPr>
            </a:lvl3pPr>
            <a:lvl4pPr marL="1830388" indent="-236538">
              <a:defRPr>
                <a:solidFill>
                  <a:schemeClr val="bg1"/>
                </a:solidFill>
                <a:uFillTx/>
              </a:defRPr>
            </a:lvl4pPr>
            <a:lvl5pPr marL="2287588" indent="-234950">
              <a:defRPr>
                <a:solidFill>
                  <a:schemeClr val="bg1"/>
                </a:solidFill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F51376BE-D49D-E946-9484-81A0C482C8D7}" type="datetimeFigureOut">
              <a:rPr lang="en-US" smtClean="0">
                <a:uFillTx/>
              </a:rPr>
              <a:pPr/>
              <a:t>2/7/22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DC2A921A-EC74-6F4D-8465-D463C43FF014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3419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bg1"/>
              </a:buClr>
              <a:buSzPct val="100000"/>
              <a:buFont typeface="Wingdings" charset="2"/>
              <a:buChar char="Ø"/>
              <a:defRPr>
                <a:solidFill>
                  <a:schemeClr val="bg1"/>
                </a:solidFill>
                <a:uFillTx/>
              </a:defRPr>
            </a:lvl1pPr>
            <a:lvl2pPr marL="914400" indent="-457200">
              <a:defRPr>
                <a:solidFill>
                  <a:schemeClr val="bg1"/>
                </a:solidFill>
                <a:uFillTx/>
              </a:defRPr>
            </a:lvl2pPr>
            <a:lvl3pPr marL="1373188" indent="-311150">
              <a:defRPr>
                <a:solidFill>
                  <a:schemeClr val="bg1"/>
                </a:solidFill>
                <a:uFillTx/>
              </a:defRPr>
            </a:lvl3pPr>
            <a:lvl4pPr marL="1830388" indent="-236538">
              <a:defRPr>
                <a:solidFill>
                  <a:schemeClr val="bg1"/>
                </a:solidFill>
                <a:uFillTx/>
              </a:defRPr>
            </a:lvl4pPr>
            <a:lvl5pPr marL="2287588" indent="-234950">
              <a:defRPr>
                <a:solidFill>
                  <a:schemeClr val="bg1"/>
                </a:solidFill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F51376BE-D49D-E946-9484-81A0C482C8D7}" type="datetimeFigureOut">
              <a:rPr lang="en-US" smtClean="0">
                <a:uFillTx/>
              </a:rPr>
              <a:pPr/>
              <a:t>2/7/22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DC2A921A-EC74-6F4D-8465-D463C43FF014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511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2/7/22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92325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uFillTx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F51376BE-D49D-E946-9484-81A0C482C8D7}" type="datetimeFigureOut">
              <a:rPr lang="en-US" smtClean="0">
                <a:uFillTx/>
              </a:rPr>
              <a:pPr/>
              <a:t>2/7/22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DC2A921A-EC74-6F4D-8465-D463C43FF014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82881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552" y="18254"/>
            <a:ext cx="10801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551" y="1468786"/>
            <a:ext cx="10801349" cy="4675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 defTabSz="914377"/>
              <a:t>2/7/22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 defTabSz="914377"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5724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4067" r:id="rId2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uFillTx/>
          <a:latin typeface="+mj-lt"/>
          <a:ea typeface="Helvetica Neue" charset="0"/>
          <a:cs typeface="Helvetica Neue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2200"/>
        </a:spcBef>
        <a:buFont typeface="Wingdings" charset="2"/>
        <a:buNone/>
        <a:defRPr sz="28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4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0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en-US">
          <a:uFillTx/>
        </a:defRPr>
      </a:defPPr>
      <a:lvl1pPr marL="0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2450" y="320675"/>
            <a:ext cx="10801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CBEDB6FC-AD6B-D04B-9886-FBA5C0D2176A}" type="datetimeFigureOut">
              <a:rPr lang="en-US" smtClean="0"/>
              <a:pPr/>
              <a:t>2/7/22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4A0C7E77-65BD-CE4E-8599-E46F6A8116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90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  <p:sldLayoutId id="2147483992" r:id="rId16"/>
    <p:sldLayoutId id="2147483993" r:id="rId17"/>
    <p:sldLayoutId id="2147483994" r:id="rId18"/>
    <p:sldLayoutId id="2147483995" r:id="rId19"/>
    <p:sldLayoutId id="2147483996" r:id="rId2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uFillTx/>
          <a:latin typeface="+mj-lt"/>
          <a:ea typeface="Helvetica Neue" charset="0"/>
          <a:cs typeface="Helvetica Neue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2200"/>
        </a:spcBef>
        <a:buFont typeface="Wingdings" charset="2"/>
        <a:buNone/>
        <a:defRPr sz="28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4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0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en-US">
          <a:uFillTx/>
        </a:defRPr>
      </a:defPPr>
      <a:lvl1pPr marL="0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um.com/riselab/ai-and-memory-wall-2cb4265cb0b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hyperlink" Target="https://medium.com/riselab/ai-and-memory-wall-2cb4265cb0b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emf"/><Relationship Id="rId5" Type="http://schemas.openxmlformats.org/officeDocument/2006/relationships/image" Target="../media/image13.emf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jpg"/><Relationship Id="rId18" Type="http://schemas.openxmlformats.org/officeDocument/2006/relationships/image" Target="../media/image33.jpg"/><Relationship Id="rId26" Type="http://schemas.openxmlformats.org/officeDocument/2006/relationships/image" Target="../media/image41.jpg"/><Relationship Id="rId39" Type="http://schemas.openxmlformats.org/officeDocument/2006/relationships/image" Target="../media/image53.emf"/><Relationship Id="rId21" Type="http://schemas.openxmlformats.org/officeDocument/2006/relationships/image" Target="../media/image36.jpg"/><Relationship Id="rId34" Type="http://schemas.openxmlformats.org/officeDocument/2006/relationships/image" Target="../media/image49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jpg"/><Relationship Id="rId20" Type="http://schemas.openxmlformats.org/officeDocument/2006/relationships/image" Target="../media/image35.jpg"/><Relationship Id="rId29" Type="http://schemas.openxmlformats.org/officeDocument/2006/relationships/image" Target="../media/image44.jpg"/><Relationship Id="rId41" Type="http://schemas.openxmlformats.org/officeDocument/2006/relationships/image" Target="../media/image15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24" Type="http://schemas.openxmlformats.org/officeDocument/2006/relationships/image" Target="../media/image39.jpg"/><Relationship Id="rId32" Type="http://schemas.openxmlformats.org/officeDocument/2006/relationships/image" Target="../media/image47.jpg"/><Relationship Id="rId37" Type="http://schemas.openxmlformats.org/officeDocument/2006/relationships/image" Target="../media/image52.png"/><Relationship Id="rId40" Type="http://schemas.openxmlformats.org/officeDocument/2006/relationships/image" Target="../media/image54.emf"/><Relationship Id="rId5" Type="http://schemas.openxmlformats.org/officeDocument/2006/relationships/image" Target="../media/image20.jpg"/><Relationship Id="rId15" Type="http://schemas.openxmlformats.org/officeDocument/2006/relationships/image" Target="../media/image30.jpg"/><Relationship Id="rId23" Type="http://schemas.openxmlformats.org/officeDocument/2006/relationships/image" Target="../media/image38.jpg"/><Relationship Id="rId28" Type="http://schemas.openxmlformats.org/officeDocument/2006/relationships/image" Target="../media/image43.jpg"/><Relationship Id="rId36" Type="http://schemas.openxmlformats.org/officeDocument/2006/relationships/image" Target="../media/image51.jpeg"/><Relationship Id="rId10" Type="http://schemas.openxmlformats.org/officeDocument/2006/relationships/image" Target="../media/image25.jpg"/><Relationship Id="rId19" Type="http://schemas.openxmlformats.org/officeDocument/2006/relationships/image" Target="../media/image34.jpg"/><Relationship Id="rId31" Type="http://schemas.openxmlformats.org/officeDocument/2006/relationships/image" Target="../media/image46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jpg"/><Relationship Id="rId22" Type="http://schemas.openxmlformats.org/officeDocument/2006/relationships/image" Target="../media/image37.jpg"/><Relationship Id="rId27" Type="http://schemas.openxmlformats.org/officeDocument/2006/relationships/image" Target="../media/image42.jpg"/><Relationship Id="rId30" Type="http://schemas.openxmlformats.org/officeDocument/2006/relationships/image" Target="../media/image45.jpg"/><Relationship Id="rId35" Type="http://schemas.openxmlformats.org/officeDocument/2006/relationships/image" Target="../media/image50.jpg"/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12" Type="http://schemas.openxmlformats.org/officeDocument/2006/relationships/image" Target="../media/image27.jpg"/><Relationship Id="rId17" Type="http://schemas.openxmlformats.org/officeDocument/2006/relationships/image" Target="../media/image32.jpg"/><Relationship Id="rId25" Type="http://schemas.openxmlformats.org/officeDocument/2006/relationships/image" Target="../media/image40.jpg"/><Relationship Id="rId33" Type="http://schemas.openxmlformats.org/officeDocument/2006/relationships/image" Target="../media/image48.jpg"/><Relationship Id="rId38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emf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17.emf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vblogs.nvidia.com/massively-scale-deep-learning-training-nccl-2-4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jpeg"/><Relationship Id="rId3" Type="http://schemas.openxmlformats.org/officeDocument/2006/relationships/chart" Target="../charts/chart1.xml"/><Relationship Id="rId7" Type="http://schemas.openxmlformats.org/officeDocument/2006/relationships/image" Target="../media/image91.tiff"/><Relationship Id="rId12" Type="http://schemas.openxmlformats.org/officeDocument/2006/relationships/image" Target="../media/image96.jpeg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tiff"/><Relationship Id="rId11" Type="http://schemas.openxmlformats.org/officeDocument/2006/relationships/image" Target="../media/image95.png"/><Relationship Id="rId5" Type="http://schemas.openxmlformats.org/officeDocument/2006/relationships/image" Target="../media/image89.tiff"/><Relationship Id="rId10" Type="http://schemas.openxmlformats.org/officeDocument/2006/relationships/image" Target="../media/image94.tiff"/><Relationship Id="rId4" Type="http://schemas.openxmlformats.org/officeDocument/2006/relationships/image" Target="../media/image88.tiff"/><Relationship Id="rId9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4.04473.pdf" TargetMode="External"/><Relationship Id="rId2" Type="http://schemas.openxmlformats.org/officeDocument/2006/relationships/hyperlink" Target="https://arxiv.org/pdf/2107.06925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104.07857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.nips.cc/paper/2012/hash/6aca97005c68f1206823815f66102863-Abstract.html" TargetMode="External"/><Relationship Id="rId2" Type="http://schemas.openxmlformats.org/officeDocument/2006/relationships/hyperlink" Target="https://www.microsoft.com/en-us/research/blog/deepspeed-advancing-moe-inference-and-training-to-power-next-generation-ai-scal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pdf/1806.03377.pdf" TargetMode="External"/><Relationship Id="rId4" Type="http://schemas.openxmlformats.org/officeDocument/2006/relationships/hyperlink" Target="https://proceedings.neurips.cc/paper/2019/file/093f65e080a295f8076b1c5722a46aa2-Paper.pd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2E258B90-0F12-634D-B10B-BF94645DDE0A}"/>
              </a:ext>
            </a:extLst>
          </p:cNvPr>
          <p:cNvSpPr txBox="1">
            <a:spLocks/>
          </p:cNvSpPr>
          <p:nvPr/>
        </p:nvSpPr>
        <p:spPr bwMode="auto">
          <a:xfrm>
            <a:off x="3278459" y="5586290"/>
            <a:ext cx="8240721" cy="127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marL="342900" lvl="0" indent="-342900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None/>
              <a:defRPr sz="2800" b="0" i="0" kern="1200">
                <a:solidFill>
                  <a:srgbClr val="404040"/>
                </a:solidFill>
                <a:latin typeface="Tahoma"/>
                <a:ea typeface="Helvetica Neue Light" charset="0"/>
                <a:cs typeface="Tahoma"/>
              </a:defRPr>
            </a:lvl1pPr>
            <a:lvl2pPr marL="628650" lvl="1" indent="-171450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None/>
              <a:defRPr sz="2800" b="0" i="0" kern="1200">
                <a:solidFill>
                  <a:srgbClr val="404040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089025" lvl="2" indent="-174625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ucida Grande" charset="0"/>
              <a:buNone/>
              <a:defRPr sz="2800" b="0" i="0" kern="1200">
                <a:solidFill>
                  <a:srgbClr val="404040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541463" lvl="3" indent="-169863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None/>
              <a:defRPr sz="2800" b="0" i="0" kern="1200">
                <a:solidFill>
                  <a:srgbClr val="404040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001838" lvl="4" indent="-173038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ucida Grande" charset="0"/>
              <a:buNone/>
              <a:defRPr sz="2800" b="0" i="0" kern="1200">
                <a:solidFill>
                  <a:srgbClr val="404040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600" lvl="5" indent="-22860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buClrTx/>
              <a:defRPr/>
            </a:pPr>
            <a:r>
              <a:rPr lang="en-U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Amir Gholami &amp; Joseph E. Gonzalez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DB2976-31A7-0C41-A48C-33994F729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1680" y="871189"/>
            <a:ext cx="10477500" cy="405379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AI-Systems</a:t>
            </a:r>
            <a:br>
              <a:rPr lang="en-US" sz="115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Distributed Deep Learning (Part I)</a:t>
            </a:r>
            <a:br>
              <a:rPr lang="en-US" sz="96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dirty="0">
                <a:solidFill>
                  <a:schemeClr val="accent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(294-162)</a:t>
            </a:r>
            <a:endParaRPr lang="en-US" sz="11500" dirty="0">
              <a:solidFill>
                <a:schemeClr val="accent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745213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EE507-A2DA-9046-BA61-3F49BAB97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73" y="45950"/>
            <a:ext cx="10801350" cy="1325563"/>
          </a:xfrm>
        </p:spPr>
        <p:txBody>
          <a:bodyPr>
            <a:normAutofit/>
          </a:bodyPr>
          <a:lstStyle/>
          <a:p>
            <a:r>
              <a:rPr lang="en-US" dirty="0"/>
              <a:t>Training Large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F0EB6-63CF-4443-B8E8-1FFFFEACC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2F75-E67D-3F4E-9BFB-3CCB81420A8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54A4B5-72F1-4241-8CB8-8650FC4D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36" y="1073857"/>
            <a:ext cx="10301127" cy="52824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ACF720-611C-B241-B0E1-2B95B3CE9ACA}"/>
              </a:ext>
            </a:extLst>
          </p:cNvPr>
          <p:cNvSpPr txBox="1"/>
          <p:nvPr/>
        </p:nvSpPr>
        <p:spPr>
          <a:xfrm>
            <a:off x="186573" y="6498203"/>
            <a:ext cx="9208439" cy="27699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/>
            <a:r>
              <a:rPr lang="en-US" sz="1200" dirty="0"/>
              <a:t>Amir </a:t>
            </a:r>
            <a:r>
              <a:rPr lang="en-US" sz="1200" dirty="0" err="1"/>
              <a:t>Gholami</a:t>
            </a:r>
            <a:r>
              <a:rPr lang="en-US" sz="1200" dirty="0"/>
              <a:t>, </a:t>
            </a:r>
            <a:r>
              <a:rPr lang="en-US" sz="1200" dirty="0" err="1"/>
              <a:t>Zhewei</a:t>
            </a:r>
            <a:r>
              <a:rPr lang="en-US" sz="1200" dirty="0"/>
              <a:t> Yao, </a:t>
            </a:r>
            <a:r>
              <a:rPr lang="en-US" sz="1200" dirty="0" err="1"/>
              <a:t>Sehoon</a:t>
            </a:r>
            <a:r>
              <a:rPr lang="en-US" sz="1200" dirty="0"/>
              <a:t> Kim, Michael W. Mahoney, Kurt Keutzer, </a:t>
            </a:r>
            <a:r>
              <a:rPr lang="en-US" sz="1200" dirty="0">
                <a:hlinkClick r:id="rId4"/>
              </a:rPr>
              <a:t>AI and Memory Wall</a:t>
            </a:r>
            <a:r>
              <a:rPr lang="en-US" sz="1200" dirty="0"/>
              <a:t>, </a:t>
            </a:r>
            <a:r>
              <a:rPr lang="en-US" sz="1200" dirty="0" err="1"/>
              <a:t>Riselab</a:t>
            </a:r>
            <a:r>
              <a:rPr lang="en-US" sz="1200" dirty="0"/>
              <a:t> Medium Blogpost, 2021.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6BE7A70-19F0-7644-9042-2035551AE608}"/>
              </a:ext>
            </a:extLst>
          </p:cNvPr>
          <p:cNvSpPr/>
          <p:nvPr/>
        </p:nvSpPr>
        <p:spPr>
          <a:xfrm rot="19562140">
            <a:off x="8166411" y="1420916"/>
            <a:ext cx="2832460" cy="2135613"/>
          </a:xfrm>
          <a:prstGeom prst="ellipse">
            <a:avLst/>
          </a:prstGeom>
          <a:solidFill>
            <a:srgbClr val="7030A0">
              <a:alpha val="81000"/>
            </a:srgbClr>
          </a:solidFill>
          <a:ln>
            <a:headEnd type="none" w="med" len="med"/>
            <a:tailEnd type="none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b="1" dirty="0">
                <a:latin typeface="Gill Sans Light"/>
                <a:cs typeface="Gill Sans Light"/>
              </a:rPr>
              <a:t>Beyond single chip memory</a:t>
            </a:r>
          </a:p>
        </p:txBody>
      </p:sp>
    </p:spTree>
    <p:extLst>
      <p:ext uri="{BB962C8B-B14F-4D97-AF65-F5344CB8AC3E}">
        <p14:creationId xmlns:p14="http://schemas.microsoft.com/office/powerpoint/2010/main" val="13101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2BFD1-E68F-A74B-B26C-F652AF377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Faster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54691-DB1E-5B4F-B7F3-D49A14258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12F75-E67D-3F4E-9BFB-3CCB81420A8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95907E1-E7E5-DE42-9D6A-629CB44B4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5959" y="1092572"/>
            <a:ext cx="10760081" cy="5515024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1F6FCF-FED6-6A4D-AF6A-7FFCBA4BB75C}"/>
              </a:ext>
            </a:extLst>
          </p:cNvPr>
          <p:cNvSpPr txBox="1"/>
          <p:nvPr/>
        </p:nvSpPr>
        <p:spPr>
          <a:xfrm>
            <a:off x="186573" y="6498203"/>
            <a:ext cx="9208439" cy="27699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/>
            <a:r>
              <a:rPr lang="en-US" sz="1200" dirty="0"/>
              <a:t>Amir </a:t>
            </a:r>
            <a:r>
              <a:rPr lang="en-US" sz="1200" dirty="0" err="1"/>
              <a:t>Gholami</a:t>
            </a:r>
            <a:r>
              <a:rPr lang="en-US" sz="1200" dirty="0"/>
              <a:t>, </a:t>
            </a:r>
            <a:r>
              <a:rPr lang="en-US" sz="1200" dirty="0" err="1"/>
              <a:t>Zhewei</a:t>
            </a:r>
            <a:r>
              <a:rPr lang="en-US" sz="1200" dirty="0"/>
              <a:t> Yao, </a:t>
            </a:r>
            <a:r>
              <a:rPr lang="en-US" sz="1200" dirty="0" err="1"/>
              <a:t>Sehoon</a:t>
            </a:r>
            <a:r>
              <a:rPr lang="en-US" sz="1200" dirty="0"/>
              <a:t> Kim, Michael W. Mahoney, Kurt Keutzer, </a:t>
            </a:r>
            <a:r>
              <a:rPr lang="en-US" sz="1200" dirty="0">
                <a:hlinkClick r:id="rId4"/>
              </a:rPr>
              <a:t>AI and Memory Wall</a:t>
            </a:r>
            <a:r>
              <a:rPr lang="en-US" sz="1200" dirty="0"/>
              <a:t>, </a:t>
            </a:r>
            <a:r>
              <a:rPr lang="en-US" sz="1200" dirty="0" err="1"/>
              <a:t>Riselab</a:t>
            </a:r>
            <a:r>
              <a:rPr lang="en-US" sz="1200" dirty="0"/>
              <a:t> Medium Blogpost, 2021.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CACF5-69FA-3143-84D3-6E69DCB1B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895" y="3850084"/>
            <a:ext cx="2653145" cy="26531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09BEB0-626E-6148-B5F6-B9E6ADD75E29}"/>
              </a:ext>
            </a:extLst>
          </p:cNvPr>
          <p:cNvSpPr/>
          <p:nvPr/>
        </p:nvSpPr>
        <p:spPr>
          <a:xfrm>
            <a:off x="8822895" y="2701636"/>
            <a:ext cx="2653145" cy="114844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Scale Training to Multiple Processes</a:t>
            </a:r>
          </a:p>
        </p:txBody>
      </p:sp>
    </p:spTree>
    <p:extLst>
      <p:ext uri="{BB962C8B-B14F-4D97-AF65-F5344CB8AC3E}">
        <p14:creationId xmlns:p14="http://schemas.microsoft.com/office/powerpoint/2010/main" val="238075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68F26-703C-924B-BE40-E6401020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57" y="-27709"/>
            <a:ext cx="10801350" cy="1325563"/>
          </a:xfrm>
        </p:spPr>
        <p:txBody>
          <a:bodyPr/>
          <a:lstStyle/>
          <a:p>
            <a:r>
              <a:rPr lang="en-US" dirty="0"/>
              <a:t>On Dataset Size and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EF6B3-E0D1-9E4C-B17B-80E854F76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757" y="1032080"/>
            <a:ext cx="10515600" cy="4351339"/>
          </a:xfrm>
        </p:spPr>
        <p:txBody>
          <a:bodyPr/>
          <a:lstStyle/>
          <a:p>
            <a:r>
              <a:rPr lang="en-US" dirty="0"/>
              <a:t>Data is a a resource! (e.g., like processors and memory)</a:t>
            </a:r>
          </a:p>
          <a:p>
            <a:pPr lvl="1"/>
            <a:r>
              <a:rPr lang="en-US" dirty="0"/>
              <a:t>Is having lots of processors a problem?</a:t>
            </a:r>
          </a:p>
          <a:p>
            <a:r>
              <a:rPr lang="en-US" dirty="0"/>
              <a:t>You don’t have to use all the data!</a:t>
            </a:r>
          </a:p>
          <a:p>
            <a:pPr lvl="1"/>
            <a:r>
              <a:rPr lang="en-US" dirty="0"/>
              <a:t>Though using more data can often help</a:t>
            </a:r>
          </a:p>
          <a:p>
            <a:r>
              <a:rPr lang="en-US" dirty="0"/>
              <a:t>More data </a:t>
            </a:r>
            <a:r>
              <a:rPr lang="en-US" i="1" dirty="0"/>
              <a:t>often*</a:t>
            </a:r>
            <a:r>
              <a:rPr lang="en-US" dirty="0"/>
              <a:t> dominates models and algorithms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202F6D-03A7-5747-8193-0CC7F71E3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845"/>
          <a:stretch/>
        </p:blipFill>
        <p:spPr>
          <a:xfrm>
            <a:off x="0" y="3647500"/>
            <a:ext cx="6259512" cy="2416861"/>
          </a:xfrm>
          <a:prstGeom prst="rect">
            <a:avLst/>
          </a:prstGeom>
        </p:spPr>
      </p:pic>
      <p:pic>
        <p:nvPicPr>
          <p:cNvPr id="18" name="Content Placeholder 4" descr="Graphical user interface, chart, application, pie chart&#10;&#10;Description automatically generated">
            <a:extLst>
              <a:ext uri="{FF2B5EF4-FFF2-40B4-BE49-F238E27FC236}">
                <a16:creationId xmlns:a16="http://schemas.microsoft.com/office/drawing/2014/main" id="{01907C76-2268-F044-AC02-276364B27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512" y="3627646"/>
            <a:ext cx="5367771" cy="32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5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B35C-5D96-EE4B-8A9C-DF551AF4A5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dirty="0"/>
              <a:t>Example: </a:t>
            </a:r>
            <a:br>
              <a:rPr lang="en" dirty="0"/>
            </a:br>
            <a:r>
              <a:rPr lang="en" dirty="0"/>
              <a:t>Scale is TPU’s Primary Value Proposition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941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0" name="Shape 2880"/>
          <p:cNvPicPr preferRelativeResize="0"/>
          <p:nvPr/>
        </p:nvPicPr>
        <p:blipFill rotWithShape="1">
          <a:blip r:embed="rId3">
            <a:alphaModFix/>
          </a:blip>
          <a:srcRect b="114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81" name="Shape 2881"/>
          <p:cNvSpPr txBox="1"/>
          <p:nvPr/>
        </p:nvSpPr>
        <p:spPr>
          <a:xfrm>
            <a:off x="3983600" y="5345867"/>
            <a:ext cx="42248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TPU Pod 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64 2nd-gen TPUs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11.5 petaflops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4 terabytes of HBM memory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04256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8006A-BE3D-5E40-9C8B-DA35321CA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TPUv3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27522-DD66-3B41-BA90-4FE19F019B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Shape 2923">
            <a:extLst>
              <a:ext uri="{FF2B5EF4-FFF2-40B4-BE49-F238E27FC236}">
                <a16:creationId xmlns:a16="http://schemas.microsoft.com/office/drawing/2014/main" id="{D360C16C-95E4-3744-90D7-B4ED7435D7B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1562667"/>
            <a:ext cx="11785600" cy="37871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2924">
            <a:extLst>
              <a:ext uri="{FF2B5EF4-FFF2-40B4-BE49-F238E27FC236}">
                <a16:creationId xmlns:a16="http://schemas.microsoft.com/office/drawing/2014/main" id="{368EA3E8-B941-7D4B-9D63-49E6FD905B1D}"/>
              </a:ext>
            </a:extLst>
          </p:cNvPr>
          <p:cNvSpPr txBox="1"/>
          <p:nvPr/>
        </p:nvSpPr>
        <p:spPr>
          <a:xfrm>
            <a:off x="4150100" y="4702233"/>
            <a:ext cx="3241600" cy="5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TPU v3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4605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20BFB-A138-4744-9D66-27A8C1782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Metric of Success for Efficient Training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FC7981-DF37-744C-AE97-95DBBCF8EEEB}"/>
              </a:ext>
            </a:extLst>
          </p:cNvPr>
          <p:cNvGrpSpPr/>
          <p:nvPr/>
        </p:nvGrpSpPr>
        <p:grpSpPr>
          <a:xfrm>
            <a:off x="4917804" y="2336673"/>
            <a:ext cx="2630466" cy="1640910"/>
            <a:chOff x="4352794" y="2404997"/>
            <a:chExt cx="2630466" cy="164091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753D97-3AA6-1E42-BF58-97479C648BF4}"/>
                </a:ext>
              </a:extLst>
            </p:cNvPr>
            <p:cNvSpPr txBox="1"/>
            <p:nvPr/>
          </p:nvSpPr>
          <p:spPr>
            <a:xfrm>
              <a:off x="4554793" y="2404997"/>
              <a:ext cx="2307042" cy="147598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/>
                <a:t>“Learning”</a:t>
              </a:r>
              <a:br>
                <a:rPr lang="en-US" sz="3200" dirty="0"/>
              </a:br>
              <a:r>
                <a:rPr lang="en-US" sz="3200" dirty="0"/>
                <a:t>Record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AD3F44-B87D-4E48-A7B3-83A74761F62E}"/>
                </a:ext>
              </a:extLst>
            </p:cNvPr>
            <p:cNvCxnSpPr/>
            <p:nvPr/>
          </p:nvCxnSpPr>
          <p:spPr>
            <a:xfrm>
              <a:off x="4659682" y="3219189"/>
              <a:ext cx="207932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Double Bracket 8">
              <a:extLst>
                <a:ext uri="{FF2B5EF4-FFF2-40B4-BE49-F238E27FC236}">
                  <a16:creationId xmlns:a16="http://schemas.microsoft.com/office/drawing/2014/main" id="{78FF54FE-5DFB-504A-A3CE-9AB85E4A8779}"/>
                </a:ext>
              </a:extLst>
            </p:cNvPr>
            <p:cNvSpPr/>
            <p:nvPr/>
          </p:nvSpPr>
          <p:spPr>
            <a:xfrm>
              <a:off x="4352794" y="2404997"/>
              <a:ext cx="2630466" cy="1640910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181E8E-7D5C-BC42-932B-67175259F804}"/>
              </a:ext>
            </a:extLst>
          </p:cNvPr>
          <p:cNvGrpSpPr/>
          <p:nvPr/>
        </p:nvGrpSpPr>
        <p:grpSpPr>
          <a:xfrm>
            <a:off x="8949960" y="2336673"/>
            <a:ext cx="2630466" cy="1640910"/>
            <a:chOff x="8741695" y="2404997"/>
            <a:chExt cx="2630466" cy="16409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DB0138-64C2-8445-856F-E669FDEC5CE1}"/>
                </a:ext>
              </a:extLst>
            </p:cNvPr>
            <p:cNvSpPr txBox="1"/>
            <p:nvPr/>
          </p:nvSpPr>
          <p:spPr>
            <a:xfrm>
              <a:off x="9195956" y="2404997"/>
              <a:ext cx="1721946" cy="147598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/>
                <a:t>Record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dirty="0"/>
                <a:t>Second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BCFFA31-7D52-0649-8712-1038FD2B6824}"/>
                </a:ext>
              </a:extLst>
            </p:cNvPr>
            <p:cNvCxnSpPr/>
            <p:nvPr/>
          </p:nvCxnSpPr>
          <p:spPr>
            <a:xfrm>
              <a:off x="9020827" y="3196225"/>
              <a:ext cx="207932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Double Bracket 9">
              <a:extLst>
                <a:ext uri="{FF2B5EF4-FFF2-40B4-BE49-F238E27FC236}">
                  <a16:creationId xmlns:a16="http://schemas.microsoft.com/office/drawing/2014/main" id="{E58E5B6C-20FC-5A48-ADBC-15B01E3577CD}"/>
                </a:ext>
              </a:extLst>
            </p:cNvPr>
            <p:cNvSpPr/>
            <p:nvPr/>
          </p:nvSpPr>
          <p:spPr>
            <a:xfrm>
              <a:off x="8741695" y="2404997"/>
              <a:ext cx="2630466" cy="1640910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E7A90DB-7031-584E-BB26-AA788C5C8ED4}"/>
              </a:ext>
            </a:extLst>
          </p:cNvPr>
          <p:cNvSpPr txBox="1"/>
          <p:nvPr/>
        </p:nvSpPr>
        <p:spPr>
          <a:xfrm>
            <a:off x="8046174" y="2833963"/>
            <a:ext cx="405880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5997D0-4A99-CF44-9756-25EE8F2F16CE}"/>
              </a:ext>
            </a:extLst>
          </p:cNvPr>
          <p:cNvGrpSpPr/>
          <p:nvPr/>
        </p:nvGrpSpPr>
        <p:grpSpPr>
          <a:xfrm>
            <a:off x="826338" y="2336673"/>
            <a:ext cx="2630466" cy="1640910"/>
            <a:chOff x="31315" y="2430049"/>
            <a:chExt cx="2630466" cy="16409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1D103A-CC16-8944-A987-0CF85C34D70C}"/>
                </a:ext>
              </a:extLst>
            </p:cNvPr>
            <p:cNvSpPr txBox="1"/>
            <p:nvPr/>
          </p:nvSpPr>
          <p:spPr>
            <a:xfrm>
              <a:off x="233310" y="2430049"/>
              <a:ext cx="2307042" cy="147598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/>
                <a:t>“Learning”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dirty="0"/>
                <a:t>Second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6D503B-DDB6-BA42-A71F-52765CCC113E}"/>
                </a:ext>
              </a:extLst>
            </p:cNvPr>
            <p:cNvCxnSpPr/>
            <p:nvPr/>
          </p:nvCxnSpPr>
          <p:spPr>
            <a:xfrm>
              <a:off x="338203" y="3244241"/>
              <a:ext cx="207932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Double Bracket 13">
              <a:extLst>
                <a:ext uri="{FF2B5EF4-FFF2-40B4-BE49-F238E27FC236}">
                  <a16:creationId xmlns:a16="http://schemas.microsoft.com/office/drawing/2014/main" id="{BE323F8A-9795-0348-B229-20256C6CEAF6}"/>
                </a:ext>
              </a:extLst>
            </p:cNvPr>
            <p:cNvSpPr/>
            <p:nvPr/>
          </p:nvSpPr>
          <p:spPr>
            <a:xfrm>
              <a:off x="31315" y="2430049"/>
              <a:ext cx="2630466" cy="1640910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5013F08-8D2B-A844-944C-711CFFA139FF}"/>
              </a:ext>
            </a:extLst>
          </p:cNvPr>
          <p:cNvSpPr txBox="1"/>
          <p:nvPr/>
        </p:nvSpPr>
        <p:spPr>
          <a:xfrm>
            <a:off x="3954708" y="2833963"/>
            <a:ext cx="465192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F73322-A8A1-AC4D-B3EF-B1219F1867DF}"/>
              </a:ext>
            </a:extLst>
          </p:cNvPr>
          <p:cNvSpPr txBox="1"/>
          <p:nvPr/>
        </p:nvSpPr>
        <p:spPr>
          <a:xfrm>
            <a:off x="4552335" y="4093948"/>
            <a:ext cx="3441968" cy="138499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accent2"/>
                </a:solidFill>
              </a:rPr>
              <a:t>Convergence</a:t>
            </a:r>
          </a:p>
          <a:p>
            <a:pPr algn="ctr"/>
            <a:r>
              <a:rPr lang="en-US" sz="2800" b="1" dirty="0">
                <a:solidFill>
                  <a:schemeClr val="accent2"/>
                </a:solidFill>
              </a:rPr>
              <a:t>Machine Learning 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Property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494A1-B1BD-C84D-83D0-07D6AB9C9834}"/>
              </a:ext>
            </a:extLst>
          </p:cNvPr>
          <p:cNvSpPr txBox="1"/>
          <p:nvPr/>
        </p:nvSpPr>
        <p:spPr>
          <a:xfrm>
            <a:off x="9183006" y="4093948"/>
            <a:ext cx="2164374" cy="138499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accent5"/>
                </a:solidFill>
              </a:rPr>
              <a:t>Throughput</a:t>
            </a:r>
            <a:endParaRPr lang="en-US" sz="2800" dirty="0">
              <a:solidFill>
                <a:schemeClr val="accent5"/>
              </a:solidFill>
            </a:endParaRPr>
          </a:p>
          <a:p>
            <a:pPr algn="ctr"/>
            <a:r>
              <a:rPr lang="en-US" sz="2800" b="1" dirty="0">
                <a:solidFill>
                  <a:schemeClr val="accent5"/>
                </a:solidFill>
              </a:rPr>
              <a:t>System</a:t>
            </a:r>
          </a:p>
          <a:p>
            <a:pPr algn="ctr"/>
            <a:r>
              <a:rPr lang="en-US" sz="2800" dirty="0">
                <a:solidFill>
                  <a:schemeClr val="accent5"/>
                </a:solidFill>
              </a:rPr>
              <a:t>Property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95E2CE-0D3E-4F40-9BB1-6F3BF8E9A5BC}"/>
              </a:ext>
            </a:extLst>
          </p:cNvPr>
          <p:cNvSpPr txBox="1"/>
          <p:nvPr/>
        </p:nvSpPr>
        <p:spPr>
          <a:xfrm>
            <a:off x="226761" y="5783310"/>
            <a:ext cx="9382085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tx1"/>
                </a:solidFill>
              </a:rPr>
              <a:t>*Somewhat of a simplistic linear model. As we will later see there are many more moving parts to this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4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05C8B-EAA8-5341-AAB3-0527E099E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 of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74B15-85A0-FE4A-BC23-A74772980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Minimize training time to </a:t>
            </a:r>
            <a:r>
              <a:rPr lang="en-US" i="1" dirty="0"/>
              <a:t>“best model”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Best model measured in terms of test error</a:t>
            </a:r>
          </a:p>
          <a:p>
            <a:pPr>
              <a:lnSpc>
                <a:spcPct val="150000"/>
              </a:lnSpc>
            </a:pPr>
            <a:r>
              <a:rPr lang="en-US" dirty="0"/>
              <a:t>Other Concerns?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Complexity</a:t>
            </a:r>
            <a:r>
              <a:rPr lang="en-US" dirty="0"/>
              <a:t>: </a:t>
            </a:r>
            <a:r>
              <a:rPr lang="en-US" i="1" dirty="0"/>
              <a:t>Does the approach introduce additional training complexity (e.g., hyper-parameters)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Stability</a:t>
            </a:r>
            <a:r>
              <a:rPr lang="en-US" dirty="0"/>
              <a:t>: </a:t>
            </a:r>
            <a:r>
              <a:rPr lang="en-US" i="1" dirty="0"/>
              <a:t>How consistently does the system train the model?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Cost: </a:t>
            </a:r>
            <a:r>
              <a:rPr lang="en-US" i="1" dirty="0"/>
              <a:t>Will obtaining a faster solution cost more money (power)?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1193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Gradient Descent</a:t>
            </a:r>
          </a:p>
        </p:txBody>
      </p:sp>
      <p:sp>
        <p:nvSpPr>
          <p:cNvPr id="1218" name="Shape 1218"/>
          <p:cNvSpPr/>
          <p:nvPr/>
        </p:nvSpPr>
        <p:spPr>
          <a:xfrm>
            <a:off x="1611354" y="1809565"/>
            <a:ext cx="4005707" cy="311866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12630" y="46932"/>
                  <a:pt x="25260" y="112678"/>
                  <a:pt x="36923" y="119571"/>
                </a:cubicBezTo>
                <a:cubicBezTo>
                  <a:pt x="48585" y="126463"/>
                  <a:pt x="59801" y="48093"/>
                  <a:pt x="69975" y="41357"/>
                </a:cubicBezTo>
                <a:cubicBezTo>
                  <a:pt x="80148" y="34621"/>
                  <a:pt x="89627" y="85456"/>
                  <a:pt x="97965" y="79156"/>
                </a:cubicBezTo>
                <a:cubicBezTo>
                  <a:pt x="106302" y="72856"/>
                  <a:pt x="113151" y="38207"/>
                  <a:pt x="120000" y="3558"/>
                </a:cubicBezTo>
              </a:path>
            </a:pathLst>
          </a:custGeom>
          <a:noFill/>
          <a:ln w="25400" cap="flat" cmpd="sng">
            <a:solidFill>
              <a:srgbClr val="00528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4284" tIns="17138" rIns="34284" bIns="1713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20" name="Shape 1220"/>
          <p:cNvCxnSpPr/>
          <p:nvPr/>
        </p:nvCxnSpPr>
        <p:spPr>
          <a:xfrm>
            <a:off x="1545078" y="5172331"/>
            <a:ext cx="4806647" cy="0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1" name="Shape 1221"/>
          <p:cNvSpPr txBox="1"/>
          <p:nvPr/>
        </p:nvSpPr>
        <p:spPr>
          <a:xfrm>
            <a:off x="6209675" y="5172331"/>
            <a:ext cx="284097" cy="28190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34284" tIns="17138" rIns="34284" bIns="17138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222" name="Shape 1222"/>
          <p:cNvSpPr txBox="1"/>
          <p:nvPr/>
        </p:nvSpPr>
        <p:spPr>
          <a:xfrm>
            <a:off x="5425449" y="5193546"/>
            <a:ext cx="513121" cy="30056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lIns="34284" tIns="17138" rIns="34284" bIns="17138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cxnSp>
        <p:nvCxnSpPr>
          <p:cNvPr id="1223" name="Shape 1223"/>
          <p:cNvCxnSpPr/>
          <p:nvPr/>
        </p:nvCxnSpPr>
        <p:spPr>
          <a:xfrm>
            <a:off x="5532222" y="5090162"/>
            <a:ext cx="0" cy="135511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4" name="Shape 1224"/>
          <p:cNvSpPr/>
          <p:nvPr/>
        </p:nvSpPr>
        <p:spPr>
          <a:xfrm>
            <a:off x="5501640" y="2195423"/>
            <a:ext cx="68580" cy="6771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lIns="34284" tIns="17138" rIns="34284" bIns="1713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7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Shape 1226"/>
          <p:cNvSpPr/>
          <p:nvPr/>
        </p:nvSpPr>
        <p:spPr>
          <a:xfrm>
            <a:off x="5270349" y="3021203"/>
            <a:ext cx="68580" cy="6771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lIns="34284" tIns="17138" rIns="34284" bIns="1713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7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Shape 1227"/>
          <p:cNvSpPr txBox="1"/>
          <p:nvPr/>
        </p:nvSpPr>
        <p:spPr>
          <a:xfrm>
            <a:off x="5013791" y="4822897"/>
            <a:ext cx="513121" cy="30056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lIns="34284" tIns="17138" rIns="34284" bIns="17138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87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cxnSp>
        <p:nvCxnSpPr>
          <p:cNvPr id="1228" name="Shape 1228"/>
          <p:cNvCxnSpPr>
            <a:stCxn id="1229" idx="0"/>
          </p:cNvCxnSpPr>
          <p:nvPr/>
        </p:nvCxnSpPr>
        <p:spPr>
          <a:xfrm flipV="1">
            <a:off x="7127893" y="3021203"/>
            <a:ext cx="1271469" cy="534867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229" name="Shape 1229"/>
          <p:cNvSpPr txBox="1"/>
          <p:nvPr/>
        </p:nvSpPr>
        <p:spPr>
          <a:xfrm>
            <a:off x="5856423" y="3556069"/>
            <a:ext cx="2542939" cy="72911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Learning rate</a:t>
            </a:r>
          </a:p>
        </p:txBody>
      </p:sp>
      <p:cxnSp>
        <p:nvCxnSpPr>
          <p:cNvPr id="1230" name="Shape 1230"/>
          <p:cNvCxnSpPr/>
          <p:nvPr/>
        </p:nvCxnSpPr>
        <p:spPr>
          <a:xfrm flipH="1">
            <a:off x="5430369" y="2195420"/>
            <a:ext cx="251614" cy="893498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231" name="Shape 1231"/>
          <p:cNvCxnSpPr/>
          <p:nvPr/>
        </p:nvCxnSpPr>
        <p:spPr>
          <a:xfrm>
            <a:off x="5311242" y="5097783"/>
            <a:ext cx="0" cy="135511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Right Brace 5"/>
          <p:cNvSpPr/>
          <p:nvPr/>
        </p:nvSpPr>
        <p:spPr>
          <a:xfrm rot="5400000">
            <a:off x="9249735" y="2690486"/>
            <a:ext cx="96684" cy="1142357"/>
          </a:xfrm>
          <a:prstGeom prst="rightBrace">
            <a:avLst>
              <a:gd name="adj1" fmla="val 8333"/>
              <a:gd name="adj2" fmla="val 5402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50E0CD-832A-814D-8EE4-8DE2492714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880"/>
          <a:stretch/>
        </p:blipFill>
        <p:spPr>
          <a:xfrm>
            <a:off x="1923813" y="1209336"/>
            <a:ext cx="3346536" cy="10538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60CC559-3558-E74A-A019-1611A83E98AC}"/>
              </a:ext>
            </a:extLst>
          </p:cNvPr>
          <p:cNvSpPr txBox="1"/>
          <p:nvPr/>
        </p:nvSpPr>
        <p:spPr>
          <a:xfrm>
            <a:off x="6644992" y="4343788"/>
            <a:ext cx="4937408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Two key elements: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computed gradient: the direction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learning rate: how big a step do we take?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C7F0C-2A74-0244-A3C4-A68523850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5662" y="1266280"/>
            <a:ext cx="4159918" cy="9373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D9A2D4-05D2-BD48-BB54-71380A6D25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4992" y="2278918"/>
            <a:ext cx="3249477" cy="804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4D68C0-6B7C-F24D-A31F-68C415D6CE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5177" y="3483997"/>
            <a:ext cx="6858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82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Shape 123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  <a:tabLst/>
                <a:defRPr/>
              </a:pPr>
              <a:t>19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28" name="Shape 1228"/>
          <p:cNvCxnSpPr>
            <a:cxnSpLocks/>
          </p:cNvCxnSpPr>
          <p:nvPr/>
        </p:nvCxnSpPr>
        <p:spPr>
          <a:xfrm flipV="1">
            <a:off x="7162800" y="2973635"/>
            <a:ext cx="1201390" cy="80856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229" name="Shape 1229"/>
          <p:cNvSpPr txBox="1"/>
          <p:nvPr/>
        </p:nvSpPr>
        <p:spPr>
          <a:xfrm>
            <a:off x="5394313" y="3861646"/>
            <a:ext cx="2542939" cy="72911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71"/>
              </a:buClr>
              <a:buSzPct val="250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Learning 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A7EDB-7706-4FF4-8C1C-1DD6B3E8F6CD}"/>
              </a:ext>
            </a:extLst>
          </p:cNvPr>
          <p:cNvSpPr txBox="1"/>
          <p:nvPr/>
        </p:nvSpPr>
        <p:spPr>
          <a:xfrm>
            <a:off x="5084319" y="4724177"/>
            <a:ext cx="6808315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Two key elements: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computed gradient: the direction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learning rate: how big a step do we take?</a:t>
            </a:r>
          </a:p>
        </p:txBody>
      </p:sp>
      <p:sp>
        <p:nvSpPr>
          <p:cNvPr id="6" name="Right Brace 5"/>
          <p:cNvSpPr/>
          <p:nvPr/>
        </p:nvSpPr>
        <p:spPr>
          <a:xfrm rot="5400000">
            <a:off x="9524526" y="2413987"/>
            <a:ext cx="289151" cy="2447271"/>
          </a:xfrm>
          <a:prstGeom prst="rightBrace">
            <a:avLst>
              <a:gd name="adj1" fmla="val 8333"/>
              <a:gd name="adj2" fmla="val 5402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50E0CD-832A-814D-8EE4-8DE249271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880"/>
          <a:stretch/>
        </p:blipFill>
        <p:spPr>
          <a:xfrm>
            <a:off x="1055503" y="1283340"/>
            <a:ext cx="3346536" cy="1053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E3C52C-F40E-4C48-A5F5-5F7614548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66" y="2615706"/>
            <a:ext cx="4474719" cy="3456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0F9410-5C12-1C41-BAE1-89D418C57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815" y="1052350"/>
            <a:ext cx="4799682" cy="1081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79A140-4682-004E-85A0-501E59059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9923" y="3920626"/>
            <a:ext cx="685800" cy="34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F9C83-2255-3242-AB7B-BE732CAA0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9296" y="2188064"/>
            <a:ext cx="4474719" cy="116011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5B68DBD-7282-E845-A803-907B821C0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1549422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3E9108-99E4-324B-919F-CE417FBE5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AD8EB-DA8F-D842-A61D-59538BA57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Many slides from Prof. Kurt Keutzer, Pallas Group</a:t>
            </a:r>
          </a:p>
        </p:txBody>
      </p:sp>
    </p:spTree>
    <p:extLst>
      <p:ext uri="{BB962C8B-B14F-4D97-AF65-F5344CB8AC3E}">
        <p14:creationId xmlns:p14="http://schemas.microsoft.com/office/powerpoint/2010/main" val="2760639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9F80-6673-634D-8165-0E38CE06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5456F-2AA6-6B49-9820-CFD5151FA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36" y="1849277"/>
            <a:ext cx="2934657" cy="2010684"/>
          </a:xfrm>
        </p:spPr>
        <p:txBody>
          <a:bodyPr>
            <a:normAutofit/>
          </a:bodyPr>
          <a:lstStyle/>
          <a:p>
            <a:pPr marL="14287" indent="0">
              <a:buNone/>
            </a:pPr>
            <a:r>
              <a:rPr lang="en-US" sz="2000" kern="0" dirty="0">
                <a:solidFill>
                  <a:sysClr val="windowText" lastClr="000000"/>
                </a:solidFill>
              </a:rPr>
              <a:t>In every iteration of SGD we load a </a:t>
            </a:r>
            <a:r>
              <a:rPr lang="en-US" sz="2000" b="1" kern="0" dirty="0">
                <a:solidFill>
                  <a:sysClr val="windowText" lastClr="000000"/>
                </a:solidFill>
              </a:rPr>
              <a:t>random mini-batch of training </a:t>
            </a:r>
            <a:r>
              <a:rPr lang="en-US" sz="2000" kern="0" dirty="0">
                <a:solidFill>
                  <a:sysClr val="windowText" lastClr="000000"/>
                </a:solidFill>
              </a:rPr>
              <a:t>data, and compute the gradient. 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BE1DBDF-A5F2-BC45-8DED-7F632BECCA49}"/>
              </a:ext>
            </a:extLst>
          </p:cNvPr>
          <p:cNvGrpSpPr/>
          <p:nvPr/>
        </p:nvGrpSpPr>
        <p:grpSpPr>
          <a:xfrm>
            <a:off x="3655400" y="1275723"/>
            <a:ext cx="4047885" cy="4864821"/>
            <a:chOff x="3307058" y="1308380"/>
            <a:chExt cx="4047885" cy="486482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6E3B0EB-555C-8042-96D5-FB29C6E87A0D}"/>
                </a:ext>
              </a:extLst>
            </p:cNvPr>
            <p:cNvGrpSpPr/>
            <p:nvPr/>
          </p:nvGrpSpPr>
          <p:grpSpPr>
            <a:xfrm>
              <a:off x="6617533" y="1942006"/>
              <a:ext cx="737410" cy="4231194"/>
              <a:chOff x="964223" y="1316978"/>
              <a:chExt cx="1272240" cy="4313712"/>
            </a:xfrm>
          </p:grpSpPr>
          <p:sp>
            <p:nvSpPr>
              <p:cNvPr id="121" name="Rounded Rectangle 120">
                <a:extLst>
                  <a:ext uri="{FF2B5EF4-FFF2-40B4-BE49-F238E27FC236}">
                    <a16:creationId xmlns:a16="http://schemas.microsoft.com/office/drawing/2014/main" id="{03E3185A-237F-4543-B958-A1D62531B8C4}"/>
                  </a:ext>
                </a:extLst>
              </p:cNvPr>
              <p:cNvSpPr/>
              <p:nvPr/>
            </p:nvSpPr>
            <p:spPr>
              <a:xfrm>
                <a:off x="1002922" y="1316978"/>
                <a:ext cx="1233541" cy="4313712"/>
              </a:xfrm>
              <a:prstGeom prst="roundRect">
                <a:avLst/>
              </a:prstGeom>
              <a:solidFill>
                <a:srgbClr val="9BBB59">
                  <a:lumMod val="60000"/>
                  <a:lumOff val="40000"/>
                </a:srgbClr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GPU</a:t>
                </a:r>
              </a:p>
            </p:txBody>
          </p:sp>
          <p:sp>
            <p:nvSpPr>
              <p:cNvPr id="122" name="Down Arrow 121">
                <a:extLst>
                  <a:ext uri="{FF2B5EF4-FFF2-40B4-BE49-F238E27FC236}">
                    <a16:creationId xmlns:a16="http://schemas.microsoft.com/office/drawing/2014/main" id="{C45750A0-9839-0D4A-9E55-6D2CF80AEEAE}"/>
                  </a:ext>
                </a:extLst>
              </p:cNvPr>
              <p:cNvSpPr/>
              <p:nvPr/>
            </p:nvSpPr>
            <p:spPr>
              <a:xfrm>
                <a:off x="1553302" y="1994889"/>
                <a:ext cx="499866" cy="2758573"/>
              </a:xfrm>
              <a:prstGeom prst="downArrow">
                <a:avLst/>
              </a:prstGeom>
              <a:solidFill>
                <a:srgbClr val="4F81BD"/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F89D2024-DF31-D948-83E8-D8E643C04F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721"/>
              <a:stretch/>
            </p:blipFill>
            <p:spPr>
              <a:xfrm rot="5400000">
                <a:off x="323051" y="2807617"/>
                <a:ext cx="1943721" cy="661377"/>
              </a:xfrm>
              <a:prstGeom prst="rect">
                <a:avLst/>
              </a:prstGeom>
            </p:spPr>
          </p:pic>
          <p:sp>
            <p:nvSpPr>
              <p:cNvPr id="124" name="Can 123">
                <a:extLst>
                  <a:ext uri="{FF2B5EF4-FFF2-40B4-BE49-F238E27FC236}">
                    <a16:creationId xmlns:a16="http://schemas.microsoft.com/office/drawing/2014/main" id="{69AE6FC5-7BDA-B744-93F0-1D16520A87A8}"/>
                  </a:ext>
                </a:extLst>
              </p:cNvPr>
              <p:cNvSpPr/>
              <p:nvPr/>
            </p:nvSpPr>
            <p:spPr>
              <a:xfrm>
                <a:off x="1265382" y="1405283"/>
                <a:ext cx="632159" cy="544610"/>
              </a:xfrm>
              <a:prstGeom prst="can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64</a:t>
                </a:r>
              </a:p>
            </p:txBody>
          </p:sp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id="{8C0D3F7E-3C88-E749-A37A-33977554A8B5}"/>
                  </a:ext>
                </a:extLst>
              </p:cNvPr>
              <p:cNvSpPr/>
              <p:nvPr/>
            </p:nvSpPr>
            <p:spPr>
              <a:xfrm rot="16200000">
                <a:off x="1325484" y="2386494"/>
                <a:ext cx="955502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Rounded Rectangle 125">
                <a:extLst>
                  <a:ext uri="{FF2B5EF4-FFF2-40B4-BE49-F238E27FC236}">
                    <a16:creationId xmlns:a16="http://schemas.microsoft.com/office/drawing/2014/main" id="{BFB59E4D-6E33-8D48-8615-B43360D1EECE}"/>
                  </a:ext>
                </a:extLst>
              </p:cNvPr>
              <p:cNvSpPr/>
              <p:nvPr/>
            </p:nvSpPr>
            <p:spPr>
              <a:xfrm rot="16200000">
                <a:off x="1286405" y="3660737"/>
                <a:ext cx="1033660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E82AF53-1828-C442-B155-F3B585972F5E}"/>
                </a:ext>
              </a:extLst>
            </p:cNvPr>
            <p:cNvGrpSpPr/>
            <p:nvPr/>
          </p:nvGrpSpPr>
          <p:grpSpPr>
            <a:xfrm>
              <a:off x="3307058" y="2879718"/>
              <a:ext cx="1209261" cy="1802045"/>
              <a:chOff x="211924" y="3350754"/>
              <a:chExt cx="1371072" cy="1969010"/>
            </a:xfrm>
          </p:grpSpPr>
          <p:sp>
            <p:nvSpPr>
              <p:cNvPr id="84" name="Can 83">
                <a:extLst>
                  <a:ext uri="{FF2B5EF4-FFF2-40B4-BE49-F238E27FC236}">
                    <a16:creationId xmlns:a16="http://schemas.microsoft.com/office/drawing/2014/main" id="{D17D49BB-5BFC-2746-B79E-BCF77B36ED95}"/>
                  </a:ext>
                </a:extLst>
              </p:cNvPr>
              <p:cNvSpPr/>
              <p:nvPr/>
            </p:nvSpPr>
            <p:spPr>
              <a:xfrm>
                <a:off x="211924" y="3350754"/>
                <a:ext cx="1371072" cy="1969010"/>
              </a:xfrm>
              <a:prstGeom prst="can">
                <a:avLst/>
              </a:prstGeom>
              <a:solidFill>
                <a:srgbClr val="4F81BD">
                  <a:alpha val="66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B0D5C1B9-EE81-4340-9DF5-74363D662378}"/>
                  </a:ext>
                </a:extLst>
              </p:cNvPr>
              <p:cNvGrpSpPr/>
              <p:nvPr/>
            </p:nvGrpSpPr>
            <p:grpSpPr>
              <a:xfrm>
                <a:off x="361215" y="3786589"/>
                <a:ext cx="1038205" cy="1405529"/>
                <a:chOff x="975345" y="2403231"/>
                <a:chExt cx="2285382" cy="1770249"/>
              </a:xfrm>
            </p:grpSpPr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60459BE2-07A3-ED43-9A45-4F65E80F6F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0802" y="2431594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6C2D3059-FE25-784D-94BB-6F477262A6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7643" y="2403231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834B5277-806A-5D42-9BF8-89A9DDBF74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7720" y="3416086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9E6BD23E-045C-5A44-9F8C-77E2444F8B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03288" y="2897318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5E75575B-15B7-D64D-864C-AA38C7674E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59801" y="3233406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6A894DED-38A7-634D-AB2D-603F1689BF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41883" y="3703954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627C30AF-3A61-8642-ACD6-9C79AA0B5D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5523" y="3703954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78BBF493-EE14-C14C-B626-DB154D945E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2713" y="2815196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10214F5B-AE88-D54E-A43E-44BD5E8833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8653" y="2413379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43253E23-CF9E-B444-B813-F34EE5886A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74882" y="2975510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AE80860B-BCD2-EA41-9D7E-5728C37FDD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3433" y="3176095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EF894211-511D-264D-A653-6968BE2064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0705" y="3503527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7895FCCD-7641-E746-B218-F37565EDD6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82034" y="2658630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D3B0D2EB-C86D-F847-BB99-84FDA03BFB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5345" y="2843308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60B2BC30-A627-EC48-BA8B-78981E723B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3123" y="3210908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6A039EC3-1681-AB48-ADEA-5835E9455A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347" y="2524802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1C512FAD-3113-994C-875F-CB312C57D1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16662" y="2474295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76F8AFF0-AE94-DC42-A0DD-069D31D508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43604" y="2427792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106" name="Picture 105">
                  <a:extLst>
                    <a:ext uri="{FF2B5EF4-FFF2-40B4-BE49-F238E27FC236}">
                      <a16:creationId xmlns:a16="http://schemas.microsoft.com/office/drawing/2014/main" id="{7A33EE23-2AD1-7149-B017-FB1CD56003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8602" y="2769343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107" name="Picture 106">
                  <a:extLst>
                    <a:ext uri="{FF2B5EF4-FFF2-40B4-BE49-F238E27FC236}">
                      <a16:creationId xmlns:a16="http://schemas.microsoft.com/office/drawing/2014/main" id="{23E7B146-0E08-1648-8B38-8B78BB01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3493" y="3620869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108" name="Picture 107">
                  <a:extLst>
                    <a:ext uri="{FF2B5EF4-FFF2-40B4-BE49-F238E27FC236}">
                      <a16:creationId xmlns:a16="http://schemas.microsoft.com/office/drawing/2014/main" id="{410FBA59-CFAD-254C-AF76-CAD36743D4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0702" y="3216098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id="{D0DBE016-E9C5-4C4B-A166-DF0FF88787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446" y="3800964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id="{3D31A35F-6F19-6642-B11B-8752259F6A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7492" y="3752729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id="{1D604CCB-EDD1-BE45-8B1D-76060B62E0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1839" y="2958202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D910687A-6205-EA41-8F6F-ECAA0BEF22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8031" y="3370850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113" name="Picture 112">
                  <a:extLst>
                    <a:ext uri="{FF2B5EF4-FFF2-40B4-BE49-F238E27FC236}">
                      <a16:creationId xmlns:a16="http://schemas.microsoft.com/office/drawing/2014/main" id="{7F12D1E9-756F-2142-AD65-B86F095360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34862" y="3736210"/>
                  <a:ext cx="293381" cy="372516"/>
                </a:xfrm>
                <a:prstGeom prst="rect">
                  <a:avLst/>
                </a:prstGeom>
              </p:spPr>
            </p:pic>
            <p:pic>
              <p:nvPicPr>
                <p:cNvPr id="114" name="Picture 113">
                  <a:extLst>
                    <a:ext uri="{FF2B5EF4-FFF2-40B4-BE49-F238E27FC236}">
                      <a16:creationId xmlns:a16="http://schemas.microsoft.com/office/drawing/2014/main" id="{89D20695-A258-4F40-817F-8357939899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84206" y="2436250"/>
                  <a:ext cx="348335" cy="266786"/>
                </a:xfrm>
                <a:prstGeom prst="rect">
                  <a:avLst/>
                </a:prstGeom>
              </p:spPr>
            </p:pic>
            <p:pic>
              <p:nvPicPr>
                <p:cNvPr id="115" name="Picture 114">
                  <a:extLst>
                    <a:ext uri="{FF2B5EF4-FFF2-40B4-BE49-F238E27FC236}">
                      <a16:creationId xmlns:a16="http://schemas.microsoft.com/office/drawing/2014/main" id="{92AA8DDA-34BF-3449-B01B-E7331D168A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12392" y="2718860"/>
                  <a:ext cx="348335" cy="266786"/>
                </a:xfrm>
                <a:prstGeom prst="rect">
                  <a:avLst/>
                </a:prstGeom>
              </p:spPr>
            </p:pic>
            <p:pic>
              <p:nvPicPr>
                <p:cNvPr id="116" name="Picture 115">
                  <a:extLst>
                    <a:ext uri="{FF2B5EF4-FFF2-40B4-BE49-F238E27FC236}">
                      <a16:creationId xmlns:a16="http://schemas.microsoft.com/office/drawing/2014/main" id="{38914B82-585F-DB45-8721-E9FAC50373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19805" y="2956270"/>
                  <a:ext cx="348335" cy="266786"/>
                </a:xfrm>
                <a:prstGeom prst="rect">
                  <a:avLst/>
                </a:prstGeom>
              </p:spPr>
            </p:pic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id="{186B8465-80A8-524A-AE1E-715190E5BA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8097" y="3248238"/>
                  <a:ext cx="348335" cy="266786"/>
                </a:xfrm>
                <a:prstGeom prst="rect">
                  <a:avLst/>
                </a:prstGeom>
              </p:spPr>
            </p:pic>
            <p:pic>
              <p:nvPicPr>
                <p:cNvPr id="118" name="Picture 117">
                  <a:extLst>
                    <a:ext uri="{FF2B5EF4-FFF2-40B4-BE49-F238E27FC236}">
                      <a16:creationId xmlns:a16="http://schemas.microsoft.com/office/drawing/2014/main" id="{535BC4B4-EB52-1C48-8E26-DBCD6D8216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21550" y="3841940"/>
                  <a:ext cx="348335" cy="266786"/>
                </a:xfrm>
                <a:prstGeom prst="rect">
                  <a:avLst/>
                </a:prstGeom>
              </p:spPr>
            </p:pic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id="{8EEE0807-19FF-4445-A84E-7423778CB9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55283" y="3542966"/>
                  <a:ext cx="348335" cy="266786"/>
                </a:xfrm>
                <a:prstGeom prst="rect">
                  <a:avLst/>
                </a:prstGeom>
              </p:spPr>
            </p:pic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8F41433F-6B26-D44A-B316-BF9E746B56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2961" y="3368302"/>
                  <a:ext cx="293380" cy="372515"/>
                </a:xfrm>
                <a:prstGeom prst="rect">
                  <a:avLst/>
                </a:prstGeom>
              </p:spPr>
            </p:pic>
          </p:grp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DC825878-3223-2A4C-B25B-46783AD7B64F}"/>
                  </a:ext>
                </a:extLst>
              </p:cNvPr>
              <p:cNvSpPr/>
              <p:nvPr/>
            </p:nvSpPr>
            <p:spPr>
              <a:xfrm>
                <a:off x="1184651" y="3721988"/>
                <a:ext cx="294961" cy="752659"/>
              </a:xfrm>
              <a:prstGeom prst="ellipse">
                <a:avLst/>
              </a:prstGeom>
              <a:solidFill>
                <a:srgbClr val="FFFFFF">
                  <a:alpha val="29000"/>
                </a:srgbClr>
              </a:solidFill>
              <a:ln w="9525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BB63442F-D58F-9C4F-99CE-8A22D5DD567B}"/>
                  </a:ext>
                </a:extLst>
              </p:cNvPr>
              <p:cNvSpPr/>
              <p:nvPr/>
            </p:nvSpPr>
            <p:spPr>
              <a:xfrm>
                <a:off x="1172929" y="4460538"/>
                <a:ext cx="294961" cy="752659"/>
              </a:xfrm>
              <a:prstGeom prst="ellipse">
                <a:avLst/>
              </a:prstGeom>
              <a:solidFill>
                <a:srgbClr val="FFFFFF">
                  <a:alpha val="29000"/>
                </a:srgbClr>
              </a:solidFill>
              <a:ln w="9525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2881C18-42AD-E347-947D-B728FDBCA46A}"/>
                </a:ext>
              </a:extLst>
            </p:cNvPr>
            <p:cNvSpPr txBox="1"/>
            <p:nvPr/>
          </p:nvSpPr>
          <p:spPr>
            <a:xfrm>
              <a:off x="4152739" y="2052304"/>
              <a:ext cx="8909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Mini-batch</a:t>
              </a:r>
            </a:p>
          </p:txBody>
        </p:sp>
        <p:cxnSp>
          <p:nvCxnSpPr>
            <p:cNvPr id="74" name="Connector: Elbow 13">
              <a:extLst>
                <a:ext uri="{FF2B5EF4-FFF2-40B4-BE49-F238E27FC236}">
                  <a16:creationId xmlns:a16="http://schemas.microsoft.com/office/drawing/2014/main" id="{78958C71-727F-9F42-9B4C-518660FEA241}"/>
                </a:ext>
              </a:extLst>
            </p:cNvPr>
            <p:cNvCxnSpPr>
              <a:cxnSpLocks/>
              <a:stCxn id="121" idx="2"/>
              <a:endCxn id="84" idx="3"/>
            </p:cNvCxnSpPr>
            <p:nvPr/>
          </p:nvCxnSpPr>
          <p:spPr>
            <a:xfrm rot="5400000" flipH="1">
              <a:off x="4708853" y="3884600"/>
              <a:ext cx="1491437" cy="3085765"/>
            </a:xfrm>
            <a:prstGeom prst="bentConnector3">
              <a:avLst>
                <a:gd name="adj1" fmla="val -15327"/>
              </a:avLst>
            </a:prstGeom>
            <a:noFill/>
            <a:ln w="5715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5" name="Connector: Elbow 20">
              <a:extLst>
                <a:ext uri="{FF2B5EF4-FFF2-40B4-BE49-F238E27FC236}">
                  <a16:creationId xmlns:a16="http://schemas.microsoft.com/office/drawing/2014/main" id="{846A9C5B-CF56-3640-8BFB-68D2A30B3C99}"/>
                </a:ext>
              </a:extLst>
            </p:cNvPr>
            <p:cNvCxnSpPr>
              <a:cxnSpLocks/>
              <a:stCxn id="83" idx="3"/>
              <a:endCxn id="121" idx="0"/>
            </p:cNvCxnSpPr>
            <p:nvPr/>
          </p:nvCxnSpPr>
          <p:spPr>
            <a:xfrm>
              <a:off x="5826189" y="1664585"/>
              <a:ext cx="1171265" cy="277421"/>
            </a:xfrm>
            <a:prstGeom prst="bentConnector2">
              <a:avLst/>
            </a:prstGeom>
            <a:noFill/>
            <a:ln w="5715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AEB7B4C-D9A3-F949-BA44-8AF397224BF3}"/>
                </a:ext>
              </a:extLst>
            </p:cNvPr>
            <p:cNvGrpSpPr/>
            <p:nvPr/>
          </p:nvGrpSpPr>
          <p:grpSpPr>
            <a:xfrm>
              <a:off x="5043729" y="1308380"/>
              <a:ext cx="782460" cy="650267"/>
              <a:chOff x="514762" y="3849645"/>
              <a:chExt cx="887160" cy="71051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7152FE61-0685-A241-BF43-3C0E6FBF4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14762" y="3849645"/>
                <a:ext cx="874332" cy="710516"/>
              </a:xfrm>
              <a:prstGeom prst="rect">
                <a:avLst/>
              </a:prstGeom>
            </p:spPr>
          </p:pic>
          <p:pic>
            <p:nvPicPr>
              <p:cNvPr id="79" name="Shape 2079">
                <a:extLst>
                  <a:ext uri="{FF2B5EF4-FFF2-40B4-BE49-F238E27FC236}">
                    <a16:creationId xmlns:a16="http://schemas.microsoft.com/office/drawing/2014/main" id="{E7A2967A-E566-3B4D-9242-8D50297F81A7}"/>
                  </a:ext>
                </a:extLst>
              </p:cNvPr>
              <p:cNvPicPr preferRelativeResize="0"/>
              <p:nvPr/>
            </p:nvPicPr>
            <p:blipFill rotWithShape="1">
              <a:blip r:embed="rId37">
                <a:alphaModFix/>
              </a:blip>
              <a:srcRect l="15048" t="3642" r="77786" b="86791"/>
              <a:stretch/>
            </p:blipFill>
            <p:spPr>
              <a:xfrm>
                <a:off x="622571" y="4107790"/>
                <a:ext cx="276965" cy="1611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" name="Shape 2081">
                <a:extLst>
                  <a:ext uri="{FF2B5EF4-FFF2-40B4-BE49-F238E27FC236}">
                    <a16:creationId xmlns:a16="http://schemas.microsoft.com/office/drawing/2014/main" id="{3010D7C6-AE1C-6D4F-B9F9-AE73E683A76E}"/>
                  </a:ext>
                </a:extLst>
              </p:cNvPr>
              <p:cNvPicPr preferRelativeResize="0"/>
              <p:nvPr/>
            </p:nvPicPr>
            <p:blipFill rotWithShape="1">
              <a:blip r:embed="rId37">
                <a:alphaModFix/>
              </a:blip>
              <a:srcRect l="29038" t="22093" r="63795" b="68340"/>
              <a:stretch/>
            </p:blipFill>
            <p:spPr>
              <a:xfrm>
                <a:off x="987787" y="4240638"/>
                <a:ext cx="227341" cy="1746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Shape 2080">
                <a:extLst>
                  <a:ext uri="{FF2B5EF4-FFF2-40B4-BE49-F238E27FC236}">
                    <a16:creationId xmlns:a16="http://schemas.microsoft.com/office/drawing/2014/main" id="{5B13F9D1-F4A4-EC4A-81A1-0BB80D31F960}"/>
                  </a:ext>
                </a:extLst>
              </p:cNvPr>
              <p:cNvPicPr preferRelativeResize="0"/>
              <p:nvPr/>
            </p:nvPicPr>
            <p:blipFill rotWithShape="1">
              <a:blip r:embed="rId37">
                <a:alphaModFix/>
              </a:blip>
              <a:srcRect l="21872" t="3870" r="70961" b="86563"/>
              <a:stretch/>
            </p:blipFill>
            <p:spPr>
              <a:xfrm>
                <a:off x="866083" y="3963324"/>
                <a:ext cx="238577" cy="2498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Shape 2079">
                <a:extLst>
                  <a:ext uri="{FF2B5EF4-FFF2-40B4-BE49-F238E27FC236}">
                    <a16:creationId xmlns:a16="http://schemas.microsoft.com/office/drawing/2014/main" id="{F47BE5D5-A52C-5242-9BDA-6B913EF56584}"/>
                  </a:ext>
                </a:extLst>
              </p:cNvPr>
              <p:cNvPicPr preferRelativeResize="0"/>
              <p:nvPr/>
            </p:nvPicPr>
            <p:blipFill rotWithShape="1">
              <a:blip r:embed="rId37">
                <a:alphaModFix/>
              </a:blip>
              <a:srcRect l="15048" t="3642" r="77786" b="86791"/>
              <a:stretch/>
            </p:blipFill>
            <p:spPr>
              <a:xfrm>
                <a:off x="774971" y="4260190"/>
                <a:ext cx="276965" cy="1611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" name="Shape 2080">
                <a:extLst>
                  <a:ext uri="{FF2B5EF4-FFF2-40B4-BE49-F238E27FC236}">
                    <a16:creationId xmlns:a16="http://schemas.microsoft.com/office/drawing/2014/main" id="{281AD5BB-31A1-0648-BAF0-FE8EA0294A64}"/>
                  </a:ext>
                </a:extLst>
              </p:cNvPr>
              <p:cNvPicPr preferRelativeResize="0"/>
              <p:nvPr/>
            </p:nvPicPr>
            <p:blipFill rotWithShape="1">
              <a:blip r:embed="rId37">
                <a:alphaModFix/>
              </a:blip>
              <a:srcRect l="21872" t="3870" r="70961" b="86563"/>
              <a:stretch/>
            </p:blipFill>
            <p:spPr>
              <a:xfrm>
                <a:off x="1163345" y="4113939"/>
                <a:ext cx="238577" cy="2498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77" name="Connector: Elbow 20">
              <a:extLst>
                <a:ext uri="{FF2B5EF4-FFF2-40B4-BE49-F238E27FC236}">
                  <a16:creationId xmlns:a16="http://schemas.microsoft.com/office/drawing/2014/main" id="{3BCD9943-0830-DB4C-BF06-14594CE644B8}"/>
                </a:ext>
              </a:extLst>
            </p:cNvPr>
            <p:cNvCxnSpPr>
              <a:cxnSpLocks/>
              <a:stCxn id="84" idx="1"/>
              <a:endCxn id="78" idx="1"/>
            </p:cNvCxnSpPr>
            <p:nvPr/>
          </p:nvCxnSpPr>
          <p:spPr>
            <a:xfrm rot="5400000" flipH="1" flipV="1">
              <a:off x="3854607" y="1690596"/>
              <a:ext cx="1246204" cy="1132040"/>
            </a:xfrm>
            <a:prstGeom prst="bentConnector2">
              <a:avLst/>
            </a:prstGeom>
            <a:noFill/>
            <a:ln w="5715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127" name="Shape 1228">
            <a:extLst>
              <a:ext uri="{FF2B5EF4-FFF2-40B4-BE49-F238E27FC236}">
                <a16:creationId xmlns:a16="http://schemas.microsoft.com/office/drawing/2014/main" id="{8809AC06-2E11-6B48-9F1D-E86A142B6303}"/>
              </a:ext>
            </a:extLst>
          </p:cNvPr>
          <p:cNvCxnSpPr>
            <a:cxnSpLocks/>
          </p:cNvCxnSpPr>
          <p:nvPr/>
        </p:nvCxnSpPr>
        <p:spPr>
          <a:xfrm flipV="1">
            <a:off x="7884473" y="4611118"/>
            <a:ext cx="1584968" cy="78370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pic>
        <p:nvPicPr>
          <p:cNvPr id="129" name="Picture 128">
            <a:extLst>
              <a:ext uri="{FF2B5EF4-FFF2-40B4-BE49-F238E27FC236}">
                <a16:creationId xmlns:a16="http://schemas.microsoft.com/office/drawing/2014/main" id="{D513DA19-93EE-1C46-B8D6-8389690001FB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855080" y="1533311"/>
            <a:ext cx="4159918" cy="937321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F0C58904-F704-0B4C-A493-529805E8FBD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243433" y="5421268"/>
            <a:ext cx="379661" cy="158664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49FE5420-99D0-774D-8AB3-6F82C43AC30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022293" y="2683395"/>
            <a:ext cx="3691795" cy="957132"/>
          </a:xfrm>
          <a:prstGeom prst="rect">
            <a:avLst/>
          </a:prstGeom>
        </p:spPr>
      </p:pic>
      <p:sp>
        <p:nvSpPr>
          <p:cNvPr id="132" name="Right Brace 131">
            <a:extLst>
              <a:ext uri="{FF2B5EF4-FFF2-40B4-BE49-F238E27FC236}">
                <a16:creationId xmlns:a16="http://schemas.microsoft.com/office/drawing/2014/main" id="{67920444-5BC2-D246-A76E-B6B1A9FA0340}"/>
              </a:ext>
            </a:extLst>
          </p:cNvPr>
          <p:cNvSpPr/>
          <p:nvPr/>
        </p:nvSpPr>
        <p:spPr>
          <a:xfrm rot="5400000">
            <a:off x="10378580" y="2623151"/>
            <a:ext cx="289151" cy="2447271"/>
          </a:xfrm>
          <a:prstGeom prst="rightBrace">
            <a:avLst>
              <a:gd name="adj1" fmla="val 8333"/>
              <a:gd name="adj2" fmla="val 54025"/>
            </a:avLst>
          </a:prstGeom>
          <a:noFill/>
          <a:ln w="25400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507AC072-D8E8-F44C-9BCF-9A2A2F8D9A3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177257" y="4134445"/>
            <a:ext cx="508605" cy="25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61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Shape 123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  <a:tabLst/>
                <a:defRPr/>
              </a:pPr>
              <a:t>21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F9C83-2255-3242-AB7B-BE732CAA0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356" y="1798223"/>
            <a:ext cx="4474719" cy="116011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5B68DBD-7282-E845-A803-907B821C0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Parallelization Opportunities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A8B136-D503-D944-9458-1FC4CC9C6DBC}"/>
              </a:ext>
            </a:extLst>
          </p:cNvPr>
          <p:cNvSpPr txBox="1"/>
          <p:nvPr/>
        </p:nvSpPr>
        <p:spPr>
          <a:xfrm>
            <a:off x="559023" y="1705233"/>
            <a:ext cx="5543550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/>
                </a:solidFill>
              </a:rPr>
              <a:t>Data Parallelism: </a:t>
            </a:r>
            <a:r>
              <a:rPr lang="en-US" sz="2800" i="1" dirty="0">
                <a:solidFill>
                  <a:schemeClr val="tx1"/>
                </a:solidFill>
              </a:rPr>
              <a:t>Distribute the processing of data to multiple PEs.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6B33DC-B2D1-9841-ADD8-E57FB359F730}"/>
              </a:ext>
            </a:extLst>
          </p:cNvPr>
          <p:cNvSpPr/>
          <p:nvPr/>
        </p:nvSpPr>
        <p:spPr>
          <a:xfrm>
            <a:off x="8861203" y="1646238"/>
            <a:ext cx="774916" cy="143792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1CE2F8-95A1-5A45-969B-57637BCC165F}"/>
              </a:ext>
            </a:extLst>
          </p:cNvPr>
          <p:cNvGrpSpPr/>
          <p:nvPr/>
        </p:nvGrpSpPr>
        <p:grpSpPr>
          <a:xfrm>
            <a:off x="6512014" y="5211762"/>
            <a:ext cx="4474719" cy="1160113"/>
            <a:chOff x="6512014" y="5211762"/>
            <a:chExt cx="4474719" cy="11601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B1CCFE-4BFD-2143-BF90-74D7AD7BD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2014" y="5211762"/>
              <a:ext cx="4474719" cy="116011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0686D3-CA80-8149-8B71-D8D3511AD716}"/>
                </a:ext>
              </a:extLst>
            </p:cNvPr>
            <p:cNvSpPr/>
            <p:nvPr/>
          </p:nvSpPr>
          <p:spPr>
            <a:xfrm>
              <a:off x="7067227" y="5589924"/>
              <a:ext cx="387458" cy="407919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4E4D73D-CB1C-2D40-8408-110E6FC7412F}"/>
              </a:ext>
            </a:extLst>
          </p:cNvPr>
          <p:cNvSpPr txBox="1"/>
          <p:nvPr/>
        </p:nvSpPr>
        <p:spPr>
          <a:xfrm>
            <a:off x="474384" y="3403481"/>
            <a:ext cx="5543550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1"/>
                </a:solidFill>
              </a:rPr>
              <a:t>Model Parallelism: </a:t>
            </a:r>
            <a:r>
              <a:rPr lang="en-US" sz="2800" i="1" dirty="0">
                <a:solidFill>
                  <a:schemeClr val="tx1"/>
                </a:solidFill>
              </a:rPr>
              <a:t>Break the model and distribute processing of every layer to multiple PEs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699F03-D93A-1144-9435-BB5AE83BEC59}"/>
              </a:ext>
            </a:extLst>
          </p:cNvPr>
          <p:cNvSpPr txBox="1"/>
          <p:nvPr/>
        </p:nvSpPr>
        <p:spPr>
          <a:xfrm>
            <a:off x="474384" y="5211762"/>
            <a:ext cx="5543550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</a:rPr>
              <a:t>For either approach it is also possible to use </a:t>
            </a:r>
            <a:r>
              <a:rPr lang="en-US" sz="2800" b="1" i="1" dirty="0">
                <a:solidFill>
                  <a:schemeClr val="tx1"/>
                </a:solidFill>
              </a:rPr>
              <a:t>synchronous</a:t>
            </a:r>
            <a:r>
              <a:rPr lang="en-US" sz="2800" i="1" dirty="0">
                <a:solidFill>
                  <a:schemeClr val="tx1"/>
                </a:solidFill>
              </a:rPr>
              <a:t> or </a:t>
            </a:r>
            <a:r>
              <a:rPr lang="en-US" sz="2800" b="1" i="1" dirty="0">
                <a:solidFill>
                  <a:schemeClr val="tx1"/>
                </a:solidFill>
              </a:rPr>
              <a:t>asynchronous</a:t>
            </a:r>
            <a:r>
              <a:rPr lang="en-US" sz="2800" i="1" dirty="0">
                <a:solidFill>
                  <a:schemeClr val="tx1"/>
                </a:solidFill>
              </a:rPr>
              <a:t> updates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203EEF-BCA1-2744-A3E1-D95429C0B0F7}"/>
              </a:ext>
            </a:extLst>
          </p:cNvPr>
          <p:cNvGrpSpPr/>
          <p:nvPr/>
        </p:nvGrpSpPr>
        <p:grpSpPr>
          <a:xfrm>
            <a:off x="6512015" y="3694074"/>
            <a:ext cx="4474719" cy="1160113"/>
            <a:chOff x="6512015" y="3694074"/>
            <a:chExt cx="4474719" cy="116011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67DF73-B429-9D4B-8078-B011FE941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2015" y="3694074"/>
              <a:ext cx="4474719" cy="1160113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94FE937-AF9A-DA40-9E0E-C9ACFD6CA9AC}"/>
                </a:ext>
              </a:extLst>
            </p:cNvPr>
            <p:cNvSpPr/>
            <p:nvPr/>
          </p:nvSpPr>
          <p:spPr>
            <a:xfrm>
              <a:off x="9636119" y="3694074"/>
              <a:ext cx="1350614" cy="1094402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419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09" y="228600"/>
            <a:ext cx="12035691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Bulk Synchronous Parallel (BSP) Execution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2016906" y="2253735"/>
            <a:ext cx="7996023" cy="2932331"/>
            <a:chOff x="492905" y="2253734"/>
            <a:chExt cx="7996023" cy="2932331"/>
          </a:xfrm>
        </p:grpSpPr>
        <p:grpSp>
          <p:nvGrpSpPr>
            <p:cNvPr id="15" name="Group 14"/>
            <p:cNvGrpSpPr/>
            <p:nvPr/>
          </p:nvGrpSpPr>
          <p:grpSpPr>
            <a:xfrm>
              <a:off x="492905" y="2253734"/>
              <a:ext cx="7974430" cy="461665"/>
              <a:chOff x="178970" y="2253734"/>
              <a:chExt cx="7974430" cy="461665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>
                <a:off x="1752600" y="2484566"/>
                <a:ext cx="6400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178970" y="2253734"/>
                <a:ext cx="14311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Machine 1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92905" y="3489067"/>
              <a:ext cx="7974430" cy="461665"/>
              <a:chOff x="178970" y="3184267"/>
              <a:chExt cx="7974430" cy="46166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78970" y="3184267"/>
                <a:ext cx="14311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Machine 2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1752600" y="3415099"/>
                <a:ext cx="6400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514498" y="4724400"/>
              <a:ext cx="7974430" cy="461665"/>
              <a:chOff x="178970" y="4114800"/>
              <a:chExt cx="7974430" cy="46166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78970" y="4114800"/>
                <a:ext cx="14311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Machine 3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1752600" y="4345632"/>
                <a:ext cx="6400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/>
          <p:cNvGrpSpPr/>
          <p:nvPr/>
        </p:nvGrpSpPr>
        <p:grpSpPr>
          <a:xfrm>
            <a:off x="3726323" y="2253734"/>
            <a:ext cx="2714156" cy="2932330"/>
            <a:chOff x="2202323" y="2253734"/>
            <a:chExt cx="2714156" cy="2932330"/>
          </a:xfrm>
        </p:grpSpPr>
        <p:sp>
          <p:nvSpPr>
            <p:cNvPr id="16" name="Rectangle 15"/>
            <p:cNvSpPr/>
            <p:nvPr/>
          </p:nvSpPr>
          <p:spPr>
            <a:xfrm>
              <a:off x="2202323" y="2253734"/>
              <a:ext cx="1113956" cy="461665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  <a:sym typeface="Arial"/>
                </a:rPr>
                <a:t>Iteration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02323" y="3489066"/>
              <a:ext cx="2714156" cy="461665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  <a:sym typeface="Arial"/>
                </a:rPr>
                <a:t>Iteration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202324" y="4724399"/>
              <a:ext cx="1723556" cy="461665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  <a:sym typeface="Arial"/>
                </a:rPr>
                <a:t>Iteration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56242" y="1861066"/>
            <a:ext cx="801759" cy="4179332"/>
            <a:chOff x="5542720" y="1905000"/>
            <a:chExt cx="801759" cy="4179332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943600" y="1905000"/>
              <a:ext cx="0" cy="3886200"/>
            </a:xfrm>
            <a:prstGeom prst="line">
              <a:avLst/>
            </a:prstGeom>
            <a:ln>
              <a:prstDash val="sysDash"/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542720" y="5715000"/>
              <a:ext cx="8017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  <a:sym typeface="Arial"/>
                </a:rPr>
                <a:t>Barrier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477000" y="2484567"/>
            <a:ext cx="1600200" cy="2475725"/>
            <a:chOff x="4953000" y="2484566"/>
            <a:chExt cx="1600200" cy="2475725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4953000" y="2484566"/>
              <a:ext cx="457200" cy="12353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5105400" y="3719899"/>
              <a:ext cx="457200" cy="12353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943600" y="2489625"/>
              <a:ext cx="609600" cy="246560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334000" y="2489625"/>
              <a:ext cx="838200" cy="247066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5867400" y="2489625"/>
              <a:ext cx="341241" cy="123533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105400" y="3719899"/>
              <a:ext cx="457200" cy="12353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4572000" y="1611868"/>
            <a:ext cx="1151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Compute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57121" y="1611868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Communicate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8133537" y="2258792"/>
            <a:ext cx="1723556" cy="2923992"/>
            <a:chOff x="6609537" y="2258792"/>
            <a:chExt cx="1723556" cy="2923992"/>
          </a:xfrm>
        </p:grpSpPr>
        <p:sp>
          <p:nvSpPr>
            <p:cNvPr id="48" name="Rectangle 47"/>
            <p:cNvSpPr/>
            <p:nvPr/>
          </p:nvSpPr>
          <p:spPr>
            <a:xfrm>
              <a:off x="6628820" y="2258792"/>
              <a:ext cx="1675096" cy="461665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  <a:sym typeface="Arial"/>
                </a:rPr>
                <a:t>Iteration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628804" y="3489066"/>
              <a:ext cx="1113956" cy="461665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  <a:sym typeface="Arial"/>
                </a:rPr>
                <a:t>Iteration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609537" y="4721119"/>
              <a:ext cx="1723556" cy="461665"/>
            </a:xfrm>
            <a:prstGeom prst="rect">
              <a:avLst/>
            </a:prstGeom>
            <a:ln>
              <a:headEnd type="none" w="med" len="med"/>
              <a:tailEnd type="none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  <a:sym typeface="Arial"/>
                </a:rPr>
                <a:t>Iteration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8610600" y="1611868"/>
            <a:ext cx="1151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Compute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840279" y="2307967"/>
            <a:ext cx="1600200" cy="353198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Waste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449881" y="4778633"/>
            <a:ext cx="990599" cy="353198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Waste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732642" y="1861065"/>
            <a:ext cx="801759" cy="4179332"/>
            <a:chOff x="5542720" y="1905000"/>
            <a:chExt cx="801759" cy="417933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943600" y="1905000"/>
              <a:ext cx="0" cy="3886200"/>
            </a:xfrm>
            <a:prstGeom prst="line">
              <a:avLst/>
            </a:prstGeom>
            <a:ln>
              <a:prstDash val="sysDash"/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542720" y="5715000"/>
              <a:ext cx="8017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  <a:sym typeface="Arial"/>
                </a:rPr>
                <a:t>Barrier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9296401" y="3548360"/>
            <a:ext cx="593163" cy="353198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Waste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057400" y="2819400"/>
            <a:ext cx="1371600" cy="3048000"/>
            <a:chOff x="533400" y="2819400"/>
            <a:chExt cx="1371600" cy="3048000"/>
          </a:xfrm>
        </p:grpSpPr>
        <p:grpSp>
          <p:nvGrpSpPr>
            <p:cNvPr id="4" name="Group 3"/>
            <p:cNvGrpSpPr/>
            <p:nvPr/>
          </p:nvGrpSpPr>
          <p:grpSpPr>
            <a:xfrm>
              <a:off x="533400" y="2819400"/>
              <a:ext cx="1371600" cy="533400"/>
              <a:chOff x="1143000" y="2895600"/>
              <a:chExt cx="1371600" cy="533400"/>
            </a:xfrm>
          </p:grpSpPr>
          <p:sp>
            <p:nvSpPr>
              <p:cNvPr id="40" name="Rounded Rectangle 39"/>
              <p:cNvSpPr/>
              <p:nvPr/>
            </p:nvSpPr>
            <p:spPr>
              <a:xfrm>
                <a:off x="1143000" y="2895600"/>
                <a:ext cx="1371600" cy="533400"/>
              </a:xfrm>
              <a:prstGeom prst="roundRect">
                <a:avLst/>
              </a:prstGeom>
              <a:ln>
                <a:headEnd type="none" w="med" len="med"/>
                <a:tailEnd type="none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tIns="0" bIns="13716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w</a:t>
                </a:r>
              </a:p>
            </p:txBody>
          </p:sp>
          <p:sp>
            <p:nvSpPr>
              <p:cNvPr id="3" name="Right Arrow 2"/>
              <p:cNvSpPr/>
              <p:nvPr/>
            </p:nvSpPr>
            <p:spPr>
              <a:xfrm>
                <a:off x="1865292" y="3048000"/>
                <a:ext cx="445671" cy="304800"/>
              </a:xfrm>
              <a:prstGeom prst="rightArrow">
                <a:avLst/>
              </a:prstGeom>
              <a:ln>
                <a:headEnd type="none" w="med" len="med"/>
                <a:tailEnd type="none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33400" y="4038600"/>
              <a:ext cx="1371600" cy="533400"/>
              <a:chOff x="1143000" y="2895600"/>
              <a:chExt cx="1371600" cy="533400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1143000" y="2895600"/>
                <a:ext cx="1371600" cy="533400"/>
              </a:xfrm>
              <a:prstGeom prst="roundRect">
                <a:avLst/>
              </a:prstGeom>
              <a:ln>
                <a:headEnd type="none" w="med" len="med"/>
                <a:tailEnd type="none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tIns="0" bIns="13716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w</a:t>
                </a:r>
              </a:p>
            </p:txBody>
          </p:sp>
          <p:sp>
            <p:nvSpPr>
              <p:cNvPr id="44" name="Right Arrow 43"/>
              <p:cNvSpPr/>
              <p:nvPr/>
            </p:nvSpPr>
            <p:spPr>
              <a:xfrm>
                <a:off x="1865292" y="3048000"/>
                <a:ext cx="445671" cy="304800"/>
              </a:xfrm>
              <a:prstGeom prst="rightArrow">
                <a:avLst/>
              </a:prstGeom>
              <a:ln>
                <a:headEnd type="none" w="med" len="med"/>
                <a:tailEnd type="none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533400" y="5334000"/>
              <a:ext cx="1371600" cy="533400"/>
              <a:chOff x="1143000" y="2895600"/>
              <a:chExt cx="1371600" cy="533400"/>
            </a:xfrm>
          </p:grpSpPr>
          <p:sp>
            <p:nvSpPr>
              <p:cNvPr id="46" name="Rounded Rectangle 45"/>
              <p:cNvSpPr/>
              <p:nvPr/>
            </p:nvSpPr>
            <p:spPr>
              <a:xfrm>
                <a:off x="1143000" y="2895600"/>
                <a:ext cx="1371600" cy="533400"/>
              </a:xfrm>
              <a:prstGeom prst="roundRect">
                <a:avLst/>
              </a:prstGeom>
              <a:ln>
                <a:headEnd type="none" w="med" len="med"/>
                <a:tailEnd type="none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tIns="0" bIns="13716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w</a:t>
                </a:r>
              </a:p>
            </p:txBody>
          </p:sp>
          <p:sp>
            <p:nvSpPr>
              <p:cNvPr id="47" name="Right Arrow 46"/>
              <p:cNvSpPr/>
              <p:nvPr/>
            </p:nvSpPr>
            <p:spPr>
              <a:xfrm>
                <a:off x="1865292" y="3048000"/>
                <a:ext cx="445671" cy="304800"/>
              </a:xfrm>
              <a:prstGeom prst="rightArrow">
                <a:avLst/>
              </a:prstGeom>
              <a:ln>
                <a:headEnd type="none" w="med" len="med"/>
                <a:tailEnd type="none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038600" y="2819400"/>
            <a:ext cx="2438400" cy="3048000"/>
            <a:chOff x="2514600" y="2819400"/>
            <a:chExt cx="2438400" cy="3048000"/>
          </a:xfrm>
        </p:grpSpPr>
        <p:grpSp>
          <p:nvGrpSpPr>
            <p:cNvPr id="58" name="Group 57"/>
            <p:cNvGrpSpPr/>
            <p:nvPr/>
          </p:nvGrpSpPr>
          <p:grpSpPr>
            <a:xfrm>
              <a:off x="2514600" y="2819400"/>
              <a:ext cx="1371600" cy="533400"/>
              <a:chOff x="1143000" y="2895600"/>
              <a:chExt cx="1371600" cy="533400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1143000" y="2895600"/>
                <a:ext cx="1371600" cy="533400"/>
              </a:xfrm>
              <a:prstGeom prst="roundRect">
                <a:avLst/>
              </a:prstGeom>
              <a:ln>
                <a:headEnd type="none" w="med" len="med"/>
                <a:tailEnd type="none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tIns="0" bIns="13716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w</a:t>
                </a:r>
                <a:r>
                  <a:rPr kumimoji="0" lang="en-US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1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  <a:sym typeface="Arial"/>
                </a:endParaRPr>
              </a:p>
            </p:txBody>
          </p:sp>
          <p:sp>
            <p:nvSpPr>
              <p:cNvPr id="60" name="Right Arrow 59"/>
              <p:cNvSpPr/>
              <p:nvPr/>
            </p:nvSpPr>
            <p:spPr>
              <a:xfrm rot="19187059">
                <a:off x="1865292" y="3048000"/>
                <a:ext cx="445671" cy="304800"/>
              </a:xfrm>
              <a:prstGeom prst="rightArrow">
                <a:avLst/>
              </a:prstGeom>
              <a:ln>
                <a:headEnd type="none" w="med" len="med"/>
                <a:tailEnd type="none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3581400" y="4038600"/>
              <a:ext cx="1371600" cy="533400"/>
              <a:chOff x="1143000" y="2895600"/>
              <a:chExt cx="1371600" cy="533400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1143000" y="2895600"/>
                <a:ext cx="1371600" cy="533400"/>
              </a:xfrm>
              <a:prstGeom prst="roundRect">
                <a:avLst/>
              </a:prstGeom>
              <a:ln>
                <a:headEnd type="none" w="med" len="med"/>
                <a:tailEnd type="none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tIns="0" bIns="13716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w</a:t>
                </a:r>
                <a:r>
                  <a:rPr kumimoji="0" lang="en-US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2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  <a:sym typeface="Arial"/>
                </a:endParaRPr>
              </a:p>
            </p:txBody>
          </p:sp>
          <p:sp>
            <p:nvSpPr>
              <p:cNvPr id="63" name="Right Arrow 62"/>
              <p:cNvSpPr/>
              <p:nvPr/>
            </p:nvSpPr>
            <p:spPr>
              <a:xfrm rot="2958776">
                <a:off x="1865292" y="3048000"/>
                <a:ext cx="445671" cy="304800"/>
              </a:xfrm>
              <a:prstGeom prst="rightArrow">
                <a:avLst/>
              </a:prstGeom>
              <a:ln>
                <a:headEnd type="none" w="med" len="med"/>
                <a:tailEnd type="none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3124200" y="5334000"/>
              <a:ext cx="1371600" cy="533400"/>
              <a:chOff x="1143000" y="2895600"/>
              <a:chExt cx="1371600" cy="533400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1143000" y="2895600"/>
                <a:ext cx="1371600" cy="533400"/>
              </a:xfrm>
              <a:prstGeom prst="roundRect">
                <a:avLst/>
              </a:prstGeom>
              <a:ln>
                <a:headEnd type="none" w="med" len="med"/>
                <a:tailEnd type="none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tIns="0" bIns="13716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w</a:t>
                </a:r>
                <a:r>
                  <a:rPr kumimoji="0" lang="en-US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3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  <a:sym typeface="Arial"/>
                </a:endParaRPr>
              </a:p>
            </p:txBody>
          </p:sp>
          <p:sp>
            <p:nvSpPr>
              <p:cNvPr id="66" name="Right Arrow 65"/>
              <p:cNvSpPr/>
              <p:nvPr/>
            </p:nvSpPr>
            <p:spPr>
              <a:xfrm rot="20556231">
                <a:off x="1865292" y="3048000"/>
                <a:ext cx="445671" cy="304800"/>
              </a:xfrm>
              <a:prstGeom prst="rightArrow">
                <a:avLst/>
              </a:prstGeom>
              <a:ln>
                <a:headEnd type="none" w="med" len="med"/>
                <a:tailEnd type="none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8133521" y="2741306"/>
            <a:ext cx="1371600" cy="3048000"/>
            <a:chOff x="533400" y="2819400"/>
            <a:chExt cx="1371600" cy="3048000"/>
          </a:xfrm>
        </p:grpSpPr>
        <p:grpSp>
          <p:nvGrpSpPr>
            <p:cNvPr id="77" name="Group 76"/>
            <p:cNvGrpSpPr/>
            <p:nvPr/>
          </p:nvGrpSpPr>
          <p:grpSpPr>
            <a:xfrm>
              <a:off x="533400" y="2819400"/>
              <a:ext cx="1371600" cy="533400"/>
              <a:chOff x="1143000" y="2895600"/>
              <a:chExt cx="1371600" cy="533400"/>
            </a:xfrm>
          </p:grpSpPr>
          <p:sp>
            <p:nvSpPr>
              <p:cNvPr id="84" name="Rounded Rectangle 83"/>
              <p:cNvSpPr/>
              <p:nvPr/>
            </p:nvSpPr>
            <p:spPr>
              <a:xfrm>
                <a:off x="1143000" y="2895600"/>
                <a:ext cx="1371600" cy="533400"/>
              </a:xfrm>
              <a:prstGeom prst="roundRect">
                <a:avLst/>
              </a:prstGeom>
              <a:ln>
                <a:headEnd type="none" w="med" len="med"/>
                <a:tailEnd type="none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tIns="0" bIns="13716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w</a:t>
                </a:r>
              </a:p>
            </p:txBody>
          </p:sp>
          <p:sp>
            <p:nvSpPr>
              <p:cNvPr id="85" name="Right Arrow 84"/>
              <p:cNvSpPr/>
              <p:nvPr/>
            </p:nvSpPr>
            <p:spPr>
              <a:xfrm rot="20266155">
                <a:off x="1865292" y="3048000"/>
                <a:ext cx="445671" cy="304800"/>
              </a:xfrm>
              <a:prstGeom prst="rightArrow">
                <a:avLst/>
              </a:prstGeom>
              <a:ln>
                <a:headEnd type="none" w="med" len="med"/>
                <a:tailEnd type="none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533400" y="4038600"/>
              <a:ext cx="1371600" cy="533400"/>
              <a:chOff x="1143000" y="2895600"/>
              <a:chExt cx="1371600" cy="533400"/>
            </a:xfrm>
          </p:grpSpPr>
          <p:sp>
            <p:nvSpPr>
              <p:cNvPr id="82" name="Rounded Rectangle 81"/>
              <p:cNvSpPr/>
              <p:nvPr/>
            </p:nvSpPr>
            <p:spPr>
              <a:xfrm>
                <a:off x="1143000" y="2895600"/>
                <a:ext cx="1371600" cy="533400"/>
              </a:xfrm>
              <a:prstGeom prst="roundRect">
                <a:avLst/>
              </a:prstGeom>
              <a:ln>
                <a:headEnd type="none" w="med" len="med"/>
                <a:tailEnd type="none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tIns="0" bIns="13716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w</a:t>
                </a:r>
              </a:p>
            </p:txBody>
          </p:sp>
          <p:sp>
            <p:nvSpPr>
              <p:cNvPr id="83" name="Right Arrow 82"/>
              <p:cNvSpPr/>
              <p:nvPr/>
            </p:nvSpPr>
            <p:spPr>
              <a:xfrm rot="20111223">
                <a:off x="1865292" y="3048000"/>
                <a:ext cx="445671" cy="304800"/>
              </a:xfrm>
              <a:prstGeom prst="rightArrow">
                <a:avLst/>
              </a:prstGeom>
              <a:ln>
                <a:headEnd type="none" w="med" len="med"/>
                <a:tailEnd type="none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533400" y="5334000"/>
              <a:ext cx="1371600" cy="533400"/>
              <a:chOff x="1143000" y="2895600"/>
              <a:chExt cx="1371600" cy="533400"/>
            </a:xfrm>
          </p:grpSpPr>
          <p:sp>
            <p:nvSpPr>
              <p:cNvPr id="80" name="Rounded Rectangle 79"/>
              <p:cNvSpPr/>
              <p:nvPr/>
            </p:nvSpPr>
            <p:spPr>
              <a:xfrm>
                <a:off x="1143000" y="2895600"/>
                <a:ext cx="1371600" cy="533400"/>
              </a:xfrm>
              <a:prstGeom prst="roundRect">
                <a:avLst/>
              </a:prstGeom>
              <a:ln>
                <a:headEnd type="none" w="med" len="med"/>
                <a:tailEnd type="none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tIns="0" bIns="13716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w</a:t>
                </a:r>
              </a:p>
            </p:txBody>
          </p:sp>
          <p:sp>
            <p:nvSpPr>
              <p:cNvPr id="81" name="Right Arrow 80"/>
              <p:cNvSpPr/>
              <p:nvPr/>
            </p:nvSpPr>
            <p:spPr>
              <a:xfrm rot="19836594">
                <a:off x="1865292" y="3048000"/>
                <a:ext cx="445671" cy="304800"/>
              </a:xfrm>
              <a:prstGeom prst="rightArrow">
                <a:avLst/>
              </a:prstGeom>
              <a:ln>
                <a:headEnd type="none" w="med" len="med"/>
                <a:tailEnd type="none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1F212-E36A-6C44-B33E-3114748282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205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51" grpId="0"/>
      <p:bldP spid="52" grpId="0" animBg="1"/>
      <p:bldP spid="53" grpId="0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016906" y="2253735"/>
            <a:ext cx="7996023" cy="2932331"/>
            <a:chOff x="492905" y="2253734"/>
            <a:chExt cx="7996023" cy="2932331"/>
          </a:xfrm>
        </p:grpSpPr>
        <p:grpSp>
          <p:nvGrpSpPr>
            <p:cNvPr id="15" name="Group 14"/>
            <p:cNvGrpSpPr/>
            <p:nvPr/>
          </p:nvGrpSpPr>
          <p:grpSpPr>
            <a:xfrm>
              <a:off x="492905" y="2253734"/>
              <a:ext cx="7974430" cy="461665"/>
              <a:chOff x="178970" y="2253734"/>
              <a:chExt cx="7974430" cy="461665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>
                <a:off x="1752600" y="2484566"/>
                <a:ext cx="6400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178970" y="2253734"/>
                <a:ext cx="14311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Machine 1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92905" y="3489067"/>
              <a:ext cx="7974430" cy="461665"/>
              <a:chOff x="178970" y="3184267"/>
              <a:chExt cx="7974430" cy="46166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78970" y="3184267"/>
                <a:ext cx="14311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Machine 2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1752600" y="3415099"/>
                <a:ext cx="6400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514498" y="4724400"/>
              <a:ext cx="7974430" cy="461665"/>
              <a:chOff x="178970" y="4114800"/>
              <a:chExt cx="7974430" cy="46166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78970" y="4114800"/>
                <a:ext cx="14311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Machine 3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1752600" y="4345632"/>
                <a:ext cx="6400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Rectangle 15"/>
          <p:cNvSpPr/>
          <p:nvPr/>
        </p:nvSpPr>
        <p:spPr>
          <a:xfrm>
            <a:off x="3726323" y="2256264"/>
            <a:ext cx="1113956" cy="46166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Iteration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26323" y="3494902"/>
            <a:ext cx="2714156" cy="46166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Iteration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26324" y="4724400"/>
            <a:ext cx="1723556" cy="46166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Iteration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056242" y="1861066"/>
            <a:ext cx="801759" cy="4179332"/>
            <a:chOff x="5542720" y="1905000"/>
            <a:chExt cx="801759" cy="4179332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943600" y="1905000"/>
              <a:ext cx="0" cy="3886200"/>
            </a:xfrm>
            <a:prstGeom prst="line">
              <a:avLst/>
            </a:prstGeom>
            <a:ln>
              <a:prstDash val="sysDash"/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542720" y="5715000"/>
              <a:ext cx="8017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  <a:sym typeface="Arial"/>
                </a:rPr>
                <a:t>Barrier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572000" y="1611868"/>
            <a:ext cx="1151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Compute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57121" y="1611868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Communicate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152820" y="2256264"/>
            <a:ext cx="1675096" cy="46166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Iteration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152804" y="3494902"/>
            <a:ext cx="1113956" cy="46166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Iteration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133537" y="4721120"/>
            <a:ext cx="1723556" cy="46166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Iteration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610600" y="1611868"/>
            <a:ext cx="1151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Compute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840279" y="2307967"/>
            <a:ext cx="1600200" cy="353198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Waste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449881" y="4778633"/>
            <a:ext cx="990599" cy="353198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Waste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732642" y="1861065"/>
            <a:ext cx="801759" cy="4179332"/>
            <a:chOff x="5542720" y="1905000"/>
            <a:chExt cx="801759" cy="417933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943600" y="1905000"/>
              <a:ext cx="0" cy="3886200"/>
            </a:xfrm>
            <a:prstGeom prst="line">
              <a:avLst/>
            </a:prstGeom>
            <a:ln>
              <a:prstDash val="sysDash"/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542720" y="5715000"/>
              <a:ext cx="8017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Light"/>
                  <a:ea typeface="+mn-ea"/>
                  <a:cs typeface="Gill Sans Light"/>
                  <a:sym typeface="Arial"/>
                </a:rPr>
                <a:t>Barrier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9296401" y="3548360"/>
            <a:ext cx="593163" cy="353198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Waste</a:t>
            </a:r>
          </a:p>
        </p:txBody>
      </p:sp>
      <p:cxnSp>
        <p:nvCxnSpPr>
          <p:cNvPr id="27" name="!!Straight Arrow Connector 26"/>
          <p:cNvCxnSpPr/>
          <p:nvPr/>
        </p:nvCxnSpPr>
        <p:spPr>
          <a:xfrm>
            <a:off x="6477000" y="2484567"/>
            <a:ext cx="457200" cy="123533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!!Straight Arrow Connector 27"/>
          <p:cNvCxnSpPr/>
          <p:nvPr/>
        </p:nvCxnSpPr>
        <p:spPr>
          <a:xfrm flipV="1">
            <a:off x="6629400" y="3719900"/>
            <a:ext cx="457200" cy="123533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!!Straight Arrow Connector 30"/>
          <p:cNvCxnSpPr/>
          <p:nvPr/>
        </p:nvCxnSpPr>
        <p:spPr>
          <a:xfrm flipV="1">
            <a:off x="7467600" y="2489625"/>
            <a:ext cx="609600" cy="246560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!!Straight Arrow Connector 33"/>
          <p:cNvCxnSpPr/>
          <p:nvPr/>
        </p:nvCxnSpPr>
        <p:spPr>
          <a:xfrm>
            <a:off x="6858000" y="2489625"/>
            <a:ext cx="838200" cy="247066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!!Straight Arrow Connector 35"/>
          <p:cNvCxnSpPr/>
          <p:nvPr/>
        </p:nvCxnSpPr>
        <p:spPr>
          <a:xfrm flipV="1">
            <a:off x="7391401" y="2489625"/>
            <a:ext cx="341241" cy="123533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!!Straight Arrow Connector 36"/>
          <p:cNvCxnSpPr/>
          <p:nvPr/>
        </p:nvCxnSpPr>
        <p:spPr>
          <a:xfrm>
            <a:off x="6629400" y="3719900"/>
            <a:ext cx="457200" cy="123533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4002" y="586740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Enable more frequent coordination on parameter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1F212-E36A-6C44-B33E-3114748282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  <a:sym typeface="Arial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428FE9A9-45CC-CD45-A43B-0598421F1209}"/>
              </a:ext>
            </a:extLst>
          </p:cNvPr>
          <p:cNvSpPr txBox="1">
            <a:spLocks/>
          </p:cNvSpPr>
          <p:nvPr/>
        </p:nvSpPr>
        <p:spPr>
          <a:xfrm>
            <a:off x="156309" y="228600"/>
            <a:ext cx="120356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uFillTx/>
                <a:latin typeface="+mj-lt"/>
                <a:ea typeface="Helvetica Neue" charset="0"/>
                <a:cs typeface="Helvetica Neue" charset="0"/>
              </a:defRPr>
            </a:lvl1pPr>
          </a:lstStyle>
          <a:p>
            <a:pPr algn="ctr">
              <a:buClrTx/>
              <a:buFontTx/>
            </a:pPr>
            <a:r>
              <a:rPr lang="en-US"/>
              <a:t>Bulk Synchronous Parallel (BSP) Execution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05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4B1AF-00AE-234F-96EE-98E68CB9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Asynchronous Execution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8E90D6-2BF0-EE41-B5C6-1AAEB2F87807}"/>
              </a:ext>
            </a:extLst>
          </p:cNvPr>
          <p:cNvGrpSpPr/>
          <p:nvPr/>
        </p:nvGrpSpPr>
        <p:grpSpPr>
          <a:xfrm>
            <a:off x="2016906" y="2253735"/>
            <a:ext cx="7996023" cy="2932331"/>
            <a:chOff x="492905" y="2253734"/>
            <a:chExt cx="7996023" cy="29323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DF91C4C-6687-C648-841C-F751E808C37E}"/>
                </a:ext>
              </a:extLst>
            </p:cNvPr>
            <p:cNvGrpSpPr/>
            <p:nvPr/>
          </p:nvGrpSpPr>
          <p:grpSpPr>
            <a:xfrm>
              <a:off x="492905" y="2253734"/>
              <a:ext cx="7974430" cy="461665"/>
              <a:chOff x="178970" y="2253734"/>
              <a:chExt cx="7974430" cy="461665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3B69157B-A04F-084F-997F-BEE6B1D2819C}"/>
                  </a:ext>
                </a:extLst>
              </p:cNvPr>
              <p:cNvCxnSpPr/>
              <p:nvPr/>
            </p:nvCxnSpPr>
            <p:spPr>
              <a:xfrm>
                <a:off x="1752600" y="2484566"/>
                <a:ext cx="6400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5E28B0-16B5-CC46-A878-04F4820B1E12}"/>
                  </a:ext>
                </a:extLst>
              </p:cNvPr>
              <p:cNvSpPr txBox="1"/>
              <p:nvPr/>
            </p:nvSpPr>
            <p:spPr>
              <a:xfrm>
                <a:off x="178970" y="2253734"/>
                <a:ext cx="14311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Machine 1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C632487-CBD8-6E4E-A603-C9708B638075}"/>
                </a:ext>
              </a:extLst>
            </p:cNvPr>
            <p:cNvGrpSpPr/>
            <p:nvPr/>
          </p:nvGrpSpPr>
          <p:grpSpPr>
            <a:xfrm>
              <a:off x="492905" y="3489067"/>
              <a:ext cx="7974430" cy="461665"/>
              <a:chOff x="178970" y="3184267"/>
              <a:chExt cx="7974430" cy="46166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4CFAC10-CA6C-1640-B70D-0BB282AE62C1}"/>
                  </a:ext>
                </a:extLst>
              </p:cNvPr>
              <p:cNvSpPr txBox="1"/>
              <p:nvPr/>
            </p:nvSpPr>
            <p:spPr>
              <a:xfrm>
                <a:off x="178970" y="3184267"/>
                <a:ext cx="14311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Machine 2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9B5A0B4A-E1B0-544E-AB3D-A94B71E92EB0}"/>
                  </a:ext>
                </a:extLst>
              </p:cNvPr>
              <p:cNvCxnSpPr/>
              <p:nvPr/>
            </p:nvCxnSpPr>
            <p:spPr>
              <a:xfrm>
                <a:off x="1752600" y="3415099"/>
                <a:ext cx="6400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8D7EF8-A9FE-C446-BD90-302F9CC9C9D5}"/>
                </a:ext>
              </a:extLst>
            </p:cNvPr>
            <p:cNvGrpSpPr/>
            <p:nvPr/>
          </p:nvGrpSpPr>
          <p:grpSpPr>
            <a:xfrm>
              <a:off x="514498" y="4724400"/>
              <a:ext cx="7974430" cy="461665"/>
              <a:chOff x="178970" y="4114800"/>
              <a:chExt cx="7974430" cy="46166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B67EA1-F16B-CE40-9BD4-2548E8F37E47}"/>
                  </a:ext>
                </a:extLst>
              </p:cNvPr>
              <p:cNvSpPr txBox="1"/>
              <p:nvPr/>
            </p:nvSpPr>
            <p:spPr>
              <a:xfrm>
                <a:off x="178970" y="4114800"/>
                <a:ext cx="14311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Light"/>
                    <a:ea typeface="+mn-ea"/>
                    <a:cs typeface="Gill Sans Light"/>
                    <a:sym typeface="Arial"/>
                  </a:rPr>
                  <a:t>Machine 3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42D54EC0-F715-D64B-81AF-99843C69AF55}"/>
                  </a:ext>
                </a:extLst>
              </p:cNvPr>
              <p:cNvCxnSpPr/>
              <p:nvPr/>
            </p:nvCxnSpPr>
            <p:spPr>
              <a:xfrm>
                <a:off x="1752600" y="4345632"/>
                <a:ext cx="6400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48AC2DB-9DD2-4A4C-BB0F-E62FF060C5B3}"/>
              </a:ext>
            </a:extLst>
          </p:cNvPr>
          <p:cNvSpPr/>
          <p:nvPr/>
        </p:nvSpPr>
        <p:spPr>
          <a:xfrm>
            <a:off x="3726323" y="2256264"/>
            <a:ext cx="1113956" cy="46166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Iteration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81724D-AD4C-5F40-B5CC-5D1749CD01CF}"/>
              </a:ext>
            </a:extLst>
          </p:cNvPr>
          <p:cNvSpPr/>
          <p:nvPr/>
        </p:nvSpPr>
        <p:spPr>
          <a:xfrm>
            <a:off x="3726323" y="3494902"/>
            <a:ext cx="2714156" cy="46166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Iteration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95E076-9960-F440-B2CA-276B1BA91534}"/>
              </a:ext>
            </a:extLst>
          </p:cNvPr>
          <p:cNvSpPr/>
          <p:nvPr/>
        </p:nvSpPr>
        <p:spPr>
          <a:xfrm>
            <a:off x="3726324" y="4724400"/>
            <a:ext cx="1723556" cy="46166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Iteration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2E9223-8B4D-7D4F-9B5B-87133F2A8932}"/>
              </a:ext>
            </a:extLst>
          </p:cNvPr>
          <p:cNvSpPr txBox="1"/>
          <p:nvPr/>
        </p:nvSpPr>
        <p:spPr>
          <a:xfrm>
            <a:off x="4572000" y="1611868"/>
            <a:ext cx="1151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Compute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AEE0A8-B965-B646-B8F2-00630D94E9F3}"/>
              </a:ext>
            </a:extLst>
          </p:cNvPr>
          <p:cNvSpPr txBox="1"/>
          <p:nvPr/>
        </p:nvSpPr>
        <p:spPr>
          <a:xfrm>
            <a:off x="6457121" y="1611868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Communicate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46AB7E-661C-6842-AF9E-78EE4B016747}"/>
              </a:ext>
            </a:extLst>
          </p:cNvPr>
          <p:cNvSpPr/>
          <p:nvPr/>
        </p:nvSpPr>
        <p:spPr>
          <a:xfrm>
            <a:off x="4876800" y="2256264"/>
            <a:ext cx="1675096" cy="46166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Iteration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D7E3FE-C8A6-344A-AA18-DF1B0E1F9AE6}"/>
              </a:ext>
            </a:extLst>
          </p:cNvPr>
          <p:cNvSpPr/>
          <p:nvPr/>
        </p:nvSpPr>
        <p:spPr>
          <a:xfrm>
            <a:off x="6477000" y="3494902"/>
            <a:ext cx="1113956" cy="46166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Iteration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FD074B-66DE-FE45-8E00-87C3A928A2C9}"/>
              </a:ext>
            </a:extLst>
          </p:cNvPr>
          <p:cNvSpPr/>
          <p:nvPr/>
        </p:nvSpPr>
        <p:spPr>
          <a:xfrm>
            <a:off x="5469758" y="4721120"/>
            <a:ext cx="1723556" cy="461665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Iteration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EFD17E-A03B-0940-A1A3-6231E8A53439}"/>
              </a:ext>
            </a:extLst>
          </p:cNvPr>
          <p:cNvSpPr txBox="1"/>
          <p:nvPr/>
        </p:nvSpPr>
        <p:spPr>
          <a:xfrm>
            <a:off x="8610600" y="1611868"/>
            <a:ext cx="1151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Compute</a:t>
            </a:r>
          </a:p>
        </p:txBody>
      </p:sp>
      <p:cxnSp>
        <p:nvCxnSpPr>
          <p:cNvPr id="23" name="!!Straight Arrow Connector 26">
            <a:extLst>
              <a:ext uri="{FF2B5EF4-FFF2-40B4-BE49-F238E27FC236}">
                <a16:creationId xmlns:a16="http://schemas.microsoft.com/office/drawing/2014/main" id="{D789DB56-34EE-9F47-8C68-5707878126DE}"/>
              </a:ext>
            </a:extLst>
          </p:cNvPr>
          <p:cNvCxnSpPr/>
          <p:nvPr/>
        </p:nvCxnSpPr>
        <p:spPr>
          <a:xfrm>
            <a:off x="4280442" y="2484567"/>
            <a:ext cx="457200" cy="123533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!!Straight Arrow Connector 27">
            <a:extLst>
              <a:ext uri="{FF2B5EF4-FFF2-40B4-BE49-F238E27FC236}">
                <a16:creationId xmlns:a16="http://schemas.microsoft.com/office/drawing/2014/main" id="{5D5DE542-8467-C74C-9309-EAA91AEF33E7}"/>
              </a:ext>
            </a:extLst>
          </p:cNvPr>
          <p:cNvCxnSpPr/>
          <p:nvPr/>
        </p:nvCxnSpPr>
        <p:spPr>
          <a:xfrm flipV="1">
            <a:off x="5095384" y="3719900"/>
            <a:ext cx="457200" cy="123533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!!Straight Arrow Connector 30">
            <a:extLst>
              <a:ext uri="{FF2B5EF4-FFF2-40B4-BE49-F238E27FC236}">
                <a16:creationId xmlns:a16="http://schemas.microsoft.com/office/drawing/2014/main" id="{5D1FC990-9ACF-3242-8B91-86A79D9C0A81}"/>
              </a:ext>
            </a:extLst>
          </p:cNvPr>
          <p:cNvCxnSpPr/>
          <p:nvPr/>
        </p:nvCxnSpPr>
        <p:spPr>
          <a:xfrm flipV="1">
            <a:off x="4772324" y="2489625"/>
            <a:ext cx="609600" cy="246560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!!Straight Arrow Connector 33">
            <a:extLst>
              <a:ext uri="{FF2B5EF4-FFF2-40B4-BE49-F238E27FC236}">
                <a16:creationId xmlns:a16="http://schemas.microsoft.com/office/drawing/2014/main" id="{1926E81E-B99C-E249-9332-D53AB3D1642F}"/>
              </a:ext>
            </a:extLst>
          </p:cNvPr>
          <p:cNvCxnSpPr/>
          <p:nvPr/>
        </p:nvCxnSpPr>
        <p:spPr>
          <a:xfrm>
            <a:off x="5830879" y="2497325"/>
            <a:ext cx="838200" cy="247066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!!Straight Arrow Connector 35">
            <a:extLst>
              <a:ext uri="{FF2B5EF4-FFF2-40B4-BE49-F238E27FC236}">
                <a16:creationId xmlns:a16="http://schemas.microsoft.com/office/drawing/2014/main" id="{889141AE-4C7B-2E4B-A81F-399E7F487521}"/>
              </a:ext>
            </a:extLst>
          </p:cNvPr>
          <p:cNvCxnSpPr/>
          <p:nvPr/>
        </p:nvCxnSpPr>
        <p:spPr>
          <a:xfrm flipV="1">
            <a:off x="5192286" y="2469737"/>
            <a:ext cx="341241" cy="123533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!!Straight Arrow Connector 36">
            <a:extLst>
              <a:ext uri="{FF2B5EF4-FFF2-40B4-BE49-F238E27FC236}">
                <a16:creationId xmlns:a16="http://schemas.microsoft.com/office/drawing/2014/main" id="{B41B9111-7423-3940-9EF4-0400F263C825}"/>
              </a:ext>
            </a:extLst>
          </p:cNvPr>
          <p:cNvCxnSpPr/>
          <p:nvPr/>
        </p:nvCxnSpPr>
        <p:spPr>
          <a:xfrm>
            <a:off x="5948536" y="3838234"/>
            <a:ext cx="457200" cy="123533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64B2710-7D64-6845-A2A6-AC267343D51F}"/>
              </a:ext>
            </a:extLst>
          </p:cNvPr>
          <p:cNvSpPr txBox="1"/>
          <p:nvPr/>
        </p:nvSpPr>
        <p:spPr>
          <a:xfrm>
            <a:off x="1376536" y="5510825"/>
            <a:ext cx="9143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n-ea"/>
                <a:cs typeface="Gill Sans Light"/>
                <a:sym typeface="Arial"/>
              </a:rPr>
              <a:t>Enable more frequent coordination on parameter values, but often results in generalization loss. Today we will only focus on synchronous training.</a:t>
            </a:r>
          </a:p>
        </p:txBody>
      </p:sp>
    </p:spTree>
    <p:extLst>
      <p:ext uri="{BB962C8B-B14F-4D97-AF65-F5344CB8AC3E}">
        <p14:creationId xmlns:p14="http://schemas.microsoft.com/office/powerpoint/2010/main" val="4014573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C27E39-5F85-064C-991D-04045327F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Data Parallel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F967D9-6930-DA45-A0EE-3BF4904E2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495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A71A-4D02-3748-85FB-9F6CD063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Data 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A3A7E-D18D-2C4C-90AE-61040C951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58" y="1424636"/>
            <a:ext cx="4070850" cy="4351339"/>
          </a:xfrm>
        </p:spPr>
        <p:txBody>
          <a:bodyPr>
            <a:normAutofit/>
          </a:bodyPr>
          <a:lstStyle/>
          <a:p>
            <a:pPr>
              <a:buClrTx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/>
              </a:rPr>
              <a:t>Compute the entire model on each processor</a:t>
            </a:r>
          </a:p>
          <a:p>
            <a:pPr>
              <a:buClrTx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/>
              </a:rPr>
              <a:t>Distribute the batch evenly across each processor: </a:t>
            </a:r>
          </a:p>
          <a:p>
            <a:pPr lvl="1">
              <a:buClrTx/>
              <a:defRPr/>
            </a:pPr>
            <a:r>
              <a:rPr lang="en-US" dirty="0">
                <a:solidFill>
                  <a:sysClr val="windowText" lastClr="000000"/>
                </a:solidFill>
                <a:latin typeface="Calibri"/>
              </a:rPr>
              <a:t>1024 batch distributed over 16 PEs: 64 images per GPU</a:t>
            </a:r>
          </a:p>
          <a:p>
            <a:pPr>
              <a:buClrTx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/>
              </a:rPr>
              <a:t>Communicate gradient updates through </a:t>
            </a:r>
            <a:r>
              <a:rPr lang="en-US" sz="2400" b="1" dirty="0" err="1">
                <a:solidFill>
                  <a:schemeClr val="accent5"/>
                </a:solidFill>
                <a:latin typeface="Calibri"/>
              </a:rPr>
              <a:t>allreduce</a:t>
            </a:r>
            <a:endParaRPr lang="en-US" sz="2400" b="1" dirty="0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F765740-5094-C747-9A96-BD1F0FBF9333}"/>
              </a:ext>
            </a:extLst>
          </p:cNvPr>
          <p:cNvSpPr txBox="1"/>
          <p:nvPr/>
        </p:nvSpPr>
        <p:spPr>
          <a:xfrm>
            <a:off x="7933314" y="117039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1800" kern="1200" dirty="0">
                <a:solidFill>
                  <a:prstClr val="black"/>
                </a:solidFill>
                <a:latin typeface="Arial" pitchFamily="-110" charset="0"/>
                <a:ea typeface="+mn-ea"/>
              </a:rPr>
              <a:t>1024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E9848BF-D430-8B45-B655-0E9546EF3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626" y="1224744"/>
            <a:ext cx="1977083" cy="57318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06C4C74-82C2-B140-BECB-0C4B2E182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314" y="1498192"/>
            <a:ext cx="770740" cy="48362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1810E5F-DBDA-9347-BEAD-AB534E8EB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02" r="75682" b="29282"/>
          <a:stretch/>
        </p:blipFill>
        <p:spPr>
          <a:xfrm>
            <a:off x="8057457" y="1596231"/>
            <a:ext cx="480784" cy="28554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70F2D6C2-711E-BB4A-B8C5-CB332AEAA4BD}"/>
              </a:ext>
            </a:extLst>
          </p:cNvPr>
          <p:cNvGrpSpPr/>
          <p:nvPr/>
        </p:nvGrpSpPr>
        <p:grpSpPr>
          <a:xfrm>
            <a:off x="5035114" y="2183625"/>
            <a:ext cx="6269717" cy="4261044"/>
            <a:chOff x="886690" y="1803971"/>
            <a:chExt cx="9540419" cy="475692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054F96B-4459-3447-B4B8-92A2E9D65FCD}"/>
                </a:ext>
              </a:extLst>
            </p:cNvPr>
            <p:cNvGrpSpPr/>
            <p:nvPr/>
          </p:nvGrpSpPr>
          <p:grpSpPr>
            <a:xfrm>
              <a:off x="886690" y="1803971"/>
              <a:ext cx="1272240" cy="4723604"/>
              <a:chOff x="964223" y="1316978"/>
              <a:chExt cx="1272240" cy="4313712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0545FB8C-2C3B-2D42-B85D-8E25BF4082CB}"/>
                  </a:ext>
                </a:extLst>
              </p:cNvPr>
              <p:cNvSpPr/>
              <p:nvPr/>
            </p:nvSpPr>
            <p:spPr>
              <a:xfrm>
                <a:off x="1002922" y="1316978"/>
                <a:ext cx="1233541" cy="4313712"/>
              </a:xfrm>
              <a:prstGeom prst="roundRect">
                <a:avLst/>
              </a:prstGeom>
              <a:solidFill>
                <a:srgbClr val="9BBB59">
                  <a:lumMod val="60000"/>
                  <a:lumOff val="40000"/>
                </a:srgbClr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GPU  1</a:t>
                </a:r>
              </a:p>
            </p:txBody>
          </p:sp>
          <p:sp>
            <p:nvSpPr>
              <p:cNvPr id="77" name="Down Arrow 76">
                <a:extLst>
                  <a:ext uri="{FF2B5EF4-FFF2-40B4-BE49-F238E27FC236}">
                    <a16:creationId xmlns:a16="http://schemas.microsoft.com/office/drawing/2014/main" id="{9485D618-437B-E141-A0F2-8E765B728553}"/>
                  </a:ext>
                </a:extLst>
              </p:cNvPr>
              <p:cNvSpPr/>
              <p:nvPr/>
            </p:nvSpPr>
            <p:spPr>
              <a:xfrm>
                <a:off x="1553302" y="1994889"/>
                <a:ext cx="499866" cy="2758573"/>
              </a:xfrm>
              <a:prstGeom prst="downArrow">
                <a:avLst/>
              </a:prstGeom>
              <a:solidFill>
                <a:srgbClr val="4F81BD"/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710250A2-5B14-E34C-8FFD-D3CEDCB119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721"/>
              <a:stretch/>
            </p:blipFill>
            <p:spPr>
              <a:xfrm rot="5400000">
                <a:off x="323051" y="2807617"/>
                <a:ext cx="1943721" cy="661377"/>
              </a:xfrm>
              <a:prstGeom prst="rect">
                <a:avLst/>
              </a:prstGeom>
            </p:spPr>
          </p:pic>
          <p:sp>
            <p:nvSpPr>
              <p:cNvPr id="79" name="Can 78">
                <a:extLst>
                  <a:ext uri="{FF2B5EF4-FFF2-40B4-BE49-F238E27FC236}">
                    <a16:creationId xmlns:a16="http://schemas.microsoft.com/office/drawing/2014/main" id="{A66F1A45-0EDB-2243-A193-4FA0AE8808D3}"/>
                  </a:ext>
                </a:extLst>
              </p:cNvPr>
              <p:cNvSpPr/>
              <p:nvPr/>
            </p:nvSpPr>
            <p:spPr>
              <a:xfrm>
                <a:off x="1265382" y="1405283"/>
                <a:ext cx="632159" cy="544610"/>
              </a:xfrm>
              <a:prstGeom prst="can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64</a:t>
                </a:r>
              </a:p>
            </p:txBody>
          </p:sp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21B74632-E9B7-CE41-BF03-1CED720562DE}"/>
                  </a:ext>
                </a:extLst>
              </p:cNvPr>
              <p:cNvSpPr/>
              <p:nvPr/>
            </p:nvSpPr>
            <p:spPr>
              <a:xfrm rot="16200000">
                <a:off x="1325484" y="2386494"/>
                <a:ext cx="955502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A11C4AE1-360C-A247-AF4C-293529CF236D}"/>
                  </a:ext>
                </a:extLst>
              </p:cNvPr>
              <p:cNvSpPr/>
              <p:nvPr/>
            </p:nvSpPr>
            <p:spPr>
              <a:xfrm rot="16200000">
                <a:off x="1286405" y="3660737"/>
                <a:ext cx="1033660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D8F5731-1E4A-A747-B0BB-5B127FEED6CA}"/>
                </a:ext>
              </a:extLst>
            </p:cNvPr>
            <p:cNvGrpSpPr/>
            <p:nvPr/>
          </p:nvGrpSpPr>
          <p:grpSpPr>
            <a:xfrm>
              <a:off x="2551983" y="1816699"/>
              <a:ext cx="1272240" cy="4723604"/>
              <a:chOff x="964223" y="1316978"/>
              <a:chExt cx="1272240" cy="4313712"/>
            </a:xfrm>
          </p:grpSpPr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22DFA883-6673-BE47-B0C3-A35F86AD8C91}"/>
                  </a:ext>
                </a:extLst>
              </p:cNvPr>
              <p:cNvSpPr/>
              <p:nvPr/>
            </p:nvSpPr>
            <p:spPr>
              <a:xfrm>
                <a:off x="1002922" y="1316978"/>
                <a:ext cx="1233541" cy="4313712"/>
              </a:xfrm>
              <a:prstGeom prst="roundRect">
                <a:avLst/>
              </a:prstGeom>
              <a:solidFill>
                <a:srgbClr val="9BBB59">
                  <a:lumMod val="60000"/>
                  <a:lumOff val="40000"/>
                </a:srgbClr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GPU  2</a:t>
                </a:r>
              </a:p>
            </p:txBody>
          </p:sp>
          <p:sp>
            <p:nvSpPr>
              <p:cNvPr id="71" name="Down Arrow 70">
                <a:extLst>
                  <a:ext uri="{FF2B5EF4-FFF2-40B4-BE49-F238E27FC236}">
                    <a16:creationId xmlns:a16="http://schemas.microsoft.com/office/drawing/2014/main" id="{CA84E2B4-C9A3-C44A-8CC2-72D66502FFB3}"/>
                  </a:ext>
                </a:extLst>
              </p:cNvPr>
              <p:cNvSpPr/>
              <p:nvPr/>
            </p:nvSpPr>
            <p:spPr>
              <a:xfrm>
                <a:off x="1553302" y="1994889"/>
                <a:ext cx="499866" cy="2746950"/>
              </a:xfrm>
              <a:prstGeom prst="downArrow">
                <a:avLst/>
              </a:prstGeom>
              <a:solidFill>
                <a:srgbClr val="4F81BD"/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1DBC477E-861E-074E-A895-C11515634F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721"/>
              <a:stretch/>
            </p:blipFill>
            <p:spPr>
              <a:xfrm rot="5400000">
                <a:off x="323051" y="2807617"/>
                <a:ext cx="1943721" cy="661377"/>
              </a:xfrm>
              <a:prstGeom prst="rect">
                <a:avLst/>
              </a:prstGeom>
            </p:spPr>
          </p:pic>
          <p:sp>
            <p:nvSpPr>
              <p:cNvPr id="73" name="Can 72">
                <a:extLst>
                  <a:ext uri="{FF2B5EF4-FFF2-40B4-BE49-F238E27FC236}">
                    <a16:creationId xmlns:a16="http://schemas.microsoft.com/office/drawing/2014/main" id="{0532A76C-D8EF-5C4E-9AC0-366EF8110A43}"/>
                  </a:ext>
                </a:extLst>
              </p:cNvPr>
              <p:cNvSpPr/>
              <p:nvPr/>
            </p:nvSpPr>
            <p:spPr>
              <a:xfrm>
                <a:off x="1265382" y="1405283"/>
                <a:ext cx="632159" cy="544610"/>
              </a:xfrm>
              <a:prstGeom prst="can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64</a:t>
                </a:r>
              </a:p>
            </p:txBody>
          </p:sp>
          <p:sp>
            <p:nvSpPr>
              <p:cNvPr id="74" name="Rounded Rectangle 73">
                <a:extLst>
                  <a:ext uri="{FF2B5EF4-FFF2-40B4-BE49-F238E27FC236}">
                    <a16:creationId xmlns:a16="http://schemas.microsoft.com/office/drawing/2014/main" id="{04BD1EF7-A057-F144-9F35-3349F0347716}"/>
                  </a:ext>
                </a:extLst>
              </p:cNvPr>
              <p:cNvSpPr/>
              <p:nvPr/>
            </p:nvSpPr>
            <p:spPr>
              <a:xfrm rot="16200000">
                <a:off x="1325484" y="2386494"/>
                <a:ext cx="955502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id="{6E2F1ECC-CBFA-0F4B-A8EB-8E1CE8E11307}"/>
                  </a:ext>
                </a:extLst>
              </p:cNvPr>
              <p:cNvSpPr/>
              <p:nvPr/>
            </p:nvSpPr>
            <p:spPr>
              <a:xfrm rot="16200000">
                <a:off x="1286405" y="3660737"/>
                <a:ext cx="1033660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6EFC2C4-9B0F-424A-AA09-17207E55C1D1}"/>
                </a:ext>
              </a:extLst>
            </p:cNvPr>
            <p:cNvGrpSpPr/>
            <p:nvPr/>
          </p:nvGrpSpPr>
          <p:grpSpPr>
            <a:xfrm>
              <a:off x="4254500" y="1837295"/>
              <a:ext cx="1272240" cy="4723604"/>
              <a:chOff x="964223" y="1316978"/>
              <a:chExt cx="1272240" cy="4313712"/>
            </a:xfrm>
          </p:grpSpPr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55A9EF62-2B7D-064E-9430-BC1B546CB5DD}"/>
                  </a:ext>
                </a:extLst>
              </p:cNvPr>
              <p:cNvSpPr/>
              <p:nvPr/>
            </p:nvSpPr>
            <p:spPr>
              <a:xfrm>
                <a:off x="1002922" y="1316978"/>
                <a:ext cx="1233541" cy="4313712"/>
              </a:xfrm>
              <a:prstGeom prst="roundRect">
                <a:avLst/>
              </a:prstGeom>
              <a:solidFill>
                <a:srgbClr val="9BBB59">
                  <a:lumMod val="60000"/>
                  <a:lumOff val="40000"/>
                </a:srgbClr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GPU  3</a:t>
                </a:r>
              </a:p>
            </p:txBody>
          </p:sp>
          <p:sp>
            <p:nvSpPr>
              <p:cNvPr id="65" name="Down Arrow 64">
                <a:extLst>
                  <a:ext uri="{FF2B5EF4-FFF2-40B4-BE49-F238E27FC236}">
                    <a16:creationId xmlns:a16="http://schemas.microsoft.com/office/drawing/2014/main" id="{2C0B8795-65B0-3E42-9694-ED92E3B0E11D}"/>
                  </a:ext>
                </a:extLst>
              </p:cNvPr>
              <p:cNvSpPr/>
              <p:nvPr/>
            </p:nvSpPr>
            <p:spPr>
              <a:xfrm>
                <a:off x="1553302" y="1994889"/>
                <a:ext cx="499866" cy="2746950"/>
              </a:xfrm>
              <a:prstGeom prst="downArrow">
                <a:avLst/>
              </a:prstGeom>
              <a:solidFill>
                <a:srgbClr val="4F81BD"/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00031D34-74C4-1344-B811-A3E0A462DB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721"/>
              <a:stretch/>
            </p:blipFill>
            <p:spPr>
              <a:xfrm rot="5400000">
                <a:off x="323051" y="2807617"/>
                <a:ext cx="1943721" cy="661377"/>
              </a:xfrm>
              <a:prstGeom prst="rect">
                <a:avLst/>
              </a:prstGeom>
            </p:spPr>
          </p:pic>
          <p:sp>
            <p:nvSpPr>
              <p:cNvPr id="67" name="Can 66">
                <a:extLst>
                  <a:ext uri="{FF2B5EF4-FFF2-40B4-BE49-F238E27FC236}">
                    <a16:creationId xmlns:a16="http://schemas.microsoft.com/office/drawing/2014/main" id="{F6F23C66-D01D-0A48-BD8D-6619AD209D35}"/>
                  </a:ext>
                </a:extLst>
              </p:cNvPr>
              <p:cNvSpPr/>
              <p:nvPr/>
            </p:nvSpPr>
            <p:spPr>
              <a:xfrm>
                <a:off x="1265382" y="1405283"/>
                <a:ext cx="632159" cy="544610"/>
              </a:xfrm>
              <a:prstGeom prst="can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64</a:t>
                </a:r>
              </a:p>
            </p:txBody>
          </p:sp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20BB91C1-58AB-AC41-8CE6-B5B70FFC76E6}"/>
                  </a:ext>
                </a:extLst>
              </p:cNvPr>
              <p:cNvSpPr/>
              <p:nvPr/>
            </p:nvSpPr>
            <p:spPr>
              <a:xfrm rot="16200000">
                <a:off x="1325484" y="2386494"/>
                <a:ext cx="955502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B014CB2B-7459-1941-9921-C118CA0D7B21}"/>
                  </a:ext>
                </a:extLst>
              </p:cNvPr>
              <p:cNvSpPr/>
              <p:nvPr/>
            </p:nvSpPr>
            <p:spPr>
              <a:xfrm rot="16200000">
                <a:off x="1286405" y="3660737"/>
                <a:ext cx="1033660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B9E0090-442D-374E-A5C5-7A5EE66517A2}"/>
                </a:ext>
              </a:extLst>
            </p:cNvPr>
            <p:cNvSpPr txBox="1"/>
            <p:nvPr/>
          </p:nvSpPr>
          <p:spPr>
            <a:xfrm>
              <a:off x="6770959" y="3491211"/>
              <a:ext cx="5698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… 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AE9A296-D078-A341-9185-98F537E214D8}"/>
                </a:ext>
              </a:extLst>
            </p:cNvPr>
            <p:cNvGrpSpPr/>
            <p:nvPr/>
          </p:nvGrpSpPr>
          <p:grpSpPr>
            <a:xfrm>
              <a:off x="9154869" y="1816699"/>
              <a:ext cx="1272240" cy="4723604"/>
              <a:chOff x="964223" y="1316978"/>
              <a:chExt cx="1272240" cy="4313712"/>
            </a:xfrm>
          </p:grpSpPr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BFBBFC40-9B82-304D-99D5-19D8CDA34FF2}"/>
                  </a:ext>
                </a:extLst>
              </p:cNvPr>
              <p:cNvSpPr/>
              <p:nvPr/>
            </p:nvSpPr>
            <p:spPr>
              <a:xfrm>
                <a:off x="1002922" y="1316978"/>
                <a:ext cx="1233541" cy="4313712"/>
              </a:xfrm>
              <a:prstGeom prst="roundRect">
                <a:avLst/>
              </a:prstGeom>
              <a:solidFill>
                <a:srgbClr val="9BBB59">
                  <a:lumMod val="60000"/>
                  <a:lumOff val="40000"/>
                </a:srgbClr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GPU  16</a:t>
                </a:r>
              </a:p>
            </p:txBody>
          </p:sp>
          <p:sp>
            <p:nvSpPr>
              <p:cNvPr id="59" name="Down Arrow 58">
                <a:extLst>
                  <a:ext uri="{FF2B5EF4-FFF2-40B4-BE49-F238E27FC236}">
                    <a16:creationId xmlns:a16="http://schemas.microsoft.com/office/drawing/2014/main" id="{676F5B55-27E9-9B4F-9BA9-9F644C751042}"/>
                  </a:ext>
                </a:extLst>
              </p:cNvPr>
              <p:cNvSpPr/>
              <p:nvPr/>
            </p:nvSpPr>
            <p:spPr>
              <a:xfrm>
                <a:off x="1553302" y="1994889"/>
                <a:ext cx="499866" cy="2746950"/>
              </a:xfrm>
              <a:prstGeom prst="downArrow">
                <a:avLst/>
              </a:prstGeom>
              <a:solidFill>
                <a:srgbClr val="4F81BD"/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A78247D6-8FBD-0240-AA25-6AFCC9F5A0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721"/>
              <a:stretch/>
            </p:blipFill>
            <p:spPr>
              <a:xfrm rot="5400000">
                <a:off x="323051" y="2807617"/>
                <a:ext cx="1943721" cy="661377"/>
              </a:xfrm>
              <a:prstGeom prst="rect">
                <a:avLst/>
              </a:prstGeom>
            </p:spPr>
          </p:pic>
          <p:sp>
            <p:nvSpPr>
              <p:cNvPr id="61" name="Can 60">
                <a:extLst>
                  <a:ext uri="{FF2B5EF4-FFF2-40B4-BE49-F238E27FC236}">
                    <a16:creationId xmlns:a16="http://schemas.microsoft.com/office/drawing/2014/main" id="{58C58B64-0BCE-0E45-9CA2-01D8C6028490}"/>
                  </a:ext>
                </a:extLst>
              </p:cNvPr>
              <p:cNvSpPr/>
              <p:nvPr/>
            </p:nvSpPr>
            <p:spPr>
              <a:xfrm>
                <a:off x="1265382" y="1405283"/>
                <a:ext cx="632159" cy="544610"/>
              </a:xfrm>
              <a:prstGeom prst="can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64</a:t>
                </a:r>
              </a:p>
            </p:txBody>
          </p:sp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0DC5785-38D8-A745-87EA-692390548337}"/>
                  </a:ext>
                </a:extLst>
              </p:cNvPr>
              <p:cNvSpPr/>
              <p:nvPr/>
            </p:nvSpPr>
            <p:spPr>
              <a:xfrm rot="16200000">
                <a:off x="1325484" y="2386494"/>
                <a:ext cx="955502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B55D2E20-27E8-DC4B-86D5-A808857CDCB4}"/>
                  </a:ext>
                </a:extLst>
              </p:cNvPr>
              <p:cNvSpPr/>
              <p:nvPr/>
            </p:nvSpPr>
            <p:spPr>
              <a:xfrm rot="16200000">
                <a:off x="1286405" y="3660737"/>
                <a:ext cx="1033660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0B320442-1D34-B74F-8CFA-2B941073484F}"/>
                </a:ext>
              </a:extLst>
            </p:cNvPr>
            <p:cNvSpPr/>
            <p:nvPr/>
          </p:nvSpPr>
          <p:spPr>
            <a:xfrm>
              <a:off x="1003122" y="5629932"/>
              <a:ext cx="9332369" cy="325644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MPI ALLREDUCE</a:t>
              </a:r>
            </a:p>
          </p:txBody>
        </p: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5FC29F22-2C9E-6E4A-82D0-AC182B6F4B2D}"/>
              </a:ext>
            </a:extLst>
          </p:cNvPr>
          <p:cNvCxnSpPr>
            <a:cxnSpLocks/>
            <a:stCxn id="49" idx="1"/>
            <a:endCxn id="79" idx="1"/>
          </p:cNvCxnSpPr>
          <p:nvPr/>
        </p:nvCxnSpPr>
        <p:spPr>
          <a:xfrm flipH="1">
            <a:off x="5440747" y="1740005"/>
            <a:ext cx="2492567" cy="530236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7190844-047A-D344-A641-3EDBCBAC48F8}"/>
              </a:ext>
            </a:extLst>
          </p:cNvPr>
          <p:cNvCxnSpPr>
            <a:cxnSpLocks/>
            <a:stCxn id="49" idx="1"/>
            <a:endCxn id="73" idx="1"/>
          </p:cNvCxnSpPr>
          <p:nvPr/>
        </p:nvCxnSpPr>
        <p:spPr>
          <a:xfrm flipH="1">
            <a:off x="6535135" y="1740005"/>
            <a:ext cx="1398179" cy="541637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0BC0E6C-9AB3-814F-BB5E-889E823A89A5}"/>
              </a:ext>
            </a:extLst>
          </p:cNvPr>
          <p:cNvCxnSpPr>
            <a:cxnSpLocks/>
            <a:stCxn id="49" idx="1"/>
            <a:endCxn id="67" idx="1"/>
          </p:cNvCxnSpPr>
          <p:nvPr/>
        </p:nvCxnSpPr>
        <p:spPr>
          <a:xfrm flipH="1">
            <a:off x="7653985" y="1740005"/>
            <a:ext cx="279329" cy="560086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60B86C8-818C-2940-91CA-93E305CC40D7}"/>
              </a:ext>
            </a:extLst>
          </p:cNvPr>
          <p:cNvCxnSpPr>
            <a:cxnSpLocks/>
            <a:stCxn id="49" idx="3"/>
            <a:endCxn id="61" idx="1"/>
          </p:cNvCxnSpPr>
          <p:nvPr/>
        </p:nvCxnSpPr>
        <p:spPr>
          <a:xfrm>
            <a:off x="8704054" y="1740005"/>
            <a:ext cx="2170327" cy="541637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3D9FA307-6274-924B-9B90-B918AB1F3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07" y="5572060"/>
            <a:ext cx="4474719" cy="116011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BBF66952-5FB7-C244-A61D-B9D835E0AA74}"/>
              </a:ext>
            </a:extLst>
          </p:cNvPr>
          <p:cNvSpPr/>
          <p:nvPr/>
        </p:nvSpPr>
        <p:spPr>
          <a:xfrm>
            <a:off x="2861554" y="5420075"/>
            <a:ext cx="774916" cy="143792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69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CB943429-5B11-4D46-BC2C-812B4C2EADF4}"/>
              </a:ext>
            </a:extLst>
          </p:cNvPr>
          <p:cNvSpPr/>
          <p:nvPr/>
        </p:nvSpPr>
        <p:spPr>
          <a:xfrm>
            <a:off x="3366721" y="2977687"/>
            <a:ext cx="2757399" cy="1861637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ea typeface="+mn-ea"/>
                <a:cs typeface="+mn-cs"/>
              </a:rPr>
              <a:t>GPU 2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EC35FFF8-0947-AD4E-A086-C200D2E9B620}"/>
              </a:ext>
            </a:extLst>
          </p:cNvPr>
          <p:cNvSpPr/>
          <p:nvPr/>
        </p:nvSpPr>
        <p:spPr>
          <a:xfrm>
            <a:off x="6303309" y="2993840"/>
            <a:ext cx="2757399" cy="1861637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ea typeface="+mn-ea"/>
                <a:cs typeface="+mn-cs"/>
              </a:rPr>
              <a:t>GPU 3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C5205BE6-7F8E-AF4B-B9EF-BC583D017415}"/>
              </a:ext>
            </a:extLst>
          </p:cNvPr>
          <p:cNvSpPr/>
          <p:nvPr/>
        </p:nvSpPr>
        <p:spPr>
          <a:xfrm>
            <a:off x="9203244" y="2993840"/>
            <a:ext cx="2757399" cy="1861637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ea typeface="+mn-ea"/>
                <a:cs typeface="+mn-cs"/>
              </a:rPr>
              <a:t>GPU 4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0A71A-4D02-3748-85FB-9F6CD063C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20676"/>
            <a:ext cx="10801350" cy="885138"/>
          </a:xfrm>
        </p:spPr>
        <p:txBody>
          <a:bodyPr/>
          <a:lstStyle/>
          <a:p>
            <a:r>
              <a:rPr lang="en-US" dirty="0"/>
              <a:t>All Reduce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5FC29F22-2C9E-6E4A-82D0-AC182B6F4B2D}"/>
              </a:ext>
            </a:extLst>
          </p:cNvPr>
          <p:cNvCxnSpPr>
            <a:cxnSpLocks/>
            <a:stCxn id="46" idx="2"/>
            <a:endCxn id="86" idx="0"/>
          </p:cNvCxnSpPr>
          <p:nvPr/>
        </p:nvCxnSpPr>
        <p:spPr>
          <a:xfrm flipH="1">
            <a:off x="1882776" y="2423917"/>
            <a:ext cx="4709169" cy="530511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7190844-047A-D344-A641-3EDBCBAC48F8}"/>
              </a:ext>
            </a:extLst>
          </p:cNvPr>
          <p:cNvCxnSpPr>
            <a:cxnSpLocks/>
            <a:stCxn id="46" idx="2"/>
            <a:endCxn id="96" idx="0"/>
          </p:cNvCxnSpPr>
          <p:nvPr/>
        </p:nvCxnSpPr>
        <p:spPr>
          <a:xfrm flipH="1">
            <a:off x="4745421" y="2423917"/>
            <a:ext cx="1846524" cy="553770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0BC0E6C-9AB3-814F-BB5E-889E823A89A5}"/>
              </a:ext>
            </a:extLst>
          </p:cNvPr>
          <p:cNvCxnSpPr>
            <a:cxnSpLocks/>
            <a:stCxn id="46" idx="2"/>
            <a:endCxn id="97" idx="0"/>
          </p:cNvCxnSpPr>
          <p:nvPr/>
        </p:nvCxnSpPr>
        <p:spPr>
          <a:xfrm>
            <a:off x="6591945" y="2423917"/>
            <a:ext cx="1090064" cy="569923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60B86C8-818C-2940-91CA-93E305CC40D7}"/>
              </a:ext>
            </a:extLst>
          </p:cNvPr>
          <p:cNvCxnSpPr>
            <a:cxnSpLocks/>
            <a:stCxn id="46" idx="2"/>
            <a:endCxn id="98" idx="0"/>
          </p:cNvCxnSpPr>
          <p:nvPr/>
        </p:nvCxnSpPr>
        <p:spPr>
          <a:xfrm>
            <a:off x="6591945" y="2423917"/>
            <a:ext cx="3989999" cy="569923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8E07D6D7-4516-DF42-964E-813673C85E18}"/>
              </a:ext>
            </a:extLst>
          </p:cNvPr>
          <p:cNvGrpSpPr/>
          <p:nvPr/>
        </p:nvGrpSpPr>
        <p:grpSpPr>
          <a:xfrm>
            <a:off x="3858640" y="985992"/>
            <a:ext cx="4474719" cy="1437925"/>
            <a:chOff x="515707" y="5420075"/>
            <a:chExt cx="4474719" cy="143792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D9FA307-6274-924B-9B90-B918AB1F3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707" y="5572060"/>
              <a:ext cx="4474719" cy="1160113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BF66952-5FB7-C244-A61D-B9D835E0AA74}"/>
                </a:ext>
              </a:extLst>
            </p:cNvPr>
            <p:cNvSpPr/>
            <p:nvPr/>
          </p:nvSpPr>
          <p:spPr>
            <a:xfrm>
              <a:off x="2861554" y="5420075"/>
              <a:ext cx="774916" cy="1437925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FAD7B683-2FD8-6B45-B73A-68DACE236CF8}"/>
              </a:ext>
            </a:extLst>
          </p:cNvPr>
          <p:cNvSpPr/>
          <p:nvPr/>
        </p:nvSpPr>
        <p:spPr>
          <a:xfrm>
            <a:off x="573349" y="2954428"/>
            <a:ext cx="2618854" cy="1861637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FF"/>
              </a:solidFill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ea typeface="+mn-ea"/>
                <a:cs typeface="+mn-cs"/>
              </a:rPr>
              <a:t>GPU 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61F5DA1-21BC-7C43-9092-13BF05B05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340" y="3194106"/>
            <a:ext cx="1972872" cy="11072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CFA73B1-F867-BD4A-9577-C50DBA641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3032" y="3148810"/>
            <a:ext cx="2264776" cy="11978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3629788-FE2C-F444-952F-C048E93F4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341" y="3147261"/>
            <a:ext cx="2405696" cy="11978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27D8B96-BE1E-D449-AB3D-5A79BA47A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8963" y="3197589"/>
            <a:ext cx="2445959" cy="11474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EB19554-7B1D-F14D-AEFF-AB8828636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2369" y="5425400"/>
            <a:ext cx="5397500" cy="1333500"/>
          </a:xfrm>
          <a:prstGeom prst="rect">
            <a:avLst/>
          </a:prstGeom>
        </p:spPr>
      </p:pic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CE40423D-8FC0-E445-B64E-1F4D5F860C6E}"/>
              </a:ext>
            </a:extLst>
          </p:cNvPr>
          <p:cNvSpPr/>
          <p:nvPr/>
        </p:nvSpPr>
        <p:spPr>
          <a:xfrm>
            <a:off x="573349" y="5026600"/>
            <a:ext cx="11375184" cy="319976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MPI ALLREDUCE</a:t>
            </a:r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ACF66185-D797-C349-B6A7-B318F39F319B}"/>
              </a:ext>
            </a:extLst>
          </p:cNvPr>
          <p:cNvSpPr/>
          <p:nvPr/>
        </p:nvSpPr>
        <p:spPr>
          <a:xfrm>
            <a:off x="5513148" y="5483098"/>
            <a:ext cx="3547559" cy="121810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464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15376D-443F-E049-BC70-BF805822A315}"/>
              </a:ext>
            </a:extLst>
          </p:cNvPr>
          <p:cNvSpPr/>
          <p:nvPr/>
        </p:nvSpPr>
        <p:spPr>
          <a:xfrm>
            <a:off x="1327951" y="3169476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7CA7EDF-4A7C-7349-B779-3A7BC4A6F77A}"/>
              </a:ext>
            </a:extLst>
          </p:cNvPr>
          <p:cNvSpPr/>
          <p:nvPr/>
        </p:nvSpPr>
        <p:spPr>
          <a:xfrm>
            <a:off x="6900672" y="316947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BAAB5D6-2C9A-2B47-B326-9BF9A9F37284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41FA970-09C4-0145-BA2A-0BABB62341BD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17331-AA68-FB4F-A846-EAF717FAC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Reduce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294CF-9CE3-6542-BB65-DD41B4AC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1" y="1305654"/>
            <a:ext cx="11623963" cy="1325563"/>
          </a:xfrm>
        </p:spPr>
        <p:txBody>
          <a:bodyPr>
            <a:normAutofit fontScale="85000" lnSpcReduction="10000"/>
          </a:bodyPr>
          <a:lstStyle/>
          <a:p>
            <a:pPr marL="14287" indent="0">
              <a:buNone/>
            </a:pPr>
            <a:r>
              <a:rPr lang="en-US" dirty="0"/>
              <a:t>There are many different all reduce algorithms, each with their own trade offs. </a:t>
            </a:r>
          </a:p>
          <a:p>
            <a:pPr marL="14287" indent="0">
              <a:buNone/>
            </a:pPr>
            <a:r>
              <a:rPr lang="en-US" dirty="0"/>
              <a:t>For simplicity, assume our model has 4 layers, and is trained on P=4 machines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4DAF4E-296E-6546-9D51-F49B180849DE}"/>
              </a:ext>
            </a:extLst>
          </p:cNvPr>
          <p:cNvSpPr/>
          <p:nvPr/>
        </p:nvSpPr>
        <p:spPr>
          <a:xfrm>
            <a:off x="1641572" y="371354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208388-63E1-F942-8209-68B73E44BD61}"/>
              </a:ext>
            </a:extLst>
          </p:cNvPr>
          <p:cNvSpPr/>
          <p:nvPr/>
        </p:nvSpPr>
        <p:spPr>
          <a:xfrm>
            <a:off x="2549376" y="371354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3A75FC-D3C6-C24C-AB65-5B4318D6D6F5}"/>
              </a:ext>
            </a:extLst>
          </p:cNvPr>
          <p:cNvSpPr/>
          <p:nvPr/>
        </p:nvSpPr>
        <p:spPr>
          <a:xfrm>
            <a:off x="3457181" y="371354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C88A10-1673-9C4B-BD81-FA48729328FE}"/>
              </a:ext>
            </a:extLst>
          </p:cNvPr>
          <p:cNvSpPr/>
          <p:nvPr/>
        </p:nvSpPr>
        <p:spPr>
          <a:xfrm>
            <a:off x="4364984" y="371354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C2CCFE-434A-9E42-B57C-9B31C114E3A4}"/>
              </a:ext>
            </a:extLst>
          </p:cNvPr>
          <p:cNvSpPr/>
          <p:nvPr/>
        </p:nvSpPr>
        <p:spPr>
          <a:xfrm>
            <a:off x="7214293" y="371354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8B63A9-2D80-D148-A9D5-17D8A50F4935}"/>
              </a:ext>
            </a:extLst>
          </p:cNvPr>
          <p:cNvSpPr/>
          <p:nvPr/>
        </p:nvSpPr>
        <p:spPr>
          <a:xfrm>
            <a:off x="8122097" y="371354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CAF3CB-F8DE-B24C-9FA3-BAA0E297CE42}"/>
              </a:ext>
            </a:extLst>
          </p:cNvPr>
          <p:cNvSpPr/>
          <p:nvPr/>
        </p:nvSpPr>
        <p:spPr>
          <a:xfrm>
            <a:off x="9029902" y="371354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4DF3E6-ED5B-224D-BBAE-8B7498D913D1}"/>
              </a:ext>
            </a:extLst>
          </p:cNvPr>
          <p:cNvSpPr/>
          <p:nvPr/>
        </p:nvSpPr>
        <p:spPr>
          <a:xfrm>
            <a:off x="9937705" y="371354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BDE5D3-7F9E-F647-A60C-2A4713866FAE}"/>
              </a:ext>
            </a:extLst>
          </p:cNvPr>
          <p:cNvSpPr/>
          <p:nvPr/>
        </p:nvSpPr>
        <p:spPr>
          <a:xfrm>
            <a:off x="1641572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409A67-3525-1746-978D-CB1DACC02C6B}"/>
              </a:ext>
            </a:extLst>
          </p:cNvPr>
          <p:cNvSpPr/>
          <p:nvPr/>
        </p:nvSpPr>
        <p:spPr>
          <a:xfrm>
            <a:off x="2549376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B13081-DB8A-9340-86FB-FFAEAC86A35D}"/>
              </a:ext>
            </a:extLst>
          </p:cNvPr>
          <p:cNvSpPr/>
          <p:nvPr/>
        </p:nvSpPr>
        <p:spPr>
          <a:xfrm>
            <a:off x="3457181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E47C3E-5201-AA4F-8D5E-970E2CFC15A6}"/>
              </a:ext>
            </a:extLst>
          </p:cNvPr>
          <p:cNvSpPr/>
          <p:nvPr/>
        </p:nvSpPr>
        <p:spPr>
          <a:xfrm>
            <a:off x="4364984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768AD8-EFB5-EC4D-B015-17B73A723935}"/>
              </a:ext>
            </a:extLst>
          </p:cNvPr>
          <p:cNvSpPr/>
          <p:nvPr/>
        </p:nvSpPr>
        <p:spPr>
          <a:xfrm>
            <a:off x="7214293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C206B6-40CB-DA4C-AA3F-E34A591EBC9D}"/>
              </a:ext>
            </a:extLst>
          </p:cNvPr>
          <p:cNvSpPr/>
          <p:nvPr/>
        </p:nvSpPr>
        <p:spPr>
          <a:xfrm>
            <a:off x="8122097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6EF4C7-06E1-3743-8118-EDBC9ED849C5}"/>
              </a:ext>
            </a:extLst>
          </p:cNvPr>
          <p:cNvSpPr/>
          <p:nvPr/>
        </p:nvSpPr>
        <p:spPr>
          <a:xfrm>
            <a:off x="9029902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F5B54F-0D40-B240-8754-B51E4AD2EA34}"/>
              </a:ext>
            </a:extLst>
          </p:cNvPr>
          <p:cNvSpPr/>
          <p:nvPr/>
        </p:nvSpPr>
        <p:spPr>
          <a:xfrm>
            <a:off x="9937705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038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7331-AA68-FB4F-A846-EAF717FA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-2733421"/>
            <a:ext cx="10801350" cy="1325563"/>
          </a:xfrm>
        </p:spPr>
        <p:txBody>
          <a:bodyPr/>
          <a:lstStyle/>
          <a:p>
            <a:r>
              <a:rPr lang="en-US" dirty="0"/>
              <a:t>All Reduce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294CF-9CE3-6542-BB65-DD41B4AC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1228471"/>
            <a:ext cx="10515600" cy="1164463"/>
          </a:xfrm>
        </p:spPr>
        <p:txBody>
          <a:bodyPr/>
          <a:lstStyle/>
          <a:p>
            <a:pPr marL="14287" indent="0">
              <a:buNone/>
            </a:pPr>
            <a:r>
              <a:rPr lang="en-US" dirty="0"/>
              <a:t>Mechanism to sum and distribute data across machines.</a:t>
            </a:r>
          </a:p>
          <a:p>
            <a:pPr lvl="1"/>
            <a:r>
              <a:rPr lang="en-US" dirty="0"/>
              <a:t>Used to sum and distribute the gradient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4020583" y="2875885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1799026" y="2123626"/>
            <a:ext cx="8428911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Parameter Server (Single Master All-Reduce)</a:t>
            </a:r>
            <a:endParaRPr lang="en-US" sz="3200" dirty="0">
              <a:sym typeface="Wingdings" pitchFamily="2" charset="2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E6E645-B084-EC45-AA60-7AA68C75ABA5}"/>
              </a:ext>
            </a:extLst>
          </p:cNvPr>
          <p:cNvSpPr/>
          <p:nvPr/>
        </p:nvSpPr>
        <p:spPr>
          <a:xfrm>
            <a:off x="1641572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AAEAF3E-740D-AB4F-80A5-3FCC9E326DD6}"/>
              </a:ext>
            </a:extLst>
          </p:cNvPr>
          <p:cNvSpPr/>
          <p:nvPr/>
        </p:nvSpPr>
        <p:spPr>
          <a:xfrm>
            <a:off x="2549376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6751BA1-AC37-8348-91A0-08160985374D}"/>
              </a:ext>
            </a:extLst>
          </p:cNvPr>
          <p:cNvSpPr/>
          <p:nvPr/>
        </p:nvSpPr>
        <p:spPr>
          <a:xfrm>
            <a:off x="3457181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BDB468B-AF7A-7348-8000-50F8BD27E142}"/>
              </a:ext>
            </a:extLst>
          </p:cNvPr>
          <p:cNvSpPr/>
          <p:nvPr/>
        </p:nvSpPr>
        <p:spPr>
          <a:xfrm>
            <a:off x="4364984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B493747-9557-0A47-AB49-BEA5C831024E}"/>
              </a:ext>
            </a:extLst>
          </p:cNvPr>
          <p:cNvSpPr/>
          <p:nvPr/>
        </p:nvSpPr>
        <p:spPr>
          <a:xfrm>
            <a:off x="7214293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38EE50A-FDBA-0B4B-BC2D-4CCCFAA3C5DB}"/>
              </a:ext>
            </a:extLst>
          </p:cNvPr>
          <p:cNvSpPr/>
          <p:nvPr/>
        </p:nvSpPr>
        <p:spPr>
          <a:xfrm>
            <a:off x="8122097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F1D0382-7CCA-A347-88EA-412953AB86D5}"/>
              </a:ext>
            </a:extLst>
          </p:cNvPr>
          <p:cNvSpPr/>
          <p:nvPr/>
        </p:nvSpPr>
        <p:spPr>
          <a:xfrm>
            <a:off x="9029902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11710D3-85A1-0A4E-B8A1-4A6E9B37BD76}"/>
              </a:ext>
            </a:extLst>
          </p:cNvPr>
          <p:cNvSpPr/>
          <p:nvPr/>
        </p:nvSpPr>
        <p:spPr>
          <a:xfrm>
            <a:off x="9937705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849EA26-A3CA-E342-BFE5-D092C7464EEE}"/>
              </a:ext>
            </a:extLst>
          </p:cNvPr>
          <p:cNvSpPr/>
          <p:nvPr/>
        </p:nvSpPr>
        <p:spPr>
          <a:xfrm>
            <a:off x="7214293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56902F1-761D-2241-9D42-6FD684366ABA}"/>
              </a:ext>
            </a:extLst>
          </p:cNvPr>
          <p:cNvSpPr/>
          <p:nvPr/>
        </p:nvSpPr>
        <p:spPr>
          <a:xfrm>
            <a:off x="8122097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2F46761-F503-2444-A6B5-2A15B05183F8}"/>
              </a:ext>
            </a:extLst>
          </p:cNvPr>
          <p:cNvSpPr/>
          <p:nvPr/>
        </p:nvSpPr>
        <p:spPr>
          <a:xfrm>
            <a:off x="9029902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EC55F58-37A8-2646-B040-A778AEDB82A1}"/>
              </a:ext>
            </a:extLst>
          </p:cNvPr>
          <p:cNvSpPr/>
          <p:nvPr/>
        </p:nvSpPr>
        <p:spPr>
          <a:xfrm>
            <a:off x="9937705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E68709C-3E90-7D45-B2D9-184C990DE04A}"/>
              </a:ext>
            </a:extLst>
          </p:cNvPr>
          <p:cNvSpPr/>
          <p:nvPr/>
        </p:nvSpPr>
        <p:spPr>
          <a:xfrm>
            <a:off x="4334204" y="3419954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9074AA6-E3F1-1E43-93FC-E2F1083E79B7}"/>
              </a:ext>
            </a:extLst>
          </p:cNvPr>
          <p:cNvSpPr/>
          <p:nvPr/>
        </p:nvSpPr>
        <p:spPr>
          <a:xfrm>
            <a:off x="5242008" y="3419954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BD2390A-1232-1143-9C2E-0AC260953EC5}"/>
              </a:ext>
            </a:extLst>
          </p:cNvPr>
          <p:cNvSpPr/>
          <p:nvPr/>
        </p:nvSpPr>
        <p:spPr>
          <a:xfrm>
            <a:off x="6149813" y="3419954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26FB760-C69D-2C4D-A233-B11B6476194C}"/>
              </a:ext>
            </a:extLst>
          </p:cNvPr>
          <p:cNvSpPr/>
          <p:nvPr/>
        </p:nvSpPr>
        <p:spPr>
          <a:xfrm>
            <a:off x="7057616" y="3419954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046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6A9FD-DCFF-264E-ABDA-130FFDC5F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D6337-F0B7-044E-8E3F-3799D8343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1:10-2:00: Preliminary Lecture on Parallel Training</a:t>
            </a:r>
          </a:p>
          <a:p>
            <a:pPr>
              <a:lnSpc>
                <a:spcPct val="150000"/>
              </a:lnSpc>
            </a:pPr>
            <a:r>
              <a:rPr lang="en-US" dirty="0"/>
              <a:t>2:00-2:45: PC Meeting Discussions</a:t>
            </a:r>
          </a:p>
          <a:p>
            <a:pPr>
              <a:lnSpc>
                <a:spcPct val="150000"/>
              </a:lnSpc>
            </a:pPr>
            <a:r>
              <a:rPr lang="en-US" dirty="0"/>
              <a:t>2:45-3:00: Break</a:t>
            </a:r>
          </a:p>
          <a:p>
            <a:pPr>
              <a:lnSpc>
                <a:spcPct val="150000"/>
              </a:lnSpc>
            </a:pPr>
            <a:r>
              <a:rPr lang="en-US" dirty="0"/>
              <a:t>3:00-4:00: Guest Lecture by Prof. Sophia Shao</a:t>
            </a:r>
          </a:p>
        </p:txBody>
      </p:sp>
    </p:spTree>
    <p:extLst>
      <p:ext uri="{BB962C8B-B14F-4D97-AF65-F5344CB8AC3E}">
        <p14:creationId xmlns:p14="http://schemas.microsoft.com/office/powerpoint/2010/main" val="2778066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7331-AA68-FB4F-A846-EAF717FA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-2733421"/>
            <a:ext cx="10801350" cy="1325563"/>
          </a:xfrm>
        </p:spPr>
        <p:txBody>
          <a:bodyPr/>
          <a:lstStyle/>
          <a:p>
            <a:r>
              <a:rPr lang="en-US" dirty="0"/>
              <a:t>All Reduce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294CF-9CE3-6542-BB65-DD41B4AC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1228471"/>
            <a:ext cx="10515600" cy="1164463"/>
          </a:xfrm>
        </p:spPr>
        <p:txBody>
          <a:bodyPr/>
          <a:lstStyle/>
          <a:p>
            <a:pPr marL="14287" indent="0">
              <a:buNone/>
            </a:pPr>
            <a:r>
              <a:rPr lang="en-US" dirty="0"/>
              <a:t>Mechanism to sum and distribute data across machines.</a:t>
            </a:r>
          </a:p>
          <a:p>
            <a:pPr lvl="1"/>
            <a:r>
              <a:rPr lang="en-US" dirty="0"/>
              <a:t>Used to sum and distribute the gradient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3902368" y="2324620"/>
            <a:ext cx="4313980" cy="173107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681801" y="1026916"/>
            <a:ext cx="3417923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Parameter Server</a:t>
            </a:r>
            <a:endParaRPr lang="en-US" sz="3200" dirty="0">
              <a:sym typeface="Wingdings" pitchFamily="2" charset="2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5C1FE5-9057-3C4D-A3D9-EF010BB2B560}"/>
              </a:ext>
            </a:extLst>
          </p:cNvPr>
          <p:cNvSpPr/>
          <p:nvPr/>
        </p:nvSpPr>
        <p:spPr>
          <a:xfrm>
            <a:off x="4472503" y="326010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37C766-38EF-B440-9D83-9B783430359E}"/>
              </a:ext>
            </a:extLst>
          </p:cNvPr>
          <p:cNvSpPr/>
          <p:nvPr/>
        </p:nvSpPr>
        <p:spPr>
          <a:xfrm>
            <a:off x="5380307" y="326010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801860-49F1-6041-A6BE-CD4387775707}"/>
              </a:ext>
            </a:extLst>
          </p:cNvPr>
          <p:cNvSpPr/>
          <p:nvPr/>
        </p:nvSpPr>
        <p:spPr>
          <a:xfrm>
            <a:off x="6288112" y="326010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64A209-680A-4E41-9C65-8C63840DB4A0}"/>
              </a:ext>
            </a:extLst>
          </p:cNvPr>
          <p:cNvSpPr/>
          <p:nvPr/>
        </p:nvSpPr>
        <p:spPr>
          <a:xfrm>
            <a:off x="7195915" y="326010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C7771B8-D2B0-3E4B-A6BF-046EDEAB3338}"/>
              </a:ext>
            </a:extLst>
          </p:cNvPr>
          <p:cNvSpPr/>
          <p:nvPr/>
        </p:nvSpPr>
        <p:spPr>
          <a:xfrm>
            <a:off x="4349253" y="31587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679AD7-F5DA-A746-8353-34A9BD46D425}"/>
              </a:ext>
            </a:extLst>
          </p:cNvPr>
          <p:cNvSpPr/>
          <p:nvPr/>
        </p:nvSpPr>
        <p:spPr>
          <a:xfrm>
            <a:off x="5257057" y="31587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CDF5EB-764E-AF42-BBB0-610C21D7CE89}"/>
              </a:ext>
            </a:extLst>
          </p:cNvPr>
          <p:cNvSpPr/>
          <p:nvPr/>
        </p:nvSpPr>
        <p:spPr>
          <a:xfrm>
            <a:off x="6164862" y="31587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D39AA1-160D-3345-B05A-D93C1AD391EA}"/>
              </a:ext>
            </a:extLst>
          </p:cNvPr>
          <p:cNvSpPr/>
          <p:nvPr/>
        </p:nvSpPr>
        <p:spPr>
          <a:xfrm>
            <a:off x="7072665" y="31587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2F7EA0-B41B-E74D-AFE0-851F855547FF}"/>
              </a:ext>
            </a:extLst>
          </p:cNvPr>
          <p:cNvSpPr/>
          <p:nvPr/>
        </p:nvSpPr>
        <p:spPr>
          <a:xfrm>
            <a:off x="4246769" y="2998722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9C6BFF1-62EC-5D44-ABD1-275F397ED0CB}"/>
              </a:ext>
            </a:extLst>
          </p:cNvPr>
          <p:cNvSpPr/>
          <p:nvPr/>
        </p:nvSpPr>
        <p:spPr>
          <a:xfrm>
            <a:off x="5154573" y="2998722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CA6EAB-8425-E14D-B82B-7D605F243F11}"/>
              </a:ext>
            </a:extLst>
          </p:cNvPr>
          <p:cNvSpPr/>
          <p:nvPr/>
        </p:nvSpPr>
        <p:spPr>
          <a:xfrm>
            <a:off x="6062378" y="2998722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9D81964-FD3F-394D-877D-741535CEDAA9}"/>
              </a:ext>
            </a:extLst>
          </p:cNvPr>
          <p:cNvSpPr/>
          <p:nvPr/>
        </p:nvSpPr>
        <p:spPr>
          <a:xfrm>
            <a:off x="6970181" y="2998722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9D1604-33C0-854D-92CA-EAD07CA64A96}"/>
              </a:ext>
            </a:extLst>
          </p:cNvPr>
          <p:cNvSpPr/>
          <p:nvPr/>
        </p:nvSpPr>
        <p:spPr>
          <a:xfrm>
            <a:off x="4170338" y="2871256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7B52FAA-532E-9A4C-871A-83E8BD627629}"/>
              </a:ext>
            </a:extLst>
          </p:cNvPr>
          <p:cNvSpPr/>
          <p:nvPr/>
        </p:nvSpPr>
        <p:spPr>
          <a:xfrm>
            <a:off x="5078142" y="2871256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16CCE07-CDD5-6146-97FE-58E5DD27EEE5}"/>
              </a:ext>
            </a:extLst>
          </p:cNvPr>
          <p:cNvSpPr/>
          <p:nvPr/>
        </p:nvSpPr>
        <p:spPr>
          <a:xfrm>
            <a:off x="5985947" y="2871256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34E077-14FD-2E4A-9303-E4F4DAC29190}"/>
              </a:ext>
            </a:extLst>
          </p:cNvPr>
          <p:cNvSpPr/>
          <p:nvPr/>
        </p:nvSpPr>
        <p:spPr>
          <a:xfrm>
            <a:off x="6893750" y="2871256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92BBB8-2BF5-5842-9025-723248A42821}"/>
              </a:ext>
            </a:extLst>
          </p:cNvPr>
          <p:cNvSpPr txBox="1"/>
          <p:nvPr/>
        </p:nvSpPr>
        <p:spPr>
          <a:xfrm>
            <a:off x="8526720" y="2386304"/>
            <a:ext cx="3228769" cy="120032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/>
              <a:t>Sends</a:t>
            </a:r>
            <a:r>
              <a:rPr lang="en-US" sz="2400" b="1" dirty="0"/>
              <a:t> (P-1) * N</a:t>
            </a:r>
            <a:r>
              <a:rPr lang="en-US" sz="2400" dirty="0"/>
              <a:t> Data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P</a:t>
            </a:r>
            <a:r>
              <a:rPr lang="en-US" sz="2400" dirty="0">
                <a:sym typeface="Wingdings" pitchFamily="2" charset="2"/>
              </a:rPr>
              <a:t> Machines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N</a:t>
            </a:r>
            <a:r>
              <a:rPr lang="en-US" sz="2400" dirty="0">
                <a:sym typeface="Wingdings" pitchFamily="2" charset="2"/>
              </a:rPr>
              <a:t> Parameters</a:t>
            </a:r>
          </a:p>
        </p:txBody>
      </p:sp>
    </p:spTree>
    <p:extLst>
      <p:ext uri="{BB962C8B-B14F-4D97-AF65-F5344CB8AC3E}">
        <p14:creationId xmlns:p14="http://schemas.microsoft.com/office/powerpoint/2010/main" val="3819944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7331-AA68-FB4F-A846-EAF717FA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-2733421"/>
            <a:ext cx="10801350" cy="1325563"/>
          </a:xfrm>
        </p:spPr>
        <p:txBody>
          <a:bodyPr/>
          <a:lstStyle/>
          <a:p>
            <a:r>
              <a:rPr lang="en-US" dirty="0"/>
              <a:t>All Reduce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294CF-9CE3-6542-BB65-DD41B4AC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1228471"/>
            <a:ext cx="10515600" cy="1164463"/>
          </a:xfrm>
        </p:spPr>
        <p:txBody>
          <a:bodyPr/>
          <a:lstStyle/>
          <a:p>
            <a:pPr marL="14287" indent="0">
              <a:buNone/>
            </a:pPr>
            <a:r>
              <a:rPr lang="en-US" dirty="0"/>
              <a:t>Mechanism to sum and distribute data across machines.</a:t>
            </a:r>
          </a:p>
          <a:p>
            <a:pPr lvl="1"/>
            <a:r>
              <a:rPr lang="en-US" dirty="0"/>
              <a:t>Used to sum and distribute the gradient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3902368" y="2324620"/>
            <a:ext cx="4313980" cy="173107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681801" y="1026916"/>
            <a:ext cx="3417923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Parameter Server</a:t>
            </a:r>
            <a:endParaRPr lang="en-US" sz="3200" dirty="0">
              <a:sym typeface="Wingdings" pitchFamily="2" charset="2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5C1FE5-9057-3C4D-A3D9-EF010BB2B560}"/>
              </a:ext>
            </a:extLst>
          </p:cNvPr>
          <p:cNvSpPr/>
          <p:nvPr/>
        </p:nvSpPr>
        <p:spPr>
          <a:xfrm>
            <a:off x="4472503" y="326010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37C766-38EF-B440-9D83-9B783430359E}"/>
              </a:ext>
            </a:extLst>
          </p:cNvPr>
          <p:cNvSpPr/>
          <p:nvPr/>
        </p:nvSpPr>
        <p:spPr>
          <a:xfrm>
            <a:off x="5380307" y="326010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801860-49F1-6041-A6BE-CD4387775707}"/>
              </a:ext>
            </a:extLst>
          </p:cNvPr>
          <p:cNvSpPr/>
          <p:nvPr/>
        </p:nvSpPr>
        <p:spPr>
          <a:xfrm>
            <a:off x="6288112" y="326010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64A209-680A-4E41-9C65-8C63840DB4A0}"/>
              </a:ext>
            </a:extLst>
          </p:cNvPr>
          <p:cNvSpPr/>
          <p:nvPr/>
        </p:nvSpPr>
        <p:spPr>
          <a:xfrm>
            <a:off x="7195915" y="326010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C7771B8-D2B0-3E4B-A6BF-046EDEAB3338}"/>
              </a:ext>
            </a:extLst>
          </p:cNvPr>
          <p:cNvSpPr/>
          <p:nvPr/>
        </p:nvSpPr>
        <p:spPr>
          <a:xfrm>
            <a:off x="4349253" y="31587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679AD7-F5DA-A746-8353-34A9BD46D425}"/>
              </a:ext>
            </a:extLst>
          </p:cNvPr>
          <p:cNvSpPr/>
          <p:nvPr/>
        </p:nvSpPr>
        <p:spPr>
          <a:xfrm>
            <a:off x="5257057" y="31587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CDF5EB-764E-AF42-BBB0-610C21D7CE89}"/>
              </a:ext>
            </a:extLst>
          </p:cNvPr>
          <p:cNvSpPr/>
          <p:nvPr/>
        </p:nvSpPr>
        <p:spPr>
          <a:xfrm>
            <a:off x="6164862" y="31587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D39AA1-160D-3345-B05A-D93C1AD391EA}"/>
              </a:ext>
            </a:extLst>
          </p:cNvPr>
          <p:cNvSpPr/>
          <p:nvPr/>
        </p:nvSpPr>
        <p:spPr>
          <a:xfrm>
            <a:off x="7072665" y="31587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2F7EA0-B41B-E74D-AFE0-851F855547FF}"/>
              </a:ext>
            </a:extLst>
          </p:cNvPr>
          <p:cNvSpPr/>
          <p:nvPr/>
        </p:nvSpPr>
        <p:spPr>
          <a:xfrm>
            <a:off x="4246769" y="2998722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9C6BFF1-62EC-5D44-ABD1-275F397ED0CB}"/>
              </a:ext>
            </a:extLst>
          </p:cNvPr>
          <p:cNvSpPr/>
          <p:nvPr/>
        </p:nvSpPr>
        <p:spPr>
          <a:xfrm>
            <a:off x="5154573" y="2998722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CA6EAB-8425-E14D-B82B-7D605F243F11}"/>
              </a:ext>
            </a:extLst>
          </p:cNvPr>
          <p:cNvSpPr/>
          <p:nvPr/>
        </p:nvSpPr>
        <p:spPr>
          <a:xfrm>
            <a:off x="6062378" y="2998722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9D81964-FD3F-394D-877D-741535CEDAA9}"/>
              </a:ext>
            </a:extLst>
          </p:cNvPr>
          <p:cNvSpPr/>
          <p:nvPr/>
        </p:nvSpPr>
        <p:spPr>
          <a:xfrm>
            <a:off x="6970181" y="2998722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9D1604-33C0-854D-92CA-EAD07CA64A96}"/>
              </a:ext>
            </a:extLst>
          </p:cNvPr>
          <p:cNvSpPr/>
          <p:nvPr/>
        </p:nvSpPr>
        <p:spPr>
          <a:xfrm>
            <a:off x="4170338" y="2871256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7B52FAA-532E-9A4C-871A-83E8BD627629}"/>
              </a:ext>
            </a:extLst>
          </p:cNvPr>
          <p:cNvSpPr/>
          <p:nvPr/>
        </p:nvSpPr>
        <p:spPr>
          <a:xfrm>
            <a:off x="5078142" y="2871256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16CCE07-CDD5-6146-97FE-58E5DD27EEE5}"/>
              </a:ext>
            </a:extLst>
          </p:cNvPr>
          <p:cNvSpPr/>
          <p:nvPr/>
        </p:nvSpPr>
        <p:spPr>
          <a:xfrm>
            <a:off x="5985947" y="2871256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34E077-14FD-2E4A-9303-E4F4DAC29190}"/>
              </a:ext>
            </a:extLst>
          </p:cNvPr>
          <p:cNvSpPr/>
          <p:nvPr/>
        </p:nvSpPr>
        <p:spPr>
          <a:xfrm>
            <a:off x="6893750" y="2871256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92BBB8-2BF5-5842-9025-723248A42821}"/>
              </a:ext>
            </a:extLst>
          </p:cNvPr>
          <p:cNvSpPr txBox="1"/>
          <p:nvPr/>
        </p:nvSpPr>
        <p:spPr>
          <a:xfrm>
            <a:off x="8526720" y="2386304"/>
            <a:ext cx="3228769" cy="120032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/>
              <a:t>Sends</a:t>
            </a:r>
            <a:r>
              <a:rPr lang="en-US" sz="2400" b="1" dirty="0"/>
              <a:t> (P-1) * N</a:t>
            </a:r>
            <a:r>
              <a:rPr lang="en-US" sz="2400" dirty="0"/>
              <a:t> Data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P</a:t>
            </a:r>
            <a:r>
              <a:rPr lang="en-US" sz="2400" dirty="0">
                <a:sym typeface="Wingdings" pitchFamily="2" charset="2"/>
              </a:rPr>
              <a:t> Machines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N</a:t>
            </a:r>
            <a:r>
              <a:rPr lang="en-US" sz="2400" dirty="0">
                <a:sym typeface="Wingdings" pitchFamily="2" charset="2"/>
              </a:rPr>
              <a:t> Parameters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AE6E191-4A0D-C540-8C96-A1145D653D03}"/>
              </a:ext>
            </a:extLst>
          </p:cNvPr>
          <p:cNvGrpSpPr/>
          <p:nvPr/>
        </p:nvGrpSpPr>
        <p:grpSpPr>
          <a:xfrm>
            <a:off x="2949284" y="4285546"/>
            <a:ext cx="6226187" cy="495998"/>
            <a:chOff x="3896275" y="4547128"/>
            <a:chExt cx="6226187" cy="49599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45763E1-584A-C349-920C-BE836F37975E}"/>
                </a:ext>
              </a:extLst>
            </p:cNvPr>
            <p:cNvSpPr/>
            <p:nvPr/>
          </p:nvSpPr>
          <p:spPr>
            <a:xfrm>
              <a:off x="3896275" y="4547128"/>
              <a:ext cx="784555" cy="4846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</a:t>
              </a:r>
              <a:r>
                <a:rPr lang="en-US" baseline="-25000" dirty="0" err="1"/>
                <a:t>i</a:t>
              </a:r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85DDD32-F9AF-7840-99DE-ED61E77771E6}"/>
                </a:ext>
              </a:extLst>
            </p:cNvPr>
            <p:cNvSpPr txBox="1"/>
            <p:nvPr/>
          </p:nvSpPr>
          <p:spPr>
            <a:xfrm>
              <a:off x="4831691" y="4662428"/>
              <a:ext cx="324128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=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011456A-C00F-6A4A-A4A1-4A3FF7FE592A}"/>
                </a:ext>
              </a:extLst>
            </p:cNvPr>
            <p:cNvSpPr/>
            <p:nvPr/>
          </p:nvSpPr>
          <p:spPr>
            <a:xfrm>
              <a:off x="5326789" y="4547129"/>
              <a:ext cx="784555" cy="48463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i</a:t>
              </a:r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FCA5F0A-8930-3645-B82B-855B684498DD}"/>
                </a:ext>
              </a:extLst>
            </p:cNvPr>
            <p:cNvSpPr/>
            <p:nvPr/>
          </p:nvSpPr>
          <p:spPr>
            <a:xfrm>
              <a:off x="6711673" y="4547128"/>
              <a:ext cx="784555" cy="48463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  <a:r>
                <a:rPr lang="en-US" baseline="-25000" dirty="0"/>
                <a:t>i</a:t>
              </a:r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79C6E35-089E-6A4D-AE72-16329B021AD3}"/>
                </a:ext>
              </a:extLst>
            </p:cNvPr>
            <p:cNvSpPr/>
            <p:nvPr/>
          </p:nvSpPr>
          <p:spPr>
            <a:xfrm>
              <a:off x="9337907" y="4558494"/>
              <a:ext cx="784555" cy="4846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  <a:r>
                <a:rPr lang="en-US" baseline="-25000" dirty="0"/>
                <a:t>i</a:t>
              </a:r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9193E00-F4E1-6C42-BB41-AC90C6A6C047}"/>
                </a:ext>
              </a:extLst>
            </p:cNvPr>
            <p:cNvSpPr/>
            <p:nvPr/>
          </p:nvSpPr>
          <p:spPr>
            <a:xfrm>
              <a:off x="8017040" y="4547128"/>
              <a:ext cx="784555" cy="4846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  <a:r>
                <a:rPr lang="en-US" baseline="-25000" dirty="0"/>
                <a:t>i</a:t>
              </a:r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E5F797F-7730-DA47-9EEE-7DFB56A78832}"/>
                </a:ext>
              </a:extLst>
            </p:cNvPr>
            <p:cNvSpPr txBox="1"/>
            <p:nvPr/>
          </p:nvSpPr>
          <p:spPr>
            <a:xfrm>
              <a:off x="6216543" y="4629297"/>
              <a:ext cx="324128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2E5E0D0-8F35-1040-996E-F5A84759C7A3}"/>
                </a:ext>
              </a:extLst>
            </p:cNvPr>
            <p:cNvSpPr txBox="1"/>
            <p:nvPr/>
          </p:nvSpPr>
          <p:spPr>
            <a:xfrm>
              <a:off x="7608021" y="4629297"/>
              <a:ext cx="324128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D3A3FB6-4966-F748-9EAD-271E0B78613B}"/>
                </a:ext>
              </a:extLst>
            </p:cNvPr>
            <p:cNvSpPr txBox="1"/>
            <p:nvPr/>
          </p:nvSpPr>
          <p:spPr>
            <a:xfrm>
              <a:off x="8866978" y="4642549"/>
              <a:ext cx="324128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</p:grp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F2DCF117-B398-264F-8DC6-06190AAF7AA8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46AD9316-6C84-8541-8423-E502532E81C3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</p:spTree>
    <p:extLst>
      <p:ext uri="{BB962C8B-B14F-4D97-AF65-F5344CB8AC3E}">
        <p14:creationId xmlns:p14="http://schemas.microsoft.com/office/powerpoint/2010/main" val="107383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7331-AA68-FB4F-A846-EAF717FA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-2733421"/>
            <a:ext cx="10801350" cy="1325563"/>
          </a:xfrm>
        </p:spPr>
        <p:txBody>
          <a:bodyPr/>
          <a:lstStyle/>
          <a:p>
            <a:r>
              <a:rPr lang="en-US" dirty="0"/>
              <a:t>All Reduce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294CF-9CE3-6542-BB65-DD41B4AC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1228471"/>
            <a:ext cx="10515600" cy="1164463"/>
          </a:xfrm>
        </p:spPr>
        <p:txBody>
          <a:bodyPr/>
          <a:lstStyle/>
          <a:p>
            <a:pPr marL="14287" indent="0">
              <a:buNone/>
            </a:pPr>
            <a:r>
              <a:rPr lang="en-US" dirty="0"/>
              <a:t>Mechanism to sum and distribute data across machines.</a:t>
            </a:r>
          </a:p>
          <a:p>
            <a:pPr lvl="1"/>
            <a:r>
              <a:rPr lang="en-US" dirty="0"/>
              <a:t>Used to sum and distribute the gradient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681801" y="1026916"/>
            <a:ext cx="3417923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Parameter Server</a:t>
            </a:r>
            <a:endParaRPr lang="en-US" sz="3200" dirty="0">
              <a:sym typeface="Wingdings" pitchFamily="2" charset="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92BBB8-2BF5-5842-9025-723248A42821}"/>
              </a:ext>
            </a:extLst>
          </p:cNvPr>
          <p:cNvSpPr txBox="1"/>
          <p:nvPr/>
        </p:nvSpPr>
        <p:spPr>
          <a:xfrm>
            <a:off x="7781276" y="2463478"/>
            <a:ext cx="4104009" cy="120032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/>
              <a:t>Communicate</a:t>
            </a:r>
            <a:r>
              <a:rPr lang="en-US" sz="2400" b="1" dirty="0"/>
              <a:t> (P-1) * N</a:t>
            </a:r>
            <a:r>
              <a:rPr lang="en-US" sz="2400" dirty="0"/>
              <a:t> Data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P</a:t>
            </a:r>
            <a:r>
              <a:rPr lang="en-US" sz="2400" dirty="0">
                <a:sym typeface="Wingdings" pitchFamily="2" charset="2"/>
              </a:rPr>
              <a:t> Machines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N</a:t>
            </a:r>
            <a:r>
              <a:rPr lang="en-US" sz="2400" dirty="0">
                <a:sym typeface="Wingdings" pitchFamily="2" charset="2"/>
              </a:rPr>
              <a:t> Parameters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AE6E191-4A0D-C540-8C96-A1145D653D03}"/>
              </a:ext>
            </a:extLst>
          </p:cNvPr>
          <p:cNvGrpSpPr/>
          <p:nvPr/>
        </p:nvGrpSpPr>
        <p:grpSpPr>
          <a:xfrm>
            <a:off x="2946264" y="4127436"/>
            <a:ext cx="6226187" cy="495998"/>
            <a:chOff x="3896275" y="4547128"/>
            <a:chExt cx="6226187" cy="49599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45763E1-584A-C349-920C-BE836F37975E}"/>
                </a:ext>
              </a:extLst>
            </p:cNvPr>
            <p:cNvSpPr/>
            <p:nvPr/>
          </p:nvSpPr>
          <p:spPr>
            <a:xfrm>
              <a:off x="3896275" y="4547128"/>
              <a:ext cx="784555" cy="4846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</a:t>
              </a:r>
              <a:r>
                <a:rPr lang="en-US" baseline="-25000" dirty="0" err="1"/>
                <a:t>i</a:t>
              </a:r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85DDD32-F9AF-7840-99DE-ED61E77771E6}"/>
                </a:ext>
              </a:extLst>
            </p:cNvPr>
            <p:cNvSpPr txBox="1"/>
            <p:nvPr/>
          </p:nvSpPr>
          <p:spPr>
            <a:xfrm>
              <a:off x="4831691" y="4662428"/>
              <a:ext cx="324128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=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011456A-C00F-6A4A-A4A1-4A3FF7FE592A}"/>
                </a:ext>
              </a:extLst>
            </p:cNvPr>
            <p:cNvSpPr/>
            <p:nvPr/>
          </p:nvSpPr>
          <p:spPr>
            <a:xfrm>
              <a:off x="5326789" y="4547129"/>
              <a:ext cx="784555" cy="48463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i</a:t>
              </a:r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FCA5F0A-8930-3645-B82B-855B684498DD}"/>
                </a:ext>
              </a:extLst>
            </p:cNvPr>
            <p:cNvSpPr/>
            <p:nvPr/>
          </p:nvSpPr>
          <p:spPr>
            <a:xfrm>
              <a:off x="6711673" y="4547128"/>
              <a:ext cx="784555" cy="48463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  <a:r>
                <a:rPr lang="en-US" baseline="-25000" dirty="0"/>
                <a:t>i</a:t>
              </a:r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79C6E35-089E-6A4D-AE72-16329B021AD3}"/>
                </a:ext>
              </a:extLst>
            </p:cNvPr>
            <p:cNvSpPr/>
            <p:nvPr/>
          </p:nvSpPr>
          <p:spPr>
            <a:xfrm>
              <a:off x="9337907" y="4558494"/>
              <a:ext cx="784555" cy="4846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  <a:r>
                <a:rPr lang="en-US" baseline="-25000" dirty="0"/>
                <a:t>i</a:t>
              </a:r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9193E00-F4E1-6C42-BB41-AC90C6A6C047}"/>
                </a:ext>
              </a:extLst>
            </p:cNvPr>
            <p:cNvSpPr/>
            <p:nvPr/>
          </p:nvSpPr>
          <p:spPr>
            <a:xfrm>
              <a:off x="8017040" y="4547128"/>
              <a:ext cx="784555" cy="4846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  <a:r>
                <a:rPr lang="en-US" baseline="-25000" dirty="0"/>
                <a:t>i</a:t>
              </a:r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E5F797F-7730-DA47-9EEE-7DFB56A78832}"/>
                </a:ext>
              </a:extLst>
            </p:cNvPr>
            <p:cNvSpPr txBox="1"/>
            <p:nvPr/>
          </p:nvSpPr>
          <p:spPr>
            <a:xfrm>
              <a:off x="6216543" y="4629297"/>
              <a:ext cx="324128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2E5E0D0-8F35-1040-996E-F5A84759C7A3}"/>
                </a:ext>
              </a:extLst>
            </p:cNvPr>
            <p:cNvSpPr txBox="1"/>
            <p:nvPr/>
          </p:nvSpPr>
          <p:spPr>
            <a:xfrm>
              <a:off x="7608021" y="4629297"/>
              <a:ext cx="324128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D3A3FB6-4966-F748-9EAD-271E0B78613B}"/>
                </a:ext>
              </a:extLst>
            </p:cNvPr>
            <p:cNvSpPr txBox="1"/>
            <p:nvPr/>
          </p:nvSpPr>
          <p:spPr>
            <a:xfrm>
              <a:off x="8866978" y="4642549"/>
              <a:ext cx="324128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</p:grp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3261435" y="2280275"/>
            <a:ext cx="4313980" cy="14832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CBA135D-73C1-8C45-B7B2-515F0E44CFCF}"/>
              </a:ext>
            </a:extLst>
          </p:cNvPr>
          <p:cNvSpPr/>
          <p:nvPr/>
        </p:nvSpPr>
        <p:spPr>
          <a:xfrm>
            <a:off x="3740384" y="296285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CF04A21-E5BF-2D46-8B48-B8FCF979C9DA}"/>
              </a:ext>
            </a:extLst>
          </p:cNvPr>
          <p:cNvSpPr/>
          <p:nvPr/>
        </p:nvSpPr>
        <p:spPr>
          <a:xfrm>
            <a:off x="4648188" y="296285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4ECC37E-9EBF-6F49-AD33-2717E28AF914}"/>
              </a:ext>
            </a:extLst>
          </p:cNvPr>
          <p:cNvSpPr/>
          <p:nvPr/>
        </p:nvSpPr>
        <p:spPr>
          <a:xfrm>
            <a:off x="5555993" y="296285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49A5BAD-6C92-3A45-84D8-E713FF33D982}"/>
              </a:ext>
            </a:extLst>
          </p:cNvPr>
          <p:cNvSpPr/>
          <p:nvPr/>
        </p:nvSpPr>
        <p:spPr>
          <a:xfrm>
            <a:off x="6463796" y="296285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F5E523-2443-B14D-9A0C-E0DC6DCF585F}"/>
              </a:ext>
            </a:extLst>
          </p:cNvPr>
          <p:cNvSpPr/>
          <p:nvPr/>
        </p:nvSpPr>
        <p:spPr>
          <a:xfrm>
            <a:off x="3741641" y="296285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DC2489C-7A37-1948-BFB1-1681A4669171}"/>
              </a:ext>
            </a:extLst>
          </p:cNvPr>
          <p:cNvSpPr/>
          <p:nvPr/>
        </p:nvSpPr>
        <p:spPr>
          <a:xfrm>
            <a:off x="3741641" y="296285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C74657C-53A3-4046-B1A8-A2C20FC097AF}"/>
              </a:ext>
            </a:extLst>
          </p:cNvPr>
          <p:cNvSpPr/>
          <p:nvPr/>
        </p:nvSpPr>
        <p:spPr>
          <a:xfrm>
            <a:off x="3741641" y="296285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D7A6281-7EBC-9F41-A3EB-AA82561E9297}"/>
              </a:ext>
            </a:extLst>
          </p:cNvPr>
          <p:cNvSpPr/>
          <p:nvPr/>
        </p:nvSpPr>
        <p:spPr>
          <a:xfrm>
            <a:off x="4648188" y="296285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60E8D82-2C4A-9447-94B0-BDF0B24BCDB7}"/>
              </a:ext>
            </a:extLst>
          </p:cNvPr>
          <p:cNvSpPr/>
          <p:nvPr/>
        </p:nvSpPr>
        <p:spPr>
          <a:xfrm>
            <a:off x="4648188" y="296285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76A8814-A2B9-274D-B617-7D77DCBE4766}"/>
              </a:ext>
            </a:extLst>
          </p:cNvPr>
          <p:cNvSpPr/>
          <p:nvPr/>
        </p:nvSpPr>
        <p:spPr>
          <a:xfrm>
            <a:off x="4648188" y="296285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762993E-A5FE-894B-89D9-6B172E828ED8}"/>
              </a:ext>
            </a:extLst>
          </p:cNvPr>
          <p:cNvSpPr/>
          <p:nvPr/>
        </p:nvSpPr>
        <p:spPr>
          <a:xfrm>
            <a:off x="5555993" y="296285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EFFB711-A0AC-7649-B6BB-11D0CCC14A37}"/>
              </a:ext>
            </a:extLst>
          </p:cNvPr>
          <p:cNvSpPr/>
          <p:nvPr/>
        </p:nvSpPr>
        <p:spPr>
          <a:xfrm>
            <a:off x="5555993" y="296285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C89EAFB-A35B-E74A-80E1-20AED689957C}"/>
              </a:ext>
            </a:extLst>
          </p:cNvPr>
          <p:cNvSpPr/>
          <p:nvPr/>
        </p:nvSpPr>
        <p:spPr>
          <a:xfrm>
            <a:off x="5555993" y="296285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4FCA601-247B-BE4A-A22A-A454DEF81A0D}"/>
              </a:ext>
            </a:extLst>
          </p:cNvPr>
          <p:cNvSpPr/>
          <p:nvPr/>
        </p:nvSpPr>
        <p:spPr>
          <a:xfrm>
            <a:off x="6463796" y="296285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1B418DF-671E-5A43-85EC-8CD9495C9915}"/>
              </a:ext>
            </a:extLst>
          </p:cNvPr>
          <p:cNvSpPr/>
          <p:nvPr/>
        </p:nvSpPr>
        <p:spPr>
          <a:xfrm>
            <a:off x="6463796" y="296285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3A0FBDB-EFCC-314E-89A7-2360328A61AC}"/>
              </a:ext>
            </a:extLst>
          </p:cNvPr>
          <p:cNvSpPr/>
          <p:nvPr/>
        </p:nvSpPr>
        <p:spPr>
          <a:xfrm>
            <a:off x="6463796" y="296285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82BE2DB7-20F2-6E4E-9E2B-B6D6801A0930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33D8770-8FD8-934C-BD7C-0FFDF2FB5D9C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</p:spTree>
    <p:extLst>
      <p:ext uri="{BB962C8B-B14F-4D97-AF65-F5344CB8AC3E}">
        <p14:creationId xmlns:p14="http://schemas.microsoft.com/office/powerpoint/2010/main" val="201249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7331-AA68-FB4F-A846-EAF717FA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-2733421"/>
            <a:ext cx="10801350" cy="1325563"/>
          </a:xfrm>
        </p:spPr>
        <p:txBody>
          <a:bodyPr/>
          <a:lstStyle/>
          <a:p>
            <a:r>
              <a:rPr lang="en-US" dirty="0"/>
              <a:t>All Reduce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294CF-9CE3-6542-BB65-DD41B4AC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1228471"/>
            <a:ext cx="10515600" cy="1164463"/>
          </a:xfrm>
        </p:spPr>
        <p:txBody>
          <a:bodyPr/>
          <a:lstStyle/>
          <a:p>
            <a:pPr marL="14287" indent="0">
              <a:buNone/>
            </a:pPr>
            <a:r>
              <a:rPr lang="en-US" dirty="0"/>
              <a:t>Mechanism to sum and distribute data across machines.</a:t>
            </a:r>
          </a:p>
          <a:p>
            <a:pPr lvl="1"/>
            <a:r>
              <a:rPr lang="en-US" dirty="0"/>
              <a:t>Used to sum and distribute the gradient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3334329" y="2347167"/>
            <a:ext cx="4313980" cy="14832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681801" y="1026916"/>
            <a:ext cx="3417923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Parameter Server</a:t>
            </a:r>
            <a:endParaRPr lang="en-US" sz="3200" dirty="0">
              <a:sym typeface="Wingdings" pitchFamily="2" charset="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92BBB8-2BF5-5842-9025-723248A42821}"/>
              </a:ext>
            </a:extLst>
          </p:cNvPr>
          <p:cNvSpPr txBox="1"/>
          <p:nvPr/>
        </p:nvSpPr>
        <p:spPr>
          <a:xfrm>
            <a:off x="7822661" y="2449475"/>
            <a:ext cx="4104009" cy="120032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/>
              <a:t>Communicate</a:t>
            </a:r>
            <a:r>
              <a:rPr lang="en-US" sz="2400" b="1" dirty="0"/>
              <a:t> (P-1) * N</a:t>
            </a:r>
            <a:r>
              <a:rPr lang="en-US" sz="2400" dirty="0"/>
              <a:t> Data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P</a:t>
            </a:r>
            <a:r>
              <a:rPr lang="en-US" sz="2400" dirty="0">
                <a:sym typeface="Wingdings" pitchFamily="2" charset="2"/>
              </a:rPr>
              <a:t> Machines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N</a:t>
            </a:r>
            <a:r>
              <a:rPr lang="en-US" sz="2400" dirty="0">
                <a:sym typeface="Wingdings" pitchFamily="2" charset="2"/>
              </a:rPr>
              <a:t> Parameters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AE6E191-4A0D-C540-8C96-A1145D653D03}"/>
              </a:ext>
            </a:extLst>
          </p:cNvPr>
          <p:cNvGrpSpPr/>
          <p:nvPr/>
        </p:nvGrpSpPr>
        <p:grpSpPr>
          <a:xfrm>
            <a:off x="2946264" y="4127436"/>
            <a:ext cx="6226187" cy="495998"/>
            <a:chOff x="3896275" y="4547128"/>
            <a:chExt cx="6226187" cy="49599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45763E1-584A-C349-920C-BE836F37975E}"/>
                </a:ext>
              </a:extLst>
            </p:cNvPr>
            <p:cNvSpPr/>
            <p:nvPr/>
          </p:nvSpPr>
          <p:spPr>
            <a:xfrm>
              <a:off x="3896275" y="4547128"/>
              <a:ext cx="784555" cy="4846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</a:t>
              </a:r>
              <a:r>
                <a:rPr lang="en-US" baseline="-25000" dirty="0" err="1"/>
                <a:t>i</a:t>
              </a:r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85DDD32-F9AF-7840-99DE-ED61E77771E6}"/>
                </a:ext>
              </a:extLst>
            </p:cNvPr>
            <p:cNvSpPr txBox="1"/>
            <p:nvPr/>
          </p:nvSpPr>
          <p:spPr>
            <a:xfrm>
              <a:off x="4831691" y="4662428"/>
              <a:ext cx="324128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=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011456A-C00F-6A4A-A4A1-4A3FF7FE592A}"/>
                </a:ext>
              </a:extLst>
            </p:cNvPr>
            <p:cNvSpPr/>
            <p:nvPr/>
          </p:nvSpPr>
          <p:spPr>
            <a:xfrm>
              <a:off x="5326789" y="4547129"/>
              <a:ext cx="784555" cy="48463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i</a:t>
              </a:r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FCA5F0A-8930-3645-B82B-855B684498DD}"/>
                </a:ext>
              </a:extLst>
            </p:cNvPr>
            <p:cNvSpPr/>
            <p:nvPr/>
          </p:nvSpPr>
          <p:spPr>
            <a:xfrm>
              <a:off x="6711673" y="4547128"/>
              <a:ext cx="784555" cy="48463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  <a:r>
                <a:rPr lang="en-US" baseline="-25000" dirty="0"/>
                <a:t>i</a:t>
              </a:r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79C6E35-089E-6A4D-AE72-16329B021AD3}"/>
                </a:ext>
              </a:extLst>
            </p:cNvPr>
            <p:cNvSpPr/>
            <p:nvPr/>
          </p:nvSpPr>
          <p:spPr>
            <a:xfrm>
              <a:off x="9337907" y="4558494"/>
              <a:ext cx="784555" cy="4846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  <a:r>
                <a:rPr lang="en-US" baseline="-25000" dirty="0"/>
                <a:t>i</a:t>
              </a:r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9193E00-F4E1-6C42-BB41-AC90C6A6C047}"/>
                </a:ext>
              </a:extLst>
            </p:cNvPr>
            <p:cNvSpPr/>
            <p:nvPr/>
          </p:nvSpPr>
          <p:spPr>
            <a:xfrm>
              <a:off x="8017040" y="4547128"/>
              <a:ext cx="784555" cy="4846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  <a:r>
                <a:rPr lang="en-US" baseline="-25000" dirty="0"/>
                <a:t>i</a:t>
              </a:r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E5F797F-7730-DA47-9EEE-7DFB56A78832}"/>
                </a:ext>
              </a:extLst>
            </p:cNvPr>
            <p:cNvSpPr txBox="1"/>
            <p:nvPr/>
          </p:nvSpPr>
          <p:spPr>
            <a:xfrm>
              <a:off x="6216543" y="4629297"/>
              <a:ext cx="324128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2E5E0D0-8F35-1040-996E-F5A84759C7A3}"/>
                </a:ext>
              </a:extLst>
            </p:cNvPr>
            <p:cNvSpPr txBox="1"/>
            <p:nvPr/>
          </p:nvSpPr>
          <p:spPr>
            <a:xfrm>
              <a:off x="7608021" y="4629297"/>
              <a:ext cx="324128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D3A3FB6-4966-F748-9EAD-271E0B78613B}"/>
                </a:ext>
              </a:extLst>
            </p:cNvPr>
            <p:cNvSpPr txBox="1"/>
            <p:nvPr/>
          </p:nvSpPr>
          <p:spPr>
            <a:xfrm>
              <a:off x="8866978" y="4642549"/>
              <a:ext cx="324128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</p:grp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82BE2DB7-20F2-6E4E-9E2B-B6D6801A0930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33D8770-8FD8-934C-BD7C-0FFDF2FB5D9C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461FADD-C8C1-8642-A1ED-C2F6430545DD}"/>
              </a:ext>
            </a:extLst>
          </p:cNvPr>
          <p:cNvSpPr/>
          <p:nvPr/>
        </p:nvSpPr>
        <p:spPr>
          <a:xfrm>
            <a:off x="1546608" y="5403308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7022E03-BFFA-A143-AFFA-3A7615E99902}"/>
              </a:ext>
            </a:extLst>
          </p:cNvPr>
          <p:cNvSpPr/>
          <p:nvPr/>
        </p:nvSpPr>
        <p:spPr>
          <a:xfrm>
            <a:off x="2523677" y="5403308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CFB55FD-AE53-804D-BC9C-2BF1590A275F}"/>
              </a:ext>
            </a:extLst>
          </p:cNvPr>
          <p:cNvSpPr/>
          <p:nvPr/>
        </p:nvSpPr>
        <p:spPr>
          <a:xfrm>
            <a:off x="3500746" y="5403308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5F07F84-6540-1A44-9E82-8088B39EEA5E}"/>
              </a:ext>
            </a:extLst>
          </p:cNvPr>
          <p:cNvSpPr/>
          <p:nvPr/>
        </p:nvSpPr>
        <p:spPr>
          <a:xfrm>
            <a:off x="4477815" y="5403308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A05959E-EDE0-CF41-BFA6-B547ABD765C9}"/>
              </a:ext>
            </a:extLst>
          </p:cNvPr>
          <p:cNvSpPr/>
          <p:nvPr/>
        </p:nvSpPr>
        <p:spPr>
          <a:xfrm>
            <a:off x="7058517" y="541397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16E2C82-1549-C24D-9339-E701FBB86A35}"/>
              </a:ext>
            </a:extLst>
          </p:cNvPr>
          <p:cNvSpPr/>
          <p:nvPr/>
        </p:nvSpPr>
        <p:spPr>
          <a:xfrm>
            <a:off x="7058518" y="1269603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E186833-81C9-DF46-931D-CEED52B0EC26}"/>
              </a:ext>
            </a:extLst>
          </p:cNvPr>
          <p:cNvSpPr/>
          <p:nvPr/>
        </p:nvSpPr>
        <p:spPr>
          <a:xfrm>
            <a:off x="3637769" y="3030865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8BDE6B-AC0F-5849-9F84-1C905FDE3F9B}"/>
              </a:ext>
            </a:extLst>
          </p:cNvPr>
          <p:cNvSpPr/>
          <p:nvPr/>
        </p:nvSpPr>
        <p:spPr>
          <a:xfrm>
            <a:off x="8035950" y="541397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1CAC725-ADA9-5F46-8D93-FEB0FC516680}"/>
              </a:ext>
            </a:extLst>
          </p:cNvPr>
          <p:cNvSpPr/>
          <p:nvPr/>
        </p:nvSpPr>
        <p:spPr>
          <a:xfrm>
            <a:off x="8038526" y="1269603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D5898C0-C399-9B45-BBD4-E796517B5F5C}"/>
              </a:ext>
            </a:extLst>
          </p:cNvPr>
          <p:cNvSpPr/>
          <p:nvPr/>
        </p:nvSpPr>
        <p:spPr>
          <a:xfrm>
            <a:off x="4596676" y="3030865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B6F63C2-F532-CD42-B06B-C451F8743A96}"/>
              </a:ext>
            </a:extLst>
          </p:cNvPr>
          <p:cNvSpPr/>
          <p:nvPr/>
        </p:nvSpPr>
        <p:spPr>
          <a:xfrm>
            <a:off x="9013383" y="541397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AABBE77-9F93-234F-93B0-2B61CD86FFAF}"/>
              </a:ext>
            </a:extLst>
          </p:cNvPr>
          <p:cNvSpPr/>
          <p:nvPr/>
        </p:nvSpPr>
        <p:spPr>
          <a:xfrm>
            <a:off x="9018534" y="1269603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BC01E42-8493-834A-96E2-55F53B50F1C6}"/>
              </a:ext>
            </a:extLst>
          </p:cNvPr>
          <p:cNvSpPr/>
          <p:nvPr/>
        </p:nvSpPr>
        <p:spPr>
          <a:xfrm>
            <a:off x="5555583" y="3030865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F87BEB0-67BA-B64A-9B54-C1E36F75052E}"/>
              </a:ext>
            </a:extLst>
          </p:cNvPr>
          <p:cNvSpPr/>
          <p:nvPr/>
        </p:nvSpPr>
        <p:spPr>
          <a:xfrm>
            <a:off x="9990816" y="541397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E37F46A-1E51-4E4D-9885-52AFD257A22A}"/>
              </a:ext>
            </a:extLst>
          </p:cNvPr>
          <p:cNvSpPr/>
          <p:nvPr/>
        </p:nvSpPr>
        <p:spPr>
          <a:xfrm>
            <a:off x="9998542" y="1269603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AA9CF3E-A05B-E44A-BCB3-FC86DF2A8A7D}"/>
              </a:ext>
            </a:extLst>
          </p:cNvPr>
          <p:cNvSpPr/>
          <p:nvPr/>
        </p:nvSpPr>
        <p:spPr>
          <a:xfrm>
            <a:off x="6514491" y="3030865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FE31AA6-9330-D94F-A15E-591AC5D5D35B}"/>
              </a:ext>
            </a:extLst>
          </p:cNvPr>
          <p:cNvSpPr txBox="1"/>
          <p:nvPr/>
        </p:nvSpPr>
        <p:spPr>
          <a:xfrm rot="20682681">
            <a:off x="11054452" y="2190827"/>
            <a:ext cx="48603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*2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27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89C8611-CF0B-194C-8054-D5F4B6799304}"/>
              </a:ext>
            </a:extLst>
          </p:cNvPr>
          <p:cNvSpPr/>
          <p:nvPr/>
        </p:nvSpPr>
        <p:spPr>
          <a:xfrm>
            <a:off x="5779671" y="2403714"/>
            <a:ext cx="872920" cy="8136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17331-AA68-FB4F-A846-EAF717FA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-2733421"/>
            <a:ext cx="10801350" cy="1325563"/>
          </a:xfrm>
        </p:spPr>
        <p:txBody>
          <a:bodyPr/>
          <a:lstStyle/>
          <a:p>
            <a:r>
              <a:rPr lang="en-US" dirty="0"/>
              <a:t>All Reduce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294CF-9CE3-6542-BB65-DD41B4AC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1228471"/>
            <a:ext cx="10515600" cy="1164463"/>
          </a:xfrm>
        </p:spPr>
        <p:txBody>
          <a:bodyPr/>
          <a:lstStyle/>
          <a:p>
            <a:pPr marL="14287" indent="0">
              <a:buNone/>
            </a:pPr>
            <a:r>
              <a:rPr lang="en-US" dirty="0"/>
              <a:t>Mechanism to sum and distribute data across machines.</a:t>
            </a:r>
          </a:p>
          <a:p>
            <a:pPr lvl="1"/>
            <a:r>
              <a:rPr lang="en-US" dirty="0"/>
              <a:t>Used to sum and distribute the gradient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5304472" y="2039279"/>
            <a:ext cx="1828800" cy="457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7706826" y="3597417"/>
            <a:ext cx="1828800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681801" y="721342"/>
            <a:ext cx="3417923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Parameter Server</a:t>
            </a:r>
            <a:endParaRPr lang="en-US" sz="3200" dirty="0">
              <a:sym typeface="Wingdings" pitchFamily="2" charset="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92BBB8-2BF5-5842-9025-723248A42821}"/>
              </a:ext>
            </a:extLst>
          </p:cNvPr>
          <p:cNvSpPr txBox="1"/>
          <p:nvPr/>
        </p:nvSpPr>
        <p:spPr>
          <a:xfrm>
            <a:off x="8727242" y="614598"/>
            <a:ext cx="3110147" cy="120032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/>
              <a:t>Comm</a:t>
            </a:r>
            <a:r>
              <a:rPr lang="en-US" sz="2400" b="1" dirty="0"/>
              <a:t> (P-1) * N</a:t>
            </a:r>
            <a:r>
              <a:rPr lang="en-US" sz="2400" dirty="0"/>
              <a:t> Data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P</a:t>
            </a:r>
            <a:r>
              <a:rPr lang="en-US" sz="2400" dirty="0">
                <a:sym typeface="Wingdings" pitchFamily="2" charset="2"/>
              </a:rPr>
              <a:t> Machines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N</a:t>
            </a:r>
            <a:r>
              <a:rPr lang="en-US" sz="2400" dirty="0">
                <a:sym typeface="Wingdings" pitchFamily="2" charset="2"/>
              </a:rPr>
              <a:t> Parameters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82BE2DB7-20F2-6E4E-9E2B-B6D6801A0930}"/>
              </a:ext>
            </a:extLst>
          </p:cNvPr>
          <p:cNvSpPr/>
          <p:nvPr/>
        </p:nvSpPr>
        <p:spPr>
          <a:xfrm>
            <a:off x="2938777" y="3597417"/>
            <a:ext cx="1828800" cy="457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33D8770-8FD8-934C-BD7C-0FFDF2FB5D9C}"/>
              </a:ext>
            </a:extLst>
          </p:cNvPr>
          <p:cNvSpPr/>
          <p:nvPr/>
        </p:nvSpPr>
        <p:spPr>
          <a:xfrm>
            <a:off x="5304472" y="3597417"/>
            <a:ext cx="18288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FE31AA6-9330-D94F-A15E-591AC5D5D35B}"/>
              </a:ext>
            </a:extLst>
          </p:cNvPr>
          <p:cNvSpPr txBox="1"/>
          <p:nvPr/>
        </p:nvSpPr>
        <p:spPr>
          <a:xfrm rot="20682681">
            <a:off x="10840423" y="375672"/>
            <a:ext cx="48603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*2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0818094-9881-2E4D-8C20-9FF920191B5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53035" y="1864101"/>
            <a:ext cx="1100938" cy="2365695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C1A6408A-2D18-9449-867E-87F37AE2ED05}"/>
              </a:ext>
            </a:extLst>
          </p:cNvPr>
          <p:cNvCxnSpPr>
            <a:cxnSpLocks/>
          </p:cNvCxnSpPr>
          <p:nvPr/>
        </p:nvCxnSpPr>
        <p:spPr>
          <a:xfrm rot="16200000" flipV="1">
            <a:off x="6975596" y="1845771"/>
            <a:ext cx="1100938" cy="240235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1E62DF-99EF-8947-B602-056CF8E2C035}"/>
              </a:ext>
            </a:extLst>
          </p:cNvPr>
          <p:cNvCxnSpPr>
            <a:stCxn id="69" idx="0"/>
            <a:endCxn id="72" idx="2"/>
          </p:cNvCxnSpPr>
          <p:nvPr/>
        </p:nvCxnSpPr>
        <p:spPr>
          <a:xfrm flipV="1">
            <a:off x="6218872" y="2496479"/>
            <a:ext cx="0" cy="11009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C1426CB-0EA9-8048-ACEA-D88E420F33BE}"/>
              </a:ext>
            </a:extLst>
          </p:cNvPr>
          <p:cNvSpPr txBox="1"/>
          <p:nvPr/>
        </p:nvSpPr>
        <p:spPr>
          <a:xfrm>
            <a:off x="1577329" y="4665684"/>
            <a:ext cx="7454285" cy="206210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b="1" dirty="0"/>
              <a:t>Issues?</a:t>
            </a:r>
            <a:r>
              <a:rPr lang="en-US" sz="3200" dirty="0"/>
              <a:t> 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/>
              <a:t>High </a:t>
            </a:r>
            <a:r>
              <a:rPr lang="en-US" sz="3200" b="1" dirty="0"/>
              <a:t>fan-in </a:t>
            </a:r>
            <a:r>
              <a:rPr lang="en-US" sz="3200" dirty="0"/>
              <a:t>o</a:t>
            </a:r>
            <a:r>
              <a:rPr lang="en-US" sz="3200" dirty="0">
                <a:sym typeface="Wingdings" pitchFamily="2" charset="2"/>
              </a:rPr>
              <a:t>n Machine A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b="1" dirty="0">
                <a:sym typeface="Wingdings" pitchFamily="2" charset="2"/>
              </a:rPr>
              <a:t>(P-1) * N</a:t>
            </a:r>
            <a:r>
              <a:rPr lang="en-US" sz="3200" dirty="0">
                <a:sym typeface="Wingdings" pitchFamily="2" charset="2"/>
              </a:rPr>
              <a:t> </a:t>
            </a:r>
            <a:r>
              <a:rPr lang="en-US" sz="3200" b="1" dirty="0">
                <a:sym typeface="Wingdings" pitchFamily="2" charset="2"/>
              </a:rPr>
              <a:t>Bandwidth</a:t>
            </a:r>
            <a:r>
              <a:rPr lang="en-US" sz="3200" dirty="0">
                <a:sym typeface="Wingdings" pitchFamily="2" charset="2"/>
              </a:rPr>
              <a:t> for Machine A</a:t>
            </a:r>
          </a:p>
          <a:p>
            <a:endParaRPr lang="en-US" sz="32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75650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uiExpand="1" build="p" bldLvl="4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7331-AA68-FB4F-A846-EAF717FA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-2733421"/>
            <a:ext cx="10801350" cy="1325563"/>
          </a:xfrm>
        </p:spPr>
        <p:txBody>
          <a:bodyPr/>
          <a:lstStyle/>
          <a:p>
            <a:r>
              <a:rPr lang="en-US" dirty="0"/>
              <a:t>All Reduce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294CF-9CE3-6542-BB65-DD41B4AC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1228471"/>
            <a:ext cx="10515600" cy="1164463"/>
          </a:xfrm>
        </p:spPr>
        <p:txBody>
          <a:bodyPr/>
          <a:lstStyle/>
          <a:p>
            <a:pPr marL="14287" indent="0">
              <a:buNone/>
            </a:pPr>
            <a:r>
              <a:rPr lang="en-US" dirty="0"/>
              <a:t>Mechanism to sum and distribute data across machines.</a:t>
            </a:r>
          </a:p>
          <a:p>
            <a:pPr lvl="1"/>
            <a:r>
              <a:rPr lang="en-US" dirty="0"/>
              <a:t>Used to sum and distribute the gradient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1327951" y="739966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E68709C-3E90-7D45-B2D9-184C990DE04A}"/>
              </a:ext>
            </a:extLst>
          </p:cNvPr>
          <p:cNvSpPr/>
          <p:nvPr/>
        </p:nvSpPr>
        <p:spPr>
          <a:xfrm>
            <a:off x="1641572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9074AA6-E3F1-1E43-93FC-E2F1083E79B7}"/>
              </a:ext>
            </a:extLst>
          </p:cNvPr>
          <p:cNvSpPr/>
          <p:nvPr/>
        </p:nvSpPr>
        <p:spPr>
          <a:xfrm>
            <a:off x="2549376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BD2390A-1232-1143-9C2E-0AC260953EC5}"/>
              </a:ext>
            </a:extLst>
          </p:cNvPr>
          <p:cNvSpPr/>
          <p:nvPr/>
        </p:nvSpPr>
        <p:spPr>
          <a:xfrm>
            <a:off x="3457181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26FB760-C69D-2C4D-A233-B11B6476194C}"/>
              </a:ext>
            </a:extLst>
          </p:cNvPr>
          <p:cNvSpPr/>
          <p:nvPr/>
        </p:nvSpPr>
        <p:spPr>
          <a:xfrm>
            <a:off x="4364984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849EA26-A3CA-E342-BFE5-D092C7464EEE}"/>
              </a:ext>
            </a:extLst>
          </p:cNvPr>
          <p:cNvSpPr/>
          <p:nvPr/>
        </p:nvSpPr>
        <p:spPr>
          <a:xfrm>
            <a:off x="7214293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56902F1-761D-2241-9D42-6FD684366ABA}"/>
              </a:ext>
            </a:extLst>
          </p:cNvPr>
          <p:cNvSpPr/>
          <p:nvPr/>
        </p:nvSpPr>
        <p:spPr>
          <a:xfrm>
            <a:off x="8122097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2F46761-F503-2444-A6B5-2A15B05183F8}"/>
              </a:ext>
            </a:extLst>
          </p:cNvPr>
          <p:cNvSpPr/>
          <p:nvPr/>
        </p:nvSpPr>
        <p:spPr>
          <a:xfrm>
            <a:off x="9029902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EC55F58-37A8-2646-B040-A778AEDB82A1}"/>
              </a:ext>
            </a:extLst>
          </p:cNvPr>
          <p:cNvSpPr/>
          <p:nvPr/>
        </p:nvSpPr>
        <p:spPr>
          <a:xfrm>
            <a:off x="9937705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E6E645-B084-EC45-AA60-7AA68C75ABA5}"/>
              </a:ext>
            </a:extLst>
          </p:cNvPr>
          <p:cNvSpPr/>
          <p:nvPr/>
        </p:nvSpPr>
        <p:spPr>
          <a:xfrm>
            <a:off x="1641572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AAEAF3E-740D-AB4F-80A5-3FCC9E326DD6}"/>
              </a:ext>
            </a:extLst>
          </p:cNvPr>
          <p:cNvSpPr/>
          <p:nvPr/>
        </p:nvSpPr>
        <p:spPr>
          <a:xfrm>
            <a:off x="2549376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6751BA1-AC37-8348-91A0-08160985374D}"/>
              </a:ext>
            </a:extLst>
          </p:cNvPr>
          <p:cNvSpPr/>
          <p:nvPr/>
        </p:nvSpPr>
        <p:spPr>
          <a:xfrm>
            <a:off x="3457181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BDB468B-AF7A-7348-8000-50F8BD27E142}"/>
              </a:ext>
            </a:extLst>
          </p:cNvPr>
          <p:cNvSpPr/>
          <p:nvPr/>
        </p:nvSpPr>
        <p:spPr>
          <a:xfrm>
            <a:off x="4364984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B493747-9557-0A47-AB49-BEA5C831024E}"/>
              </a:ext>
            </a:extLst>
          </p:cNvPr>
          <p:cNvSpPr/>
          <p:nvPr/>
        </p:nvSpPr>
        <p:spPr>
          <a:xfrm>
            <a:off x="7214293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38EE50A-FDBA-0B4B-BC2D-4CCCFAA3C5DB}"/>
              </a:ext>
            </a:extLst>
          </p:cNvPr>
          <p:cNvSpPr/>
          <p:nvPr/>
        </p:nvSpPr>
        <p:spPr>
          <a:xfrm>
            <a:off x="8122097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F1D0382-7CCA-A347-88EA-412953AB86D5}"/>
              </a:ext>
            </a:extLst>
          </p:cNvPr>
          <p:cNvSpPr/>
          <p:nvPr/>
        </p:nvSpPr>
        <p:spPr>
          <a:xfrm>
            <a:off x="9029902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11710D3-85A1-0A4E-B8A1-4A6E9B37BD76}"/>
              </a:ext>
            </a:extLst>
          </p:cNvPr>
          <p:cNvSpPr/>
          <p:nvPr/>
        </p:nvSpPr>
        <p:spPr>
          <a:xfrm>
            <a:off x="9937705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3333931" y="2947734"/>
            <a:ext cx="5889754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Parameter Server All Reduce</a:t>
            </a:r>
            <a:endParaRPr lang="en-US" sz="32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40047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7331-AA68-FB4F-A846-EAF717FA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-2733421"/>
            <a:ext cx="10801350" cy="1325563"/>
          </a:xfrm>
        </p:spPr>
        <p:txBody>
          <a:bodyPr/>
          <a:lstStyle/>
          <a:p>
            <a:r>
              <a:rPr lang="en-US" dirty="0"/>
              <a:t>All Reduce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294CF-9CE3-6542-BB65-DD41B4AC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1228471"/>
            <a:ext cx="10515600" cy="1164463"/>
          </a:xfrm>
        </p:spPr>
        <p:txBody>
          <a:bodyPr/>
          <a:lstStyle/>
          <a:p>
            <a:pPr marL="14287" indent="0">
              <a:buNone/>
            </a:pPr>
            <a:r>
              <a:rPr lang="en-US" dirty="0"/>
              <a:t>Mechanism to sum and distribute data across machines.</a:t>
            </a:r>
          </a:p>
          <a:p>
            <a:pPr lvl="1"/>
            <a:r>
              <a:rPr lang="en-US" dirty="0"/>
              <a:t>Used to sum and distribute the gradient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1327951" y="739966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E68709C-3E90-7D45-B2D9-184C990DE04A}"/>
              </a:ext>
            </a:extLst>
          </p:cNvPr>
          <p:cNvSpPr/>
          <p:nvPr/>
        </p:nvSpPr>
        <p:spPr>
          <a:xfrm>
            <a:off x="1641572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9074AA6-E3F1-1E43-93FC-E2F1083E79B7}"/>
              </a:ext>
            </a:extLst>
          </p:cNvPr>
          <p:cNvSpPr/>
          <p:nvPr/>
        </p:nvSpPr>
        <p:spPr>
          <a:xfrm>
            <a:off x="2549376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BD2390A-1232-1143-9C2E-0AC260953EC5}"/>
              </a:ext>
            </a:extLst>
          </p:cNvPr>
          <p:cNvSpPr/>
          <p:nvPr/>
        </p:nvSpPr>
        <p:spPr>
          <a:xfrm>
            <a:off x="3457181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26FB760-C69D-2C4D-A233-B11B6476194C}"/>
              </a:ext>
            </a:extLst>
          </p:cNvPr>
          <p:cNvSpPr/>
          <p:nvPr/>
        </p:nvSpPr>
        <p:spPr>
          <a:xfrm>
            <a:off x="4364984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849EA26-A3CA-E342-BFE5-D092C7464EEE}"/>
              </a:ext>
            </a:extLst>
          </p:cNvPr>
          <p:cNvSpPr/>
          <p:nvPr/>
        </p:nvSpPr>
        <p:spPr>
          <a:xfrm>
            <a:off x="7214293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56902F1-761D-2241-9D42-6FD684366ABA}"/>
              </a:ext>
            </a:extLst>
          </p:cNvPr>
          <p:cNvSpPr/>
          <p:nvPr/>
        </p:nvSpPr>
        <p:spPr>
          <a:xfrm>
            <a:off x="8122097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2F46761-F503-2444-A6B5-2A15B05183F8}"/>
              </a:ext>
            </a:extLst>
          </p:cNvPr>
          <p:cNvSpPr/>
          <p:nvPr/>
        </p:nvSpPr>
        <p:spPr>
          <a:xfrm>
            <a:off x="9029902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EC55F58-37A8-2646-B040-A778AEDB82A1}"/>
              </a:ext>
            </a:extLst>
          </p:cNvPr>
          <p:cNvSpPr/>
          <p:nvPr/>
        </p:nvSpPr>
        <p:spPr>
          <a:xfrm>
            <a:off x="9937705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E6E645-B084-EC45-AA60-7AA68C75ABA5}"/>
              </a:ext>
            </a:extLst>
          </p:cNvPr>
          <p:cNvSpPr/>
          <p:nvPr/>
        </p:nvSpPr>
        <p:spPr>
          <a:xfrm>
            <a:off x="1641572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AAEAF3E-740D-AB4F-80A5-3FCC9E326DD6}"/>
              </a:ext>
            </a:extLst>
          </p:cNvPr>
          <p:cNvSpPr/>
          <p:nvPr/>
        </p:nvSpPr>
        <p:spPr>
          <a:xfrm>
            <a:off x="2549376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6751BA1-AC37-8348-91A0-08160985374D}"/>
              </a:ext>
            </a:extLst>
          </p:cNvPr>
          <p:cNvSpPr/>
          <p:nvPr/>
        </p:nvSpPr>
        <p:spPr>
          <a:xfrm>
            <a:off x="3457181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BDB468B-AF7A-7348-8000-50F8BD27E142}"/>
              </a:ext>
            </a:extLst>
          </p:cNvPr>
          <p:cNvSpPr/>
          <p:nvPr/>
        </p:nvSpPr>
        <p:spPr>
          <a:xfrm>
            <a:off x="4364984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B493747-9557-0A47-AB49-BEA5C831024E}"/>
              </a:ext>
            </a:extLst>
          </p:cNvPr>
          <p:cNvSpPr/>
          <p:nvPr/>
        </p:nvSpPr>
        <p:spPr>
          <a:xfrm>
            <a:off x="7214293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38EE50A-FDBA-0B4B-BC2D-4CCCFAA3C5DB}"/>
              </a:ext>
            </a:extLst>
          </p:cNvPr>
          <p:cNvSpPr/>
          <p:nvPr/>
        </p:nvSpPr>
        <p:spPr>
          <a:xfrm>
            <a:off x="8122097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F1D0382-7CCA-A347-88EA-412953AB86D5}"/>
              </a:ext>
            </a:extLst>
          </p:cNvPr>
          <p:cNvSpPr/>
          <p:nvPr/>
        </p:nvSpPr>
        <p:spPr>
          <a:xfrm>
            <a:off x="9029902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11710D3-85A1-0A4E-B8A1-4A6E9B37BD76}"/>
              </a:ext>
            </a:extLst>
          </p:cNvPr>
          <p:cNvSpPr/>
          <p:nvPr/>
        </p:nvSpPr>
        <p:spPr>
          <a:xfrm>
            <a:off x="9937705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2426127" y="2440803"/>
            <a:ext cx="7789312" cy="193899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/>
              <a:t>Send each entry to parameter server for that entry.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Key 1 </a:t>
            </a:r>
            <a:r>
              <a:rPr lang="en-US" sz="2400" dirty="0">
                <a:sym typeface="Wingdings" pitchFamily="2" charset="2"/>
              </a:rPr>
              <a:t> A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ym typeface="Wingdings" pitchFamily="2" charset="2"/>
              </a:rPr>
              <a:t>Key 2  B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ym typeface="Wingdings" pitchFamily="2" charset="2"/>
              </a:rPr>
              <a:t>Key 3  C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ym typeface="Wingdings" pitchFamily="2" charset="2"/>
              </a:rPr>
              <a:t>Key 4  D</a:t>
            </a:r>
          </a:p>
        </p:txBody>
      </p:sp>
    </p:spTree>
    <p:extLst>
      <p:ext uri="{BB962C8B-B14F-4D97-AF65-F5344CB8AC3E}">
        <p14:creationId xmlns:p14="http://schemas.microsoft.com/office/powerpoint/2010/main" val="3470177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1327951" y="739966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E68709C-3E90-7D45-B2D9-184C990DE04A}"/>
              </a:ext>
            </a:extLst>
          </p:cNvPr>
          <p:cNvSpPr/>
          <p:nvPr/>
        </p:nvSpPr>
        <p:spPr>
          <a:xfrm>
            <a:off x="1641572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9074AA6-E3F1-1E43-93FC-E2F1083E79B7}"/>
              </a:ext>
            </a:extLst>
          </p:cNvPr>
          <p:cNvSpPr/>
          <p:nvPr/>
        </p:nvSpPr>
        <p:spPr>
          <a:xfrm>
            <a:off x="7214293" y="1284034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BD2390A-1232-1143-9C2E-0AC260953EC5}"/>
              </a:ext>
            </a:extLst>
          </p:cNvPr>
          <p:cNvSpPr/>
          <p:nvPr/>
        </p:nvSpPr>
        <p:spPr>
          <a:xfrm>
            <a:off x="7214287" y="5460240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26FB760-C69D-2C4D-A233-B11B6476194C}"/>
              </a:ext>
            </a:extLst>
          </p:cNvPr>
          <p:cNvSpPr/>
          <p:nvPr/>
        </p:nvSpPr>
        <p:spPr>
          <a:xfrm>
            <a:off x="1627959" y="5460240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849EA26-A3CA-E342-BFE5-D092C7464EEE}"/>
              </a:ext>
            </a:extLst>
          </p:cNvPr>
          <p:cNvSpPr/>
          <p:nvPr/>
        </p:nvSpPr>
        <p:spPr>
          <a:xfrm>
            <a:off x="2549375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56902F1-761D-2241-9D42-6FD684366ABA}"/>
              </a:ext>
            </a:extLst>
          </p:cNvPr>
          <p:cNvSpPr/>
          <p:nvPr/>
        </p:nvSpPr>
        <p:spPr>
          <a:xfrm>
            <a:off x="8122097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2F46761-F503-2444-A6B5-2A15B05183F8}"/>
              </a:ext>
            </a:extLst>
          </p:cNvPr>
          <p:cNvSpPr/>
          <p:nvPr/>
        </p:nvSpPr>
        <p:spPr>
          <a:xfrm>
            <a:off x="8122093" y="5460240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EC55F58-37A8-2646-B040-A778AEDB82A1}"/>
              </a:ext>
            </a:extLst>
          </p:cNvPr>
          <p:cNvSpPr/>
          <p:nvPr/>
        </p:nvSpPr>
        <p:spPr>
          <a:xfrm>
            <a:off x="2549374" y="5460240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E6E645-B084-EC45-AA60-7AA68C75ABA5}"/>
              </a:ext>
            </a:extLst>
          </p:cNvPr>
          <p:cNvSpPr/>
          <p:nvPr/>
        </p:nvSpPr>
        <p:spPr>
          <a:xfrm>
            <a:off x="4367227" y="129540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AAEAF3E-740D-AB4F-80A5-3FCC9E326DD6}"/>
              </a:ext>
            </a:extLst>
          </p:cNvPr>
          <p:cNvSpPr/>
          <p:nvPr/>
        </p:nvSpPr>
        <p:spPr>
          <a:xfrm>
            <a:off x="9937699" y="1284034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6751BA1-AC37-8348-91A0-08160985374D}"/>
              </a:ext>
            </a:extLst>
          </p:cNvPr>
          <p:cNvSpPr/>
          <p:nvPr/>
        </p:nvSpPr>
        <p:spPr>
          <a:xfrm>
            <a:off x="9937698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BDB468B-AF7A-7348-8000-50F8BD27E142}"/>
              </a:ext>
            </a:extLst>
          </p:cNvPr>
          <p:cNvSpPr/>
          <p:nvPr/>
        </p:nvSpPr>
        <p:spPr>
          <a:xfrm>
            <a:off x="4367227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B493747-9557-0A47-AB49-BEA5C831024E}"/>
              </a:ext>
            </a:extLst>
          </p:cNvPr>
          <p:cNvSpPr/>
          <p:nvPr/>
        </p:nvSpPr>
        <p:spPr>
          <a:xfrm>
            <a:off x="3457178" y="1284034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38EE50A-FDBA-0B4B-BC2D-4CCCFAA3C5DB}"/>
              </a:ext>
            </a:extLst>
          </p:cNvPr>
          <p:cNvSpPr/>
          <p:nvPr/>
        </p:nvSpPr>
        <p:spPr>
          <a:xfrm>
            <a:off x="9029898" y="1284034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F1D0382-7CCA-A347-88EA-412953AB86D5}"/>
              </a:ext>
            </a:extLst>
          </p:cNvPr>
          <p:cNvSpPr/>
          <p:nvPr/>
        </p:nvSpPr>
        <p:spPr>
          <a:xfrm>
            <a:off x="9029892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11710D3-85A1-0A4E-B8A1-4A6E9B37BD76}"/>
              </a:ext>
            </a:extLst>
          </p:cNvPr>
          <p:cNvSpPr/>
          <p:nvPr/>
        </p:nvSpPr>
        <p:spPr>
          <a:xfrm>
            <a:off x="3457179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A2AC52-291C-DD4E-AEE2-C1C7F4331626}"/>
              </a:ext>
            </a:extLst>
          </p:cNvPr>
          <p:cNvSpPr txBox="1"/>
          <p:nvPr/>
        </p:nvSpPr>
        <p:spPr>
          <a:xfrm>
            <a:off x="2285785" y="2625469"/>
            <a:ext cx="7338869" cy="156966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/>
              <a:t>Each machine sends N/P data to all other machines.</a:t>
            </a:r>
          </a:p>
          <a:p>
            <a:r>
              <a:rPr lang="en-US" sz="2400" b="1" dirty="0">
                <a:sym typeface="Wingdings" pitchFamily="2" charset="2"/>
              </a:rPr>
              <a:t>(P-1) * N/P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P</a:t>
            </a:r>
            <a:r>
              <a:rPr lang="en-US" sz="2400" dirty="0">
                <a:sym typeface="Wingdings" pitchFamily="2" charset="2"/>
              </a:rPr>
              <a:t> Machines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N</a:t>
            </a:r>
            <a:r>
              <a:rPr lang="en-US" sz="2400" dirty="0">
                <a:sym typeface="Wingdings" pitchFamily="2" charset="2"/>
              </a:rPr>
              <a:t> Parameters</a:t>
            </a:r>
          </a:p>
        </p:txBody>
      </p:sp>
    </p:spTree>
    <p:extLst>
      <p:ext uri="{BB962C8B-B14F-4D97-AF65-F5344CB8AC3E}">
        <p14:creationId xmlns:p14="http://schemas.microsoft.com/office/powerpoint/2010/main" val="2138809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1327951" y="739966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E68709C-3E90-7D45-B2D9-184C990DE04A}"/>
              </a:ext>
            </a:extLst>
          </p:cNvPr>
          <p:cNvSpPr/>
          <p:nvPr/>
        </p:nvSpPr>
        <p:spPr>
          <a:xfrm>
            <a:off x="1641572" y="1284035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56902F1-761D-2241-9D42-6FD684366ABA}"/>
              </a:ext>
            </a:extLst>
          </p:cNvPr>
          <p:cNvSpPr/>
          <p:nvPr/>
        </p:nvSpPr>
        <p:spPr>
          <a:xfrm>
            <a:off x="8122097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BDB468B-AF7A-7348-8000-50F8BD27E142}"/>
              </a:ext>
            </a:extLst>
          </p:cNvPr>
          <p:cNvSpPr/>
          <p:nvPr/>
        </p:nvSpPr>
        <p:spPr>
          <a:xfrm>
            <a:off x="4367227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F1D0382-7CCA-A347-88EA-412953AB86D5}"/>
              </a:ext>
            </a:extLst>
          </p:cNvPr>
          <p:cNvSpPr/>
          <p:nvPr/>
        </p:nvSpPr>
        <p:spPr>
          <a:xfrm>
            <a:off x="9029892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AEFD4C-9D60-1348-B8E0-3A2C7E5FF6C3}"/>
              </a:ext>
            </a:extLst>
          </p:cNvPr>
          <p:cNvSpPr txBox="1"/>
          <p:nvPr/>
        </p:nvSpPr>
        <p:spPr>
          <a:xfrm>
            <a:off x="3128918" y="2681316"/>
            <a:ext cx="5900974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/>
              <a:t>Compute local sum on each machine</a:t>
            </a:r>
            <a:endParaRPr lang="en-US" sz="2400" dirty="0">
              <a:sym typeface="Wingdings" pitchFamily="2" charset="2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D6BEA1-77B9-FB48-A9F9-1B9EB0BCDE3A}"/>
              </a:ext>
            </a:extLst>
          </p:cNvPr>
          <p:cNvGrpSpPr/>
          <p:nvPr/>
        </p:nvGrpSpPr>
        <p:grpSpPr>
          <a:xfrm>
            <a:off x="2982906" y="3533578"/>
            <a:ext cx="6226187" cy="495998"/>
            <a:chOff x="3896275" y="4547128"/>
            <a:chExt cx="6226187" cy="49599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1FC40FF-B21A-234B-868D-D77E6EAFDBE1}"/>
                </a:ext>
              </a:extLst>
            </p:cNvPr>
            <p:cNvSpPr/>
            <p:nvPr/>
          </p:nvSpPr>
          <p:spPr>
            <a:xfrm>
              <a:off x="3896275" y="4547128"/>
              <a:ext cx="784555" cy="4846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</a:t>
              </a:r>
              <a:r>
                <a:rPr lang="en-US" baseline="-25000" dirty="0" err="1"/>
                <a:t>i</a:t>
              </a:r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D4C1307-9EBF-044A-B7BC-73FB7B87D0F6}"/>
                </a:ext>
              </a:extLst>
            </p:cNvPr>
            <p:cNvSpPr txBox="1"/>
            <p:nvPr/>
          </p:nvSpPr>
          <p:spPr>
            <a:xfrm>
              <a:off x="4831691" y="4662428"/>
              <a:ext cx="324128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=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37D8BB4-ABCE-F442-97C6-A0FFE2242552}"/>
                </a:ext>
              </a:extLst>
            </p:cNvPr>
            <p:cNvSpPr/>
            <p:nvPr/>
          </p:nvSpPr>
          <p:spPr>
            <a:xfrm>
              <a:off x="5326789" y="4547129"/>
              <a:ext cx="784555" cy="48463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i</a:t>
              </a:r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C3D14EF-71E7-C94A-A506-66335981CB57}"/>
                </a:ext>
              </a:extLst>
            </p:cNvPr>
            <p:cNvSpPr/>
            <p:nvPr/>
          </p:nvSpPr>
          <p:spPr>
            <a:xfrm>
              <a:off x="6711673" y="4547128"/>
              <a:ext cx="784555" cy="48463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  <a:r>
                <a:rPr lang="en-US" baseline="-25000" dirty="0"/>
                <a:t>i</a:t>
              </a:r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BA86A9C-9C87-3148-B4DE-987C17751728}"/>
                </a:ext>
              </a:extLst>
            </p:cNvPr>
            <p:cNvSpPr/>
            <p:nvPr/>
          </p:nvSpPr>
          <p:spPr>
            <a:xfrm>
              <a:off x="9337907" y="4558494"/>
              <a:ext cx="784555" cy="4846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  <a:r>
                <a:rPr lang="en-US" baseline="-25000" dirty="0"/>
                <a:t>i</a:t>
              </a:r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D7927E3-775A-6949-8CD6-403A4B8CBFA9}"/>
                </a:ext>
              </a:extLst>
            </p:cNvPr>
            <p:cNvSpPr/>
            <p:nvPr/>
          </p:nvSpPr>
          <p:spPr>
            <a:xfrm>
              <a:off x="8017040" y="4547128"/>
              <a:ext cx="784555" cy="4846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  <a:r>
                <a:rPr lang="en-US" baseline="-25000" dirty="0"/>
                <a:t>i</a:t>
              </a:r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D52EB5B-7DA2-5944-B801-940114335439}"/>
                </a:ext>
              </a:extLst>
            </p:cNvPr>
            <p:cNvSpPr txBox="1"/>
            <p:nvPr/>
          </p:nvSpPr>
          <p:spPr>
            <a:xfrm>
              <a:off x="6216543" y="4629297"/>
              <a:ext cx="324128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AEEF753-6EEE-404B-A291-A6E1F9BDE72B}"/>
                </a:ext>
              </a:extLst>
            </p:cNvPr>
            <p:cNvSpPr txBox="1"/>
            <p:nvPr/>
          </p:nvSpPr>
          <p:spPr>
            <a:xfrm>
              <a:off x="7608021" y="4629297"/>
              <a:ext cx="324128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97E613C-9B7E-E842-B38B-10EC6FC9AEE9}"/>
                </a:ext>
              </a:extLst>
            </p:cNvPr>
            <p:cNvSpPr txBox="1"/>
            <p:nvPr/>
          </p:nvSpPr>
          <p:spPr>
            <a:xfrm>
              <a:off x="8866978" y="4642549"/>
              <a:ext cx="324128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50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1327951" y="739966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E68709C-3E90-7D45-B2D9-184C990DE04A}"/>
              </a:ext>
            </a:extLst>
          </p:cNvPr>
          <p:cNvSpPr/>
          <p:nvPr/>
        </p:nvSpPr>
        <p:spPr>
          <a:xfrm>
            <a:off x="1641572" y="1284035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56902F1-761D-2241-9D42-6FD684366ABA}"/>
              </a:ext>
            </a:extLst>
          </p:cNvPr>
          <p:cNvSpPr/>
          <p:nvPr/>
        </p:nvSpPr>
        <p:spPr>
          <a:xfrm>
            <a:off x="8122097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BDB468B-AF7A-7348-8000-50F8BD27E142}"/>
              </a:ext>
            </a:extLst>
          </p:cNvPr>
          <p:cNvSpPr/>
          <p:nvPr/>
        </p:nvSpPr>
        <p:spPr>
          <a:xfrm>
            <a:off x="4367227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F1D0382-7CCA-A347-88EA-412953AB86D5}"/>
              </a:ext>
            </a:extLst>
          </p:cNvPr>
          <p:cNvSpPr/>
          <p:nvPr/>
        </p:nvSpPr>
        <p:spPr>
          <a:xfrm>
            <a:off x="9029892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1A2945-D4F4-4241-A1C7-06F79E6889DE}"/>
              </a:ext>
            </a:extLst>
          </p:cNvPr>
          <p:cNvSpPr/>
          <p:nvPr/>
        </p:nvSpPr>
        <p:spPr>
          <a:xfrm>
            <a:off x="1641572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DC975A-54A7-0D49-9F95-66CD667EF0B1}"/>
              </a:ext>
            </a:extLst>
          </p:cNvPr>
          <p:cNvSpPr/>
          <p:nvPr/>
        </p:nvSpPr>
        <p:spPr>
          <a:xfrm>
            <a:off x="1641572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DA318B-8A13-1D47-8304-47A20E886D39}"/>
              </a:ext>
            </a:extLst>
          </p:cNvPr>
          <p:cNvSpPr/>
          <p:nvPr/>
        </p:nvSpPr>
        <p:spPr>
          <a:xfrm>
            <a:off x="1641572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05DCC-BF82-474E-8C56-6961837F5948}"/>
              </a:ext>
            </a:extLst>
          </p:cNvPr>
          <p:cNvSpPr/>
          <p:nvPr/>
        </p:nvSpPr>
        <p:spPr>
          <a:xfrm>
            <a:off x="8122097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70959E-9B51-D648-8825-4A7E8E592465}"/>
              </a:ext>
            </a:extLst>
          </p:cNvPr>
          <p:cNvSpPr/>
          <p:nvPr/>
        </p:nvSpPr>
        <p:spPr>
          <a:xfrm>
            <a:off x="8122097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65166E-2F79-EA4F-B18C-35C85FF53F1B}"/>
              </a:ext>
            </a:extLst>
          </p:cNvPr>
          <p:cNvSpPr/>
          <p:nvPr/>
        </p:nvSpPr>
        <p:spPr>
          <a:xfrm>
            <a:off x="8122097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27A876-B566-9745-90CB-659AFC1F8BDD}"/>
              </a:ext>
            </a:extLst>
          </p:cNvPr>
          <p:cNvSpPr/>
          <p:nvPr/>
        </p:nvSpPr>
        <p:spPr>
          <a:xfrm>
            <a:off x="9029892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5C88B3-EAEE-F34F-AF64-2E44327E5534}"/>
              </a:ext>
            </a:extLst>
          </p:cNvPr>
          <p:cNvSpPr/>
          <p:nvPr/>
        </p:nvSpPr>
        <p:spPr>
          <a:xfrm>
            <a:off x="9029892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48D7EF2-FCDB-2246-B13C-9129CC4060D6}"/>
              </a:ext>
            </a:extLst>
          </p:cNvPr>
          <p:cNvSpPr/>
          <p:nvPr/>
        </p:nvSpPr>
        <p:spPr>
          <a:xfrm>
            <a:off x="9029892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ADA2F5-F8DC-0740-B89F-173AD80DBB19}"/>
              </a:ext>
            </a:extLst>
          </p:cNvPr>
          <p:cNvSpPr/>
          <p:nvPr/>
        </p:nvSpPr>
        <p:spPr>
          <a:xfrm>
            <a:off x="4367227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71CE2A0-D817-1E43-A313-3F554E02B751}"/>
              </a:ext>
            </a:extLst>
          </p:cNvPr>
          <p:cNvSpPr/>
          <p:nvPr/>
        </p:nvSpPr>
        <p:spPr>
          <a:xfrm>
            <a:off x="4367227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5769EF7-BF10-FC42-B90F-465EDB7B2A90}"/>
              </a:ext>
            </a:extLst>
          </p:cNvPr>
          <p:cNvSpPr/>
          <p:nvPr/>
        </p:nvSpPr>
        <p:spPr>
          <a:xfrm>
            <a:off x="4367227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75B661-5CFC-4544-95EB-CCE2A5D550FD}"/>
              </a:ext>
            </a:extLst>
          </p:cNvPr>
          <p:cNvSpPr txBox="1"/>
          <p:nvPr/>
        </p:nvSpPr>
        <p:spPr>
          <a:xfrm>
            <a:off x="1641572" y="2644170"/>
            <a:ext cx="10161756" cy="156966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/>
              <a:t>Each machine broadcasts* the sum (N/P data size) to all other machines.</a:t>
            </a:r>
          </a:p>
          <a:p>
            <a:r>
              <a:rPr lang="en-US" sz="2400" b="1" dirty="0">
                <a:sym typeface="Wingdings" pitchFamily="2" charset="2"/>
              </a:rPr>
              <a:t>(P-1) * N/P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P</a:t>
            </a:r>
            <a:r>
              <a:rPr lang="en-US" sz="2400" dirty="0">
                <a:sym typeface="Wingdings" pitchFamily="2" charset="2"/>
              </a:rPr>
              <a:t> Machines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N</a:t>
            </a:r>
            <a:r>
              <a:rPr lang="en-US" sz="2400" dirty="0">
                <a:sym typeface="Wingdings" pitchFamily="2" charset="2"/>
              </a:rPr>
              <a:t> Parameters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75C160-CF8D-EA43-A335-A9EC6456C3F7}"/>
              </a:ext>
            </a:extLst>
          </p:cNvPr>
          <p:cNvSpPr txBox="1"/>
          <p:nvPr/>
        </p:nvSpPr>
        <p:spPr>
          <a:xfrm>
            <a:off x="96982" y="647081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ym typeface="Wingdings" pitchFamily="2" charset="2"/>
              </a:rPr>
              <a:t>*</a:t>
            </a:r>
            <a:r>
              <a:rPr lang="en-US" sz="1400" b="1" dirty="0"/>
              <a:t> Technically All Gather based on MPI communication definition</a:t>
            </a:r>
            <a:endParaRPr lang="en-US" sz="14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017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3E9108-99E4-324B-919F-CE417FBE5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Remaining slides from Last Lecture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AD8EB-DA8F-D842-A61D-59538BA57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94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1327951" y="739966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E68709C-3E90-7D45-B2D9-184C990DE04A}"/>
              </a:ext>
            </a:extLst>
          </p:cNvPr>
          <p:cNvSpPr/>
          <p:nvPr/>
        </p:nvSpPr>
        <p:spPr>
          <a:xfrm>
            <a:off x="1641572" y="1297061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56902F1-761D-2241-9D42-6FD684366ABA}"/>
              </a:ext>
            </a:extLst>
          </p:cNvPr>
          <p:cNvSpPr/>
          <p:nvPr/>
        </p:nvSpPr>
        <p:spPr>
          <a:xfrm>
            <a:off x="8122097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BDB468B-AF7A-7348-8000-50F8BD27E142}"/>
              </a:ext>
            </a:extLst>
          </p:cNvPr>
          <p:cNvSpPr/>
          <p:nvPr/>
        </p:nvSpPr>
        <p:spPr>
          <a:xfrm>
            <a:off x="4367227" y="54561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F1D0382-7CCA-A347-88EA-412953AB86D5}"/>
              </a:ext>
            </a:extLst>
          </p:cNvPr>
          <p:cNvSpPr/>
          <p:nvPr/>
        </p:nvSpPr>
        <p:spPr>
          <a:xfrm>
            <a:off x="9053839" y="5457315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1A2945-D4F4-4241-A1C7-06F79E6889DE}"/>
              </a:ext>
            </a:extLst>
          </p:cNvPr>
          <p:cNvSpPr/>
          <p:nvPr/>
        </p:nvSpPr>
        <p:spPr>
          <a:xfrm>
            <a:off x="7190355" y="5457315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DC975A-54A7-0D49-9F95-66CD667EF0B1}"/>
              </a:ext>
            </a:extLst>
          </p:cNvPr>
          <p:cNvSpPr/>
          <p:nvPr/>
        </p:nvSpPr>
        <p:spPr>
          <a:xfrm>
            <a:off x="7190355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DA318B-8A13-1D47-8304-47A20E886D39}"/>
              </a:ext>
            </a:extLst>
          </p:cNvPr>
          <p:cNvSpPr/>
          <p:nvPr/>
        </p:nvSpPr>
        <p:spPr>
          <a:xfrm>
            <a:off x="1641572" y="54561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05DCC-BF82-474E-8C56-6961837F5948}"/>
              </a:ext>
            </a:extLst>
          </p:cNvPr>
          <p:cNvSpPr/>
          <p:nvPr/>
        </p:nvSpPr>
        <p:spPr>
          <a:xfrm>
            <a:off x="2550124" y="54561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70959E-9B51-D648-8825-4A7E8E592465}"/>
              </a:ext>
            </a:extLst>
          </p:cNvPr>
          <p:cNvSpPr/>
          <p:nvPr/>
        </p:nvSpPr>
        <p:spPr>
          <a:xfrm>
            <a:off x="2550124" y="1297061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65166E-2F79-EA4F-B18C-35C85FF53F1B}"/>
              </a:ext>
            </a:extLst>
          </p:cNvPr>
          <p:cNvSpPr/>
          <p:nvPr/>
        </p:nvSpPr>
        <p:spPr>
          <a:xfrm>
            <a:off x="8122097" y="5457315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27A876-B566-9745-90CB-659AFC1F8BDD}"/>
              </a:ext>
            </a:extLst>
          </p:cNvPr>
          <p:cNvSpPr/>
          <p:nvPr/>
        </p:nvSpPr>
        <p:spPr>
          <a:xfrm>
            <a:off x="3458676" y="54561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5C88B3-EAEE-F34F-AF64-2E44327E5534}"/>
              </a:ext>
            </a:extLst>
          </p:cNvPr>
          <p:cNvSpPr/>
          <p:nvPr/>
        </p:nvSpPr>
        <p:spPr>
          <a:xfrm>
            <a:off x="3458676" y="1297061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48D7EF2-FCDB-2246-B13C-9129CC4060D6}"/>
              </a:ext>
            </a:extLst>
          </p:cNvPr>
          <p:cNvSpPr/>
          <p:nvPr/>
        </p:nvSpPr>
        <p:spPr>
          <a:xfrm>
            <a:off x="9053839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ADA2F5-F8DC-0740-B89F-173AD80DBB19}"/>
              </a:ext>
            </a:extLst>
          </p:cNvPr>
          <p:cNvSpPr/>
          <p:nvPr/>
        </p:nvSpPr>
        <p:spPr>
          <a:xfrm>
            <a:off x="9985581" y="5457315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71CE2A0-D817-1E43-A313-3F554E02B751}"/>
              </a:ext>
            </a:extLst>
          </p:cNvPr>
          <p:cNvSpPr/>
          <p:nvPr/>
        </p:nvSpPr>
        <p:spPr>
          <a:xfrm>
            <a:off x="9985581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5769EF7-BF10-FC42-B90F-465EDB7B2A90}"/>
              </a:ext>
            </a:extLst>
          </p:cNvPr>
          <p:cNvSpPr/>
          <p:nvPr/>
        </p:nvSpPr>
        <p:spPr>
          <a:xfrm>
            <a:off x="4367227" y="1297061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FA7BB7-D88F-0844-8A01-53C50B759221}"/>
              </a:ext>
            </a:extLst>
          </p:cNvPr>
          <p:cNvSpPr txBox="1"/>
          <p:nvPr/>
        </p:nvSpPr>
        <p:spPr>
          <a:xfrm>
            <a:off x="1641572" y="2644170"/>
            <a:ext cx="6128601" cy="156966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/>
              <a:t>Total Communication per machine:</a:t>
            </a:r>
          </a:p>
          <a:p>
            <a:r>
              <a:rPr lang="en-US" sz="2400" b="1" dirty="0">
                <a:sym typeface="Wingdings" pitchFamily="2" charset="2"/>
              </a:rPr>
              <a:t>2* (P-1) * N/P (roughly independent of P)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P</a:t>
            </a:r>
            <a:r>
              <a:rPr lang="en-US" sz="2400" dirty="0">
                <a:sym typeface="Wingdings" pitchFamily="2" charset="2"/>
              </a:rPr>
              <a:t> Machines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N</a:t>
            </a:r>
            <a:r>
              <a:rPr lang="en-US" sz="2400" dirty="0">
                <a:sym typeface="Wingdings" pitchFamily="2" charset="2"/>
              </a:rPr>
              <a:t> Parameters</a:t>
            </a:r>
          </a:p>
        </p:txBody>
      </p:sp>
    </p:spTree>
    <p:extLst>
      <p:ext uri="{BB962C8B-B14F-4D97-AF65-F5344CB8AC3E}">
        <p14:creationId xmlns:p14="http://schemas.microsoft.com/office/powerpoint/2010/main" val="3919524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66C89-F787-5A49-8985-15EA7E270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Server All-Reduce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12996-939E-8E42-AE81-D0CDE255B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" y="1189692"/>
            <a:ext cx="12074449" cy="4675536"/>
          </a:xfrm>
        </p:spPr>
        <p:txBody>
          <a:bodyPr/>
          <a:lstStyle/>
          <a:p>
            <a:r>
              <a:rPr lang="en-US" dirty="0"/>
              <a:t>Same amount of total data transmitted as before, but spread evenly across all machines instead of just one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Same </a:t>
            </a:r>
            <a:r>
              <a:rPr lang="en-US" b="1" dirty="0"/>
              <a:t>high fan-in </a:t>
            </a:r>
            <a:r>
              <a:rPr lang="en-US" dirty="0"/>
              <a:t>(P-1)</a:t>
            </a:r>
          </a:p>
          <a:p>
            <a:r>
              <a:rPr lang="en-US" b="1" dirty="0"/>
              <a:t>Reduced</a:t>
            </a:r>
            <a:r>
              <a:rPr lang="en-US" dirty="0"/>
              <a:t> Inbound Bandwidth = 2*(P-1)N/P </a:t>
            </a:r>
          </a:p>
          <a:p>
            <a:pPr lvl="1"/>
            <a:r>
              <a:rPr lang="en-US" dirty="0"/>
              <a:t>Previously 2*(P-1)*N for the parameter server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550F021-1F24-9E41-B340-5E48492A9C06}"/>
              </a:ext>
            </a:extLst>
          </p:cNvPr>
          <p:cNvSpPr/>
          <p:nvPr/>
        </p:nvSpPr>
        <p:spPr>
          <a:xfrm>
            <a:off x="4058768" y="2529608"/>
            <a:ext cx="1828800" cy="457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306DF6D-9832-2543-B47B-224CF77994B2}"/>
              </a:ext>
            </a:extLst>
          </p:cNvPr>
          <p:cNvSpPr/>
          <p:nvPr/>
        </p:nvSpPr>
        <p:spPr>
          <a:xfrm>
            <a:off x="6540635" y="2529608"/>
            <a:ext cx="1828800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AEA6447-C752-684E-8736-A66E3DE8E50E}"/>
              </a:ext>
            </a:extLst>
          </p:cNvPr>
          <p:cNvSpPr/>
          <p:nvPr/>
        </p:nvSpPr>
        <p:spPr>
          <a:xfrm>
            <a:off x="4058768" y="3527460"/>
            <a:ext cx="1828800" cy="457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B6835FA-2CDD-A842-84A0-417BC6B57FDC}"/>
              </a:ext>
            </a:extLst>
          </p:cNvPr>
          <p:cNvSpPr/>
          <p:nvPr/>
        </p:nvSpPr>
        <p:spPr>
          <a:xfrm>
            <a:off x="6540635" y="3527460"/>
            <a:ext cx="18288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17A2F1-47E3-0D4B-8728-BF309314937E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>
            <a:off x="4973168" y="2986808"/>
            <a:ext cx="2481867" cy="540652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377CE3-D27B-1442-9C92-44BAFD16F8D2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4973168" y="2986808"/>
            <a:ext cx="2481867" cy="540652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CCD6ED-3735-B045-A46A-CFF79E74B9D8}"/>
              </a:ext>
            </a:extLst>
          </p:cNvPr>
          <p:cNvCxnSpPr>
            <a:cxnSpLocks/>
            <a:stCxn id="5" idx="1"/>
            <a:endCxn id="4" idx="3"/>
          </p:cNvCxnSpPr>
          <p:nvPr/>
        </p:nvCxnSpPr>
        <p:spPr>
          <a:xfrm flipH="1">
            <a:off x="5887568" y="2758208"/>
            <a:ext cx="653067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B91DA4-8A24-484C-A9C5-41DAFD1E91A7}"/>
              </a:ext>
            </a:extLst>
          </p:cNvPr>
          <p:cNvCxnSpPr>
            <a:cxnSpLocks/>
            <a:stCxn id="7" idx="1"/>
            <a:endCxn id="6" idx="3"/>
          </p:cNvCxnSpPr>
          <p:nvPr/>
        </p:nvCxnSpPr>
        <p:spPr>
          <a:xfrm flipH="1">
            <a:off x="5887568" y="3756060"/>
            <a:ext cx="653067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9958187-CB33-A34E-9B6F-2F21E8F719D0}"/>
              </a:ext>
            </a:extLst>
          </p:cNvPr>
          <p:cNvCxnSpPr>
            <a:cxnSpLocks/>
            <a:stCxn id="6" idx="0"/>
            <a:endCxn id="4" idx="2"/>
          </p:cNvCxnSpPr>
          <p:nvPr/>
        </p:nvCxnSpPr>
        <p:spPr>
          <a:xfrm flipV="1">
            <a:off x="4973168" y="2986808"/>
            <a:ext cx="0" cy="540652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7D6AEF0-B14E-1748-974A-FDE1907073BC}"/>
              </a:ext>
            </a:extLst>
          </p:cNvPr>
          <p:cNvCxnSpPr>
            <a:cxnSpLocks/>
            <a:stCxn id="7" idx="0"/>
            <a:endCxn id="5" idx="2"/>
          </p:cNvCxnSpPr>
          <p:nvPr/>
        </p:nvCxnSpPr>
        <p:spPr>
          <a:xfrm flipV="1">
            <a:off x="7455035" y="2986808"/>
            <a:ext cx="0" cy="540652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24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1327951" y="739966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E68709C-3E90-7D45-B2D9-184C990DE04A}"/>
              </a:ext>
            </a:extLst>
          </p:cNvPr>
          <p:cNvSpPr/>
          <p:nvPr/>
        </p:nvSpPr>
        <p:spPr>
          <a:xfrm>
            <a:off x="1641572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9074AA6-E3F1-1E43-93FC-E2F1083E79B7}"/>
              </a:ext>
            </a:extLst>
          </p:cNvPr>
          <p:cNvSpPr/>
          <p:nvPr/>
        </p:nvSpPr>
        <p:spPr>
          <a:xfrm>
            <a:off x="2549376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BD2390A-1232-1143-9C2E-0AC260953EC5}"/>
              </a:ext>
            </a:extLst>
          </p:cNvPr>
          <p:cNvSpPr/>
          <p:nvPr/>
        </p:nvSpPr>
        <p:spPr>
          <a:xfrm>
            <a:off x="3457181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26FB760-C69D-2C4D-A233-B11B6476194C}"/>
              </a:ext>
            </a:extLst>
          </p:cNvPr>
          <p:cNvSpPr/>
          <p:nvPr/>
        </p:nvSpPr>
        <p:spPr>
          <a:xfrm>
            <a:off x="4364984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849EA26-A3CA-E342-BFE5-D092C7464EEE}"/>
              </a:ext>
            </a:extLst>
          </p:cNvPr>
          <p:cNvSpPr/>
          <p:nvPr/>
        </p:nvSpPr>
        <p:spPr>
          <a:xfrm>
            <a:off x="7214293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56902F1-761D-2241-9D42-6FD684366ABA}"/>
              </a:ext>
            </a:extLst>
          </p:cNvPr>
          <p:cNvSpPr/>
          <p:nvPr/>
        </p:nvSpPr>
        <p:spPr>
          <a:xfrm>
            <a:off x="8122097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2F46761-F503-2444-A6B5-2A15B05183F8}"/>
              </a:ext>
            </a:extLst>
          </p:cNvPr>
          <p:cNvSpPr/>
          <p:nvPr/>
        </p:nvSpPr>
        <p:spPr>
          <a:xfrm>
            <a:off x="9029902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EC55F58-37A8-2646-B040-A778AEDB82A1}"/>
              </a:ext>
            </a:extLst>
          </p:cNvPr>
          <p:cNvSpPr/>
          <p:nvPr/>
        </p:nvSpPr>
        <p:spPr>
          <a:xfrm>
            <a:off x="9937705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E6E645-B084-EC45-AA60-7AA68C75ABA5}"/>
              </a:ext>
            </a:extLst>
          </p:cNvPr>
          <p:cNvSpPr/>
          <p:nvPr/>
        </p:nvSpPr>
        <p:spPr>
          <a:xfrm>
            <a:off x="1641572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AAEAF3E-740D-AB4F-80A5-3FCC9E326DD6}"/>
              </a:ext>
            </a:extLst>
          </p:cNvPr>
          <p:cNvSpPr/>
          <p:nvPr/>
        </p:nvSpPr>
        <p:spPr>
          <a:xfrm>
            <a:off x="2549376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6751BA1-AC37-8348-91A0-08160985374D}"/>
              </a:ext>
            </a:extLst>
          </p:cNvPr>
          <p:cNvSpPr/>
          <p:nvPr/>
        </p:nvSpPr>
        <p:spPr>
          <a:xfrm>
            <a:off x="3457181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BDB468B-AF7A-7348-8000-50F8BD27E142}"/>
              </a:ext>
            </a:extLst>
          </p:cNvPr>
          <p:cNvSpPr/>
          <p:nvPr/>
        </p:nvSpPr>
        <p:spPr>
          <a:xfrm>
            <a:off x="4364984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B493747-9557-0A47-AB49-BEA5C831024E}"/>
              </a:ext>
            </a:extLst>
          </p:cNvPr>
          <p:cNvSpPr/>
          <p:nvPr/>
        </p:nvSpPr>
        <p:spPr>
          <a:xfrm>
            <a:off x="7214293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38EE50A-FDBA-0B4B-BC2D-4CCCFAA3C5DB}"/>
              </a:ext>
            </a:extLst>
          </p:cNvPr>
          <p:cNvSpPr/>
          <p:nvPr/>
        </p:nvSpPr>
        <p:spPr>
          <a:xfrm>
            <a:off x="8122097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F1D0382-7CCA-A347-88EA-412953AB86D5}"/>
              </a:ext>
            </a:extLst>
          </p:cNvPr>
          <p:cNvSpPr/>
          <p:nvPr/>
        </p:nvSpPr>
        <p:spPr>
          <a:xfrm>
            <a:off x="9029902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11710D3-85A1-0A4E-B8A1-4A6E9B37BD76}"/>
              </a:ext>
            </a:extLst>
          </p:cNvPr>
          <p:cNvSpPr/>
          <p:nvPr/>
        </p:nvSpPr>
        <p:spPr>
          <a:xfrm>
            <a:off x="9937705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4094269" y="2448497"/>
            <a:ext cx="4099199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4000" dirty="0"/>
              <a:t>Ring All Reduce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A31B2B-E42B-6E46-8865-34859F36D810}"/>
              </a:ext>
            </a:extLst>
          </p:cNvPr>
          <p:cNvSpPr txBox="1"/>
          <p:nvPr/>
        </p:nvSpPr>
        <p:spPr>
          <a:xfrm>
            <a:off x="3153528" y="3343779"/>
            <a:ext cx="5884944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/>
              <a:t>Send messages in a ring to reduce fan-in.</a:t>
            </a:r>
          </a:p>
        </p:txBody>
      </p:sp>
    </p:spTree>
    <p:extLst>
      <p:ext uri="{BB962C8B-B14F-4D97-AF65-F5344CB8AC3E}">
        <p14:creationId xmlns:p14="http://schemas.microsoft.com/office/powerpoint/2010/main" val="3342582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1327951" y="739966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9074AA6-E3F1-1E43-93FC-E2F1083E79B7}"/>
              </a:ext>
            </a:extLst>
          </p:cNvPr>
          <p:cNvSpPr/>
          <p:nvPr/>
        </p:nvSpPr>
        <p:spPr>
          <a:xfrm>
            <a:off x="2549376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BD2390A-1232-1143-9C2E-0AC260953EC5}"/>
              </a:ext>
            </a:extLst>
          </p:cNvPr>
          <p:cNvSpPr/>
          <p:nvPr/>
        </p:nvSpPr>
        <p:spPr>
          <a:xfrm>
            <a:off x="3457181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26FB760-C69D-2C4D-A233-B11B6476194C}"/>
              </a:ext>
            </a:extLst>
          </p:cNvPr>
          <p:cNvSpPr/>
          <p:nvPr/>
        </p:nvSpPr>
        <p:spPr>
          <a:xfrm>
            <a:off x="4364984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849EA26-A3CA-E342-BFE5-D092C7464EEE}"/>
              </a:ext>
            </a:extLst>
          </p:cNvPr>
          <p:cNvSpPr/>
          <p:nvPr/>
        </p:nvSpPr>
        <p:spPr>
          <a:xfrm>
            <a:off x="7214293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2F46761-F503-2444-A6B5-2A15B05183F8}"/>
              </a:ext>
            </a:extLst>
          </p:cNvPr>
          <p:cNvSpPr/>
          <p:nvPr/>
        </p:nvSpPr>
        <p:spPr>
          <a:xfrm>
            <a:off x="9029902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EC55F58-37A8-2646-B040-A778AEDB82A1}"/>
              </a:ext>
            </a:extLst>
          </p:cNvPr>
          <p:cNvSpPr/>
          <p:nvPr/>
        </p:nvSpPr>
        <p:spPr>
          <a:xfrm>
            <a:off x="9937705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E6E645-B084-EC45-AA60-7AA68C75ABA5}"/>
              </a:ext>
            </a:extLst>
          </p:cNvPr>
          <p:cNvSpPr/>
          <p:nvPr/>
        </p:nvSpPr>
        <p:spPr>
          <a:xfrm>
            <a:off x="1641572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AAEAF3E-740D-AB4F-80A5-3FCC9E326DD6}"/>
              </a:ext>
            </a:extLst>
          </p:cNvPr>
          <p:cNvSpPr/>
          <p:nvPr/>
        </p:nvSpPr>
        <p:spPr>
          <a:xfrm>
            <a:off x="2549376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6751BA1-AC37-8348-91A0-08160985374D}"/>
              </a:ext>
            </a:extLst>
          </p:cNvPr>
          <p:cNvSpPr/>
          <p:nvPr/>
        </p:nvSpPr>
        <p:spPr>
          <a:xfrm>
            <a:off x="3457181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BDB468B-AF7A-7348-8000-50F8BD27E142}"/>
              </a:ext>
            </a:extLst>
          </p:cNvPr>
          <p:cNvSpPr/>
          <p:nvPr/>
        </p:nvSpPr>
        <p:spPr>
          <a:xfrm>
            <a:off x="4364984" y="1487678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B493747-9557-0A47-AB49-BEA5C831024E}"/>
              </a:ext>
            </a:extLst>
          </p:cNvPr>
          <p:cNvSpPr/>
          <p:nvPr/>
        </p:nvSpPr>
        <p:spPr>
          <a:xfrm>
            <a:off x="7214293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38EE50A-FDBA-0B4B-BC2D-4CCCFAA3C5DB}"/>
              </a:ext>
            </a:extLst>
          </p:cNvPr>
          <p:cNvSpPr/>
          <p:nvPr/>
        </p:nvSpPr>
        <p:spPr>
          <a:xfrm>
            <a:off x="8122097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F1D0382-7CCA-A347-88EA-412953AB86D5}"/>
              </a:ext>
            </a:extLst>
          </p:cNvPr>
          <p:cNvSpPr/>
          <p:nvPr/>
        </p:nvSpPr>
        <p:spPr>
          <a:xfrm>
            <a:off x="3457180" y="5702556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11710D3-85A1-0A4E-B8A1-4A6E9B37BD76}"/>
              </a:ext>
            </a:extLst>
          </p:cNvPr>
          <p:cNvSpPr/>
          <p:nvPr/>
        </p:nvSpPr>
        <p:spPr>
          <a:xfrm>
            <a:off x="9937705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4559206" y="2867416"/>
            <a:ext cx="3312125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Ring All Reduce</a:t>
            </a:r>
            <a:endParaRPr lang="en-US" sz="3200" dirty="0">
              <a:sym typeface="Wingdings" pitchFamily="2" charset="2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E68709C-3E90-7D45-B2D9-184C990DE04A}"/>
              </a:ext>
            </a:extLst>
          </p:cNvPr>
          <p:cNvSpPr/>
          <p:nvPr/>
        </p:nvSpPr>
        <p:spPr>
          <a:xfrm>
            <a:off x="7218017" y="1529592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56902F1-761D-2241-9D42-6FD684366ABA}"/>
              </a:ext>
            </a:extLst>
          </p:cNvPr>
          <p:cNvSpPr/>
          <p:nvPr/>
        </p:nvSpPr>
        <p:spPr>
          <a:xfrm>
            <a:off x="8122097" y="5702556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4DBDBB-EB1B-6A47-8990-34127F9BF1D9}"/>
              </a:ext>
            </a:extLst>
          </p:cNvPr>
          <p:cNvSpPr txBox="1"/>
          <p:nvPr/>
        </p:nvSpPr>
        <p:spPr>
          <a:xfrm>
            <a:off x="7965114" y="1904428"/>
            <a:ext cx="2771190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 </a:t>
            </a:r>
            <a:r>
              <a:rPr lang="en-US" dirty="0"/>
              <a:t>Note this depicts a partial sum and not a bigger message.</a:t>
            </a:r>
          </a:p>
        </p:txBody>
      </p:sp>
    </p:spTree>
    <p:extLst>
      <p:ext uri="{BB962C8B-B14F-4D97-AF65-F5344CB8AC3E}">
        <p14:creationId xmlns:p14="http://schemas.microsoft.com/office/powerpoint/2010/main" val="23284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1327951" y="739966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9074AA6-E3F1-1E43-93FC-E2F1083E79B7}"/>
              </a:ext>
            </a:extLst>
          </p:cNvPr>
          <p:cNvSpPr/>
          <p:nvPr/>
        </p:nvSpPr>
        <p:spPr>
          <a:xfrm>
            <a:off x="2549376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BD2390A-1232-1143-9C2E-0AC260953EC5}"/>
              </a:ext>
            </a:extLst>
          </p:cNvPr>
          <p:cNvSpPr/>
          <p:nvPr/>
        </p:nvSpPr>
        <p:spPr>
          <a:xfrm>
            <a:off x="3457181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2F46761-F503-2444-A6B5-2A15B05183F8}"/>
              </a:ext>
            </a:extLst>
          </p:cNvPr>
          <p:cNvSpPr/>
          <p:nvPr/>
        </p:nvSpPr>
        <p:spPr>
          <a:xfrm>
            <a:off x="9029902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EC55F58-37A8-2646-B040-A778AEDB82A1}"/>
              </a:ext>
            </a:extLst>
          </p:cNvPr>
          <p:cNvSpPr/>
          <p:nvPr/>
        </p:nvSpPr>
        <p:spPr>
          <a:xfrm>
            <a:off x="9937705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E6E645-B084-EC45-AA60-7AA68C75ABA5}"/>
              </a:ext>
            </a:extLst>
          </p:cNvPr>
          <p:cNvSpPr/>
          <p:nvPr/>
        </p:nvSpPr>
        <p:spPr>
          <a:xfrm>
            <a:off x="1641572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AAEAF3E-740D-AB4F-80A5-3FCC9E326DD6}"/>
              </a:ext>
            </a:extLst>
          </p:cNvPr>
          <p:cNvSpPr/>
          <p:nvPr/>
        </p:nvSpPr>
        <p:spPr>
          <a:xfrm>
            <a:off x="2549376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6751BA1-AC37-8348-91A0-08160985374D}"/>
              </a:ext>
            </a:extLst>
          </p:cNvPr>
          <p:cNvSpPr/>
          <p:nvPr/>
        </p:nvSpPr>
        <p:spPr>
          <a:xfrm>
            <a:off x="3457181" y="1473074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B493747-9557-0A47-AB49-BEA5C831024E}"/>
              </a:ext>
            </a:extLst>
          </p:cNvPr>
          <p:cNvSpPr/>
          <p:nvPr/>
        </p:nvSpPr>
        <p:spPr>
          <a:xfrm>
            <a:off x="7214293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38EE50A-FDBA-0B4B-BC2D-4CCCFAA3C5DB}"/>
              </a:ext>
            </a:extLst>
          </p:cNvPr>
          <p:cNvSpPr/>
          <p:nvPr/>
        </p:nvSpPr>
        <p:spPr>
          <a:xfrm>
            <a:off x="2556033" y="5702556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F1D0382-7CCA-A347-88EA-412953AB86D5}"/>
              </a:ext>
            </a:extLst>
          </p:cNvPr>
          <p:cNvSpPr/>
          <p:nvPr/>
        </p:nvSpPr>
        <p:spPr>
          <a:xfrm>
            <a:off x="3457180" y="171539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11710D3-85A1-0A4E-B8A1-4A6E9B37BD76}"/>
              </a:ext>
            </a:extLst>
          </p:cNvPr>
          <p:cNvSpPr/>
          <p:nvPr/>
        </p:nvSpPr>
        <p:spPr>
          <a:xfrm>
            <a:off x="9937705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4559206" y="2867416"/>
            <a:ext cx="3312125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Ring All Reduce</a:t>
            </a:r>
            <a:endParaRPr lang="en-US" sz="3200" dirty="0">
              <a:sym typeface="Wingdings" pitchFamily="2" charset="2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56902F1-761D-2241-9D42-6FD684366ABA}"/>
              </a:ext>
            </a:extLst>
          </p:cNvPr>
          <p:cNvSpPr/>
          <p:nvPr/>
        </p:nvSpPr>
        <p:spPr>
          <a:xfrm>
            <a:off x="2556033" y="5944872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849EA26-A3CA-E342-BFE5-D092C7464EEE}"/>
              </a:ext>
            </a:extLst>
          </p:cNvPr>
          <p:cNvSpPr/>
          <p:nvPr/>
        </p:nvSpPr>
        <p:spPr>
          <a:xfrm>
            <a:off x="7214293" y="5647658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E68709C-3E90-7D45-B2D9-184C990DE04A}"/>
              </a:ext>
            </a:extLst>
          </p:cNvPr>
          <p:cNvSpPr/>
          <p:nvPr/>
        </p:nvSpPr>
        <p:spPr>
          <a:xfrm>
            <a:off x="7218017" y="5893216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26FB760-C69D-2C4D-A233-B11B6476194C}"/>
              </a:ext>
            </a:extLst>
          </p:cNvPr>
          <p:cNvSpPr/>
          <p:nvPr/>
        </p:nvSpPr>
        <p:spPr>
          <a:xfrm>
            <a:off x="9941348" y="1499846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BDB468B-AF7A-7348-8000-50F8BD27E142}"/>
              </a:ext>
            </a:extLst>
          </p:cNvPr>
          <p:cNvSpPr/>
          <p:nvPr/>
        </p:nvSpPr>
        <p:spPr>
          <a:xfrm>
            <a:off x="9941348" y="1703489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312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1327951" y="739966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9074AA6-E3F1-1E43-93FC-E2F1083E79B7}"/>
              </a:ext>
            </a:extLst>
          </p:cNvPr>
          <p:cNvSpPr/>
          <p:nvPr/>
        </p:nvSpPr>
        <p:spPr>
          <a:xfrm>
            <a:off x="2549376" y="1284035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2F46761-F503-2444-A6B5-2A15B05183F8}"/>
              </a:ext>
            </a:extLst>
          </p:cNvPr>
          <p:cNvSpPr/>
          <p:nvPr/>
        </p:nvSpPr>
        <p:spPr>
          <a:xfrm>
            <a:off x="9029902" y="128403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E6E645-B084-EC45-AA60-7AA68C75ABA5}"/>
              </a:ext>
            </a:extLst>
          </p:cNvPr>
          <p:cNvSpPr/>
          <p:nvPr/>
        </p:nvSpPr>
        <p:spPr>
          <a:xfrm>
            <a:off x="1641572" y="5460240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AAEAF3E-740D-AB4F-80A5-3FCC9E326DD6}"/>
              </a:ext>
            </a:extLst>
          </p:cNvPr>
          <p:cNvSpPr/>
          <p:nvPr/>
        </p:nvSpPr>
        <p:spPr>
          <a:xfrm>
            <a:off x="2549376" y="1500538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B493747-9557-0A47-AB49-BEA5C831024E}"/>
              </a:ext>
            </a:extLst>
          </p:cNvPr>
          <p:cNvSpPr/>
          <p:nvPr/>
        </p:nvSpPr>
        <p:spPr>
          <a:xfrm>
            <a:off x="1634915" y="5642187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38EE50A-FDBA-0B4B-BC2D-4CCCFAA3C5DB}"/>
              </a:ext>
            </a:extLst>
          </p:cNvPr>
          <p:cNvSpPr/>
          <p:nvPr/>
        </p:nvSpPr>
        <p:spPr>
          <a:xfrm>
            <a:off x="2556033" y="1742854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11710D3-85A1-0A4E-B8A1-4A6E9B37BD76}"/>
              </a:ext>
            </a:extLst>
          </p:cNvPr>
          <p:cNvSpPr/>
          <p:nvPr/>
        </p:nvSpPr>
        <p:spPr>
          <a:xfrm>
            <a:off x="9937705" y="5460240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4559206" y="2867416"/>
            <a:ext cx="3312125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Ring All Reduce</a:t>
            </a:r>
            <a:endParaRPr lang="en-US" sz="3200" dirty="0">
              <a:sym typeface="Wingdings" pitchFamily="2" charset="2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56902F1-761D-2241-9D42-6FD684366ABA}"/>
              </a:ext>
            </a:extLst>
          </p:cNvPr>
          <p:cNvSpPr/>
          <p:nvPr/>
        </p:nvSpPr>
        <p:spPr>
          <a:xfrm>
            <a:off x="2556033" y="1985170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849EA26-A3CA-E342-BFE5-D092C7464EEE}"/>
              </a:ext>
            </a:extLst>
          </p:cNvPr>
          <p:cNvSpPr/>
          <p:nvPr/>
        </p:nvSpPr>
        <p:spPr>
          <a:xfrm>
            <a:off x="1634915" y="5829605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E68709C-3E90-7D45-B2D9-184C990DE04A}"/>
              </a:ext>
            </a:extLst>
          </p:cNvPr>
          <p:cNvSpPr/>
          <p:nvPr/>
        </p:nvSpPr>
        <p:spPr>
          <a:xfrm>
            <a:off x="1638639" y="6075163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EC55F58-37A8-2646-B040-A778AEDB82A1}"/>
              </a:ext>
            </a:extLst>
          </p:cNvPr>
          <p:cNvSpPr/>
          <p:nvPr/>
        </p:nvSpPr>
        <p:spPr>
          <a:xfrm>
            <a:off x="9934062" y="5707364"/>
            <a:ext cx="784555" cy="4846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26FB760-C69D-2C4D-A233-B11B6476194C}"/>
              </a:ext>
            </a:extLst>
          </p:cNvPr>
          <p:cNvSpPr/>
          <p:nvPr/>
        </p:nvSpPr>
        <p:spPr>
          <a:xfrm>
            <a:off x="9937705" y="5923176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BDB468B-AF7A-7348-8000-50F8BD27E142}"/>
              </a:ext>
            </a:extLst>
          </p:cNvPr>
          <p:cNvSpPr/>
          <p:nvPr/>
        </p:nvSpPr>
        <p:spPr>
          <a:xfrm>
            <a:off x="9937705" y="6126819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BD2390A-1232-1143-9C2E-0AC260953EC5}"/>
              </a:ext>
            </a:extLst>
          </p:cNvPr>
          <p:cNvSpPr/>
          <p:nvPr/>
        </p:nvSpPr>
        <p:spPr>
          <a:xfrm>
            <a:off x="9029902" y="1469527"/>
            <a:ext cx="784555" cy="4846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6751BA1-AC37-8348-91A0-08160985374D}"/>
              </a:ext>
            </a:extLst>
          </p:cNvPr>
          <p:cNvSpPr/>
          <p:nvPr/>
        </p:nvSpPr>
        <p:spPr>
          <a:xfrm>
            <a:off x="9029902" y="1658566"/>
            <a:ext cx="784555" cy="484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F1D0382-7CCA-A347-88EA-412953AB86D5}"/>
              </a:ext>
            </a:extLst>
          </p:cNvPr>
          <p:cNvSpPr/>
          <p:nvPr/>
        </p:nvSpPr>
        <p:spPr>
          <a:xfrm>
            <a:off x="9029901" y="1900882"/>
            <a:ext cx="784555" cy="484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baseline="-25000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24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1327951" y="739966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4559206" y="2026880"/>
            <a:ext cx="3312125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Ring All Reduce</a:t>
            </a:r>
            <a:endParaRPr lang="en-US" sz="3200" dirty="0">
              <a:sym typeface="Wingdings" pitchFamily="2" charset="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3E9329-275E-D848-B07D-98269765CE5C}"/>
              </a:ext>
            </a:extLst>
          </p:cNvPr>
          <p:cNvSpPr/>
          <p:nvPr/>
        </p:nvSpPr>
        <p:spPr>
          <a:xfrm>
            <a:off x="1641572" y="5438545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DBAB8B-883C-5941-877E-B10D499B5329}"/>
              </a:ext>
            </a:extLst>
          </p:cNvPr>
          <p:cNvSpPr/>
          <p:nvPr/>
        </p:nvSpPr>
        <p:spPr>
          <a:xfrm>
            <a:off x="1641572" y="543854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E50003-083A-2D48-8E7F-AF9DD4C8EDE8}"/>
              </a:ext>
            </a:extLst>
          </p:cNvPr>
          <p:cNvSpPr/>
          <p:nvPr/>
        </p:nvSpPr>
        <p:spPr>
          <a:xfrm>
            <a:off x="1641572" y="543854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DB67EF-BEFC-0C4A-8D00-7F4720968CA7}"/>
              </a:ext>
            </a:extLst>
          </p:cNvPr>
          <p:cNvSpPr/>
          <p:nvPr/>
        </p:nvSpPr>
        <p:spPr>
          <a:xfrm>
            <a:off x="1641572" y="543854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34F4D1-A5FD-D64B-AC85-7B2B8708D0A9}"/>
              </a:ext>
            </a:extLst>
          </p:cNvPr>
          <p:cNvSpPr/>
          <p:nvPr/>
        </p:nvSpPr>
        <p:spPr>
          <a:xfrm>
            <a:off x="2529679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FB739B-8F68-B44E-92B3-6F5C86645C75}"/>
              </a:ext>
            </a:extLst>
          </p:cNvPr>
          <p:cNvSpPr/>
          <p:nvPr/>
        </p:nvSpPr>
        <p:spPr>
          <a:xfrm>
            <a:off x="2529679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70C278-F2EE-034D-92F5-00F0A3229032}"/>
              </a:ext>
            </a:extLst>
          </p:cNvPr>
          <p:cNvSpPr/>
          <p:nvPr/>
        </p:nvSpPr>
        <p:spPr>
          <a:xfrm>
            <a:off x="2529679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8BD91C-01F9-7841-95DD-F94FC8EAAC22}"/>
              </a:ext>
            </a:extLst>
          </p:cNvPr>
          <p:cNvSpPr/>
          <p:nvPr/>
        </p:nvSpPr>
        <p:spPr>
          <a:xfrm>
            <a:off x="2529679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B15D93-BD9A-614F-8390-94B3C4BC2481}"/>
              </a:ext>
            </a:extLst>
          </p:cNvPr>
          <p:cNvSpPr/>
          <p:nvPr/>
        </p:nvSpPr>
        <p:spPr>
          <a:xfrm>
            <a:off x="9029892" y="127515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D31940-7F51-9946-BD5C-9B98266AE221}"/>
              </a:ext>
            </a:extLst>
          </p:cNvPr>
          <p:cNvSpPr/>
          <p:nvPr/>
        </p:nvSpPr>
        <p:spPr>
          <a:xfrm>
            <a:off x="9029892" y="127515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C41766-0DE2-3E47-B7D8-C4073D783005}"/>
              </a:ext>
            </a:extLst>
          </p:cNvPr>
          <p:cNvSpPr/>
          <p:nvPr/>
        </p:nvSpPr>
        <p:spPr>
          <a:xfrm>
            <a:off x="9029892" y="127515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693749-C193-5E4B-903F-A292F2C4BE7C}"/>
              </a:ext>
            </a:extLst>
          </p:cNvPr>
          <p:cNvSpPr/>
          <p:nvPr/>
        </p:nvSpPr>
        <p:spPr>
          <a:xfrm>
            <a:off x="9029892" y="127515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075177-4084-934E-847B-A2487D15E9F5}"/>
              </a:ext>
            </a:extLst>
          </p:cNvPr>
          <p:cNvSpPr/>
          <p:nvPr/>
        </p:nvSpPr>
        <p:spPr>
          <a:xfrm>
            <a:off x="9933140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4AFF0D-C1BC-2E4E-BF2E-D4E576BEDA02}"/>
              </a:ext>
            </a:extLst>
          </p:cNvPr>
          <p:cNvSpPr/>
          <p:nvPr/>
        </p:nvSpPr>
        <p:spPr>
          <a:xfrm>
            <a:off x="9933140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9C2123A-68A4-9648-9344-AFFAC370A62E}"/>
              </a:ext>
            </a:extLst>
          </p:cNvPr>
          <p:cNvSpPr/>
          <p:nvPr/>
        </p:nvSpPr>
        <p:spPr>
          <a:xfrm>
            <a:off x="9933140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05C43A-49D3-7C47-8812-429EDC1A1409}"/>
              </a:ext>
            </a:extLst>
          </p:cNvPr>
          <p:cNvSpPr/>
          <p:nvPr/>
        </p:nvSpPr>
        <p:spPr>
          <a:xfrm>
            <a:off x="9933140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250F11-7AD9-7B42-8512-66D93AED2F5F}"/>
              </a:ext>
            </a:extLst>
          </p:cNvPr>
          <p:cNvSpPr txBox="1"/>
          <p:nvPr/>
        </p:nvSpPr>
        <p:spPr>
          <a:xfrm>
            <a:off x="1004546" y="2579849"/>
            <a:ext cx="9528571" cy="156966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/>
              <a:t>Each machine sends N/P data to next machine each of (p-1) rounds:</a:t>
            </a:r>
          </a:p>
          <a:p>
            <a:r>
              <a:rPr lang="en-US" sz="2400" b="1" dirty="0">
                <a:sym typeface="Wingdings" pitchFamily="2" charset="2"/>
              </a:rPr>
              <a:t>(P-1) * N/P (doesn’t depend on P!)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Fan-in Per Round: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b="1" dirty="0">
                <a:sym typeface="Wingdings" pitchFamily="2" charset="2"/>
              </a:rPr>
              <a:t>1</a:t>
            </a:r>
            <a:r>
              <a:rPr lang="en-US" sz="2400" dirty="0">
                <a:sym typeface="Wingdings" pitchFamily="2" charset="2"/>
              </a:rPr>
              <a:t> (doesn’t depend on P)</a:t>
            </a:r>
          </a:p>
        </p:txBody>
      </p:sp>
    </p:spTree>
    <p:extLst>
      <p:ext uri="{BB962C8B-B14F-4D97-AF65-F5344CB8AC3E}">
        <p14:creationId xmlns:p14="http://schemas.microsoft.com/office/powerpoint/2010/main" val="717485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 bldLvl="3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1327951" y="739966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4559206" y="2257816"/>
            <a:ext cx="3312125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Ring All Reduce</a:t>
            </a:r>
            <a:endParaRPr lang="en-US" sz="3200" dirty="0">
              <a:sym typeface="Wingdings" pitchFamily="2" charset="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3E9329-275E-D848-B07D-98269765CE5C}"/>
              </a:ext>
            </a:extLst>
          </p:cNvPr>
          <p:cNvSpPr/>
          <p:nvPr/>
        </p:nvSpPr>
        <p:spPr>
          <a:xfrm>
            <a:off x="1641572" y="5438545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DBAB8B-883C-5941-877E-B10D499B5329}"/>
              </a:ext>
            </a:extLst>
          </p:cNvPr>
          <p:cNvSpPr/>
          <p:nvPr/>
        </p:nvSpPr>
        <p:spPr>
          <a:xfrm>
            <a:off x="1641572" y="543854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E50003-083A-2D48-8E7F-AF9DD4C8EDE8}"/>
              </a:ext>
            </a:extLst>
          </p:cNvPr>
          <p:cNvSpPr/>
          <p:nvPr/>
        </p:nvSpPr>
        <p:spPr>
          <a:xfrm>
            <a:off x="1641572" y="543854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DB67EF-BEFC-0C4A-8D00-7F4720968CA7}"/>
              </a:ext>
            </a:extLst>
          </p:cNvPr>
          <p:cNvSpPr/>
          <p:nvPr/>
        </p:nvSpPr>
        <p:spPr>
          <a:xfrm>
            <a:off x="1641572" y="543854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34F4D1-A5FD-D64B-AC85-7B2B8708D0A9}"/>
              </a:ext>
            </a:extLst>
          </p:cNvPr>
          <p:cNvSpPr/>
          <p:nvPr/>
        </p:nvSpPr>
        <p:spPr>
          <a:xfrm>
            <a:off x="2529679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FB739B-8F68-B44E-92B3-6F5C86645C75}"/>
              </a:ext>
            </a:extLst>
          </p:cNvPr>
          <p:cNvSpPr/>
          <p:nvPr/>
        </p:nvSpPr>
        <p:spPr>
          <a:xfrm>
            <a:off x="2529679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70C278-F2EE-034D-92F5-00F0A3229032}"/>
              </a:ext>
            </a:extLst>
          </p:cNvPr>
          <p:cNvSpPr/>
          <p:nvPr/>
        </p:nvSpPr>
        <p:spPr>
          <a:xfrm>
            <a:off x="2529679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8BD91C-01F9-7841-95DD-F94FC8EAAC22}"/>
              </a:ext>
            </a:extLst>
          </p:cNvPr>
          <p:cNvSpPr/>
          <p:nvPr/>
        </p:nvSpPr>
        <p:spPr>
          <a:xfrm>
            <a:off x="2529679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B15D93-BD9A-614F-8390-94B3C4BC2481}"/>
              </a:ext>
            </a:extLst>
          </p:cNvPr>
          <p:cNvSpPr/>
          <p:nvPr/>
        </p:nvSpPr>
        <p:spPr>
          <a:xfrm>
            <a:off x="9029892" y="127515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D31940-7F51-9946-BD5C-9B98266AE221}"/>
              </a:ext>
            </a:extLst>
          </p:cNvPr>
          <p:cNvSpPr/>
          <p:nvPr/>
        </p:nvSpPr>
        <p:spPr>
          <a:xfrm>
            <a:off x="9029892" y="127515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C41766-0DE2-3E47-B7D8-C4073D783005}"/>
              </a:ext>
            </a:extLst>
          </p:cNvPr>
          <p:cNvSpPr/>
          <p:nvPr/>
        </p:nvSpPr>
        <p:spPr>
          <a:xfrm>
            <a:off x="9029892" y="127515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693749-C193-5E4B-903F-A292F2C4BE7C}"/>
              </a:ext>
            </a:extLst>
          </p:cNvPr>
          <p:cNvSpPr/>
          <p:nvPr/>
        </p:nvSpPr>
        <p:spPr>
          <a:xfrm>
            <a:off x="9029892" y="127515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075177-4084-934E-847B-A2487D15E9F5}"/>
              </a:ext>
            </a:extLst>
          </p:cNvPr>
          <p:cNvSpPr/>
          <p:nvPr/>
        </p:nvSpPr>
        <p:spPr>
          <a:xfrm>
            <a:off x="9933140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4AFF0D-C1BC-2E4E-BF2E-D4E576BEDA02}"/>
              </a:ext>
            </a:extLst>
          </p:cNvPr>
          <p:cNvSpPr/>
          <p:nvPr/>
        </p:nvSpPr>
        <p:spPr>
          <a:xfrm>
            <a:off x="9933140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9C2123A-68A4-9648-9344-AFFAC370A62E}"/>
              </a:ext>
            </a:extLst>
          </p:cNvPr>
          <p:cNvSpPr/>
          <p:nvPr/>
        </p:nvSpPr>
        <p:spPr>
          <a:xfrm>
            <a:off x="9933140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05C43A-49D3-7C47-8812-429EDC1A1409}"/>
              </a:ext>
            </a:extLst>
          </p:cNvPr>
          <p:cNvSpPr/>
          <p:nvPr/>
        </p:nvSpPr>
        <p:spPr>
          <a:xfrm>
            <a:off x="9933140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250F11-7AD9-7B42-8512-66D93AED2F5F}"/>
              </a:ext>
            </a:extLst>
          </p:cNvPr>
          <p:cNvSpPr txBox="1"/>
          <p:nvPr/>
        </p:nvSpPr>
        <p:spPr>
          <a:xfrm>
            <a:off x="1044565" y="2842591"/>
            <a:ext cx="10341405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b="1" dirty="0"/>
              <a:t>Broadcast stage*</a:t>
            </a:r>
            <a:r>
              <a:rPr lang="en-US" sz="2400" dirty="0"/>
              <a:t> repeats process sending messages forwarding</a:t>
            </a:r>
            <a:br>
              <a:rPr lang="en-US" sz="2400" dirty="0"/>
            </a:br>
            <a:r>
              <a:rPr lang="en-US" sz="2400" dirty="0"/>
              <a:t>sums (same communication costs).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C68867-59ED-304A-BEF9-F7A4A6E641C8}"/>
              </a:ext>
            </a:extLst>
          </p:cNvPr>
          <p:cNvSpPr txBox="1"/>
          <p:nvPr/>
        </p:nvSpPr>
        <p:spPr>
          <a:xfrm>
            <a:off x="96982" y="647081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ym typeface="Wingdings" pitchFamily="2" charset="2"/>
              </a:rPr>
              <a:t>*</a:t>
            </a:r>
            <a:r>
              <a:rPr lang="en-US" sz="1400" b="1" dirty="0"/>
              <a:t> Technically All Gather based on MPI communication definition</a:t>
            </a:r>
            <a:endParaRPr lang="en-US" sz="14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48894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1327951" y="739966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4559206" y="2867416"/>
            <a:ext cx="3312125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Ring All Reduce</a:t>
            </a:r>
            <a:endParaRPr lang="en-US" sz="3200" dirty="0">
              <a:sym typeface="Wingdings" pitchFamily="2" charset="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3E9329-275E-D848-B07D-98269765CE5C}"/>
              </a:ext>
            </a:extLst>
          </p:cNvPr>
          <p:cNvSpPr/>
          <p:nvPr/>
        </p:nvSpPr>
        <p:spPr>
          <a:xfrm>
            <a:off x="1641572" y="128240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DBAB8B-883C-5941-877E-B10D499B5329}"/>
              </a:ext>
            </a:extLst>
          </p:cNvPr>
          <p:cNvSpPr/>
          <p:nvPr/>
        </p:nvSpPr>
        <p:spPr>
          <a:xfrm>
            <a:off x="1641572" y="1282408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E50003-083A-2D48-8E7F-AF9DD4C8EDE8}"/>
              </a:ext>
            </a:extLst>
          </p:cNvPr>
          <p:cNvSpPr/>
          <p:nvPr/>
        </p:nvSpPr>
        <p:spPr>
          <a:xfrm>
            <a:off x="1641572" y="1282408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DB67EF-BEFC-0C4A-8D00-7F4720968CA7}"/>
              </a:ext>
            </a:extLst>
          </p:cNvPr>
          <p:cNvSpPr/>
          <p:nvPr/>
        </p:nvSpPr>
        <p:spPr>
          <a:xfrm>
            <a:off x="1641572" y="543854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34F4D1-A5FD-D64B-AC85-7B2B8708D0A9}"/>
              </a:ext>
            </a:extLst>
          </p:cNvPr>
          <p:cNvSpPr/>
          <p:nvPr/>
        </p:nvSpPr>
        <p:spPr>
          <a:xfrm>
            <a:off x="8114046" y="127515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FB739B-8F68-B44E-92B3-6F5C86645C75}"/>
              </a:ext>
            </a:extLst>
          </p:cNvPr>
          <p:cNvSpPr/>
          <p:nvPr/>
        </p:nvSpPr>
        <p:spPr>
          <a:xfrm>
            <a:off x="8114046" y="127515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70C278-F2EE-034D-92F5-00F0A3229032}"/>
              </a:ext>
            </a:extLst>
          </p:cNvPr>
          <p:cNvSpPr/>
          <p:nvPr/>
        </p:nvSpPr>
        <p:spPr>
          <a:xfrm>
            <a:off x="8114046" y="127515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8BD91C-01F9-7841-95DD-F94FC8EAAC22}"/>
              </a:ext>
            </a:extLst>
          </p:cNvPr>
          <p:cNvSpPr/>
          <p:nvPr/>
        </p:nvSpPr>
        <p:spPr>
          <a:xfrm>
            <a:off x="2529679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B15D93-BD9A-614F-8390-94B3C4BC2481}"/>
              </a:ext>
            </a:extLst>
          </p:cNvPr>
          <p:cNvSpPr/>
          <p:nvPr/>
        </p:nvSpPr>
        <p:spPr>
          <a:xfrm>
            <a:off x="9029892" y="5462838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D31940-7F51-9946-BD5C-9B98266AE221}"/>
              </a:ext>
            </a:extLst>
          </p:cNvPr>
          <p:cNvSpPr/>
          <p:nvPr/>
        </p:nvSpPr>
        <p:spPr>
          <a:xfrm>
            <a:off x="9029892" y="5462838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C41766-0DE2-3E47-B7D8-C4073D783005}"/>
              </a:ext>
            </a:extLst>
          </p:cNvPr>
          <p:cNvSpPr/>
          <p:nvPr/>
        </p:nvSpPr>
        <p:spPr>
          <a:xfrm>
            <a:off x="9029892" y="5462838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693749-C193-5E4B-903F-A292F2C4BE7C}"/>
              </a:ext>
            </a:extLst>
          </p:cNvPr>
          <p:cNvSpPr/>
          <p:nvPr/>
        </p:nvSpPr>
        <p:spPr>
          <a:xfrm>
            <a:off x="9029892" y="127515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075177-4084-934E-847B-A2487D15E9F5}"/>
              </a:ext>
            </a:extLst>
          </p:cNvPr>
          <p:cNvSpPr/>
          <p:nvPr/>
        </p:nvSpPr>
        <p:spPr>
          <a:xfrm>
            <a:off x="4393722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4AFF0D-C1BC-2E4E-BF2E-D4E576BEDA02}"/>
              </a:ext>
            </a:extLst>
          </p:cNvPr>
          <p:cNvSpPr/>
          <p:nvPr/>
        </p:nvSpPr>
        <p:spPr>
          <a:xfrm>
            <a:off x="4393722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9C2123A-68A4-9648-9344-AFFAC370A62E}"/>
              </a:ext>
            </a:extLst>
          </p:cNvPr>
          <p:cNvSpPr/>
          <p:nvPr/>
        </p:nvSpPr>
        <p:spPr>
          <a:xfrm>
            <a:off x="4393722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05C43A-49D3-7C47-8812-429EDC1A1409}"/>
              </a:ext>
            </a:extLst>
          </p:cNvPr>
          <p:cNvSpPr/>
          <p:nvPr/>
        </p:nvSpPr>
        <p:spPr>
          <a:xfrm>
            <a:off x="9933140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420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1327951" y="739966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4559206" y="2867416"/>
            <a:ext cx="3312125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Ring All Reduce</a:t>
            </a:r>
            <a:endParaRPr lang="en-US" sz="3200" dirty="0">
              <a:sym typeface="Wingdings" pitchFamily="2" charset="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3E9329-275E-D848-B07D-98269765CE5C}"/>
              </a:ext>
            </a:extLst>
          </p:cNvPr>
          <p:cNvSpPr/>
          <p:nvPr/>
        </p:nvSpPr>
        <p:spPr>
          <a:xfrm>
            <a:off x="7180984" y="128240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DBAB8B-883C-5941-877E-B10D499B5329}"/>
              </a:ext>
            </a:extLst>
          </p:cNvPr>
          <p:cNvSpPr/>
          <p:nvPr/>
        </p:nvSpPr>
        <p:spPr>
          <a:xfrm>
            <a:off x="7180984" y="1282408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E50003-083A-2D48-8E7F-AF9DD4C8EDE8}"/>
              </a:ext>
            </a:extLst>
          </p:cNvPr>
          <p:cNvSpPr/>
          <p:nvPr/>
        </p:nvSpPr>
        <p:spPr>
          <a:xfrm>
            <a:off x="1641572" y="1282408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DB67EF-BEFC-0C4A-8D00-7F4720968CA7}"/>
              </a:ext>
            </a:extLst>
          </p:cNvPr>
          <p:cNvSpPr/>
          <p:nvPr/>
        </p:nvSpPr>
        <p:spPr>
          <a:xfrm>
            <a:off x="1641572" y="543854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34F4D1-A5FD-D64B-AC85-7B2B8708D0A9}"/>
              </a:ext>
            </a:extLst>
          </p:cNvPr>
          <p:cNvSpPr/>
          <p:nvPr/>
        </p:nvSpPr>
        <p:spPr>
          <a:xfrm>
            <a:off x="8114046" y="5476091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FB739B-8F68-B44E-92B3-6F5C86645C75}"/>
              </a:ext>
            </a:extLst>
          </p:cNvPr>
          <p:cNvSpPr/>
          <p:nvPr/>
        </p:nvSpPr>
        <p:spPr>
          <a:xfrm>
            <a:off x="8114046" y="5476091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70C278-F2EE-034D-92F5-00F0A3229032}"/>
              </a:ext>
            </a:extLst>
          </p:cNvPr>
          <p:cNvSpPr/>
          <p:nvPr/>
        </p:nvSpPr>
        <p:spPr>
          <a:xfrm>
            <a:off x="8114046" y="127515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8BD91C-01F9-7841-95DD-F94FC8EAAC22}"/>
              </a:ext>
            </a:extLst>
          </p:cNvPr>
          <p:cNvSpPr/>
          <p:nvPr/>
        </p:nvSpPr>
        <p:spPr>
          <a:xfrm>
            <a:off x="2529679" y="1284034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B15D93-BD9A-614F-8390-94B3C4BC2481}"/>
              </a:ext>
            </a:extLst>
          </p:cNvPr>
          <p:cNvSpPr/>
          <p:nvPr/>
        </p:nvSpPr>
        <p:spPr>
          <a:xfrm>
            <a:off x="3503732" y="5462838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D31940-7F51-9946-BD5C-9B98266AE221}"/>
              </a:ext>
            </a:extLst>
          </p:cNvPr>
          <p:cNvSpPr/>
          <p:nvPr/>
        </p:nvSpPr>
        <p:spPr>
          <a:xfrm>
            <a:off x="3503732" y="5462838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C41766-0DE2-3E47-B7D8-C4073D783005}"/>
              </a:ext>
            </a:extLst>
          </p:cNvPr>
          <p:cNvSpPr/>
          <p:nvPr/>
        </p:nvSpPr>
        <p:spPr>
          <a:xfrm>
            <a:off x="9029892" y="5462838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693749-C193-5E4B-903F-A292F2C4BE7C}"/>
              </a:ext>
            </a:extLst>
          </p:cNvPr>
          <p:cNvSpPr/>
          <p:nvPr/>
        </p:nvSpPr>
        <p:spPr>
          <a:xfrm>
            <a:off x="9029892" y="127515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075177-4084-934E-847B-A2487D15E9F5}"/>
              </a:ext>
            </a:extLst>
          </p:cNvPr>
          <p:cNvSpPr/>
          <p:nvPr/>
        </p:nvSpPr>
        <p:spPr>
          <a:xfrm>
            <a:off x="4393722" y="1299052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4AFF0D-C1BC-2E4E-BF2E-D4E576BEDA02}"/>
              </a:ext>
            </a:extLst>
          </p:cNvPr>
          <p:cNvSpPr/>
          <p:nvPr/>
        </p:nvSpPr>
        <p:spPr>
          <a:xfrm>
            <a:off x="4393722" y="1299052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9C2123A-68A4-9648-9344-AFFAC370A62E}"/>
              </a:ext>
            </a:extLst>
          </p:cNvPr>
          <p:cNvSpPr/>
          <p:nvPr/>
        </p:nvSpPr>
        <p:spPr>
          <a:xfrm>
            <a:off x="4393722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05C43A-49D3-7C47-8812-429EDC1A1409}"/>
              </a:ext>
            </a:extLst>
          </p:cNvPr>
          <p:cNvSpPr/>
          <p:nvPr/>
        </p:nvSpPr>
        <p:spPr>
          <a:xfrm>
            <a:off x="9933140" y="546024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182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3" name="Shape 3463"/>
          <p:cNvSpPr txBox="1">
            <a:spLocks noGrp="1"/>
          </p:cNvSpPr>
          <p:nvPr>
            <p:ph type="title"/>
          </p:nvPr>
        </p:nvSpPr>
        <p:spPr>
          <a:xfrm>
            <a:off x="241200" y="595867"/>
            <a:ext cx="11709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Designing an accelerator</a:t>
            </a:r>
            <a:endParaRPr/>
          </a:p>
        </p:txBody>
      </p:sp>
      <p:sp>
        <p:nvSpPr>
          <p:cNvPr id="3464" name="Shape 3464"/>
          <p:cNvSpPr txBox="1"/>
          <p:nvPr/>
        </p:nvSpPr>
        <p:spPr>
          <a:xfrm>
            <a:off x="241200" y="1359466"/>
            <a:ext cx="11709600" cy="383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lnSpc>
                <a:spcPct val="115000"/>
              </a:lnSpc>
              <a:buClr>
                <a:srgbClr val="222222"/>
              </a:buClr>
              <a:buSzPts val="1400"/>
            </a:pPr>
            <a:r>
              <a:rPr lang="en" sz="1867" b="1" dirty="0">
                <a:solidFill>
                  <a:srgbClr val="222222"/>
                </a:solidFill>
                <a:highlight>
                  <a:srgbClr val="FFFFFF"/>
                </a:highlight>
              </a:rPr>
              <a:t>1) Accelerators are Only the First 80% of the Problem</a:t>
            </a:r>
          </a:p>
          <a:p>
            <a:pPr marL="186262">
              <a:lnSpc>
                <a:spcPct val="115000"/>
              </a:lnSpc>
              <a:buClr>
                <a:srgbClr val="222222"/>
              </a:buClr>
              <a:buSzPts val="1400"/>
            </a:pPr>
            <a:r>
              <a:rPr lang="en" sz="1867" dirty="0">
                <a:solidFill>
                  <a:srgbClr val="222222"/>
                </a:solidFill>
              </a:rPr>
              <a:t>The other 80%: Full system design</a:t>
            </a:r>
          </a:p>
          <a:p>
            <a:pPr marL="186262">
              <a:lnSpc>
                <a:spcPct val="115000"/>
              </a:lnSpc>
              <a:buClr>
                <a:srgbClr val="222222"/>
              </a:buClr>
              <a:buSzPts val="1400"/>
            </a:pPr>
            <a:r>
              <a:rPr lang="en" sz="1867" dirty="0">
                <a:solidFill>
                  <a:srgbClr val="222222"/>
                </a:solidFill>
              </a:rPr>
              <a:t>The remaining 200%: SW development</a:t>
            </a:r>
            <a:br>
              <a:rPr lang="en" sz="1867" dirty="0">
                <a:solidFill>
                  <a:srgbClr val="222222"/>
                </a:solidFill>
              </a:rPr>
            </a:br>
            <a:endParaRPr sz="1867" dirty="0">
              <a:solidFill>
                <a:srgbClr val="222222"/>
              </a:solidFill>
            </a:endParaRPr>
          </a:p>
          <a:p>
            <a:pPr marL="186262">
              <a:lnSpc>
                <a:spcPct val="115000"/>
              </a:lnSpc>
              <a:buClr>
                <a:srgbClr val="222222"/>
              </a:buClr>
              <a:buSzPts val="1400"/>
            </a:pPr>
            <a:r>
              <a:rPr lang="en" sz="1867" b="1" dirty="0">
                <a:solidFill>
                  <a:srgbClr val="222222"/>
                </a:solidFill>
              </a:rPr>
              <a:t>2) HW design shouldn’t be about what can be built, rather what can be programmed</a:t>
            </a:r>
          </a:p>
          <a:p>
            <a:pPr marL="186262">
              <a:lnSpc>
                <a:spcPct val="115000"/>
              </a:lnSpc>
              <a:buClr>
                <a:srgbClr val="222222"/>
              </a:buClr>
              <a:buSzPts val="1400"/>
            </a:pPr>
            <a:r>
              <a:rPr lang="en" sz="1867" b="1" dirty="0">
                <a:solidFill>
                  <a:srgbClr val="222222"/>
                </a:solidFill>
              </a:rPr>
              <a:t>	Stay tuned for the Lecture on AI Frameworks</a:t>
            </a:r>
            <a:br>
              <a:rPr lang="en" sz="1867" b="1" dirty="0">
                <a:solidFill>
                  <a:srgbClr val="222222"/>
                </a:solidFill>
              </a:rPr>
            </a:br>
            <a:endParaRPr lang="en" sz="1867" b="1" dirty="0">
              <a:solidFill>
                <a:srgbClr val="222222"/>
              </a:solidFill>
            </a:endParaRPr>
          </a:p>
          <a:p>
            <a:pPr marL="186262">
              <a:lnSpc>
                <a:spcPct val="115000"/>
              </a:lnSpc>
              <a:buClr>
                <a:srgbClr val="222222"/>
              </a:buClr>
              <a:buSzPts val="1400"/>
            </a:pPr>
            <a:r>
              <a:rPr lang="en" sz="1867" b="1" dirty="0">
                <a:solidFill>
                  <a:srgbClr val="222222"/>
                </a:solidFill>
                <a:highlight>
                  <a:srgbClr val="FFFF00"/>
                </a:highlight>
              </a:rPr>
              <a:t>3) Deploy at scale? Today’s lecture</a:t>
            </a:r>
            <a:endParaRPr sz="2400" dirty="0">
              <a:solidFill>
                <a:srgbClr val="666666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65" name="Shape 3465"/>
          <p:cNvSpPr txBox="1"/>
          <p:nvPr/>
        </p:nvSpPr>
        <p:spPr>
          <a:xfrm>
            <a:off x="5912510" y="4456956"/>
            <a:ext cx="3804928" cy="2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1867" dirty="0"/>
          </a:p>
          <a:p>
            <a:pPr>
              <a:lnSpc>
                <a:spcPct val="115000"/>
              </a:lnSpc>
            </a:pPr>
            <a:r>
              <a:rPr lang="en" sz="1867" dirty="0">
                <a:solidFill>
                  <a:srgbClr val="222222"/>
                </a:solidFill>
              </a:rPr>
              <a:t>HW Definition Languages</a:t>
            </a:r>
            <a:br>
              <a:rPr lang="en" sz="1867" dirty="0">
                <a:solidFill>
                  <a:srgbClr val="222222"/>
                </a:solidFill>
              </a:rPr>
            </a:br>
            <a:r>
              <a:rPr lang="en" sz="1867" dirty="0">
                <a:solidFill>
                  <a:srgbClr val="222222"/>
                </a:solidFill>
              </a:rPr>
              <a:t>Co-Design Methodology</a:t>
            </a:r>
            <a:br>
              <a:rPr lang="en" sz="1867" dirty="0">
                <a:solidFill>
                  <a:srgbClr val="222222"/>
                </a:solidFill>
              </a:rPr>
            </a:br>
            <a:r>
              <a:rPr lang="en" sz="1867" dirty="0">
                <a:solidFill>
                  <a:srgbClr val="222222"/>
                </a:solidFill>
              </a:rPr>
              <a:t>Datacenter / Design, Deployment</a:t>
            </a:r>
            <a:br>
              <a:rPr lang="en" sz="1867" dirty="0">
                <a:solidFill>
                  <a:srgbClr val="222222"/>
                </a:solidFill>
              </a:rPr>
            </a:br>
            <a:r>
              <a:rPr lang="en" sz="1867" dirty="0"/>
              <a:t>Datacenter / Heterogeneity</a:t>
            </a:r>
            <a:endParaRPr sz="1867" dirty="0"/>
          </a:p>
          <a:p>
            <a:pPr>
              <a:spcBef>
                <a:spcPts val="2133"/>
              </a:spcBef>
            </a:pPr>
            <a:endParaRPr sz="1867" dirty="0"/>
          </a:p>
        </p:txBody>
      </p:sp>
      <p:sp>
        <p:nvSpPr>
          <p:cNvPr id="3466" name="Shape 3466"/>
          <p:cNvSpPr txBox="1"/>
          <p:nvPr/>
        </p:nvSpPr>
        <p:spPr>
          <a:xfrm>
            <a:off x="433952" y="4407934"/>
            <a:ext cx="11375755" cy="2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" sz="1867" b="1" dirty="0">
                <a:solidFill>
                  <a:srgbClr val="222222"/>
                </a:solidFill>
              </a:rPr>
              <a:t>Research Challenges (if you are interested definition checkout EE 290 course by Prof. Shao)</a:t>
            </a:r>
            <a:br>
              <a:rPr lang="en" sz="1867" b="1" dirty="0">
                <a:solidFill>
                  <a:srgbClr val="222222"/>
                </a:solidFill>
              </a:rPr>
            </a:br>
            <a:r>
              <a:rPr lang="en" sz="1867" dirty="0">
                <a:solidFill>
                  <a:srgbClr val="222222"/>
                </a:solidFill>
              </a:rPr>
              <a:t>   Abstraction Levels, DSLs</a:t>
            </a:r>
            <a:br>
              <a:rPr lang="en" sz="1867" dirty="0">
                <a:solidFill>
                  <a:srgbClr val="222222"/>
                </a:solidFill>
              </a:rPr>
            </a:br>
            <a:r>
              <a:rPr lang="en" sz="1867" dirty="0">
                <a:solidFill>
                  <a:srgbClr val="222222"/>
                </a:solidFill>
              </a:rPr>
              <a:t>   Coarse Grained vs Fine Grain Acceleration</a:t>
            </a:r>
            <a:br>
              <a:rPr lang="en" sz="1867" dirty="0">
                <a:solidFill>
                  <a:srgbClr val="222222"/>
                </a:solidFill>
              </a:rPr>
            </a:br>
            <a:r>
              <a:rPr lang="en" sz="1867" dirty="0">
                <a:solidFill>
                  <a:srgbClr val="222222"/>
                </a:solidFill>
              </a:rPr>
              <a:t>   Programming Languages, Programming Models</a:t>
            </a:r>
            <a:br>
              <a:rPr lang="en" sz="1867" dirty="0">
                <a:solidFill>
                  <a:srgbClr val="222222"/>
                </a:solidFill>
              </a:rPr>
            </a:br>
            <a:r>
              <a:rPr lang="en" sz="1867" dirty="0">
                <a:solidFill>
                  <a:srgbClr val="222222"/>
                </a:solidFill>
              </a:rPr>
              <a:t>   Optimization Techniques, Runtimes</a:t>
            </a:r>
            <a:br>
              <a:rPr lang="en" sz="1867" dirty="0">
                <a:solidFill>
                  <a:srgbClr val="222222"/>
                </a:solidFill>
              </a:rPr>
            </a:br>
            <a:r>
              <a:rPr lang="en" sz="1867" dirty="0">
                <a:solidFill>
                  <a:srgbClr val="222222"/>
                </a:solidFill>
              </a:rPr>
              <a:t>     </a:t>
            </a:r>
            <a:endParaRPr sz="1867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2B5E10-E6F2-754C-961C-781B44E2929E}"/>
              </a:ext>
            </a:extLst>
          </p:cNvPr>
          <p:cNvSpPr/>
          <p:nvPr/>
        </p:nvSpPr>
        <p:spPr>
          <a:xfrm>
            <a:off x="241200" y="6470590"/>
            <a:ext cx="2231012" cy="307777"/>
          </a:xfrm>
          <a:prstGeom prst="rect">
            <a:avLst/>
          </a:prstGeom>
          <a:ln w="952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dirty="0"/>
              <a:t>Naveen Kumar (Google)</a:t>
            </a:r>
          </a:p>
        </p:txBody>
      </p:sp>
    </p:spTree>
    <p:extLst>
      <p:ext uri="{BB962C8B-B14F-4D97-AF65-F5344CB8AC3E}">
        <p14:creationId xmlns:p14="http://schemas.microsoft.com/office/powerpoint/2010/main" val="46727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5" grpId="0"/>
      <p:bldP spid="346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1327951" y="739966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4559206" y="2867416"/>
            <a:ext cx="3312125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Ring All Reduce</a:t>
            </a:r>
            <a:endParaRPr lang="en-US" sz="3200" dirty="0">
              <a:sym typeface="Wingdings" pitchFamily="2" charset="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3E9329-275E-D848-B07D-98269765CE5C}"/>
              </a:ext>
            </a:extLst>
          </p:cNvPr>
          <p:cNvSpPr/>
          <p:nvPr/>
        </p:nvSpPr>
        <p:spPr>
          <a:xfrm>
            <a:off x="7180984" y="127877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DBAB8B-883C-5941-877E-B10D499B5329}"/>
              </a:ext>
            </a:extLst>
          </p:cNvPr>
          <p:cNvSpPr/>
          <p:nvPr/>
        </p:nvSpPr>
        <p:spPr>
          <a:xfrm>
            <a:off x="7057598" y="5464896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E50003-083A-2D48-8E7F-AF9DD4C8EDE8}"/>
              </a:ext>
            </a:extLst>
          </p:cNvPr>
          <p:cNvSpPr/>
          <p:nvPr/>
        </p:nvSpPr>
        <p:spPr>
          <a:xfrm>
            <a:off x="1641572" y="129073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DB67EF-BEFC-0C4A-8D00-7F4720968CA7}"/>
              </a:ext>
            </a:extLst>
          </p:cNvPr>
          <p:cNvSpPr/>
          <p:nvPr/>
        </p:nvSpPr>
        <p:spPr>
          <a:xfrm>
            <a:off x="1641572" y="5450691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34F4D1-A5FD-D64B-AC85-7B2B8708D0A9}"/>
              </a:ext>
            </a:extLst>
          </p:cNvPr>
          <p:cNvSpPr/>
          <p:nvPr/>
        </p:nvSpPr>
        <p:spPr>
          <a:xfrm>
            <a:off x="8016112" y="5464896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FB739B-8F68-B44E-92B3-6F5C86645C75}"/>
              </a:ext>
            </a:extLst>
          </p:cNvPr>
          <p:cNvSpPr/>
          <p:nvPr/>
        </p:nvSpPr>
        <p:spPr>
          <a:xfrm>
            <a:off x="2558955" y="5450691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70C278-F2EE-034D-92F5-00F0A3229032}"/>
              </a:ext>
            </a:extLst>
          </p:cNvPr>
          <p:cNvSpPr/>
          <p:nvPr/>
        </p:nvSpPr>
        <p:spPr>
          <a:xfrm>
            <a:off x="8142564" y="127877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8BD91C-01F9-7841-95DD-F94FC8EAAC22}"/>
              </a:ext>
            </a:extLst>
          </p:cNvPr>
          <p:cNvSpPr/>
          <p:nvPr/>
        </p:nvSpPr>
        <p:spPr>
          <a:xfrm>
            <a:off x="2529679" y="129073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B15D93-BD9A-614F-8390-94B3C4BC2481}"/>
              </a:ext>
            </a:extLst>
          </p:cNvPr>
          <p:cNvSpPr/>
          <p:nvPr/>
        </p:nvSpPr>
        <p:spPr>
          <a:xfrm>
            <a:off x="3476338" y="5450691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D31940-7F51-9946-BD5C-9B98266AE221}"/>
              </a:ext>
            </a:extLst>
          </p:cNvPr>
          <p:cNvSpPr/>
          <p:nvPr/>
        </p:nvSpPr>
        <p:spPr>
          <a:xfrm>
            <a:off x="3454133" y="129073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C41766-0DE2-3E47-B7D8-C4073D783005}"/>
              </a:ext>
            </a:extLst>
          </p:cNvPr>
          <p:cNvSpPr/>
          <p:nvPr/>
        </p:nvSpPr>
        <p:spPr>
          <a:xfrm>
            <a:off x="8974626" y="5464896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693749-C193-5E4B-903F-A292F2C4BE7C}"/>
              </a:ext>
            </a:extLst>
          </p:cNvPr>
          <p:cNvSpPr/>
          <p:nvPr/>
        </p:nvSpPr>
        <p:spPr>
          <a:xfrm>
            <a:off x="9104144" y="127877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075177-4084-934E-847B-A2487D15E9F5}"/>
              </a:ext>
            </a:extLst>
          </p:cNvPr>
          <p:cNvSpPr/>
          <p:nvPr/>
        </p:nvSpPr>
        <p:spPr>
          <a:xfrm>
            <a:off x="4393722" y="129073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4AFF0D-C1BC-2E4E-BF2E-D4E576BEDA02}"/>
              </a:ext>
            </a:extLst>
          </p:cNvPr>
          <p:cNvSpPr/>
          <p:nvPr/>
        </p:nvSpPr>
        <p:spPr>
          <a:xfrm>
            <a:off x="10065725" y="127877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9C2123A-68A4-9648-9344-AFFAC370A62E}"/>
              </a:ext>
            </a:extLst>
          </p:cNvPr>
          <p:cNvSpPr/>
          <p:nvPr/>
        </p:nvSpPr>
        <p:spPr>
          <a:xfrm>
            <a:off x="4393722" y="5450691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05C43A-49D3-7C47-8812-429EDC1A1409}"/>
              </a:ext>
            </a:extLst>
          </p:cNvPr>
          <p:cNvSpPr/>
          <p:nvPr/>
        </p:nvSpPr>
        <p:spPr>
          <a:xfrm>
            <a:off x="9933140" y="5464896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242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5BA1CE58-88AA-264F-8173-A9496403D530}"/>
              </a:ext>
            </a:extLst>
          </p:cNvPr>
          <p:cNvSpPr/>
          <p:nvPr/>
        </p:nvSpPr>
        <p:spPr>
          <a:xfrm>
            <a:off x="1327951" y="739966"/>
            <a:ext cx="4101514" cy="1164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3F94522-4278-DE44-AB9B-08C7C03190B3}"/>
              </a:ext>
            </a:extLst>
          </p:cNvPr>
          <p:cNvSpPr/>
          <p:nvPr/>
        </p:nvSpPr>
        <p:spPr>
          <a:xfrm>
            <a:off x="6900672" y="739965"/>
            <a:ext cx="4101514" cy="11644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A299285E-E036-E845-9077-59814770CC0B}"/>
              </a:ext>
            </a:extLst>
          </p:cNvPr>
          <p:cNvSpPr/>
          <p:nvPr/>
        </p:nvSpPr>
        <p:spPr>
          <a:xfrm>
            <a:off x="1327951" y="4916171"/>
            <a:ext cx="4101514" cy="1164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E8048D2E-B3C9-1D4B-AF8E-DA2665576176}"/>
              </a:ext>
            </a:extLst>
          </p:cNvPr>
          <p:cNvSpPr/>
          <p:nvPr/>
        </p:nvSpPr>
        <p:spPr>
          <a:xfrm>
            <a:off x="6900672" y="4916171"/>
            <a:ext cx="4101514" cy="11644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AD428E-C3C6-554F-B01C-64712DBA0B5F}"/>
              </a:ext>
            </a:extLst>
          </p:cNvPr>
          <p:cNvSpPr txBox="1"/>
          <p:nvPr/>
        </p:nvSpPr>
        <p:spPr>
          <a:xfrm>
            <a:off x="4559206" y="2867416"/>
            <a:ext cx="3312125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Ring All Reduce</a:t>
            </a:r>
            <a:endParaRPr lang="en-US" sz="3200" dirty="0">
              <a:sym typeface="Wingdings" pitchFamily="2" charset="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3E9329-275E-D848-B07D-98269765CE5C}"/>
              </a:ext>
            </a:extLst>
          </p:cNvPr>
          <p:cNvSpPr/>
          <p:nvPr/>
        </p:nvSpPr>
        <p:spPr>
          <a:xfrm>
            <a:off x="7180984" y="127877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DBAB8B-883C-5941-877E-B10D499B5329}"/>
              </a:ext>
            </a:extLst>
          </p:cNvPr>
          <p:cNvSpPr/>
          <p:nvPr/>
        </p:nvSpPr>
        <p:spPr>
          <a:xfrm>
            <a:off x="7057598" y="5464896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E50003-083A-2D48-8E7F-AF9DD4C8EDE8}"/>
              </a:ext>
            </a:extLst>
          </p:cNvPr>
          <p:cNvSpPr/>
          <p:nvPr/>
        </p:nvSpPr>
        <p:spPr>
          <a:xfrm>
            <a:off x="1641572" y="129073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DB67EF-BEFC-0C4A-8D00-7F4720968CA7}"/>
              </a:ext>
            </a:extLst>
          </p:cNvPr>
          <p:cNvSpPr/>
          <p:nvPr/>
        </p:nvSpPr>
        <p:spPr>
          <a:xfrm>
            <a:off x="1641572" y="5450691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34F4D1-A5FD-D64B-AC85-7B2B8708D0A9}"/>
              </a:ext>
            </a:extLst>
          </p:cNvPr>
          <p:cNvSpPr/>
          <p:nvPr/>
        </p:nvSpPr>
        <p:spPr>
          <a:xfrm>
            <a:off x="8016112" y="5464896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FB739B-8F68-B44E-92B3-6F5C86645C75}"/>
              </a:ext>
            </a:extLst>
          </p:cNvPr>
          <p:cNvSpPr/>
          <p:nvPr/>
        </p:nvSpPr>
        <p:spPr>
          <a:xfrm>
            <a:off x="2558955" y="5450691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70C278-F2EE-034D-92F5-00F0A3229032}"/>
              </a:ext>
            </a:extLst>
          </p:cNvPr>
          <p:cNvSpPr/>
          <p:nvPr/>
        </p:nvSpPr>
        <p:spPr>
          <a:xfrm>
            <a:off x="8142564" y="127877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8BD91C-01F9-7841-95DD-F94FC8EAAC22}"/>
              </a:ext>
            </a:extLst>
          </p:cNvPr>
          <p:cNvSpPr/>
          <p:nvPr/>
        </p:nvSpPr>
        <p:spPr>
          <a:xfrm>
            <a:off x="2529679" y="129073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B15D93-BD9A-614F-8390-94B3C4BC2481}"/>
              </a:ext>
            </a:extLst>
          </p:cNvPr>
          <p:cNvSpPr/>
          <p:nvPr/>
        </p:nvSpPr>
        <p:spPr>
          <a:xfrm>
            <a:off x="3476338" y="5450691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D31940-7F51-9946-BD5C-9B98266AE221}"/>
              </a:ext>
            </a:extLst>
          </p:cNvPr>
          <p:cNvSpPr/>
          <p:nvPr/>
        </p:nvSpPr>
        <p:spPr>
          <a:xfrm>
            <a:off x="3454133" y="129073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C41766-0DE2-3E47-B7D8-C4073D783005}"/>
              </a:ext>
            </a:extLst>
          </p:cNvPr>
          <p:cNvSpPr/>
          <p:nvPr/>
        </p:nvSpPr>
        <p:spPr>
          <a:xfrm>
            <a:off x="8974626" y="5464896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693749-C193-5E4B-903F-A292F2C4BE7C}"/>
              </a:ext>
            </a:extLst>
          </p:cNvPr>
          <p:cNvSpPr/>
          <p:nvPr/>
        </p:nvSpPr>
        <p:spPr>
          <a:xfrm>
            <a:off x="9104144" y="127877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075177-4084-934E-847B-A2487D15E9F5}"/>
              </a:ext>
            </a:extLst>
          </p:cNvPr>
          <p:cNvSpPr/>
          <p:nvPr/>
        </p:nvSpPr>
        <p:spPr>
          <a:xfrm>
            <a:off x="4393722" y="1290730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4AFF0D-C1BC-2E4E-BF2E-D4E576BEDA02}"/>
              </a:ext>
            </a:extLst>
          </p:cNvPr>
          <p:cNvSpPr/>
          <p:nvPr/>
        </p:nvSpPr>
        <p:spPr>
          <a:xfrm>
            <a:off x="10065725" y="1278779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9C2123A-68A4-9648-9344-AFFAC370A62E}"/>
              </a:ext>
            </a:extLst>
          </p:cNvPr>
          <p:cNvSpPr/>
          <p:nvPr/>
        </p:nvSpPr>
        <p:spPr>
          <a:xfrm>
            <a:off x="4393722" y="5450691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05C43A-49D3-7C47-8812-429EDC1A1409}"/>
              </a:ext>
            </a:extLst>
          </p:cNvPr>
          <p:cNvSpPr/>
          <p:nvPr/>
        </p:nvSpPr>
        <p:spPr>
          <a:xfrm>
            <a:off x="9933140" y="5464896"/>
            <a:ext cx="784555" cy="4846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053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66C89-F787-5A49-8985-15EA7E270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All-Reduce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12996-939E-8E42-AE81-D0CDE255B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6113"/>
            <a:ext cx="10515600" cy="47117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Simplified communication topology with low fan-in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Overall communication</a:t>
            </a:r>
          </a:p>
          <a:p>
            <a:pPr lvl="1"/>
            <a:r>
              <a:rPr lang="en-US" dirty="0"/>
              <a:t>Same total communication:  </a:t>
            </a:r>
            <a:r>
              <a:rPr lang="en-US" b="1" dirty="0"/>
              <a:t>2*(P-1)*N, </a:t>
            </a:r>
            <a:r>
              <a:rPr lang="en-US" dirty="0"/>
              <a:t>but </a:t>
            </a:r>
            <a:r>
              <a:rPr lang="en-US" dirty="0">
                <a:highlight>
                  <a:srgbClr val="00FF00"/>
                </a:highlight>
              </a:rPr>
              <a:t>evenly distributed</a:t>
            </a:r>
            <a:endParaRPr lang="en-US" b="1" dirty="0">
              <a:highlight>
                <a:srgbClr val="00FF00"/>
              </a:highlight>
            </a:endParaRPr>
          </a:p>
          <a:p>
            <a:pPr lvl="1"/>
            <a:r>
              <a:rPr lang="en-US" dirty="0"/>
              <a:t>Each Machine communicates </a:t>
            </a:r>
            <a:r>
              <a:rPr lang="en-US" dirty="0">
                <a:highlight>
                  <a:srgbClr val="00FF00"/>
                </a:highlight>
              </a:rPr>
              <a:t>2*(P-1)N/P (almost independent of P)</a:t>
            </a:r>
          </a:p>
          <a:p>
            <a:pPr lvl="1"/>
            <a:r>
              <a:rPr lang="en-US" b="1" dirty="0">
                <a:highlight>
                  <a:srgbClr val="00FF00"/>
                </a:highlight>
              </a:rPr>
              <a:t>Fan-in</a:t>
            </a:r>
            <a:r>
              <a:rPr lang="en-US" dirty="0">
                <a:highlight>
                  <a:srgbClr val="00FF00"/>
                </a:highlight>
              </a:rPr>
              <a:t> is constant </a:t>
            </a:r>
            <a:r>
              <a:rPr lang="en-US" dirty="0"/>
              <a:t>(doesn’t depend on P)</a:t>
            </a:r>
          </a:p>
          <a:p>
            <a:r>
              <a:rPr lang="en-US" b="1" dirty="0">
                <a:solidFill>
                  <a:srgbClr val="FF0000"/>
                </a:solidFill>
              </a:rPr>
              <a:t>Issue: </a:t>
            </a:r>
            <a:r>
              <a:rPr lang="en-US" dirty="0">
                <a:solidFill>
                  <a:srgbClr val="FF0000"/>
                </a:solidFill>
              </a:rPr>
              <a:t>Number of communication rounds (P-1)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550F021-1F24-9E41-B340-5E48492A9C06}"/>
              </a:ext>
            </a:extLst>
          </p:cNvPr>
          <p:cNvSpPr/>
          <p:nvPr/>
        </p:nvSpPr>
        <p:spPr>
          <a:xfrm>
            <a:off x="4058768" y="2463348"/>
            <a:ext cx="1828800" cy="457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306DF6D-9832-2543-B47B-224CF77994B2}"/>
              </a:ext>
            </a:extLst>
          </p:cNvPr>
          <p:cNvSpPr/>
          <p:nvPr/>
        </p:nvSpPr>
        <p:spPr>
          <a:xfrm>
            <a:off x="6540635" y="2463348"/>
            <a:ext cx="1828800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Machine B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AEA6447-C752-684E-8736-A66E3DE8E50E}"/>
              </a:ext>
            </a:extLst>
          </p:cNvPr>
          <p:cNvSpPr/>
          <p:nvPr/>
        </p:nvSpPr>
        <p:spPr>
          <a:xfrm>
            <a:off x="4058768" y="3461200"/>
            <a:ext cx="1828800" cy="457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B6835FA-2CDD-A842-84A0-417BC6B57FDC}"/>
              </a:ext>
            </a:extLst>
          </p:cNvPr>
          <p:cNvSpPr/>
          <p:nvPr/>
        </p:nvSpPr>
        <p:spPr>
          <a:xfrm>
            <a:off x="6540635" y="3461200"/>
            <a:ext cx="18288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Machine C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CCD6ED-3735-B045-A46A-CFF79E74B9D8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5887568" y="2691948"/>
            <a:ext cx="653067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B91DA4-8A24-484C-A9C5-41DAFD1E91A7}"/>
              </a:ext>
            </a:extLst>
          </p:cNvPr>
          <p:cNvCxnSpPr>
            <a:cxnSpLocks/>
            <a:stCxn id="7" idx="1"/>
            <a:endCxn id="6" idx="3"/>
          </p:cNvCxnSpPr>
          <p:nvPr/>
        </p:nvCxnSpPr>
        <p:spPr>
          <a:xfrm flipH="1">
            <a:off x="5887568" y="3689800"/>
            <a:ext cx="653067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9958187-CB33-A34E-9B6F-2F21E8F719D0}"/>
              </a:ext>
            </a:extLst>
          </p:cNvPr>
          <p:cNvCxnSpPr>
            <a:cxnSpLocks/>
            <a:stCxn id="6" idx="0"/>
            <a:endCxn id="4" idx="2"/>
          </p:cNvCxnSpPr>
          <p:nvPr/>
        </p:nvCxnSpPr>
        <p:spPr>
          <a:xfrm flipV="1">
            <a:off x="4973168" y="2920548"/>
            <a:ext cx="0" cy="540652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7D6AEF0-B14E-1748-974A-FDE1907073BC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7455035" y="2920548"/>
            <a:ext cx="0" cy="540652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584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1082A2-8557-D643-910F-755656D42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339" y="1776895"/>
            <a:ext cx="4131365" cy="3549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D822D0-6C1A-A24B-9C8A-89CF4526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Binary Tree All-Reduce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92162-7D2E-3E4A-A14E-7A67A3229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6238"/>
            <a:ext cx="10515600" cy="471922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ym typeface="Wingdings" pitchFamily="2" charset="2"/>
              </a:rPr>
              <a:t>Two overlaid binary reduction trees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Double the fan-in </a:t>
            </a:r>
            <a:r>
              <a:rPr lang="en-US" dirty="0">
                <a:sym typeface="Wingdings" pitchFamily="2" charset="2"/>
              </a:rPr>
              <a:t> Log(p) rounds of communication</a:t>
            </a:r>
          </a:p>
          <a:p>
            <a:pPr lvl="1"/>
            <a:r>
              <a:rPr lang="en-US" dirty="0">
                <a:sym typeface="Wingdings" pitchFamily="2" charset="2"/>
              </a:rPr>
              <a:t>Currently used on Summit super-computer and latest NCCL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7F0F7-83C4-4546-8082-A4E4333F5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8" y="2133600"/>
            <a:ext cx="5058078" cy="2794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1E4953-25FD-1446-9AC7-036382301C7D}"/>
              </a:ext>
            </a:extLst>
          </p:cNvPr>
          <p:cNvSpPr txBox="1"/>
          <p:nvPr/>
        </p:nvSpPr>
        <p:spPr>
          <a:xfrm>
            <a:off x="5088755" y="6365463"/>
            <a:ext cx="6891630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https://devblogs.nvidia.com/massively-scale-deep-learning-training-nccl-2-4/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054757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Complexity Summary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1985" r="50299"/>
          <a:stretch/>
        </p:blipFill>
        <p:spPr>
          <a:xfrm>
            <a:off x="3071946" y="1935833"/>
            <a:ext cx="3024054" cy="3344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419" y="2377548"/>
            <a:ext cx="2916362" cy="27765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4015" y="5519160"/>
            <a:ext cx="281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Parameter Server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96154" y="5496502"/>
            <a:ext cx="2628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Ring All-reduce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34DA0D-8A0D-41BF-83AA-FA44CD50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8712F75-E67D-3F4E-9BFB-3CCB81420A82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54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8970" y="6219290"/>
            <a:ext cx="106399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Great Reference: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T. Rajeev, R.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Rabenseifner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and W.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Gropp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"Optimization of collective communication operations in MPICH." 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International Journal of High Performance Computing Applications,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2005</a:t>
            </a:r>
            <a:r>
              <a:rPr lang="en-US" sz="1800" b="1" dirty="0"/>
              <a:t>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6B5D9-0D37-D849-A873-74B4A1907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4093" y="1408028"/>
            <a:ext cx="2955489" cy="338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98E17B-CBE8-FB43-9C8E-F1EDBA6EB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393" y="1244880"/>
            <a:ext cx="4840412" cy="6771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33F055-91D1-7446-8AC6-FF8A229AC087}"/>
              </a:ext>
            </a:extLst>
          </p:cNvPr>
          <p:cNvSpPr txBox="1"/>
          <p:nvPr/>
        </p:nvSpPr>
        <p:spPr>
          <a:xfrm>
            <a:off x="858982" y="2373362"/>
            <a:ext cx="2066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α latency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β bandwidth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 message size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 #processes</a:t>
            </a:r>
          </a:p>
        </p:txBody>
      </p:sp>
    </p:spTree>
    <p:extLst>
      <p:ext uri="{BB962C8B-B14F-4D97-AF65-F5344CB8AC3E}">
        <p14:creationId xmlns:p14="http://schemas.microsoft.com/office/powerpoint/2010/main" val="19852545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04DC4-0177-7B47-867A-543670E93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Parallel Training Complexity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CA91E-8E5E-E34E-A711-784769A9C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" y="1468786"/>
            <a:ext cx="10801350" cy="157921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Question: Comm time of ring </a:t>
            </a:r>
            <a:r>
              <a:rPr lang="en-US" dirty="0" err="1"/>
              <a:t>allreduce</a:t>
            </a:r>
            <a:r>
              <a:rPr lang="en-US" dirty="0"/>
              <a:t> is independent of the number of processors. So what limits scalability?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49372-5F2E-A549-BA21-1A3C3E6D9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11"/>
          <a:stretch/>
        </p:blipFill>
        <p:spPr>
          <a:xfrm>
            <a:off x="1982633" y="2995890"/>
            <a:ext cx="7502236" cy="103435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D21FF52-C1F2-A24C-B1F3-0DD8CDBA33F3}"/>
              </a:ext>
            </a:extLst>
          </p:cNvPr>
          <p:cNvCxnSpPr>
            <a:cxnSpLocks/>
            <a:stCxn id="13" idx="2"/>
            <a:endCxn id="20" idx="0"/>
          </p:cNvCxnSpPr>
          <p:nvPr/>
        </p:nvCxnSpPr>
        <p:spPr>
          <a:xfrm flipH="1">
            <a:off x="3761355" y="5661565"/>
            <a:ext cx="2359854" cy="488477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A65808-1670-8447-9C41-165DADDF25DD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4888154" y="5661565"/>
            <a:ext cx="1233055" cy="553770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80D-2906-5342-82D8-158FC02A6D49}"/>
              </a:ext>
            </a:extLst>
          </p:cNvPr>
          <p:cNvCxnSpPr>
            <a:cxnSpLocks/>
            <a:stCxn id="13" idx="2"/>
            <a:endCxn id="22" idx="0"/>
          </p:cNvCxnSpPr>
          <p:nvPr/>
        </p:nvCxnSpPr>
        <p:spPr>
          <a:xfrm flipH="1">
            <a:off x="5839688" y="5661565"/>
            <a:ext cx="281521" cy="488477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52ECDE-1979-DC4D-83FF-E624D435E675}"/>
              </a:ext>
            </a:extLst>
          </p:cNvPr>
          <p:cNvCxnSpPr>
            <a:cxnSpLocks/>
            <a:stCxn id="13" idx="2"/>
            <a:endCxn id="23" idx="0"/>
          </p:cNvCxnSpPr>
          <p:nvPr/>
        </p:nvCxnSpPr>
        <p:spPr>
          <a:xfrm>
            <a:off x="6121209" y="5661565"/>
            <a:ext cx="1338906" cy="496812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EC2373-2912-8641-A414-1E076743B8F2}"/>
              </a:ext>
            </a:extLst>
          </p:cNvPr>
          <p:cNvGrpSpPr/>
          <p:nvPr/>
        </p:nvGrpSpPr>
        <p:grpSpPr>
          <a:xfrm>
            <a:off x="3387904" y="4223640"/>
            <a:ext cx="4474719" cy="1437925"/>
            <a:chOff x="515707" y="5420075"/>
            <a:chExt cx="4474719" cy="14379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9E124F3-5DD9-F540-BB0F-091D05BCD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707" y="5572060"/>
              <a:ext cx="4474719" cy="116011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DA679-3A27-CC4E-941E-6DBE36F36DD8}"/>
                </a:ext>
              </a:extLst>
            </p:cNvPr>
            <p:cNvSpPr/>
            <p:nvPr/>
          </p:nvSpPr>
          <p:spPr>
            <a:xfrm>
              <a:off x="2861554" y="5420075"/>
              <a:ext cx="774916" cy="1437925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9A209BE-1143-2E4C-8248-5C2BC6767BF6}"/>
              </a:ext>
            </a:extLst>
          </p:cNvPr>
          <p:cNvSpPr/>
          <p:nvPr/>
        </p:nvSpPr>
        <p:spPr>
          <a:xfrm>
            <a:off x="3439893" y="6150042"/>
            <a:ext cx="642923" cy="569924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FFFFFF"/>
                </a:solidFill>
                <a:ea typeface="+mn-ea"/>
                <a:cs typeface="+mn-cs"/>
              </a:rPr>
              <a:t>GPU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B87A36A-AE58-B840-A953-6317BCC3B750}"/>
              </a:ext>
            </a:extLst>
          </p:cNvPr>
          <p:cNvSpPr/>
          <p:nvPr/>
        </p:nvSpPr>
        <p:spPr>
          <a:xfrm>
            <a:off x="4594030" y="6155802"/>
            <a:ext cx="642923" cy="569924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FFFFFF"/>
                </a:solidFill>
                <a:ea typeface="+mn-ea"/>
                <a:cs typeface="+mn-cs"/>
              </a:rPr>
              <a:t>GPU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0CF76E7-0319-B441-8B1D-C4B13825E002}"/>
              </a:ext>
            </a:extLst>
          </p:cNvPr>
          <p:cNvSpPr/>
          <p:nvPr/>
        </p:nvSpPr>
        <p:spPr>
          <a:xfrm>
            <a:off x="5518226" y="6150042"/>
            <a:ext cx="642923" cy="569924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FFFFFF"/>
                </a:solidFill>
                <a:ea typeface="+mn-ea"/>
                <a:cs typeface="+mn-cs"/>
              </a:rPr>
              <a:t>GPU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2FAE221-B9E2-6746-8251-23DB521A500E}"/>
              </a:ext>
            </a:extLst>
          </p:cNvPr>
          <p:cNvSpPr/>
          <p:nvPr/>
        </p:nvSpPr>
        <p:spPr>
          <a:xfrm>
            <a:off x="7138653" y="6158377"/>
            <a:ext cx="642923" cy="569924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FFFFFF"/>
                </a:solidFill>
                <a:ea typeface="+mn-ea"/>
                <a:cs typeface="+mn-cs"/>
              </a:rPr>
              <a:t>GPU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E88104-8C6B-6049-8A18-65DFD2C1B0FF}"/>
              </a:ext>
            </a:extLst>
          </p:cNvPr>
          <p:cNvSpPr txBox="1"/>
          <p:nvPr/>
        </p:nvSpPr>
        <p:spPr>
          <a:xfrm>
            <a:off x="6241034" y="6172395"/>
            <a:ext cx="737853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896040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9BEED-6A00-CB4B-8E07-CBE2AB54B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of Data Parallel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0D6CF-5D65-414F-A1D6-5769CED63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" y="1468786"/>
            <a:ext cx="10801349" cy="1654456"/>
          </a:xfrm>
        </p:spPr>
        <p:txBody>
          <a:bodyPr/>
          <a:lstStyle/>
          <a:p>
            <a:r>
              <a:rPr lang="en-US" dirty="0"/>
              <a:t>The maximum limit of processors that you can use is P=B</a:t>
            </a:r>
          </a:p>
          <a:p>
            <a:r>
              <a:rPr lang="en-US" dirty="0"/>
              <a:t>But this often leads to very low utilization of the hardware and would not yield any speed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65AC2-50FC-2B46-BDE3-26B5C3C5F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4" y="3429000"/>
            <a:ext cx="7215660" cy="2903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9FC3A4-7BC8-DE4D-8145-482CE6C40FE1}"/>
              </a:ext>
            </a:extLst>
          </p:cNvPr>
          <p:cNvSpPr txBox="1"/>
          <p:nvPr/>
        </p:nvSpPr>
        <p:spPr>
          <a:xfrm>
            <a:off x="117551" y="6269291"/>
            <a:ext cx="80467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One epoch training time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AlexNet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computed on an Intel KNL system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426CA68-2529-8C4C-B56C-0D7F69871EE9}"/>
              </a:ext>
            </a:extLst>
          </p:cNvPr>
          <p:cNvSpPr txBox="1">
            <a:spLocks/>
          </p:cNvSpPr>
          <p:nvPr/>
        </p:nvSpPr>
        <p:spPr>
          <a:xfrm>
            <a:off x="8021782" y="3683627"/>
            <a:ext cx="3759633" cy="1807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2200"/>
              </a:spcBef>
              <a:buClr>
                <a:schemeClr val="tx1"/>
              </a:buClr>
              <a:buSzPct val="100000"/>
              <a:buFont typeface="Wingdings" charset="2"/>
              <a:buChar char="Ø"/>
              <a:defRPr sz="28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24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20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 does this happen?</a:t>
            </a:r>
          </a:p>
          <a:p>
            <a:pPr lvl="1"/>
            <a:r>
              <a:rPr lang="en-US" dirty="0"/>
              <a:t>Remember roofline model?</a:t>
            </a:r>
          </a:p>
        </p:txBody>
      </p:sp>
    </p:spTree>
    <p:extLst>
      <p:ext uri="{BB962C8B-B14F-4D97-AF65-F5344CB8AC3E}">
        <p14:creationId xmlns:p14="http://schemas.microsoft.com/office/powerpoint/2010/main" val="38627561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9BEED-6A00-CB4B-8E07-CBE2AB54B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of Data Parallel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0D6CF-5D65-414F-A1D6-5769CED63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" y="1468786"/>
            <a:ext cx="10801349" cy="1654456"/>
          </a:xfrm>
        </p:spPr>
        <p:txBody>
          <a:bodyPr/>
          <a:lstStyle/>
          <a:p>
            <a:r>
              <a:rPr lang="en-US" dirty="0"/>
              <a:t>The maximum limit of processors that you can use is P=B</a:t>
            </a:r>
          </a:p>
          <a:p>
            <a:r>
              <a:rPr lang="en-US" dirty="0"/>
              <a:t>But this often leads to very low utilization of the hardware and would not yield any speed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65AC2-50FC-2B46-BDE3-26B5C3C5F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4" y="3429000"/>
            <a:ext cx="7215660" cy="2903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9FC3A4-7BC8-DE4D-8145-482CE6C40FE1}"/>
              </a:ext>
            </a:extLst>
          </p:cNvPr>
          <p:cNvSpPr txBox="1"/>
          <p:nvPr/>
        </p:nvSpPr>
        <p:spPr>
          <a:xfrm>
            <a:off x="117551" y="6269291"/>
            <a:ext cx="80467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One epoch training time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AlexNet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computed on an Intel KNL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48730C-C3C1-F941-B2F6-C8E2A3705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277" y="3240144"/>
            <a:ext cx="3770845" cy="359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395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A014D-CFF8-4847-89D9-DC2232ED6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Data Parallel Training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BA859B-0438-054F-B0AC-1DEC44DE2084}"/>
              </a:ext>
            </a:extLst>
          </p:cNvPr>
          <p:cNvSpPr txBox="1"/>
          <p:nvPr/>
        </p:nvSpPr>
        <p:spPr>
          <a:xfrm>
            <a:off x="7933314" y="117039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1800" b="1" kern="1200" dirty="0">
                <a:solidFill>
                  <a:srgbClr val="FF0000"/>
                </a:solidFill>
                <a:latin typeface="Arial" pitchFamily="-110" charset="0"/>
                <a:ea typeface="+mn-ea"/>
              </a:rPr>
              <a:t>1024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3C90A2E-D839-E849-B1D0-A4B639115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626" y="1224744"/>
            <a:ext cx="1977083" cy="5731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498880-4C80-CC4D-86DE-5948CE3A3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314" y="1498192"/>
            <a:ext cx="770740" cy="48362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49FCDD1-6D4D-7C47-AB2E-1A9E5AC87079}"/>
              </a:ext>
            </a:extLst>
          </p:cNvPr>
          <p:cNvGrpSpPr/>
          <p:nvPr/>
        </p:nvGrpSpPr>
        <p:grpSpPr>
          <a:xfrm>
            <a:off x="5035114" y="2183625"/>
            <a:ext cx="6269717" cy="4261044"/>
            <a:chOff x="886690" y="1803971"/>
            <a:chExt cx="9540419" cy="475692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93DB7CD-9EBA-704D-96A9-0AC7C01B6E0F}"/>
                </a:ext>
              </a:extLst>
            </p:cNvPr>
            <p:cNvGrpSpPr/>
            <p:nvPr/>
          </p:nvGrpSpPr>
          <p:grpSpPr>
            <a:xfrm>
              <a:off x="886690" y="1803971"/>
              <a:ext cx="1272240" cy="4723604"/>
              <a:chOff x="964223" y="1316978"/>
              <a:chExt cx="1272240" cy="4313712"/>
            </a:xfrm>
          </p:grpSpPr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B4D67099-2B57-FE46-9603-107748573517}"/>
                  </a:ext>
                </a:extLst>
              </p:cNvPr>
              <p:cNvSpPr/>
              <p:nvPr/>
            </p:nvSpPr>
            <p:spPr>
              <a:xfrm>
                <a:off x="1002922" y="1316978"/>
                <a:ext cx="1233541" cy="4313712"/>
              </a:xfrm>
              <a:prstGeom prst="roundRect">
                <a:avLst/>
              </a:prstGeom>
              <a:solidFill>
                <a:srgbClr val="9BBB59">
                  <a:lumMod val="60000"/>
                  <a:lumOff val="40000"/>
                </a:srgbClr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GPU  1</a:t>
                </a:r>
              </a:p>
            </p:txBody>
          </p:sp>
          <p:sp>
            <p:nvSpPr>
              <p:cNvPr id="68" name="Down Arrow 67">
                <a:extLst>
                  <a:ext uri="{FF2B5EF4-FFF2-40B4-BE49-F238E27FC236}">
                    <a16:creationId xmlns:a16="http://schemas.microsoft.com/office/drawing/2014/main" id="{9994BE0E-E8B4-6342-8991-EAD5CD481C98}"/>
                  </a:ext>
                </a:extLst>
              </p:cNvPr>
              <p:cNvSpPr/>
              <p:nvPr/>
            </p:nvSpPr>
            <p:spPr>
              <a:xfrm>
                <a:off x="1553302" y="1994889"/>
                <a:ext cx="499866" cy="2758573"/>
              </a:xfrm>
              <a:prstGeom prst="downArrow">
                <a:avLst/>
              </a:prstGeom>
              <a:solidFill>
                <a:srgbClr val="4F81BD"/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24337B07-67A0-CA4C-B761-F76AA0F3D0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721"/>
              <a:stretch/>
            </p:blipFill>
            <p:spPr>
              <a:xfrm rot="5400000">
                <a:off x="323051" y="2807617"/>
                <a:ext cx="1943721" cy="661377"/>
              </a:xfrm>
              <a:prstGeom prst="rect">
                <a:avLst/>
              </a:prstGeom>
            </p:spPr>
          </p:pic>
          <p:sp>
            <p:nvSpPr>
              <p:cNvPr id="70" name="Can 69">
                <a:extLst>
                  <a:ext uri="{FF2B5EF4-FFF2-40B4-BE49-F238E27FC236}">
                    <a16:creationId xmlns:a16="http://schemas.microsoft.com/office/drawing/2014/main" id="{6834EEF7-BF83-C144-B47E-77339228859A}"/>
                  </a:ext>
                </a:extLst>
              </p:cNvPr>
              <p:cNvSpPr/>
              <p:nvPr/>
            </p:nvSpPr>
            <p:spPr>
              <a:xfrm>
                <a:off x="1265382" y="1405283"/>
                <a:ext cx="632159" cy="544610"/>
              </a:xfrm>
              <a:prstGeom prst="can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64</a:t>
                </a:r>
              </a:p>
            </p:txBody>
          </p:sp>
          <p:sp>
            <p:nvSpPr>
              <p:cNvPr id="71" name="Rounded Rectangle 70">
                <a:extLst>
                  <a:ext uri="{FF2B5EF4-FFF2-40B4-BE49-F238E27FC236}">
                    <a16:creationId xmlns:a16="http://schemas.microsoft.com/office/drawing/2014/main" id="{955DC4EB-4BA0-AB44-ACC5-76655F1638E2}"/>
                  </a:ext>
                </a:extLst>
              </p:cNvPr>
              <p:cNvSpPr/>
              <p:nvPr/>
            </p:nvSpPr>
            <p:spPr>
              <a:xfrm rot="16200000">
                <a:off x="1325484" y="2386494"/>
                <a:ext cx="955502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37DEB167-1BD4-744B-B5AC-BBDE35A72FAC}"/>
                  </a:ext>
                </a:extLst>
              </p:cNvPr>
              <p:cNvSpPr/>
              <p:nvPr/>
            </p:nvSpPr>
            <p:spPr>
              <a:xfrm rot="16200000">
                <a:off x="1286405" y="3660737"/>
                <a:ext cx="1033660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01C171C-3746-4049-A9D1-B88574094AFA}"/>
                </a:ext>
              </a:extLst>
            </p:cNvPr>
            <p:cNvGrpSpPr/>
            <p:nvPr/>
          </p:nvGrpSpPr>
          <p:grpSpPr>
            <a:xfrm>
              <a:off x="2551983" y="1816699"/>
              <a:ext cx="1272240" cy="4723604"/>
              <a:chOff x="964223" y="1316978"/>
              <a:chExt cx="1272240" cy="4313712"/>
            </a:xfrm>
          </p:grpSpPr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E72AED32-3592-064E-844C-E7CE398F37AF}"/>
                  </a:ext>
                </a:extLst>
              </p:cNvPr>
              <p:cNvSpPr/>
              <p:nvPr/>
            </p:nvSpPr>
            <p:spPr>
              <a:xfrm>
                <a:off x="1002922" y="1316978"/>
                <a:ext cx="1233541" cy="4313712"/>
              </a:xfrm>
              <a:prstGeom prst="roundRect">
                <a:avLst/>
              </a:prstGeom>
              <a:solidFill>
                <a:srgbClr val="9BBB59">
                  <a:lumMod val="60000"/>
                  <a:lumOff val="40000"/>
                </a:srgbClr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GPU  2</a:t>
                </a:r>
              </a:p>
            </p:txBody>
          </p:sp>
          <p:sp>
            <p:nvSpPr>
              <p:cNvPr id="62" name="Down Arrow 61">
                <a:extLst>
                  <a:ext uri="{FF2B5EF4-FFF2-40B4-BE49-F238E27FC236}">
                    <a16:creationId xmlns:a16="http://schemas.microsoft.com/office/drawing/2014/main" id="{55B850BA-CE85-E848-BBD3-7F9B461DE276}"/>
                  </a:ext>
                </a:extLst>
              </p:cNvPr>
              <p:cNvSpPr/>
              <p:nvPr/>
            </p:nvSpPr>
            <p:spPr>
              <a:xfrm>
                <a:off x="1553302" y="1994889"/>
                <a:ext cx="499866" cy="2746950"/>
              </a:xfrm>
              <a:prstGeom prst="downArrow">
                <a:avLst/>
              </a:prstGeom>
              <a:solidFill>
                <a:srgbClr val="4F81BD"/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3D117277-E780-BA44-A0CF-55F74E1606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721"/>
              <a:stretch/>
            </p:blipFill>
            <p:spPr>
              <a:xfrm rot="5400000">
                <a:off x="323051" y="2807617"/>
                <a:ext cx="1943721" cy="661377"/>
              </a:xfrm>
              <a:prstGeom prst="rect">
                <a:avLst/>
              </a:prstGeom>
            </p:spPr>
          </p:pic>
          <p:sp>
            <p:nvSpPr>
              <p:cNvPr id="64" name="Can 63">
                <a:extLst>
                  <a:ext uri="{FF2B5EF4-FFF2-40B4-BE49-F238E27FC236}">
                    <a16:creationId xmlns:a16="http://schemas.microsoft.com/office/drawing/2014/main" id="{5E75D8F4-E52E-3840-A511-63F6DCCCE019}"/>
                  </a:ext>
                </a:extLst>
              </p:cNvPr>
              <p:cNvSpPr/>
              <p:nvPr/>
            </p:nvSpPr>
            <p:spPr>
              <a:xfrm>
                <a:off x="1265382" y="1405283"/>
                <a:ext cx="632159" cy="544610"/>
              </a:xfrm>
              <a:prstGeom prst="can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64</a:t>
                </a:r>
              </a:p>
            </p:txBody>
          </p:sp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177AD8A5-0F46-C549-9ADE-C38E68B9F20B}"/>
                  </a:ext>
                </a:extLst>
              </p:cNvPr>
              <p:cNvSpPr/>
              <p:nvPr/>
            </p:nvSpPr>
            <p:spPr>
              <a:xfrm rot="16200000">
                <a:off x="1325484" y="2386494"/>
                <a:ext cx="955502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Rounded Rectangle 65">
                <a:extLst>
                  <a:ext uri="{FF2B5EF4-FFF2-40B4-BE49-F238E27FC236}">
                    <a16:creationId xmlns:a16="http://schemas.microsoft.com/office/drawing/2014/main" id="{E62C156B-4538-BD49-A0E2-08F870C70854}"/>
                  </a:ext>
                </a:extLst>
              </p:cNvPr>
              <p:cNvSpPr/>
              <p:nvPr/>
            </p:nvSpPr>
            <p:spPr>
              <a:xfrm rot="16200000">
                <a:off x="1286405" y="3660737"/>
                <a:ext cx="1033660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473E6CA-2441-3845-B903-A8C97FB80D5A}"/>
                </a:ext>
              </a:extLst>
            </p:cNvPr>
            <p:cNvGrpSpPr/>
            <p:nvPr/>
          </p:nvGrpSpPr>
          <p:grpSpPr>
            <a:xfrm>
              <a:off x="4254500" y="1837295"/>
              <a:ext cx="1272240" cy="4723604"/>
              <a:chOff x="964223" y="1316978"/>
              <a:chExt cx="1272240" cy="4313712"/>
            </a:xfrm>
          </p:grpSpPr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B0DA6094-2C7F-B542-B466-06A963C2B5B3}"/>
                  </a:ext>
                </a:extLst>
              </p:cNvPr>
              <p:cNvSpPr/>
              <p:nvPr/>
            </p:nvSpPr>
            <p:spPr>
              <a:xfrm>
                <a:off x="1002922" y="1316978"/>
                <a:ext cx="1233541" cy="4313712"/>
              </a:xfrm>
              <a:prstGeom prst="roundRect">
                <a:avLst/>
              </a:prstGeom>
              <a:solidFill>
                <a:srgbClr val="9BBB59">
                  <a:lumMod val="60000"/>
                  <a:lumOff val="40000"/>
                </a:srgbClr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GPU  3</a:t>
                </a:r>
              </a:p>
            </p:txBody>
          </p:sp>
          <p:sp>
            <p:nvSpPr>
              <p:cNvPr id="56" name="Down Arrow 55">
                <a:extLst>
                  <a:ext uri="{FF2B5EF4-FFF2-40B4-BE49-F238E27FC236}">
                    <a16:creationId xmlns:a16="http://schemas.microsoft.com/office/drawing/2014/main" id="{F8D46C9F-C984-914A-A4CC-4DC36955F337}"/>
                  </a:ext>
                </a:extLst>
              </p:cNvPr>
              <p:cNvSpPr/>
              <p:nvPr/>
            </p:nvSpPr>
            <p:spPr>
              <a:xfrm>
                <a:off x="1553302" y="1994889"/>
                <a:ext cx="499866" cy="2746950"/>
              </a:xfrm>
              <a:prstGeom prst="downArrow">
                <a:avLst/>
              </a:prstGeom>
              <a:solidFill>
                <a:srgbClr val="4F81BD"/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904414E2-97A2-FB4D-9B56-3576E2769F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721"/>
              <a:stretch/>
            </p:blipFill>
            <p:spPr>
              <a:xfrm rot="5400000">
                <a:off x="323051" y="2807617"/>
                <a:ext cx="1943721" cy="661377"/>
              </a:xfrm>
              <a:prstGeom prst="rect">
                <a:avLst/>
              </a:prstGeom>
            </p:spPr>
          </p:pic>
          <p:sp>
            <p:nvSpPr>
              <p:cNvPr id="58" name="Can 57">
                <a:extLst>
                  <a:ext uri="{FF2B5EF4-FFF2-40B4-BE49-F238E27FC236}">
                    <a16:creationId xmlns:a16="http://schemas.microsoft.com/office/drawing/2014/main" id="{F3CC33C6-0B8E-7C40-BA23-CD0834B8CB25}"/>
                  </a:ext>
                </a:extLst>
              </p:cNvPr>
              <p:cNvSpPr/>
              <p:nvPr/>
            </p:nvSpPr>
            <p:spPr>
              <a:xfrm>
                <a:off x="1265382" y="1405283"/>
                <a:ext cx="632159" cy="544610"/>
              </a:xfrm>
              <a:prstGeom prst="can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64</a:t>
                </a: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63134BEE-E4A8-9B4A-9B89-0B9D334B602B}"/>
                  </a:ext>
                </a:extLst>
              </p:cNvPr>
              <p:cNvSpPr/>
              <p:nvPr/>
            </p:nvSpPr>
            <p:spPr>
              <a:xfrm rot="16200000">
                <a:off x="1325484" y="2386494"/>
                <a:ext cx="955502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A4BB1E71-2626-FC42-BF26-F65E06CFB95E}"/>
                  </a:ext>
                </a:extLst>
              </p:cNvPr>
              <p:cNvSpPr/>
              <p:nvPr/>
            </p:nvSpPr>
            <p:spPr>
              <a:xfrm rot="16200000">
                <a:off x="1286405" y="3660737"/>
                <a:ext cx="1033660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3889D5-AC9E-2340-985E-9EB4CB620C47}"/>
                </a:ext>
              </a:extLst>
            </p:cNvPr>
            <p:cNvSpPr txBox="1"/>
            <p:nvPr/>
          </p:nvSpPr>
          <p:spPr>
            <a:xfrm>
              <a:off x="6770959" y="3491211"/>
              <a:ext cx="5698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… 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63F144B-E8FF-174D-B42D-2EBAA662C8D8}"/>
                </a:ext>
              </a:extLst>
            </p:cNvPr>
            <p:cNvGrpSpPr/>
            <p:nvPr/>
          </p:nvGrpSpPr>
          <p:grpSpPr>
            <a:xfrm>
              <a:off x="9154869" y="1816699"/>
              <a:ext cx="1272240" cy="4723604"/>
              <a:chOff x="964223" y="1316978"/>
              <a:chExt cx="1272240" cy="4313712"/>
            </a:xfrm>
          </p:grpSpPr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4E405B3E-35F4-8B47-AF2B-72F75032883A}"/>
                  </a:ext>
                </a:extLst>
              </p:cNvPr>
              <p:cNvSpPr/>
              <p:nvPr/>
            </p:nvSpPr>
            <p:spPr>
              <a:xfrm>
                <a:off x="1002922" y="1316978"/>
                <a:ext cx="1233541" cy="4313712"/>
              </a:xfrm>
              <a:prstGeom prst="roundRect">
                <a:avLst/>
              </a:prstGeom>
              <a:solidFill>
                <a:srgbClr val="9BBB59">
                  <a:lumMod val="60000"/>
                  <a:lumOff val="40000"/>
                </a:srgbClr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GPU  16</a:t>
                </a:r>
              </a:p>
            </p:txBody>
          </p:sp>
          <p:sp>
            <p:nvSpPr>
              <p:cNvPr id="50" name="Down Arrow 49">
                <a:extLst>
                  <a:ext uri="{FF2B5EF4-FFF2-40B4-BE49-F238E27FC236}">
                    <a16:creationId xmlns:a16="http://schemas.microsoft.com/office/drawing/2014/main" id="{5E6F7F82-2DD4-994E-B708-39FD38FD6588}"/>
                  </a:ext>
                </a:extLst>
              </p:cNvPr>
              <p:cNvSpPr/>
              <p:nvPr/>
            </p:nvSpPr>
            <p:spPr>
              <a:xfrm>
                <a:off x="1553302" y="1994889"/>
                <a:ext cx="499866" cy="2746950"/>
              </a:xfrm>
              <a:prstGeom prst="downArrow">
                <a:avLst/>
              </a:prstGeom>
              <a:solidFill>
                <a:srgbClr val="4F81BD"/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7EFEA607-4E75-D64E-A5C4-037C1BBE1B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721"/>
              <a:stretch/>
            </p:blipFill>
            <p:spPr>
              <a:xfrm rot="5400000">
                <a:off x="323051" y="2807617"/>
                <a:ext cx="1943721" cy="661377"/>
              </a:xfrm>
              <a:prstGeom prst="rect">
                <a:avLst/>
              </a:prstGeom>
            </p:spPr>
          </p:pic>
          <p:sp>
            <p:nvSpPr>
              <p:cNvPr id="52" name="Can 51">
                <a:extLst>
                  <a:ext uri="{FF2B5EF4-FFF2-40B4-BE49-F238E27FC236}">
                    <a16:creationId xmlns:a16="http://schemas.microsoft.com/office/drawing/2014/main" id="{AF4924E7-F2EB-C94B-B316-2449AF4F4436}"/>
                  </a:ext>
                </a:extLst>
              </p:cNvPr>
              <p:cNvSpPr/>
              <p:nvPr/>
            </p:nvSpPr>
            <p:spPr>
              <a:xfrm>
                <a:off x="1265382" y="1405283"/>
                <a:ext cx="632159" cy="544610"/>
              </a:xfrm>
              <a:prstGeom prst="can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64</a:t>
                </a:r>
              </a:p>
            </p:txBody>
          </p:sp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4EF06A16-0D8E-4E43-AF56-FE869E9442D2}"/>
                  </a:ext>
                </a:extLst>
              </p:cNvPr>
              <p:cNvSpPr/>
              <p:nvPr/>
            </p:nvSpPr>
            <p:spPr>
              <a:xfrm rot="16200000">
                <a:off x="1325484" y="2386494"/>
                <a:ext cx="955502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95E616CC-CFE3-2F47-83E8-D168685C0EB4}"/>
                  </a:ext>
                </a:extLst>
              </p:cNvPr>
              <p:cNvSpPr/>
              <p:nvPr/>
            </p:nvSpPr>
            <p:spPr>
              <a:xfrm rot="16200000">
                <a:off x="1286405" y="3660737"/>
                <a:ext cx="1033660" cy="406543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bprop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1FBE56F9-618B-C149-96B9-74966363C9AE}"/>
                </a:ext>
              </a:extLst>
            </p:cNvPr>
            <p:cNvSpPr/>
            <p:nvPr/>
          </p:nvSpPr>
          <p:spPr>
            <a:xfrm>
              <a:off x="1003122" y="5629932"/>
              <a:ext cx="9332369" cy="325644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MPI ALLREDUCE</a:t>
              </a:r>
            </a:p>
          </p:txBody>
        </p:sp>
      </p:grp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D0F62145-372F-1B40-907A-6724190017B8}"/>
              </a:ext>
            </a:extLst>
          </p:cNvPr>
          <p:cNvSpPr txBox="1">
            <a:spLocks/>
          </p:cNvSpPr>
          <p:nvPr/>
        </p:nvSpPr>
        <p:spPr>
          <a:xfrm>
            <a:off x="488887" y="1421010"/>
            <a:ext cx="3852003" cy="498213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If we want to keep scaling synchronous SGD then we have to keep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increasing the batch size. </a:t>
            </a:r>
          </a:p>
        </p:txBody>
      </p:sp>
    </p:spTree>
    <p:extLst>
      <p:ext uri="{BB962C8B-B14F-4D97-AF65-F5344CB8AC3E}">
        <p14:creationId xmlns:p14="http://schemas.microsoft.com/office/powerpoint/2010/main" val="37734913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2912" title="Chart">
            <a:extLst>
              <a:ext uri="{FF2B5EF4-FFF2-40B4-BE49-F238E27FC236}">
                <a16:creationId xmlns:a16="http://schemas.microsoft.com/office/drawing/2014/main" id="{59480658-F475-F94C-86B0-5091C4AB2CF9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9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777" y="1343817"/>
            <a:ext cx="5761458" cy="34408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98A3D9-E0D8-534F-9B6C-9D88E9CB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Naively increasing Batch size leads to perfect results but …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25EC2B8-B8FA-1847-8F74-02D0834D1B28}"/>
              </a:ext>
            </a:extLst>
          </p:cNvPr>
          <p:cNvGrpSpPr/>
          <p:nvPr/>
        </p:nvGrpSpPr>
        <p:grpSpPr>
          <a:xfrm>
            <a:off x="2222878" y="4682836"/>
            <a:ext cx="6590697" cy="2175164"/>
            <a:chOff x="2222878" y="4682836"/>
            <a:chExt cx="6590697" cy="217516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90FBDA8-D49B-4342-8E2F-1C4D992A1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2878" y="4839648"/>
              <a:ext cx="6590697" cy="201835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3D4647-E2C0-3441-A5BC-99F3EAD3CBCE}"/>
                </a:ext>
              </a:extLst>
            </p:cNvPr>
            <p:cNvSpPr/>
            <p:nvPr/>
          </p:nvSpPr>
          <p:spPr>
            <a:xfrm>
              <a:off x="4544291" y="4682836"/>
              <a:ext cx="2008909" cy="2175164"/>
            </a:xfrm>
            <a:prstGeom prst="rect">
              <a:avLst/>
            </a:prstGeom>
            <a:solidFill>
              <a:schemeClr val="accent4">
                <a:alpha val="33745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465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4" name="Shape 3434"/>
          <p:cNvSpPr txBox="1">
            <a:spLocks noGrp="1"/>
          </p:cNvSpPr>
          <p:nvPr>
            <p:ph type="title"/>
          </p:nvPr>
        </p:nvSpPr>
        <p:spPr>
          <a:xfrm>
            <a:off x="241200" y="801885"/>
            <a:ext cx="11709600" cy="460562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" sz="2400" dirty="0"/>
              <a:t>The right dataflow, precision, and many other parameters heavily depend on the workload.</a:t>
            </a:r>
            <a:br>
              <a:rPr lang="en" sz="2400" dirty="0"/>
            </a:br>
            <a:br>
              <a:rPr lang="en" sz="2400" dirty="0"/>
            </a:br>
            <a:r>
              <a:rPr lang="en-US" sz="2400" dirty="0"/>
              <a:t>If you were to design a HW today, it would at least take</a:t>
            </a:r>
            <a:r>
              <a:rPr lang="en-US" sz="2400" b="1" dirty="0"/>
              <a:t> ~2years </a:t>
            </a:r>
            <a:r>
              <a:rPr lang="en-US" sz="2400" dirty="0"/>
              <a:t>for its tape out, with a cost of </a:t>
            </a:r>
            <a:r>
              <a:rPr lang="en-US" sz="2400" b="1" dirty="0"/>
              <a:t>~$500M </a:t>
            </a:r>
            <a:r>
              <a:rPr lang="en-US" sz="2400" dirty="0"/>
              <a:t>(estimate for 3nm)</a:t>
            </a:r>
            <a:endParaRPr sz="2400" dirty="0"/>
          </a:p>
          <a:p>
            <a:pPr algn="ctr">
              <a:lnSpc>
                <a:spcPct val="150000"/>
              </a:lnSpc>
            </a:pPr>
            <a:endParaRPr sz="2400" dirty="0"/>
          </a:p>
          <a:p>
            <a:pPr algn="ctr">
              <a:lnSpc>
                <a:spcPct val="150000"/>
              </a:lnSpc>
            </a:pPr>
            <a:r>
              <a:rPr lang="en" sz="2400" dirty="0"/>
              <a:t>It must remain relevant through ~5 years to justify the huge upfront investment</a:t>
            </a:r>
            <a:endParaRPr sz="2400" dirty="0"/>
          </a:p>
          <a:p>
            <a:pPr algn="ctr">
              <a:lnSpc>
                <a:spcPct val="150000"/>
              </a:lnSpc>
            </a:pPr>
            <a:endParaRPr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45F2B-A25F-7849-B901-5C8094581814}"/>
              </a:ext>
            </a:extLst>
          </p:cNvPr>
          <p:cNvSpPr txBox="1"/>
          <p:nvPr/>
        </p:nvSpPr>
        <p:spPr>
          <a:xfrm>
            <a:off x="241200" y="5532895"/>
            <a:ext cx="1170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800" b="1" dirty="0"/>
              <a:t>What do you think is the right workload for the future to bet on?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873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9A530-43B4-7D45-9EAA-618D6B7E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Bigger isn’t Always Better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65B93-559D-964F-97CF-88C6A5F61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 for larger batch sizes</a:t>
            </a:r>
          </a:p>
          <a:p>
            <a:pPr lvl="1"/>
            <a:r>
              <a:rPr lang="en-US" dirty="0"/>
              <a:t>More opportunities for parallelism </a:t>
            </a:r>
            <a:r>
              <a:rPr lang="en-US" dirty="0">
                <a:sym typeface="Wingdings" pitchFamily="2" charset="2"/>
              </a:rPr>
              <a:t> but is it useful?</a:t>
            </a:r>
          </a:p>
          <a:p>
            <a:pPr lvl="1"/>
            <a:r>
              <a:rPr lang="en-US" dirty="0">
                <a:sym typeface="Wingdings" pitchFamily="2" charset="2"/>
              </a:rPr>
              <a:t>Recall (1/n variance reduction):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Is a variance reduction helpful?</a:t>
            </a:r>
          </a:p>
          <a:p>
            <a:pPr lvl="1"/>
            <a:r>
              <a:rPr lang="en-US" dirty="0">
                <a:sym typeface="Wingdings" pitchFamily="2" charset="2"/>
              </a:rPr>
              <a:t>Only if it let’s you take bigger steps (move faster)</a:t>
            </a:r>
          </a:p>
          <a:p>
            <a:pPr lvl="1"/>
            <a:r>
              <a:rPr lang="en-US" dirty="0">
                <a:sym typeface="Wingdings" pitchFamily="2" charset="2"/>
              </a:rPr>
              <a:t>Does it affect the final prediction accuracy?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82F18F-47FA-FF45-8825-259EF37E6DBE}"/>
              </a:ext>
            </a:extLst>
          </p:cNvPr>
          <p:cNvGrpSpPr/>
          <p:nvPr/>
        </p:nvGrpSpPr>
        <p:grpSpPr>
          <a:xfrm>
            <a:off x="1482105" y="3001836"/>
            <a:ext cx="9843986" cy="1193800"/>
            <a:chOff x="1509814" y="3429000"/>
            <a:chExt cx="9843986" cy="1193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D1CF3F-5056-D64D-9C5D-701614FEA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6800" y="3429000"/>
              <a:ext cx="5207000" cy="11938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E8BB7B-8CBA-3F4C-9588-EFE65B930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814" y="3429000"/>
              <a:ext cx="4406900" cy="116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83903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84761-8B23-8A4F-AAE6-1914E974A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Large Batch 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533C3-4DCD-4144-ADBC-B95B0BB8E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51" y="2276749"/>
            <a:ext cx="4237971" cy="339161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AA6EA3-F37A-3D44-925B-C4CBEB092BF5}"/>
              </a:ext>
            </a:extLst>
          </p:cNvPr>
          <p:cNvSpPr txBox="1">
            <a:spLocks/>
          </p:cNvSpPr>
          <p:nvPr/>
        </p:nvSpPr>
        <p:spPr>
          <a:xfrm>
            <a:off x="250902" y="1219200"/>
            <a:ext cx="10668000" cy="11929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2200"/>
              </a:spcBef>
              <a:buClr>
                <a:schemeClr val="tx1"/>
              </a:buClr>
              <a:buSzPct val="100000"/>
              <a:buFont typeface="Wingdings" charset="2"/>
              <a:buChar char="Ø"/>
              <a:defRPr sz="28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24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20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b="0" i="0" kern="1200">
                <a:solidFill>
                  <a:schemeClr val="tx1"/>
                </a:solidFill>
                <a:uFillTx/>
                <a:latin typeface="+mn-lt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dirty="0"/>
              <a:t>Larger Batch leads to </a:t>
            </a:r>
            <a:r>
              <a:rPr lang="en-US" dirty="0">
                <a:solidFill>
                  <a:srgbClr val="FF0000"/>
                </a:solidFill>
              </a:rPr>
              <a:t>sub-optimal generalization</a:t>
            </a:r>
          </a:p>
          <a:p>
            <a:pPr>
              <a:buClrTx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A common belief is that large batch training gets attracted to </a:t>
            </a:r>
            <a:r>
              <a:rPr lang="en-US" kern="0" dirty="0">
                <a:solidFill>
                  <a:srgbClr val="FF0000"/>
                </a:solidFill>
                <a:latin typeface="Arial"/>
                <a:cs typeface="Arial"/>
              </a:rPr>
              <a:t>“sharp </a:t>
            </a:r>
            <a:r>
              <a:rPr lang="en-US" kern="0" dirty="0" err="1">
                <a:solidFill>
                  <a:srgbClr val="FF0000"/>
                </a:solidFill>
                <a:latin typeface="Arial"/>
                <a:cs typeface="Arial"/>
              </a:rPr>
              <a:t>minimas</a:t>
            </a:r>
            <a:r>
              <a:rPr lang="en-US" kern="0" dirty="0">
                <a:solidFill>
                  <a:srgbClr val="FF0000"/>
                </a:solidFill>
                <a:latin typeface="Arial"/>
                <a:cs typeface="Arial"/>
              </a:rPr>
              <a:t>”</a:t>
            </a:r>
          </a:p>
          <a:p>
            <a:pPr lvl="1">
              <a:buClrTx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41A2DE-358A-3046-9AB3-43F7AF008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/>
          <a:stretch/>
        </p:blipFill>
        <p:spPr>
          <a:xfrm>
            <a:off x="5087750" y="2658186"/>
            <a:ext cx="4570495" cy="2628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78465-B923-4944-817D-C9A635690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343" y="3976037"/>
            <a:ext cx="2521313" cy="1892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2EBFF6-43C8-8448-9D9D-726A7A039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344" y="2218559"/>
            <a:ext cx="2521313" cy="18923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B3BC47-4841-E046-BEE2-68635D82F830}"/>
              </a:ext>
            </a:extLst>
          </p:cNvPr>
          <p:cNvSpPr/>
          <p:nvPr/>
        </p:nvSpPr>
        <p:spPr>
          <a:xfrm>
            <a:off x="117551" y="5990570"/>
            <a:ext cx="11670601" cy="738664"/>
          </a:xfrm>
          <a:prstGeom prst="rect">
            <a:avLst/>
          </a:prstGeom>
          <a:ln w="952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hangingPunct="0">
              <a:buClrTx/>
              <a:defRPr/>
            </a:pPr>
            <a:r>
              <a:rPr lang="en-US" kern="1200" dirty="0" err="1"/>
              <a:t>Keskar</a:t>
            </a:r>
            <a:r>
              <a:rPr lang="en-US" kern="1200" dirty="0"/>
              <a:t> et al., On Large-Batch Training for Deep Learning: Generalization Gap and Sharp Minima, ICLR’16.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Z. Yao, A.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Gholami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Q. Lei, K.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Keutzer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M. Mahoney. Hessian-based Analysis of Large Batch Training and Robustness to Adversaries, </a:t>
            </a:r>
            <a:r>
              <a:rPr lang="en-US" kern="1200" dirty="0"/>
              <a:t>NeurIPS’18.</a:t>
            </a:r>
          </a:p>
          <a:p>
            <a:pPr hangingPunct="0">
              <a:buClrTx/>
              <a:defRPr/>
            </a:pPr>
            <a:r>
              <a:rPr lang="en-US" kern="1200" dirty="0"/>
              <a:t>Ginsburg, Boris, Igor </a:t>
            </a:r>
            <a:r>
              <a:rPr lang="en-US" kern="1200" dirty="0" err="1"/>
              <a:t>Gitman</a:t>
            </a:r>
            <a:r>
              <a:rPr lang="en-US" kern="1200" dirty="0"/>
              <a:t>, and Yang You. "Large Batch Training of Convolutional Networks with LARS." arXiv:1708.03888, 2018.</a:t>
            </a:r>
          </a:p>
        </p:txBody>
      </p:sp>
    </p:spTree>
    <p:extLst>
      <p:ext uri="{BB962C8B-B14F-4D97-AF65-F5344CB8AC3E}">
        <p14:creationId xmlns:p14="http://schemas.microsoft.com/office/powerpoint/2010/main" val="49841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C4292-3EC5-8A41-969C-A9A3470B7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 Gap Problem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54439-F4A7-6547-AD4F-AE7453FA5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477519"/>
            <a:ext cx="8124371" cy="47281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6591B9-183D-BB43-BD07-E3065E524BDF}"/>
              </a:ext>
            </a:extLst>
          </p:cNvPr>
          <p:cNvSpPr txBox="1"/>
          <p:nvPr/>
        </p:nvSpPr>
        <p:spPr>
          <a:xfrm>
            <a:off x="8509520" y="2649893"/>
            <a:ext cx="3862874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Larger batch sizes harm generalization performance.</a:t>
            </a:r>
          </a:p>
        </p:txBody>
      </p:sp>
    </p:spTree>
    <p:extLst>
      <p:ext uri="{BB962C8B-B14F-4D97-AF65-F5344CB8AC3E}">
        <p14:creationId xmlns:p14="http://schemas.microsoft.com/office/powerpoint/2010/main" val="7130238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298;p45"/>
          <p:cNvSpPr txBox="1">
            <a:spLocks/>
          </p:cNvSpPr>
          <p:nvPr/>
        </p:nvSpPr>
        <p:spPr>
          <a:xfrm>
            <a:off x="1275788" y="140145"/>
            <a:ext cx="9363212" cy="785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ED7B280-6BC6-D64F-8772-DEEEE5022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889" y="3859478"/>
            <a:ext cx="2870954" cy="2217456"/>
          </a:xfrm>
          <a:prstGeom prst="rect">
            <a:avLst/>
          </a:prstGeom>
        </p:spPr>
      </p:pic>
      <p:pic>
        <p:nvPicPr>
          <p:cNvPr id="31" name="Google Shape;92;p15">
            <a:extLst>
              <a:ext uri="{FF2B5EF4-FFF2-40B4-BE49-F238E27FC236}">
                <a16:creationId xmlns:a16="http://schemas.microsoft.com/office/drawing/2014/main" id="{5CED3395-B80B-1544-9B01-49AE1CF717B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700" y="1686392"/>
            <a:ext cx="2936826" cy="101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3;p15">
            <a:extLst>
              <a:ext uri="{FF2B5EF4-FFF2-40B4-BE49-F238E27FC236}">
                <a16:creationId xmlns:a16="http://schemas.microsoft.com/office/drawing/2014/main" id="{B4F111FE-3A2F-1743-845B-9428D8AAC437}"/>
              </a:ext>
            </a:extLst>
          </p:cNvPr>
          <p:cNvSpPr txBox="1"/>
          <p:nvPr/>
        </p:nvSpPr>
        <p:spPr>
          <a:xfrm>
            <a:off x="781325" y="1317992"/>
            <a:ext cx="22278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Objective function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94;p15">
            <a:extLst>
              <a:ext uri="{FF2B5EF4-FFF2-40B4-BE49-F238E27FC236}">
                <a16:creationId xmlns:a16="http://schemas.microsoft.com/office/drawing/2014/main" id="{4442D0C1-5DB7-6145-B9F9-1E019C0FB965}"/>
              </a:ext>
            </a:extLst>
          </p:cNvPr>
          <p:cNvSpPr txBox="1"/>
          <p:nvPr/>
        </p:nvSpPr>
        <p:spPr>
          <a:xfrm>
            <a:off x="5007325" y="1317992"/>
            <a:ext cx="22278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Update rule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4" name="Google Shape;95;p15">
            <a:extLst>
              <a:ext uri="{FF2B5EF4-FFF2-40B4-BE49-F238E27FC236}">
                <a16:creationId xmlns:a16="http://schemas.microsoft.com/office/drawing/2014/main" id="{23D7DD9C-3D5E-9343-908F-700C3BA91FD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9775" y="1797452"/>
            <a:ext cx="4347099" cy="841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99;p15">
            <a:extLst>
              <a:ext uri="{FF2B5EF4-FFF2-40B4-BE49-F238E27FC236}">
                <a16:creationId xmlns:a16="http://schemas.microsoft.com/office/drawing/2014/main" id="{ED54B359-F672-F943-A2D9-CD3CBFD90F88}"/>
              </a:ext>
            </a:extLst>
          </p:cNvPr>
          <p:cNvGrpSpPr/>
          <p:nvPr/>
        </p:nvGrpSpPr>
        <p:grpSpPr>
          <a:xfrm>
            <a:off x="311424" y="3924203"/>
            <a:ext cx="2402409" cy="642707"/>
            <a:chOff x="1150275" y="1071325"/>
            <a:chExt cx="3829300" cy="960900"/>
          </a:xfrm>
        </p:grpSpPr>
        <p:sp>
          <p:nvSpPr>
            <p:cNvPr id="41" name="Google Shape;101;p15">
              <a:extLst>
                <a:ext uri="{FF2B5EF4-FFF2-40B4-BE49-F238E27FC236}">
                  <a16:creationId xmlns:a16="http://schemas.microsoft.com/office/drawing/2014/main" id="{67527AFE-5FFC-454F-9E79-CB483FEBB1D8}"/>
                </a:ext>
              </a:extLst>
            </p:cNvPr>
            <p:cNvSpPr/>
            <p:nvPr/>
          </p:nvSpPr>
          <p:spPr>
            <a:xfrm>
              <a:off x="1150275" y="1071325"/>
              <a:ext cx="2227800" cy="960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02;p15">
              <a:extLst>
                <a:ext uri="{FF2B5EF4-FFF2-40B4-BE49-F238E27FC236}">
                  <a16:creationId xmlns:a16="http://schemas.microsoft.com/office/drawing/2014/main" id="{15375072-5B90-7541-9D63-EE908F3F0317}"/>
                </a:ext>
              </a:extLst>
            </p:cNvPr>
            <p:cNvSpPr/>
            <p:nvPr/>
          </p:nvSpPr>
          <p:spPr>
            <a:xfrm>
              <a:off x="2947975" y="1071325"/>
              <a:ext cx="2031600" cy="524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874E0A-E0E7-4E84-BB95-779142C9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 Large Batch Reduces</a:t>
            </a:r>
            <a:r>
              <a:rPr lang="en-US" baseline="0" dirty="0"/>
              <a:t> Noise and may Get Trapped in Local Minima</a:t>
            </a:r>
            <a:endParaRPr lang="en-US" dirty="0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9F2BF03-B3AF-064A-861F-0BB312E14CE4}"/>
              </a:ext>
            </a:extLst>
          </p:cNvPr>
          <p:cNvSpPr/>
          <p:nvPr/>
        </p:nvSpPr>
        <p:spPr>
          <a:xfrm>
            <a:off x="958039" y="3208628"/>
            <a:ext cx="6904653" cy="2535287"/>
          </a:xfrm>
          <a:custGeom>
            <a:avLst/>
            <a:gdLst>
              <a:gd name="connsiteX0" fmla="*/ 0 w 6624734"/>
              <a:gd name="connsiteY0" fmla="*/ 338933 h 2534049"/>
              <a:gd name="connsiteX1" fmla="*/ 410546 w 6624734"/>
              <a:gd name="connsiteY1" fmla="*/ 77675 h 2534049"/>
              <a:gd name="connsiteX2" fmla="*/ 578498 w 6624734"/>
              <a:gd name="connsiteY2" fmla="*/ 768141 h 2534049"/>
              <a:gd name="connsiteX3" fmla="*/ 783771 w 6624734"/>
              <a:gd name="connsiteY3" fmla="*/ 189643 h 2534049"/>
              <a:gd name="connsiteX4" fmla="*/ 914400 w 6624734"/>
              <a:gd name="connsiteY4" fmla="*/ 1701202 h 2534049"/>
              <a:gd name="connsiteX5" fmla="*/ 1063689 w 6624734"/>
              <a:gd name="connsiteY5" fmla="*/ 320271 h 2534049"/>
              <a:gd name="connsiteX6" fmla="*/ 1306285 w 6624734"/>
              <a:gd name="connsiteY6" fmla="*/ 2223716 h 2534049"/>
              <a:gd name="connsiteX7" fmla="*/ 1492898 w 6624734"/>
              <a:gd name="connsiteY7" fmla="*/ 394916 h 2534049"/>
              <a:gd name="connsiteX8" fmla="*/ 1866122 w 6624734"/>
              <a:gd name="connsiteY8" fmla="*/ 1682541 h 2534049"/>
              <a:gd name="connsiteX9" fmla="*/ 2052734 w 6624734"/>
              <a:gd name="connsiteY9" fmla="*/ 1216010 h 2534049"/>
              <a:gd name="connsiteX10" fmla="*/ 2463281 w 6624734"/>
              <a:gd name="connsiteY10" fmla="*/ 2447651 h 2534049"/>
              <a:gd name="connsiteX11" fmla="*/ 4049485 w 6624734"/>
              <a:gd name="connsiteY11" fmla="*/ 2298361 h 2534049"/>
              <a:gd name="connsiteX12" fmla="*/ 5374432 w 6624734"/>
              <a:gd name="connsiteY12" fmla="*/ 1234671 h 2534049"/>
              <a:gd name="connsiteX13" fmla="*/ 6046236 w 6624734"/>
              <a:gd name="connsiteY13" fmla="*/ 3031 h 2534049"/>
              <a:gd name="connsiteX14" fmla="*/ 6120881 w 6624734"/>
              <a:gd name="connsiteY14" fmla="*/ 1607896 h 2534049"/>
              <a:gd name="connsiteX15" fmla="*/ 6624734 w 6624734"/>
              <a:gd name="connsiteY15" fmla="*/ 21692 h 2534049"/>
              <a:gd name="connsiteX0" fmla="*/ 0 w 6624734"/>
              <a:gd name="connsiteY0" fmla="*/ 340171 h 2535287"/>
              <a:gd name="connsiteX1" fmla="*/ 410546 w 6624734"/>
              <a:gd name="connsiteY1" fmla="*/ 78913 h 2535287"/>
              <a:gd name="connsiteX2" fmla="*/ 578498 w 6624734"/>
              <a:gd name="connsiteY2" fmla="*/ 769379 h 2535287"/>
              <a:gd name="connsiteX3" fmla="*/ 783771 w 6624734"/>
              <a:gd name="connsiteY3" fmla="*/ 190881 h 2535287"/>
              <a:gd name="connsiteX4" fmla="*/ 914400 w 6624734"/>
              <a:gd name="connsiteY4" fmla="*/ 1702440 h 2535287"/>
              <a:gd name="connsiteX5" fmla="*/ 1063689 w 6624734"/>
              <a:gd name="connsiteY5" fmla="*/ 321509 h 2535287"/>
              <a:gd name="connsiteX6" fmla="*/ 1306285 w 6624734"/>
              <a:gd name="connsiteY6" fmla="*/ 2224954 h 2535287"/>
              <a:gd name="connsiteX7" fmla="*/ 1492898 w 6624734"/>
              <a:gd name="connsiteY7" fmla="*/ 396154 h 2535287"/>
              <a:gd name="connsiteX8" fmla="*/ 1866122 w 6624734"/>
              <a:gd name="connsiteY8" fmla="*/ 1683779 h 2535287"/>
              <a:gd name="connsiteX9" fmla="*/ 2052734 w 6624734"/>
              <a:gd name="connsiteY9" fmla="*/ 1217248 h 2535287"/>
              <a:gd name="connsiteX10" fmla="*/ 2463281 w 6624734"/>
              <a:gd name="connsiteY10" fmla="*/ 2448889 h 2535287"/>
              <a:gd name="connsiteX11" fmla="*/ 4049485 w 6624734"/>
              <a:gd name="connsiteY11" fmla="*/ 2299599 h 2535287"/>
              <a:gd name="connsiteX12" fmla="*/ 5374432 w 6624734"/>
              <a:gd name="connsiteY12" fmla="*/ 1235909 h 2535287"/>
              <a:gd name="connsiteX13" fmla="*/ 6046236 w 6624734"/>
              <a:gd name="connsiteY13" fmla="*/ 4269 h 2535287"/>
              <a:gd name="connsiteX14" fmla="*/ 6344816 w 6624734"/>
              <a:gd name="connsiteY14" fmla="*/ 1683779 h 2535287"/>
              <a:gd name="connsiteX15" fmla="*/ 6624734 w 6624734"/>
              <a:gd name="connsiteY15" fmla="*/ 22930 h 2535287"/>
              <a:gd name="connsiteX0" fmla="*/ 0 w 6624734"/>
              <a:gd name="connsiteY0" fmla="*/ 340171 h 2535287"/>
              <a:gd name="connsiteX1" fmla="*/ 410546 w 6624734"/>
              <a:gd name="connsiteY1" fmla="*/ 78913 h 2535287"/>
              <a:gd name="connsiteX2" fmla="*/ 578498 w 6624734"/>
              <a:gd name="connsiteY2" fmla="*/ 769379 h 2535287"/>
              <a:gd name="connsiteX3" fmla="*/ 783771 w 6624734"/>
              <a:gd name="connsiteY3" fmla="*/ 190881 h 2535287"/>
              <a:gd name="connsiteX4" fmla="*/ 914400 w 6624734"/>
              <a:gd name="connsiteY4" fmla="*/ 1702440 h 2535287"/>
              <a:gd name="connsiteX5" fmla="*/ 1063689 w 6624734"/>
              <a:gd name="connsiteY5" fmla="*/ 321509 h 2535287"/>
              <a:gd name="connsiteX6" fmla="*/ 1306285 w 6624734"/>
              <a:gd name="connsiteY6" fmla="*/ 2224954 h 2535287"/>
              <a:gd name="connsiteX7" fmla="*/ 1623526 w 6624734"/>
              <a:gd name="connsiteY7" fmla="*/ 414815 h 2535287"/>
              <a:gd name="connsiteX8" fmla="*/ 1866122 w 6624734"/>
              <a:gd name="connsiteY8" fmla="*/ 1683779 h 2535287"/>
              <a:gd name="connsiteX9" fmla="*/ 2052734 w 6624734"/>
              <a:gd name="connsiteY9" fmla="*/ 1217248 h 2535287"/>
              <a:gd name="connsiteX10" fmla="*/ 2463281 w 6624734"/>
              <a:gd name="connsiteY10" fmla="*/ 2448889 h 2535287"/>
              <a:gd name="connsiteX11" fmla="*/ 4049485 w 6624734"/>
              <a:gd name="connsiteY11" fmla="*/ 2299599 h 2535287"/>
              <a:gd name="connsiteX12" fmla="*/ 5374432 w 6624734"/>
              <a:gd name="connsiteY12" fmla="*/ 1235909 h 2535287"/>
              <a:gd name="connsiteX13" fmla="*/ 6046236 w 6624734"/>
              <a:gd name="connsiteY13" fmla="*/ 4269 h 2535287"/>
              <a:gd name="connsiteX14" fmla="*/ 6344816 w 6624734"/>
              <a:gd name="connsiteY14" fmla="*/ 1683779 h 2535287"/>
              <a:gd name="connsiteX15" fmla="*/ 6624734 w 6624734"/>
              <a:gd name="connsiteY15" fmla="*/ 22930 h 2535287"/>
              <a:gd name="connsiteX0" fmla="*/ 0 w 6624734"/>
              <a:gd name="connsiteY0" fmla="*/ 340171 h 2535287"/>
              <a:gd name="connsiteX1" fmla="*/ 410546 w 6624734"/>
              <a:gd name="connsiteY1" fmla="*/ 78913 h 2535287"/>
              <a:gd name="connsiteX2" fmla="*/ 578498 w 6624734"/>
              <a:gd name="connsiteY2" fmla="*/ 769379 h 2535287"/>
              <a:gd name="connsiteX3" fmla="*/ 783771 w 6624734"/>
              <a:gd name="connsiteY3" fmla="*/ 190881 h 2535287"/>
              <a:gd name="connsiteX4" fmla="*/ 821094 w 6624734"/>
              <a:gd name="connsiteY4" fmla="*/ 1721101 h 2535287"/>
              <a:gd name="connsiteX5" fmla="*/ 1063689 w 6624734"/>
              <a:gd name="connsiteY5" fmla="*/ 321509 h 2535287"/>
              <a:gd name="connsiteX6" fmla="*/ 1306285 w 6624734"/>
              <a:gd name="connsiteY6" fmla="*/ 2224954 h 2535287"/>
              <a:gd name="connsiteX7" fmla="*/ 1623526 w 6624734"/>
              <a:gd name="connsiteY7" fmla="*/ 414815 h 2535287"/>
              <a:gd name="connsiteX8" fmla="*/ 1866122 w 6624734"/>
              <a:gd name="connsiteY8" fmla="*/ 1683779 h 2535287"/>
              <a:gd name="connsiteX9" fmla="*/ 2052734 w 6624734"/>
              <a:gd name="connsiteY9" fmla="*/ 1217248 h 2535287"/>
              <a:gd name="connsiteX10" fmla="*/ 2463281 w 6624734"/>
              <a:gd name="connsiteY10" fmla="*/ 2448889 h 2535287"/>
              <a:gd name="connsiteX11" fmla="*/ 4049485 w 6624734"/>
              <a:gd name="connsiteY11" fmla="*/ 2299599 h 2535287"/>
              <a:gd name="connsiteX12" fmla="*/ 5374432 w 6624734"/>
              <a:gd name="connsiteY12" fmla="*/ 1235909 h 2535287"/>
              <a:gd name="connsiteX13" fmla="*/ 6046236 w 6624734"/>
              <a:gd name="connsiteY13" fmla="*/ 4269 h 2535287"/>
              <a:gd name="connsiteX14" fmla="*/ 6344816 w 6624734"/>
              <a:gd name="connsiteY14" fmla="*/ 1683779 h 2535287"/>
              <a:gd name="connsiteX15" fmla="*/ 6624734 w 6624734"/>
              <a:gd name="connsiteY15" fmla="*/ 22930 h 2535287"/>
              <a:gd name="connsiteX0" fmla="*/ 0 w 6624734"/>
              <a:gd name="connsiteY0" fmla="*/ 340171 h 2535287"/>
              <a:gd name="connsiteX1" fmla="*/ 410546 w 6624734"/>
              <a:gd name="connsiteY1" fmla="*/ 78913 h 2535287"/>
              <a:gd name="connsiteX2" fmla="*/ 298580 w 6624734"/>
              <a:gd name="connsiteY2" fmla="*/ 769379 h 2535287"/>
              <a:gd name="connsiteX3" fmla="*/ 783771 w 6624734"/>
              <a:gd name="connsiteY3" fmla="*/ 190881 h 2535287"/>
              <a:gd name="connsiteX4" fmla="*/ 821094 w 6624734"/>
              <a:gd name="connsiteY4" fmla="*/ 1721101 h 2535287"/>
              <a:gd name="connsiteX5" fmla="*/ 1063689 w 6624734"/>
              <a:gd name="connsiteY5" fmla="*/ 321509 h 2535287"/>
              <a:gd name="connsiteX6" fmla="*/ 1306285 w 6624734"/>
              <a:gd name="connsiteY6" fmla="*/ 2224954 h 2535287"/>
              <a:gd name="connsiteX7" fmla="*/ 1623526 w 6624734"/>
              <a:gd name="connsiteY7" fmla="*/ 414815 h 2535287"/>
              <a:gd name="connsiteX8" fmla="*/ 1866122 w 6624734"/>
              <a:gd name="connsiteY8" fmla="*/ 1683779 h 2535287"/>
              <a:gd name="connsiteX9" fmla="*/ 2052734 w 6624734"/>
              <a:gd name="connsiteY9" fmla="*/ 1217248 h 2535287"/>
              <a:gd name="connsiteX10" fmla="*/ 2463281 w 6624734"/>
              <a:gd name="connsiteY10" fmla="*/ 2448889 h 2535287"/>
              <a:gd name="connsiteX11" fmla="*/ 4049485 w 6624734"/>
              <a:gd name="connsiteY11" fmla="*/ 2299599 h 2535287"/>
              <a:gd name="connsiteX12" fmla="*/ 5374432 w 6624734"/>
              <a:gd name="connsiteY12" fmla="*/ 1235909 h 2535287"/>
              <a:gd name="connsiteX13" fmla="*/ 6046236 w 6624734"/>
              <a:gd name="connsiteY13" fmla="*/ 4269 h 2535287"/>
              <a:gd name="connsiteX14" fmla="*/ 6344816 w 6624734"/>
              <a:gd name="connsiteY14" fmla="*/ 1683779 h 2535287"/>
              <a:gd name="connsiteX15" fmla="*/ 6624734 w 6624734"/>
              <a:gd name="connsiteY15" fmla="*/ 22930 h 2535287"/>
              <a:gd name="connsiteX0" fmla="*/ 0 w 6624734"/>
              <a:gd name="connsiteY0" fmla="*/ 340171 h 2535287"/>
              <a:gd name="connsiteX1" fmla="*/ 410546 w 6624734"/>
              <a:gd name="connsiteY1" fmla="*/ 78913 h 2535287"/>
              <a:gd name="connsiteX2" fmla="*/ 298580 w 6624734"/>
              <a:gd name="connsiteY2" fmla="*/ 769379 h 2535287"/>
              <a:gd name="connsiteX3" fmla="*/ 615820 w 6624734"/>
              <a:gd name="connsiteY3" fmla="*/ 209542 h 2535287"/>
              <a:gd name="connsiteX4" fmla="*/ 821094 w 6624734"/>
              <a:gd name="connsiteY4" fmla="*/ 1721101 h 2535287"/>
              <a:gd name="connsiteX5" fmla="*/ 1063689 w 6624734"/>
              <a:gd name="connsiteY5" fmla="*/ 321509 h 2535287"/>
              <a:gd name="connsiteX6" fmla="*/ 1306285 w 6624734"/>
              <a:gd name="connsiteY6" fmla="*/ 2224954 h 2535287"/>
              <a:gd name="connsiteX7" fmla="*/ 1623526 w 6624734"/>
              <a:gd name="connsiteY7" fmla="*/ 414815 h 2535287"/>
              <a:gd name="connsiteX8" fmla="*/ 1866122 w 6624734"/>
              <a:gd name="connsiteY8" fmla="*/ 1683779 h 2535287"/>
              <a:gd name="connsiteX9" fmla="*/ 2052734 w 6624734"/>
              <a:gd name="connsiteY9" fmla="*/ 1217248 h 2535287"/>
              <a:gd name="connsiteX10" fmla="*/ 2463281 w 6624734"/>
              <a:gd name="connsiteY10" fmla="*/ 2448889 h 2535287"/>
              <a:gd name="connsiteX11" fmla="*/ 4049485 w 6624734"/>
              <a:gd name="connsiteY11" fmla="*/ 2299599 h 2535287"/>
              <a:gd name="connsiteX12" fmla="*/ 5374432 w 6624734"/>
              <a:gd name="connsiteY12" fmla="*/ 1235909 h 2535287"/>
              <a:gd name="connsiteX13" fmla="*/ 6046236 w 6624734"/>
              <a:gd name="connsiteY13" fmla="*/ 4269 h 2535287"/>
              <a:gd name="connsiteX14" fmla="*/ 6344816 w 6624734"/>
              <a:gd name="connsiteY14" fmla="*/ 1683779 h 2535287"/>
              <a:gd name="connsiteX15" fmla="*/ 6624734 w 6624734"/>
              <a:gd name="connsiteY15" fmla="*/ 22930 h 2535287"/>
              <a:gd name="connsiteX0" fmla="*/ 0 w 6904653"/>
              <a:gd name="connsiteY0" fmla="*/ 340171 h 2535287"/>
              <a:gd name="connsiteX1" fmla="*/ 690465 w 6904653"/>
              <a:gd name="connsiteY1" fmla="*/ 78913 h 2535287"/>
              <a:gd name="connsiteX2" fmla="*/ 578499 w 6904653"/>
              <a:gd name="connsiteY2" fmla="*/ 769379 h 2535287"/>
              <a:gd name="connsiteX3" fmla="*/ 895739 w 6904653"/>
              <a:gd name="connsiteY3" fmla="*/ 209542 h 2535287"/>
              <a:gd name="connsiteX4" fmla="*/ 1101013 w 6904653"/>
              <a:gd name="connsiteY4" fmla="*/ 1721101 h 2535287"/>
              <a:gd name="connsiteX5" fmla="*/ 1343608 w 6904653"/>
              <a:gd name="connsiteY5" fmla="*/ 321509 h 2535287"/>
              <a:gd name="connsiteX6" fmla="*/ 1586204 w 6904653"/>
              <a:gd name="connsiteY6" fmla="*/ 2224954 h 2535287"/>
              <a:gd name="connsiteX7" fmla="*/ 1903445 w 6904653"/>
              <a:gd name="connsiteY7" fmla="*/ 414815 h 2535287"/>
              <a:gd name="connsiteX8" fmla="*/ 2146041 w 6904653"/>
              <a:gd name="connsiteY8" fmla="*/ 1683779 h 2535287"/>
              <a:gd name="connsiteX9" fmla="*/ 2332653 w 6904653"/>
              <a:gd name="connsiteY9" fmla="*/ 1217248 h 2535287"/>
              <a:gd name="connsiteX10" fmla="*/ 2743200 w 6904653"/>
              <a:gd name="connsiteY10" fmla="*/ 2448889 h 2535287"/>
              <a:gd name="connsiteX11" fmla="*/ 4329404 w 6904653"/>
              <a:gd name="connsiteY11" fmla="*/ 2299599 h 2535287"/>
              <a:gd name="connsiteX12" fmla="*/ 5654351 w 6904653"/>
              <a:gd name="connsiteY12" fmla="*/ 1235909 h 2535287"/>
              <a:gd name="connsiteX13" fmla="*/ 6326155 w 6904653"/>
              <a:gd name="connsiteY13" fmla="*/ 4269 h 2535287"/>
              <a:gd name="connsiteX14" fmla="*/ 6624735 w 6904653"/>
              <a:gd name="connsiteY14" fmla="*/ 1683779 h 2535287"/>
              <a:gd name="connsiteX15" fmla="*/ 6904653 w 6904653"/>
              <a:gd name="connsiteY15" fmla="*/ 22930 h 2535287"/>
              <a:gd name="connsiteX0" fmla="*/ 0 w 6904653"/>
              <a:gd name="connsiteY0" fmla="*/ 340171 h 2535287"/>
              <a:gd name="connsiteX1" fmla="*/ 391885 w 6904653"/>
              <a:gd name="connsiteY1" fmla="*/ 97575 h 2535287"/>
              <a:gd name="connsiteX2" fmla="*/ 578499 w 6904653"/>
              <a:gd name="connsiteY2" fmla="*/ 769379 h 2535287"/>
              <a:gd name="connsiteX3" fmla="*/ 895739 w 6904653"/>
              <a:gd name="connsiteY3" fmla="*/ 209542 h 2535287"/>
              <a:gd name="connsiteX4" fmla="*/ 1101013 w 6904653"/>
              <a:gd name="connsiteY4" fmla="*/ 1721101 h 2535287"/>
              <a:gd name="connsiteX5" fmla="*/ 1343608 w 6904653"/>
              <a:gd name="connsiteY5" fmla="*/ 321509 h 2535287"/>
              <a:gd name="connsiteX6" fmla="*/ 1586204 w 6904653"/>
              <a:gd name="connsiteY6" fmla="*/ 2224954 h 2535287"/>
              <a:gd name="connsiteX7" fmla="*/ 1903445 w 6904653"/>
              <a:gd name="connsiteY7" fmla="*/ 414815 h 2535287"/>
              <a:gd name="connsiteX8" fmla="*/ 2146041 w 6904653"/>
              <a:gd name="connsiteY8" fmla="*/ 1683779 h 2535287"/>
              <a:gd name="connsiteX9" fmla="*/ 2332653 w 6904653"/>
              <a:gd name="connsiteY9" fmla="*/ 1217248 h 2535287"/>
              <a:gd name="connsiteX10" fmla="*/ 2743200 w 6904653"/>
              <a:gd name="connsiteY10" fmla="*/ 2448889 h 2535287"/>
              <a:gd name="connsiteX11" fmla="*/ 4329404 w 6904653"/>
              <a:gd name="connsiteY11" fmla="*/ 2299599 h 2535287"/>
              <a:gd name="connsiteX12" fmla="*/ 5654351 w 6904653"/>
              <a:gd name="connsiteY12" fmla="*/ 1235909 h 2535287"/>
              <a:gd name="connsiteX13" fmla="*/ 6326155 w 6904653"/>
              <a:gd name="connsiteY13" fmla="*/ 4269 h 2535287"/>
              <a:gd name="connsiteX14" fmla="*/ 6624735 w 6904653"/>
              <a:gd name="connsiteY14" fmla="*/ 1683779 h 2535287"/>
              <a:gd name="connsiteX15" fmla="*/ 6904653 w 6904653"/>
              <a:gd name="connsiteY15" fmla="*/ 22930 h 253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904653" h="2535287">
                <a:moveTo>
                  <a:pt x="0" y="340171"/>
                </a:moveTo>
                <a:cubicBezTo>
                  <a:pt x="157065" y="173774"/>
                  <a:pt x="295469" y="26040"/>
                  <a:pt x="391885" y="97575"/>
                </a:cubicBezTo>
                <a:cubicBezTo>
                  <a:pt x="488301" y="169110"/>
                  <a:pt x="494523" y="750718"/>
                  <a:pt x="578499" y="769379"/>
                </a:cubicBezTo>
                <a:cubicBezTo>
                  <a:pt x="662475" y="788040"/>
                  <a:pt x="808653" y="50922"/>
                  <a:pt x="895739" y="209542"/>
                </a:cubicBezTo>
                <a:cubicBezTo>
                  <a:pt x="982825" y="368162"/>
                  <a:pt x="1026368" y="1702440"/>
                  <a:pt x="1101013" y="1721101"/>
                </a:cubicBezTo>
                <a:cubicBezTo>
                  <a:pt x="1175658" y="1739762"/>
                  <a:pt x="1262743" y="237534"/>
                  <a:pt x="1343608" y="321509"/>
                </a:cubicBezTo>
                <a:cubicBezTo>
                  <a:pt x="1424473" y="405484"/>
                  <a:pt x="1492898" y="2209403"/>
                  <a:pt x="1586204" y="2224954"/>
                </a:cubicBezTo>
                <a:cubicBezTo>
                  <a:pt x="1679510" y="2240505"/>
                  <a:pt x="1810139" y="505011"/>
                  <a:pt x="1903445" y="414815"/>
                </a:cubicBezTo>
                <a:cubicBezTo>
                  <a:pt x="1996751" y="324619"/>
                  <a:pt x="2074506" y="1550040"/>
                  <a:pt x="2146041" y="1683779"/>
                </a:cubicBezTo>
                <a:cubicBezTo>
                  <a:pt x="2217576" y="1817518"/>
                  <a:pt x="2233127" y="1089730"/>
                  <a:pt x="2332653" y="1217248"/>
                </a:cubicBezTo>
                <a:cubicBezTo>
                  <a:pt x="2432179" y="1344766"/>
                  <a:pt x="2410408" y="2268497"/>
                  <a:pt x="2743200" y="2448889"/>
                </a:cubicBezTo>
                <a:cubicBezTo>
                  <a:pt x="3075992" y="2629281"/>
                  <a:pt x="3844212" y="2501762"/>
                  <a:pt x="4329404" y="2299599"/>
                </a:cubicBezTo>
                <a:cubicBezTo>
                  <a:pt x="4814596" y="2097436"/>
                  <a:pt x="5321559" y="1618464"/>
                  <a:pt x="5654351" y="1235909"/>
                </a:cubicBezTo>
                <a:cubicBezTo>
                  <a:pt x="5987143" y="853354"/>
                  <a:pt x="6164424" y="-70376"/>
                  <a:pt x="6326155" y="4269"/>
                </a:cubicBezTo>
                <a:cubicBezTo>
                  <a:pt x="6487886" y="78914"/>
                  <a:pt x="6528319" y="1680669"/>
                  <a:pt x="6624735" y="1683779"/>
                </a:cubicBezTo>
                <a:cubicBezTo>
                  <a:pt x="6721151" y="1686889"/>
                  <a:pt x="6700934" y="817587"/>
                  <a:pt x="6904653" y="22930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B6235BD-ECA4-0147-B066-2FB70F87B1AA}"/>
              </a:ext>
            </a:extLst>
          </p:cNvPr>
          <p:cNvCxnSpPr/>
          <p:nvPr/>
        </p:nvCxnSpPr>
        <p:spPr>
          <a:xfrm>
            <a:off x="790089" y="5949189"/>
            <a:ext cx="7856376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4B8BB95-2C90-7F44-89B6-FDE20D0E52FE}"/>
              </a:ext>
            </a:extLst>
          </p:cNvPr>
          <p:cNvCxnSpPr>
            <a:cxnSpLocks/>
          </p:cNvCxnSpPr>
          <p:nvPr/>
        </p:nvCxnSpPr>
        <p:spPr>
          <a:xfrm flipV="1">
            <a:off x="942489" y="3006701"/>
            <a:ext cx="0" cy="309488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F8079B72-05F6-A248-AF48-BA6AA47CF441}"/>
              </a:ext>
            </a:extLst>
          </p:cNvPr>
          <p:cNvSpPr txBox="1"/>
          <p:nvPr/>
        </p:nvSpPr>
        <p:spPr>
          <a:xfrm>
            <a:off x="2451834" y="5970242"/>
            <a:ext cx="418576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800" dirty="0"/>
              <a:t>Parameter values along some direction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9C6B887-BF54-D34D-89BF-4B13997E4FEB}"/>
              </a:ext>
            </a:extLst>
          </p:cNvPr>
          <p:cNvSpPr txBox="1"/>
          <p:nvPr/>
        </p:nvSpPr>
        <p:spPr>
          <a:xfrm rot="16200000">
            <a:off x="255762" y="4173306"/>
            <a:ext cx="726481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000" dirty="0"/>
              <a:t>Loss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C1601D3-D9F2-FA4E-A9E5-2F9889187049}"/>
              </a:ext>
            </a:extLst>
          </p:cNvPr>
          <p:cNvSpPr/>
          <p:nvPr/>
        </p:nvSpPr>
        <p:spPr>
          <a:xfrm>
            <a:off x="2347052" y="4216552"/>
            <a:ext cx="115366" cy="10487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154EC78-7BC2-0645-99B7-4FDDEA886613}"/>
              </a:ext>
            </a:extLst>
          </p:cNvPr>
          <p:cNvCxnSpPr>
            <a:cxnSpLocks/>
          </p:cNvCxnSpPr>
          <p:nvPr/>
        </p:nvCxnSpPr>
        <p:spPr>
          <a:xfrm>
            <a:off x="2420801" y="4268384"/>
            <a:ext cx="1092727" cy="0"/>
          </a:xfrm>
          <a:prstGeom prst="straightConnector1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398857B-9D4B-1D48-A6DF-18624FF94FB3}"/>
              </a:ext>
            </a:extLst>
          </p:cNvPr>
          <p:cNvCxnSpPr>
            <a:cxnSpLocks/>
          </p:cNvCxnSpPr>
          <p:nvPr/>
        </p:nvCxnSpPr>
        <p:spPr>
          <a:xfrm>
            <a:off x="2420801" y="4268991"/>
            <a:ext cx="172245" cy="170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DC33045-F092-0846-8ED0-720A09BB455B}"/>
              </a:ext>
            </a:extLst>
          </p:cNvPr>
          <p:cNvSpPr txBox="1"/>
          <p:nvPr/>
        </p:nvSpPr>
        <p:spPr>
          <a:xfrm>
            <a:off x="1043914" y="4978326"/>
            <a:ext cx="1771639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Sharp Minima </a:t>
            </a:r>
            <a:br>
              <a:rPr lang="en-US" dirty="0"/>
            </a:br>
            <a:r>
              <a:rPr lang="en-US" dirty="0"/>
              <a:t>Hypothesis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FD98D23-30F5-FA43-B3C8-B4795389377A}"/>
              </a:ext>
            </a:extLst>
          </p:cNvPr>
          <p:cNvSpPr txBox="1"/>
          <p:nvPr/>
        </p:nvSpPr>
        <p:spPr>
          <a:xfrm>
            <a:off x="3473908" y="2690133"/>
            <a:ext cx="713208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/>
              <a:t>Small batch gradient descent acts as a </a:t>
            </a:r>
            <a:r>
              <a:rPr lang="en-US" sz="2400" b="1" dirty="0" err="1">
                <a:solidFill>
                  <a:schemeClr val="accent5"/>
                </a:solidFill>
              </a:rPr>
              <a:t>regularizer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E8129CBC-0B74-4845-9B40-DC7F7ABF9386}"/>
              </a:ext>
            </a:extLst>
          </p:cNvPr>
          <p:cNvSpPr/>
          <p:nvPr/>
        </p:nvSpPr>
        <p:spPr>
          <a:xfrm>
            <a:off x="1080186" y="3279833"/>
            <a:ext cx="7065819" cy="2499664"/>
          </a:xfrm>
          <a:custGeom>
            <a:avLst/>
            <a:gdLst>
              <a:gd name="connsiteX0" fmla="*/ 0 w 7065819"/>
              <a:gd name="connsiteY0" fmla="*/ 130629 h 2499664"/>
              <a:gd name="connsiteX1" fmla="*/ 1436915 w 7065819"/>
              <a:gd name="connsiteY1" fmla="*/ 961901 h 2499664"/>
              <a:gd name="connsiteX2" fmla="*/ 2481943 w 7065819"/>
              <a:gd name="connsiteY2" fmla="*/ 2042556 h 2499664"/>
              <a:gd name="connsiteX3" fmla="*/ 3111336 w 7065819"/>
              <a:gd name="connsiteY3" fmla="*/ 2481943 h 2499664"/>
              <a:gd name="connsiteX4" fmla="*/ 3966359 w 7065819"/>
              <a:gd name="connsiteY4" fmla="*/ 2268187 h 2499664"/>
              <a:gd name="connsiteX5" fmla="*/ 5664530 w 7065819"/>
              <a:gd name="connsiteY5" fmla="*/ 985652 h 2499664"/>
              <a:gd name="connsiteX6" fmla="*/ 6317673 w 7065819"/>
              <a:gd name="connsiteY6" fmla="*/ 878774 h 2499664"/>
              <a:gd name="connsiteX7" fmla="*/ 7065819 w 7065819"/>
              <a:gd name="connsiteY7" fmla="*/ 0 h 2499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65819" h="2499664">
                <a:moveTo>
                  <a:pt x="0" y="130629"/>
                </a:moveTo>
                <a:cubicBezTo>
                  <a:pt x="511629" y="386938"/>
                  <a:pt x="1023258" y="643247"/>
                  <a:pt x="1436915" y="961901"/>
                </a:cubicBezTo>
                <a:cubicBezTo>
                  <a:pt x="1850572" y="1280555"/>
                  <a:pt x="2202873" y="1789216"/>
                  <a:pt x="2481943" y="2042556"/>
                </a:cubicBezTo>
                <a:cubicBezTo>
                  <a:pt x="2761013" y="2295896"/>
                  <a:pt x="2863933" y="2444338"/>
                  <a:pt x="3111336" y="2481943"/>
                </a:cubicBezTo>
                <a:cubicBezTo>
                  <a:pt x="3358739" y="2519548"/>
                  <a:pt x="3540827" y="2517569"/>
                  <a:pt x="3966359" y="2268187"/>
                </a:cubicBezTo>
                <a:cubicBezTo>
                  <a:pt x="4391891" y="2018805"/>
                  <a:pt x="5272644" y="1217221"/>
                  <a:pt x="5664530" y="985652"/>
                </a:cubicBezTo>
                <a:cubicBezTo>
                  <a:pt x="6056416" y="754083"/>
                  <a:pt x="6084125" y="1043049"/>
                  <a:pt x="6317673" y="878774"/>
                </a:cubicBezTo>
                <a:cubicBezTo>
                  <a:pt x="6551221" y="714499"/>
                  <a:pt x="6808520" y="357249"/>
                  <a:pt x="7065819" y="0"/>
                </a:cubicBezTo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A29AB2E-79B9-F24C-A48F-F7A3DDD82B66}"/>
              </a:ext>
            </a:extLst>
          </p:cNvPr>
          <p:cNvSpPr txBox="1"/>
          <p:nvPr/>
        </p:nvSpPr>
        <p:spPr>
          <a:xfrm>
            <a:off x="117552" y="6369283"/>
            <a:ext cx="1173911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b="1" dirty="0"/>
              <a:t>Active Research problem:</a:t>
            </a:r>
            <a:r>
              <a:rPr lang="en-US" sz="2400" dirty="0"/>
              <a:t> </a:t>
            </a:r>
            <a:r>
              <a:rPr lang="en-US" sz="2400" i="1" dirty="0"/>
              <a:t>Addressing the generalization gap for large batch sizes.</a:t>
            </a:r>
          </a:p>
        </p:txBody>
      </p:sp>
    </p:spTree>
    <p:extLst>
      <p:ext uri="{BB962C8B-B14F-4D97-AF65-F5344CB8AC3E}">
        <p14:creationId xmlns:p14="http://schemas.microsoft.com/office/powerpoint/2010/main" val="253177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280B-ACFF-8841-8245-5547867D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39030"/>
            <a:ext cx="10801350" cy="1325563"/>
          </a:xfrm>
        </p:spPr>
        <p:txBody>
          <a:bodyPr/>
          <a:lstStyle/>
          <a:p>
            <a:r>
              <a:rPr lang="en-US" dirty="0"/>
              <a:t>Solution: Linear Scaling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564AF-43A4-2644-B156-E5B6568E5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045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/>
              <a:t>Scale the learning rate linearly with the batch size</a:t>
            </a:r>
          </a:p>
          <a:p>
            <a:endParaRPr lang="en-US" dirty="0"/>
          </a:p>
          <a:p>
            <a:pPr marL="14287" indent="0">
              <a:buNone/>
            </a:pPr>
            <a:endParaRPr lang="en-US" dirty="0"/>
          </a:p>
          <a:p>
            <a:r>
              <a:rPr lang="en-US" dirty="0"/>
              <a:t>Addresses generalization performance by </a:t>
            </a:r>
            <a:r>
              <a:rPr lang="en-US" b="1" dirty="0"/>
              <a:t>taking larger steps </a:t>
            </a:r>
            <a:r>
              <a:rPr lang="en-US" dirty="0"/>
              <a:t>(also improves training convergence)</a:t>
            </a:r>
          </a:p>
          <a:p>
            <a:r>
              <a:rPr lang="en-US" b="1" dirty="0"/>
              <a:t>Sub-problem:</a:t>
            </a:r>
            <a:r>
              <a:rPr lang="en-US" dirty="0"/>
              <a:t> </a:t>
            </a:r>
            <a:r>
              <a:rPr lang="en-US" i="1" dirty="0"/>
              <a:t>Large learning rates can be destabilizing in the beginning. </a:t>
            </a:r>
            <a:r>
              <a:rPr lang="en-US" dirty="0"/>
              <a:t> Why?</a:t>
            </a:r>
          </a:p>
          <a:p>
            <a:pPr lvl="1"/>
            <a:r>
              <a:rPr lang="en-US" b="1" dirty="0"/>
              <a:t>Gradual warmup solution:</a:t>
            </a:r>
            <a:r>
              <a:rPr lang="en-US" dirty="0"/>
              <a:t> increase learning rate scaling from constant to linear in first few epochs</a:t>
            </a:r>
          </a:p>
          <a:p>
            <a:pPr lvl="1"/>
            <a:r>
              <a:rPr lang="en-US" dirty="0"/>
              <a:t>Doesn’t help for very large k…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72975C-E185-D948-9885-9610EDF7E805}"/>
              </a:ext>
            </a:extLst>
          </p:cNvPr>
          <p:cNvGrpSpPr/>
          <p:nvPr/>
        </p:nvGrpSpPr>
        <p:grpSpPr>
          <a:xfrm>
            <a:off x="1977335" y="1945561"/>
            <a:ext cx="8237330" cy="1401630"/>
            <a:chOff x="1681922" y="2271892"/>
            <a:chExt cx="8237330" cy="14016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C5952EE-65D1-BC4A-9320-7B03A11DD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1922" y="2494169"/>
              <a:ext cx="8237330" cy="117935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ABA2CE9-EB3F-1843-9537-5B51A222E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807583">
              <a:off x="3787227" y="2449714"/>
              <a:ext cx="641896" cy="286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893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2097B-CCD6-4142-A55E-DEF28B0E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BC80F-8821-754C-912F-C9A31A3F0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256" y="3118757"/>
            <a:ext cx="4234543" cy="3058207"/>
          </a:xfrm>
        </p:spPr>
        <p:txBody>
          <a:bodyPr/>
          <a:lstStyle/>
          <a:p>
            <a:pPr marL="14287" indent="0">
              <a:buNone/>
            </a:pPr>
            <a:r>
              <a:rPr lang="en-US" dirty="0"/>
              <a:t>All curves closely match using the linear scaling rule.</a:t>
            </a:r>
          </a:p>
          <a:p>
            <a:pPr marL="14287" indent="0">
              <a:buNone/>
            </a:pPr>
            <a:r>
              <a:rPr lang="en-US" dirty="0"/>
              <a:t>Note learning rate schedule drops.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91754-A0FF-3641-A7E4-136B06235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825625"/>
            <a:ext cx="6647878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C7669-FF5A-B842-96F0-B9197C4ABDC1}"/>
              </a:ext>
            </a:extLst>
          </p:cNvPr>
          <p:cNvSpPr txBox="1"/>
          <p:nvPr/>
        </p:nvSpPr>
        <p:spPr>
          <a:xfrm>
            <a:off x="2965785" y="1646238"/>
            <a:ext cx="2529860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Training vs Validation</a:t>
            </a:r>
          </a:p>
        </p:txBody>
      </p:sp>
    </p:spTree>
    <p:extLst>
      <p:ext uri="{BB962C8B-B14F-4D97-AF65-F5344CB8AC3E}">
        <p14:creationId xmlns:p14="http://schemas.microsoft.com/office/powerpoint/2010/main" val="1534909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2097B-CCD6-4142-A55E-DEF28B0E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91754-A0FF-3641-A7E4-136B06235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40" y="1309155"/>
            <a:ext cx="5226890" cy="3421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5BB60A-66D4-634D-956A-69017AE5F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5" y="1124489"/>
            <a:ext cx="5774570" cy="332691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76AD138-BF6A-824D-BFF7-896DCBB4B5A5}"/>
              </a:ext>
            </a:extLst>
          </p:cNvPr>
          <p:cNvGrpSpPr/>
          <p:nvPr/>
        </p:nvGrpSpPr>
        <p:grpSpPr>
          <a:xfrm>
            <a:off x="2045917" y="4976468"/>
            <a:ext cx="2315597" cy="1444492"/>
            <a:chOff x="4352794" y="2404997"/>
            <a:chExt cx="2630466" cy="164091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AED48-27E1-6942-819F-3504A4034625}"/>
                </a:ext>
              </a:extLst>
            </p:cNvPr>
            <p:cNvSpPr txBox="1"/>
            <p:nvPr/>
          </p:nvSpPr>
          <p:spPr>
            <a:xfrm>
              <a:off x="4554793" y="2404997"/>
              <a:ext cx="2307042" cy="1475981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/>
                <a:t>“Learning”</a:t>
              </a:r>
              <a:br>
                <a:rPr lang="en-US" sz="2800" dirty="0"/>
              </a:br>
              <a:r>
                <a:rPr lang="en-US" sz="2800" dirty="0"/>
                <a:t>Epoch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D7270D-167D-7548-B38A-3D91EB6E5956}"/>
                </a:ext>
              </a:extLst>
            </p:cNvPr>
            <p:cNvCxnSpPr/>
            <p:nvPr/>
          </p:nvCxnSpPr>
          <p:spPr>
            <a:xfrm>
              <a:off x="4659682" y="3219189"/>
              <a:ext cx="207932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Double Bracket 11">
              <a:extLst>
                <a:ext uri="{FF2B5EF4-FFF2-40B4-BE49-F238E27FC236}">
                  <a16:creationId xmlns:a16="http://schemas.microsoft.com/office/drawing/2014/main" id="{9EB8DFF8-C1C6-7A42-BE87-165703585BCD}"/>
                </a:ext>
              </a:extLst>
            </p:cNvPr>
            <p:cNvSpPr/>
            <p:nvPr/>
          </p:nvSpPr>
          <p:spPr>
            <a:xfrm>
              <a:off x="4352794" y="2404997"/>
              <a:ext cx="2630466" cy="1640910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C3A7BE-52BD-9240-8E22-42FC4653EDA7}"/>
              </a:ext>
            </a:extLst>
          </p:cNvPr>
          <p:cNvGrpSpPr/>
          <p:nvPr/>
        </p:nvGrpSpPr>
        <p:grpSpPr>
          <a:xfrm>
            <a:off x="7830487" y="4976468"/>
            <a:ext cx="2315597" cy="1444492"/>
            <a:chOff x="8741695" y="2404997"/>
            <a:chExt cx="2630466" cy="164091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597431-9E1B-D245-895A-E89DFBE83144}"/>
                </a:ext>
              </a:extLst>
            </p:cNvPr>
            <p:cNvSpPr txBox="1"/>
            <p:nvPr/>
          </p:nvSpPr>
          <p:spPr>
            <a:xfrm>
              <a:off x="9187232" y="2404997"/>
              <a:ext cx="1739395" cy="148023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/>
                <a:t>Epoch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dirty="0"/>
                <a:t>Second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C0139E4-1432-0045-AF06-5286E7B04E0B}"/>
                </a:ext>
              </a:extLst>
            </p:cNvPr>
            <p:cNvCxnSpPr/>
            <p:nvPr/>
          </p:nvCxnSpPr>
          <p:spPr>
            <a:xfrm>
              <a:off x="9020827" y="3196225"/>
              <a:ext cx="207932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Double Bracket 15">
              <a:extLst>
                <a:ext uri="{FF2B5EF4-FFF2-40B4-BE49-F238E27FC236}">
                  <a16:creationId xmlns:a16="http://schemas.microsoft.com/office/drawing/2014/main" id="{460AD711-8508-B846-95F6-2318F8A1ECDC}"/>
                </a:ext>
              </a:extLst>
            </p:cNvPr>
            <p:cNvSpPr/>
            <p:nvPr/>
          </p:nvSpPr>
          <p:spPr>
            <a:xfrm>
              <a:off x="8741695" y="2404997"/>
              <a:ext cx="2630466" cy="1640910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A85E912-3AFB-7A45-BF17-2D2081197BB9}"/>
              </a:ext>
            </a:extLst>
          </p:cNvPr>
          <p:cNvSpPr txBox="1"/>
          <p:nvPr/>
        </p:nvSpPr>
        <p:spPr>
          <a:xfrm>
            <a:off x="1652990" y="6325315"/>
            <a:ext cx="3416320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Machine Learning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23FAD2-5AC1-DA4B-9F28-ADA58BFCA8D2}"/>
              </a:ext>
            </a:extLst>
          </p:cNvPr>
          <p:cNvSpPr txBox="1"/>
          <p:nvPr/>
        </p:nvSpPr>
        <p:spPr>
          <a:xfrm>
            <a:off x="8341314" y="6325315"/>
            <a:ext cx="1412567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/>
                </a:solidFill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8296207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825D6-C527-AF4B-AEA5-F04112EE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B9878-D50F-F447-AFBC-07DE76E8C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" y="1468785"/>
            <a:ext cx="11187758" cy="5555469"/>
          </a:xfrm>
        </p:spPr>
        <p:txBody>
          <a:bodyPr>
            <a:normAutofit/>
          </a:bodyPr>
          <a:lstStyle/>
          <a:p>
            <a:r>
              <a:rPr lang="en-US" dirty="0"/>
              <a:t>Train ResNet-50 to state-of-the-art on 256 GPUs in 1 hour</a:t>
            </a:r>
          </a:p>
          <a:p>
            <a:pPr lvl="1"/>
            <a:r>
              <a:rPr lang="en-US" dirty="0"/>
              <a:t>90% scaling efficiency</a:t>
            </a:r>
          </a:p>
          <a:p>
            <a:endParaRPr lang="en-US" dirty="0"/>
          </a:p>
          <a:p>
            <a:r>
              <a:rPr lang="en-US" dirty="0"/>
              <a:t>Fairly careful study of the linear scaling rule</a:t>
            </a:r>
          </a:p>
          <a:p>
            <a:pPr lvl="1"/>
            <a:r>
              <a:rPr lang="en-US" dirty="0"/>
              <a:t>Observed limits to linear scaling do not depend on dataset size</a:t>
            </a:r>
          </a:p>
          <a:p>
            <a:pPr lvl="1"/>
            <a:r>
              <a:rPr lang="en-US" dirty="0"/>
              <a:t>But what is the limit?</a:t>
            </a:r>
          </a:p>
          <a:p>
            <a:pPr lvl="2"/>
            <a:r>
              <a:rPr lang="en-US" dirty="0"/>
              <a:t>You cannot indefinitely scale the learning rate …</a:t>
            </a:r>
          </a:p>
          <a:p>
            <a:pPr marL="14287" indent="0">
              <a:buNone/>
            </a:pPr>
            <a:r>
              <a:rPr lang="en-US" dirty="0"/>
              <a:t>Since then there has been a race to train ImageNet faster and several new large batch training methods have been developed (some with good foundation and some heuristics)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3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2B0F3-16ED-1646-871A-9BF87BA81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ImageNet Training Competition!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1F7746-DDE2-ED4E-9E87-E6B70DA93B5C}"/>
              </a:ext>
            </a:extLst>
          </p:cNvPr>
          <p:cNvGrpSpPr/>
          <p:nvPr/>
        </p:nvGrpSpPr>
        <p:grpSpPr>
          <a:xfrm>
            <a:off x="2263094" y="974059"/>
            <a:ext cx="7748743" cy="4762802"/>
            <a:chOff x="1515166" y="1002594"/>
            <a:chExt cx="7748743" cy="476280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84D1DDA-BBD1-7F48-9FC5-250BD707318D}"/>
                </a:ext>
              </a:extLst>
            </p:cNvPr>
            <p:cNvGrpSpPr/>
            <p:nvPr/>
          </p:nvGrpSpPr>
          <p:grpSpPr>
            <a:xfrm>
              <a:off x="1515166" y="1002594"/>
              <a:ext cx="7748743" cy="4762802"/>
              <a:chOff x="952443" y="592123"/>
              <a:chExt cx="7293932" cy="522698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958A189-5E39-A540-B5AF-79F981FCB7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96521" y="2157625"/>
                <a:ext cx="642620" cy="479922"/>
              </a:xfrm>
              <a:prstGeom prst="rect">
                <a:avLst/>
              </a:prstGeom>
            </p:spPr>
          </p:pic>
          <p:graphicFrame>
            <p:nvGraphicFramePr>
              <p:cNvPr id="24" name="Chart 23">
                <a:extLst>
                  <a:ext uri="{FF2B5EF4-FFF2-40B4-BE49-F238E27FC236}">
                    <a16:creationId xmlns:a16="http://schemas.microsoft.com/office/drawing/2014/main" id="{A7CC0504-2879-6B45-8B51-28ADD1F4D664}"/>
                  </a:ext>
                </a:extLst>
              </p:cNvPr>
              <p:cNvGraphicFramePr/>
              <p:nvPr/>
            </p:nvGraphicFramePr>
            <p:xfrm>
              <a:off x="952443" y="592123"/>
              <a:ext cx="7293932" cy="522698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6396372-660F-F446-BA3F-80D2B60556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09901" y="2681350"/>
                <a:ext cx="716534" cy="33363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4D7BF03-013D-F841-9D66-D77C42A10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0852" y="2350859"/>
                <a:ext cx="483116" cy="48311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F6EEC28-E9B7-DA47-93A8-54EE34EA4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26435" y="3133789"/>
                <a:ext cx="450828" cy="450828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1124C3D-BAF5-6C4B-AA50-49A6B08DC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99127" y="3611264"/>
                <a:ext cx="476853" cy="47685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BE0870B-A944-F346-9551-4C21AB83D6A8}"/>
                  </a:ext>
                </a:extLst>
              </p:cNvPr>
              <p:cNvSpPr txBox="1"/>
              <p:nvPr/>
            </p:nvSpPr>
            <p:spPr>
              <a:xfrm>
                <a:off x="1837828" y="641845"/>
                <a:ext cx="5468030" cy="77687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ImageNet is a dataset of 1.2M 224x224 images</a:t>
                </a:r>
              </a:p>
              <a:p>
                <a:pPr marL="0" marR="0" lvl="0" indent="341313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Training 720 hours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Wingdings" pitchFamily="2" charset="2"/>
                  </a:rPr>
                  <a:t> &lt;1 minute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Arrow: Up-Down 11">
                <a:extLst>
                  <a:ext uri="{FF2B5EF4-FFF2-40B4-BE49-F238E27FC236}">
                    <a16:creationId xmlns:a16="http://schemas.microsoft.com/office/drawing/2014/main" id="{F6CAB704-8A20-7248-B657-457985707F89}"/>
                  </a:ext>
                </a:extLst>
              </p:cNvPr>
              <p:cNvSpPr/>
              <p:nvPr/>
            </p:nvSpPr>
            <p:spPr>
              <a:xfrm>
                <a:off x="7333411" y="1090800"/>
                <a:ext cx="512956" cy="3118302"/>
              </a:xfrm>
              <a:prstGeom prst="upDownArrow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3C5CF5-2E32-7F40-9C39-A31050AD5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1691" y="3838329"/>
              <a:ext cx="680630" cy="22361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5DBB52-794F-464C-8254-BDACE0563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2433" y="4054147"/>
              <a:ext cx="853876" cy="21710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F9ED4B-B49E-584C-94BC-B2B323D6D81D}"/>
                </a:ext>
              </a:extLst>
            </p:cNvPr>
            <p:cNvSpPr txBox="1"/>
            <p:nvPr/>
          </p:nvSpPr>
          <p:spPr>
            <a:xfrm>
              <a:off x="8888630" y="4427607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6E034F4-E487-3347-8A2F-434759312D21}"/>
                </a:ext>
              </a:extLst>
            </p:cNvPr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5779" y="4271251"/>
              <a:ext cx="717472" cy="25265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DF8A12-1BDC-9545-B625-6888F3827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1266" y="4550697"/>
              <a:ext cx="547364" cy="275907"/>
            </a:xfrm>
            <a:prstGeom prst="rect">
              <a:avLst/>
            </a:prstGeom>
          </p:spPr>
        </p:pic>
      </p:grpSp>
      <p:pic>
        <p:nvPicPr>
          <p:cNvPr id="31" name="Picture 2" descr="Forrest Iandola - Co-Founder at DeepScale | The Org">
            <a:extLst>
              <a:ext uri="{FF2B5EF4-FFF2-40B4-BE49-F238E27FC236}">
                <a16:creationId xmlns:a16="http://schemas.microsoft.com/office/drawing/2014/main" id="{433815C4-815E-734E-90CB-6E0E4B0FF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35" y="1809166"/>
            <a:ext cx="1249122" cy="124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165583D-6722-0148-9733-A32B9A2865B3}"/>
              </a:ext>
            </a:extLst>
          </p:cNvPr>
          <p:cNvSpPr txBox="1"/>
          <p:nvPr/>
        </p:nvSpPr>
        <p:spPr>
          <a:xfrm>
            <a:off x="160435" y="3170794"/>
            <a:ext cx="1140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Iandola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3" name="Picture 4" descr="Yang You (@YangYou1991) / Twitter">
            <a:extLst>
              <a:ext uri="{FF2B5EF4-FFF2-40B4-BE49-F238E27FC236}">
                <a16:creationId xmlns:a16="http://schemas.microsoft.com/office/drawing/2014/main" id="{046D6EA3-A57F-B04B-B20B-BC781DCF5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3" y="3663193"/>
            <a:ext cx="1018464" cy="101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DA14120-D024-A845-8C70-AA7B13ECED99}"/>
              </a:ext>
            </a:extLst>
          </p:cNvPr>
          <p:cNvSpPr txBox="1"/>
          <p:nvPr/>
        </p:nvSpPr>
        <p:spPr>
          <a:xfrm>
            <a:off x="214639" y="4814268"/>
            <a:ext cx="1140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Yang You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BAF53A8-578E-BE4E-A616-5795AD714094}"/>
              </a:ext>
            </a:extLst>
          </p:cNvPr>
          <p:cNvSpPr/>
          <p:nvPr/>
        </p:nvSpPr>
        <p:spPr>
          <a:xfrm>
            <a:off x="268844" y="5823188"/>
            <a:ext cx="11438343" cy="954107"/>
          </a:xfrm>
          <a:prstGeom prst="rect">
            <a:avLst/>
          </a:prstGeom>
          <a:ln w="952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Iandola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FN,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Moskewicz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MW, Ashraf K,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Keutzer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K.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FireCaffe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: near-linear acceleration of deep neural network training on compute clusters. In Proceedings of the IEEE Conference on Computer Vision and Pattern Recognition 2016 (pp. 2592-2600).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You Y, Zhang Z, Hsieh CJ,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Demmel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J,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Keutzer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K.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Imagenet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training in minutes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 In Proceedings of the 47th International Conference on Parallel Processing 2018 Aug 13 (p. 1) ACM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(Best Paper Award)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B92184-C0E1-134C-8417-A58C23F6B763}"/>
              </a:ext>
            </a:extLst>
          </p:cNvPr>
          <p:cNvSpPr txBox="1"/>
          <p:nvPr/>
        </p:nvSpPr>
        <p:spPr>
          <a:xfrm>
            <a:off x="9812563" y="1640973"/>
            <a:ext cx="2442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Latest record: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Calibri"/>
                <a:ea typeface="+mn-ea"/>
              </a:rPr>
              <a:t>14 seconds / TPUv4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(as of Feb 2022)</a:t>
            </a:r>
          </a:p>
        </p:txBody>
      </p:sp>
    </p:spTree>
    <p:extLst>
      <p:ext uri="{BB962C8B-B14F-4D97-AF65-F5344CB8AC3E}">
        <p14:creationId xmlns:p14="http://schemas.microsoft.com/office/powerpoint/2010/main" val="36932550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00496-CE4A-9B4D-9CA0-1AA2C5FD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Very active area of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6CF1D-0CC9-DE4B-A98C-1AF8C1E35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4287" indent="0">
              <a:buNone/>
            </a:pPr>
            <a:r>
              <a:rPr lang="en-US" dirty="0"/>
              <a:t>Other papers to read if you are interested:</a:t>
            </a:r>
          </a:p>
          <a:p>
            <a:r>
              <a:rPr lang="en-US" dirty="0" err="1"/>
              <a:t>Golmant</a:t>
            </a:r>
            <a:r>
              <a:rPr lang="en-US" dirty="0"/>
              <a:t>, Noah, et al. "On the computational inefficiency of large batch sizes for stochastic gradient descent” </a:t>
            </a:r>
            <a:r>
              <a:rPr lang="en-US" b="1" dirty="0"/>
              <a:t>(Cal)</a:t>
            </a:r>
          </a:p>
          <a:p>
            <a:r>
              <a:rPr lang="en-US" dirty="0" err="1"/>
              <a:t>Shallue</a:t>
            </a:r>
            <a:r>
              <a:rPr lang="en-US" dirty="0"/>
              <a:t> et al. “Measuring the Effects of Data Parallelism on Neural Network Training” </a:t>
            </a:r>
            <a:r>
              <a:rPr lang="en-US" b="1" dirty="0"/>
              <a:t>(Google)</a:t>
            </a:r>
          </a:p>
          <a:p>
            <a:r>
              <a:rPr lang="en-US" dirty="0"/>
              <a:t>You, Yang, et al. "Large batch optimization for deep learning: Training </a:t>
            </a:r>
            <a:r>
              <a:rPr lang="en-US" dirty="0" err="1"/>
              <a:t>bert</a:t>
            </a:r>
            <a:r>
              <a:rPr lang="en-US" dirty="0"/>
              <a:t> in 76 minutes." </a:t>
            </a:r>
            <a:r>
              <a:rPr lang="en-US" b="1" dirty="0"/>
              <a:t>(Cal)</a:t>
            </a:r>
          </a:p>
        </p:txBody>
      </p:sp>
    </p:spTree>
    <p:extLst>
      <p:ext uri="{BB962C8B-B14F-4D97-AF65-F5344CB8AC3E}">
        <p14:creationId xmlns:p14="http://schemas.microsoft.com/office/powerpoint/2010/main" val="2797834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3E9108-99E4-324B-919F-CE417FBE5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Distributed Deep Learning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AD8EB-DA8F-D842-A61D-59538BA57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2064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3E9108-99E4-324B-919F-CE417FBE5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week’s readings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AD8EB-DA8F-D842-A61D-59538BA57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471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9823-97A9-F445-9E94-7064E9C55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for Next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CBDF-2B95-B24A-9F25-26A522F8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646238"/>
            <a:ext cx="11189677" cy="4808440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Chimera: Efficiently Training Large-Scale Neural Networks with Bidirectional Pipelines </a:t>
            </a:r>
            <a:r>
              <a:rPr lang="en-US" sz="2400" dirty="0"/>
              <a:t>[SC’21, Best Student Paper finalist]</a:t>
            </a:r>
          </a:p>
          <a:p>
            <a:pPr lvl="1"/>
            <a:r>
              <a:rPr lang="en-US" sz="2000" dirty="0"/>
              <a:t>A novel technique for pipeline parallel training with bidirectional computational flow to reduce the ”bubble size”.</a:t>
            </a:r>
          </a:p>
          <a:p>
            <a:r>
              <a:rPr lang="en-US" sz="2400" dirty="0">
                <a:hlinkClick r:id="rId3"/>
              </a:rPr>
              <a:t>Efficient Large-Scale Language Model Training on GPU Clusters Using Megatron-LM </a:t>
            </a:r>
            <a:r>
              <a:rPr lang="en-US" sz="2400" dirty="0"/>
              <a:t>[SC’21, Best Student Paper] </a:t>
            </a:r>
          </a:p>
          <a:p>
            <a:pPr lvl="1"/>
            <a:r>
              <a:rPr lang="en-US" sz="2000" dirty="0"/>
              <a:t>Large scale deployment of data, model, and pipeline parallelism to scale training of a 1T parameter transformer to 3K+ GPUs</a:t>
            </a:r>
          </a:p>
          <a:p>
            <a:r>
              <a:rPr lang="en-US" sz="2400" dirty="0">
                <a:hlinkClick r:id="rId4"/>
              </a:rPr>
              <a:t>ZeRO-Infinity: Breaking the GPU Memory Wall for Extreme Scale Deep Learning </a:t>
            </a:r>
            <a:r>
              <a:rPr lang="en-US" sz="2400" dirty="0"/>
              <a:t>[SC’21]</a:t>
            </a:r>
          </a:p>
          <a:p>
            <a:pPr lvl="1"/>
            <a:r>
              <a:rPr lang="en-US" sz="2000" dirty="0"/>
              <a:t>A novel method for increasing the maximum size of the model that can be trained on a GPU by leveraging </a:t>
            </a:r>
            <a:r>
              <a:rPr lang="en-US" sz="2000" dirty="0" err="1"/>
              <a:t>NVMe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06726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D2E6-8D26-5C4F-B347-361EBD70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Suggested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B9B9D-E45A-1C4F-8B74-319170363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82" y="1440873"/>
            <a:ext cx="11215254" cy="4749945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DeepSpeed: Advancing MoE inference and training to power next-generation AI scale [Blog post]</a:t>
            </a:r>
            <a:endParaRPr lang="en-US" dirty="0"/>
          </a:p>
          <a:p>
            <a:r>
              <a:rPr lang="en-US" dirty="0">
                <a:hlinkClick r:id="rId3"/>
              </a:rPr>
              <a:t>Large Scale Distributed Deep Networks [NeurIPS’12]</a:t>
            </a:r>
            <a:endParaRPr lang="en-US" sz="2400" dirty="0"/>
          </a:p>
          <a:p>
            <a:pPr lvl="1"/>
            <a:r>
              <a:rPr lang="en-US" sz="2000" dirty="0"/>
              <a:t>One of the first papers using (known) techniques applied to training large ML models at Google</a:t>
            </a:r>
          </a:p>
          <a:p>
            <a:r>
              <a:rPr lang="en-US" dirty="0">
                <a:hlinkClick r:id="rId4"/>
              </a:rPr>
              <a:t>Gpipe: Efficient training of giant neural networks using pipeline parallelism [NeurIPS’19]</a:t>
            </a:r>
            <a:endParaRPr lang="en-US" dirty="0"/>
          </a:p>
          <a:p>
            <a:pPr lvl="1"/>
            <a:r>
              <a:rPr lang="en-US" sz="2000" dirty="0"/>
              <a:t>A micro-batching technique used for pipeline parallelism to reduce ”bubble size” with synchronous SGD</a:t>
            </a:r>
          </a:p>
          <a:p>
            <a:r>
              <a:rPr lang="en-US" sz="2400" dirty="0">
                <a:hlinkClick r:id="rId5"/>
              </a:rPr>
              <a:t>PipeDream: Fast and Efficient Pipeline Parallel DNN Training [SOSP’19]</a:t>
            </a:r>
            <a:endParaRPr lang="en-US" sz="2400" dirty="0"/>
          </a:p>
          <a:p>
            <a:pPr lvl="1"/>
            <a:r>
              <a:rPr lang="en-US" sz="2000" dirty="0"/>
              <a:t>Proposed an asynchronous method for reducing the ”bubble size” of pipeline parallel training</a:t>
            </a:r>
          </a:p>
        </p:txBody>
      </p:sp>
    </p:spTree>
    <p:extLst>
      <p:ext uri="{BB962C8B-B14F-4D97-AF65-F5344CB8AC3E}">
        <p14:creationId xmlns:p14="http://schemas.microsoft.com/office/powerpoint/2010/main" val="709733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F0AF6-1092-6046-9372-8599A02C7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79387"/>
            <a:ext cx="10801350" cy="1325563"/>
          </a:xfrm>
        </p:spPr>
        <p:txBody>
          <a:bodyPr/>
          <a:lstStyle/>
          <a:p>
            <a:r>
              <a:rPr lang="en-US" dirty="0"/>
              <a:t>Objectives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5354-4140-454E-AF99-35578B067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950"/>
            <a:ext cx="10515600" cy="50323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Data Parallel Training and its Challenges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Communication Complexity Analysis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Model Parallel Training (Next Lecture)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Memory Efficient Methods for Training Large Models (Next Lecture)</a:t>
            </a:r>
          </a:p>
        </p:txBody>
      </p:sp>
    </p:spTree>
    <p:extLst>
      <p:ext uri="{BB962C8B-B14F-4D97-AF65-F5344CB8AC3E}">
        <p14:creationId xmlns:p14="http://schemas.microsoft.com/office/powerpoint/2010/main" val="1324463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14E6C-72E8-3645-82A4-FEAE6D9C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Training: What is it? &amp;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7D2D4-D61D-8146-9946-3A410B774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Distributed Training* ~ </a:t>
            </a:r>
            <a:r>
              <a:rPr lang="en-US" dirty="0"/>
              <a:t>Training across multiple devices</a:t>
            </a:r>
          </a:p>
          <a:p>
            <a:pPr lvl="1"/>
            <a:r>
              <a:rPr lang="en-US" dirty="0"/>
              <a:t>Different local and remote memory speeds / network</a:t>
            </a:r>
          </a:p>
          <a:p>
            <a:r>
              <a:rPr lang="en-US" dirty="0"/>
              <a:t>Why do we need distributed training?</a:t>
            </a:r>
          </a:p>
          <a:p>
            <a:pPr lvl="1"/>
            <a:r>
              <a:rPr lang="en-US" b="1" dirty="0"/>
              <a:t>Additional memory</a:t>
            </a:r>
            <a:r>
              <a:rPr lang="en-US" dirty="0"/>
              <a:t> (memory bandwidth) for larger model</a:t>
            </a:r>
          </a:p>
          <a:p>
            <a:pPr lvl="2"/>
            <a:r>
              <a:rPr lang="en-US" dirty="0"/>
              <a:t>“Need” to store weights + activations</a:t>
            </a:r>
          </a:p>
          <a:p>
            <a:pPr lvl="1"/>
            <a:r>
              <a:rPr lang="en-US" dirty="0"/>
              <a:t>Faster training by leveraging </a:t>
            </a:r>
            <a:r>
              <a:rPr lang="en-US" b="1" dirty="0"/>
              <a:t>parallel computation</a:t>
            </a:r>
            <a:endParaRPr lang="en-US" dirty="0"/>
          </a:p>
          <a:p>
            <a:pPr lvl="1"/>
            <a:r>
              <a:rPr lang="en-US" dirty="0"/>
              <a:t>Reduce or eliminate </a:t>
            </a:r>
            <a:r>
              <a:rPr lang="en-US" b="1" dirty="0"/>
              <a:t>data movement</a:t>
            </a:r>
            <a:endParaRPr lang="en-US" dirty="0"/>
          </a:p>
          <a:p>
            <a:pPr lvl="2"/>
            <a:r>
              <a:rPr lang="en-US" dirty="0"/>
              <a:t>Privacy </a:t>
            </a:r>
            <a:r>
              <a:rPr lang="en-US" dirty="0">
                <a:sym typeface="Wingdings" pitchFamily="2" charset="2"/>
              </a:rPr>
              <a:t> Federated Learning</a:t>
            </a:r>
          </a:p>
          <a:p>
            <a:pPr lvl="2"/>
            <a:r>
              <a:rPr lang="en-US" dirty="0"/>
              <a:t>Limited bandwidth to edge devices </a:t>
            </a:r>
          </a:p>
          <a:p>
            <a:pPr lvl="2"/>
            <a:r>
              <a:rPr lang="en-US" b="1" dirty="0"/>
              <a:t>(stay tuned for 04/25 lecture)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94D26-5D4B-7E46-8C44-05C401C5B5F3}"/>
              </a:ext>
            </a:extLst>
          </p:cNvPr>
          <p:cNvSpPr txBox="1"/>
          <p:nvPr/>
        </p:nvSpPr>
        <p:spPr>
          <a:xfrm>
            <a:off x="9044108" y="6488668"/>
            <a:ext cx="304282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*Very simplified definition.</a:t>
            </a:r>
          </a:p>
        </p:txBody>
      </p:sp>
    </p:spTree>
    <p:extLst>
      <p:ext uri="{BB962C8B-B14F-4D97-AF65-F5344CB8AC3E}">
        <p14:creationId xmlns:p14="http://schemas.microsoft.com/office/powerpoint/2010/main" val="286718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theme/theme1.xml><?xml version="1.0" encoding="utf-8"?>
<a:theme xmlns:a="http://schemas.openxmlformats.org/drawingml/2006/main" name="3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D9615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D9615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  <a:extLst>
    <a:ext uri="{05A4C25C-085E-4340-85A3-A5531E510DB2}">
      <thm15:themeFamily xmlns:thm15="http://schemas.microsoft.com/office/thememl/2012/main" name="ds100template" id="{3FE8F141-A9AE-1C42-89F6-14DD072DA360}" vid="{28E99920-B6A5-B44B-8849-CDA2E657974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76453</TotalTime>
  <Words>3300</Words>
  <Application>Microsoft Macintosh PowerPoint</Application>
  <PresentationFormat>Widescreen</PresentationFormat>
  <Paragraphs>1190</Paragraphs>
  <Slides>72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5" baseType="lpstr">
      <vt:lpstr>Aharoni</vt:lpstr>
      <vt:lpstr>Arial</vt:lpstr>
      <vt:lpstr>Calibri</vt:lpstr>
      <vt:lpstr>Century Gothic</vt:lpstr>
      <vt:lpstr>Gill Sans Light</vt:lpstr>
      <vt:lpstr>Helvetica Neue</vt:lpstr>
      <vt:lpstr>Helvetica Neue Light</vt:lpstr>
      <vt:lpstr>Monaco</vt:lpstr>
      <vt:lpstr>Roboto</vt:lpstr>
      <vt:lpstr>Roboto Light</vt:lpstr>
      <vt:lpstr>Wingdings</vt:lpstr>
      <vt:lpstr>3_Office Theme</vt:lpstr>
      <vt:lpstr>4_Office Theme</vt:lpstr>
      <vt:lpstr>AI-Systems Distributed Deep Learning (Part I) (294-162)</vt:lpstr>
      <vt:lpstr>Acknowledgments</vt:lpstr>
      <vt:lpstr>Agenda for Today</vt:lpstr>
      <vt:lpstr>Remaining slides from Last Lecture </vt:lpstr>
      <vt:lpstr>Designing an accelerator</vt:lpstr>
      <vt:lpstr>The right dataflow, precision, and many other parameters heavily depend on the workload.  If you were to design a HW today, it would at least take ~2years for its tape out, with a cost of ~$500M (estimate for 3nm)  It must remain relevant through ~5 years to justify the huge upfront investment </vt:lpstr>
      <vt:lpstr>Distributed Deep Learning</vt:lpstr>
      <vt:lpstr>Objectives For Today</vt:lpstr>
      <vt:lpstr>Distributed Training: What is it? &amp; Why?</vt:lpstr>
      <vt:lpstr>Training Large Models</vt:lpstr>
      <vt:lpstr>Faster Processing</vt:lpstr>
      <vt:lpstr>On Dataset Size and Learning</vt:lpstr>
      <vt:lpstr>Example:  Scale is TPU’s Primary Value Proposition</vt:lpstr>
      <vt:lpstr>PowerPoint Presentation</vt:lpstr>
      <vt:lpstr>TPUv3</vt:lpstr>
      <vt:lpstr>Ideal Metric of Success for Efficient Training</vt:lpstr>
      <vt:lpstr>Metrics of Success</vt:lpstr>
      <vt:lpstr>Gradient Descent</vt:lpstr>
      <vt:lpstr>Stochastic Gradient Descent</vt:lpstr>
      <vt:lpstr>Synchronous Stochastic Gradient Descent</vt:lpstr>
      <vt:lpstr>Parallelization Opportunities</vt:lpstr>
      <vt:lpstr>Bulk Synchronous Parallel (BSP) Execution</vt:lpstr>
      <vt:lpstr>PowerPoint Presentation</vt:lpstr>
      <vt:lpstr>Asynchronous Execution</vt:lpstr>
      <vt:lpstr>Synchronous Data Parallel</vt:lpstr>
      <vt:lpstr>Synchronous Data Parallelism</vt:lpstr>
      <vt:lpstr>All Reduce</vt:lpstr>
      <vt:lpstr>All Reduce</vt:lpstr>
      <vt:lpstr>All Reduce</vt:lpstr>
      <vt:lpstr>All Reduce</vt:lpstr>
      <vt:lpstr>All Reduce</vt:lpstr>
      <vt:lpstr>All Reduce</vt:lpstr>
      <vt:lpstr>All Reduce</vt:lpstr>
      <vt:lpstr>All Reduce</vt:lpstr>
      <vt:lpstr>All Reduce</vt:lpstr>
      <vt:lpstr>All Reduce</vt:lpstr>
      <vt:lpstr>PowerPoint Presentation</vt:lpstr>
      <vt:lpstr>PowerPoint Presentation</vt:lpstr>
      <vt:lpstr>PowerPoint Presentation</vt:lpstr>
      <vt:lpstr>PowerPoint Presentation</vt:lpstr>
      <vt:lpstr>Parameter Server All-Reduce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Ring All-Reduce</vt:lpstr>
      <vt:lpstr>Double Binary Tree All-Reduce</vt:lpstr>
      <vt:lpstr>Complexity Summary</vt:lpstr>
      <vt:lpstr>Data Parallel Training Complexity Analysis</vt:lpstr>
      <vt:lpstr>Limits of Data Parallel Scaling</vt:lpstr>
      <vt:lpstr>Limits of Data Parallel Scaling</vt:lpstr>
      <vt:lpstr>Scaling Data Parallel Training</vt:lpstr>
      <vt:lpstr>Naively increasing Batch size leads to perfect results but …</vt:lpstr>
      <vt:lpstr>Bigger isn’t Always Better</vt:lpstr>
      <vt:lpstr>Problems with Large Batch Training</vt:lpstr>
      <vt:lpstr>Generalization Gap Problem</vt:lpstr>
      <vt:lpstr>Why? Large Batch Reduces Noise and may Get Trapped in Local Minima</vt:lpstr>
      <vt:lpstr>Solution: Linear Scaling Rule</vt:lpstr>
      <vt:lpstr>Key Results</vt:lpstr>
      <vt:lpstr>Key Results</vt:lpstr>
      <vt:lpstr>Key Results</vt:lpstr>
      <vt:lpstr>ImageNet Training Competition!</vt:lpstr>
      <vt:lpstr>Very active area of research</vt:lpstr>
      <vt:lpstr>Next week’s readings</vt:lpstr>
      <vt:lpstr>Reading for Next Week</vt:lpstr>
      <vt:lpstr>Extra Suggested Reading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Amir Gholaminejad</cp:lastModifiedBy>
  <cp:revision>816</cp:revision>
  <cp:lastPrinted>2022-01-31T19:54:28Z</cp:lastPrinted>
  <dcterms:modified xsi:type="dcterms:W3CDTF">2022-02-07T20:52:23Z</dcterms:modified>
</cp:coreProperties>
</file>