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38" r:id="rId1"/>
    <p:sldMasterId id="2147483976" r:id="rId2"/>
    <p:sldMasterId id="2147483997" r:id="rId3"/>
  </p:sldMasterIdLst>
  <p:notesMasterIdLst>
    <p:notesMasterId r:id="rId40"/>
  </p:notesMasterIdLst>
  <p:handoutMasterIdLst>
    <p:handoutMasterId r:id="rId41"/>
  </p:handoutMasterIdLst>
  <p:sldIdLst>
    <p:sldId id="4310" r:id="rId4"/>
    <p:sldId id="4349" r:id="rId5"/>
    <p:sldId id="4348" r:id="rId6"/>
    <p:sldId id="1865" r:id="rId7"/>
    <p:sldId id="4611" r:id="rId8"/>
    <p:sldId id="4630" r:id="rId9"/>
    <p:sldId id="4594" r:id="rId10"/>
    <p:sldId id="481" r:id="rId11"/>
    <p:sldId id="4643" r:id="rId12"/>
    <p:sldId id="4644" r:id="rId13"/>
    <p:sldId id="4645" r:id="rId14"/>
    <p:sldId id="4639" r:id="rId15"/>
    <p:sldId id="4646" r:id="rId16"/>
    <p:sldId id="4647" r:id="rId17"/>
    <p:sldId id="4612" r:id="rId18"/>
    <p:sldId id="4613" r:id="rId19"/>
    <p:sldId id="4615" r:id="rId20"/>
    <p:sldId id="4614" r:id="rId21"/>
    <p:sldId id="4616" r:id="rId22"/>
    <p:sldId id="4618" r:id="rId23"/>
    <p:sldId id="2082" r:id="rId24"/>
    <p:sldId id="792" r:id="rId25"/>
    <p:sldId id="795" r:id="rId26"/>
    <p:sldId id="797" r:id="rId27"/>
    <p:sldId id="4619" r:id="rId28"/>
    <p:sldId id="4621" r:id="rId29"/>
    <p:sldId id="4622" r:id="rId30"/>
    <p:sldId id="4623" r:id="rId31"/>
    <p:sldId id="4620" r:id="rId32"/>
    <p:sldId id="4624" r:id="rId33"/>
    <p:sldId id="4626" r:id="rId34"/>
    <p:sldId id="4648" r:id="rId35"/>
    <p:sldId id="4651" r:id="rId36"/>
    <p:sldId id="262" r:id="rId37"/>
    <p:sldId id="4653" r:id="rId38"/>
    <p:sldId id="4652" r:id="rId39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193AA95A-CB99-594A-8DB2-3B833108B540}">
          <p14:sldIdLst>
            <p14:sldId id="4310"/>
            <p14:sldId id="4349"/>
            <p14:sldId id="4348"/>
            <p14:sldId id="1865"/>
            <p14:sldId id="4611"/>
            <p14:sldId id="4630"/>
            <p14:sldId id="4594"/>
            <p14:sldId id="481"/>
            <p14:sldId id="4643"/>
            <p14:sldId id="4644"/>
            <p14:sldId id="4645"/>
            <p14:sldId id="4639"/>
            <p14:sldId id="4646"/>
            <p14:sldId id="4647"/>
            <p14:sldId id="4612"/>
            <p14:sldId id="4613"/>
            <p14:sldId id="4615"/>
            <p14:sldId id="4614"/>
            <p14:sldId id="4616"/>
            <p14:sldId id="4618"/>
            <p14:sldId id="2082"/>
            <p14:sldId id="792"/>
            <p14:sldId id="795"/>
            <p14:sldId id="797"/>
            <p14:sldId id="4619"/>
            <p14:sldId id="4621"/>
            <p14:sldId id="4622"/>
            <p14:sldId id="4623"/>
            <p14:sldId id="4620"/>
            <p14:sldId id="4624"/>
            <p14:sldId id="4626"/>
            <p14:sldId id="4648"/>
            <p14:sldId id="4651"/>
            <p14:sldId id="262"/>
            <p14:sldId id="4653"/>
            <p14:sldId id="46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mesh Sarukkai" initials="" lastIdx="2" clrIdx="0"/>
  <p:cmAuthor id="2" name="Saurabh Bajaj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203864"/>
    <a:srgbClr val="FFC000"/>
    <a:srgbClr val="1F77B4"/>
    <a:srgbClr val="1F77B5"/>
    <a:srgbClr val="5B9BD5"/>
    <a:srgbClr val="FFB802"/>
    <a:srgbClr val="1F497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D32122-7540-4DED-B4C6-10293E0B8CA5}">
  <a:tblStyle styleId="{D2D32122-7540-4DED-B4C6-10293E0B8CA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 b="off" i="off"/>
      <a:tcStyle>
        <a:tcBdr/>
        <a:fill>
          <a:solidFill>
            <a:srgbClr val="CACAC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CAC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342" autoAdjust="0"/>
    <p:restoredTop sz="74422" autoAdjust="0"/>
  </p:normalViewPr>
  <p:slideViewPr>
    <p:cSldViewPr snapToGrid="0">
      <p:cViewPr varScale="1">
        <p:scale>
          <a:sx n="93" d="100"/>
          <a:sy n="93" d="100"/>
        </p:scale>
        <p:origin x="984" y="2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311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commentAuthors" Target="commentAuthor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2A38CAC-6322-3E4D-B6AC-296809B108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26ADCC-FC56-F04E-9F6C-23ABD41E9A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543AF-1FB4-FA44-8D64-98182DE3B47D}" type="datetimeFigureOut">
              <a:rPr lang="en-US" smtClean="0"/>
              <a:t>2/28/22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565E84-A64E-374E-BA32-5746B7F772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151FFA-A0FD-1C4D-BADF-42134FD37A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D966C-32A6-6040-B77F-FF238DA0D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35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9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42789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73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C8443-C552-8A41-BBBF-4DE0F152F9C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06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1C8443-C552-8A41-BBBF-4DE0F152F9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896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\begin{align*}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    T_{{comm}}({domain}) = &amp;\sum_{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=1}^{L}\left(\alpha + \beta B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X^i_WX^i_C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{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k^i_h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/2}\right)\\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+ &amp;\sum_{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=1}^{L}\left(\alpha + \beta B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Y^i_WY^i_C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{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k^i_w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/2}\right)\\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+2&amp;\sum_{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=1}^{L}\left(\alpha {\log(P)}+ \beta \frac{P-1}{P} |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W_i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|\right)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\end{align*}</a:t>
            </a:r>
          </a:p>
          <a:p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\begin{align*}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    T_{{comm}}({domain}) = &amp;\sum_{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=1}^{L}\left(\beta B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X^i_WX^i_C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{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k^i_h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/2}\right)\\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+ &amp;\sum_{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=1}^{L}\left(\beta B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Y^i_WY^i_C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{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k^i_w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/2}\right)\\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+2&amp;\sum_{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=1}^{L}\left(\beta \frac{P-1}{P} |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W_i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|\right)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\end{align*}</a:t>
            </a:r>
          </a:p>
          <a:p>
            <a:b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b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3043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1994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\begin{align*}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    T_{{comm}}({domain}) =  &amp;\sum_{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=1}^{L}\left(\alpha {\log(P)}+ \beta \frac{P-1}{P}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d_i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\right)\\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+2&amp;\sum_{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=2}^{L}\left(\alpha {\log(P)}+ \beta \frac{P-1}{P} d_{i-1}\right)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\end{align*}</a:t>
            </a:r>
          </a:p>
          <a:p>
            <a:b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5335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\begin{align*}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\sum_{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=1}^{L} \beta (P-1) \frac{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Bd_i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}{P}\right)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\end{align*}</a:t>
            </a:r>
          </a:p>
          <a:p>
            <a:b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b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\begin{align*}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    T_{{comm}}({domain}) =  &amp;\sum_{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=1}^{L}\left(\alpha {\log(P)}+ \beta \frac{P-1}{P}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Bd_i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\right)\\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+2&amp;\sum_{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=2}^{L}\left(\alpha {\log(P)}+ \beta \frac{P-1}{P} d_{i-1}\right)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\end{align*}</a:t>
            </a:r>
          </a:p>
          <a:p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b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6915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\begin{align*}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\sum_{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=1}^{L} \beta (P-1) \frac{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Bd_i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}{P}\right)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\end{align*}</a:t>
            </a:r>
          </a:p>
          <a:p>
            <a:b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b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\begin{align*}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    T_{{comm}}({domain}) =  &amp;\sum_{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=1}^{L}\left(\alpha {\log(P)}+ \beta \frac{P-1}{P}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Bd_i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\right)\\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+2&amp;\sum_{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=2}^{L}\left(\alpha {\log(P)}+ \beta \frac{P-1}{P} d_{i-1}\right)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\end{align*}</a:t>
            </a:r>
          </a:p>
          <a:p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b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6552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\begin{align*}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2\sum_{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=2}^{L}\left(\beta (P-1) \frac{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Bd_i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}{P}\right)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\end{align*}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4811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\begin{align*}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\sum_{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=1}^{L}\left(\beta (P-1) \frac{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Bd_i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}{P}\right) + 2\sum_{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=2}^{L}\left(\beta (P-1) \frac{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Bd_i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}{P}\right)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\end{align*}</a:t>
            </a:r>
          </a:p>
          <a:p>
            <a:b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4458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\begin{align*}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\sum_{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=1}^{L}\left(\beta (P-1) \frac{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Bd_i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}{P}\right) + 2\sum_{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=2}^{L}\left(\beta (P-1) \frac{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Bd_i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}{P}\right)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\end{align*}</a:t>
            </a:r>
          </a:p>
          <a:p>
            <a:b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endParaRPr lang="en-US" dirty="0"/>
          </a:p>
          <a:p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\begin{align*}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T_{{comm}}({data}) = \sum_{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=1}^{L}\left(\beta (P-1) \frac{d_i^2}{P}\right) 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\end{align*}</a:t>
            </a:r>
          </a:p>
          <a:p>
            <a:b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9513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uFillTx/>
              </a:defRPr>
            </a:lvl1pPr>
            <a:lvl2pPr marL="457189" indent="0" algn="ctr">
              <a:buNone/>
              <a:defRPr sz="2000">
                <a:uFillTx/>
              </a:defRPr>
            </a:lvl2pPr>
            <a:lvl3pPr marL="914377" indent="0" algn="ctr">
              <a:buNone/>
              <a:defRPr sz="1800">
                <a:uFillTx/>
              </a:defRPr>
            </a:lvl3pPr>
            <a:lvl4pPr marL="1371566" indent="0" algn="ctr">
              <a:buNone/>
              <a:defRPr sz="1600">
                <a:uFillTx/>
              </a:defRPr>
            </a:lvl4pPr>
            <a:lvl5pPr marL="1828754" indent="0" algn="ctr">
              <a:buNone/>
              <a:defRPr sz="1600">
                <a:uFillTx/>
              </a:defRPr>
            </a:lvl5pPr>
            <a:lvl6pPr marL="2285943" indent="0" algn="ctr">
              <a:buNone/>
              <a:defRPr sz="1600">
                <a:uFillTx/>
              </a:defRPr>
            </a:lvl6pPr>
            <a:lvl7pPr marL="2743131" indent="0" algn="ctr">
              <a:buNone/>
              <a:defRPr sz="1600">
                <a:uFillTx/>
              </a:defRPr>
            </a:lvl7pPr>
            <a:lvl8pPr marL="3200320" indent="0" algn="ctr">
              <a:buNone/>
              <a:defRPr sz="1600">
                <a:uFillTx/>
              </a:defRPr>
            </a:lvl8pPr>
            <a:lvl9pPr marL="3657509" indent="0" algn="ctr">
              <a:buNone/>
              <a:defRPr sz="1600">
                <a:uFillTx/>
              </a:defRPr>
            </a:lvl9pPr>
          </a:lstStyle>
          <a:p>
            <a:r>
              <a:rPr lang="en-US" dirty="0">
                <a:uFillTx/>
              </a:rP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76BE-D49D-E946-9484-81A0C482C8D7}" type="datetimeFigureOut">
              <a:rPr lang="en-US" smtClean="0">
                <a:solidFill>
                  <a:srgbClr val="000000">
                    <a:tint val="75000"/>
                  </a:srgbClr>
                </a:solidFill>
                <a:uFillTx/>
              </a:rPr>
              <a:pPr/>
              <a:t>2/28/22</a:t>
            </a:fld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921A-EC74-6F4D-8465-D463C43FF014}" type="slidenum">
              <a:rPr lang="en-US" smtClean="0">
                <a:solidFill>
                  <a:srgbClr val="000000">
                    <a:tint val="75000"/>
                  </a:srgbClr>
                </a:solidFill>
                <a:uFillTx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50711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uFillTx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uFillTx/>
              </a:defRPr>
            </a:lvl1pPr>
          </a:lstStyle>
          <a:p>
            <a:fld id="{F51376BE-D49D-E946-9484-81A0C482C8D7}" type="datetimeFigureOut">
              <a:rPr lang="en-US" smtClean="0">
                <a:uFillTx/>
              </a:rPr>
              <a:pPr/>
              <a:t>2/28/22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uFillTx/>
              </a:defRPr>
            </a:lvl1pPr>
          </a:lstStyle>
          <a:p>
            <a:fld id="{DC2A921A-EC74-6F4D-8465-D463C43FF014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00813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76BE-D49D-E946-9484-81A0C482C8D7}" type="datetimeFigureOut">
              <a:rPr lang="en-US" smtClean="0">
                <a:solidFill>
                  <a:srgbClr val="000000">
                    <a:tint val="75000"/>
                  </a:srgbClr>
                </a:solidFill>
                <a:uFillTx/>
              </a:rPr>
              <a:pPr/>
              <a:t>2/28/22</a:t>
            </a:fld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921A-EC74-6F4D-8465-D463C43FF014}" type="slidenum">
              <a:rPr lang="en-US" smtClean="0">
                <a:solidFill>
                  <a:srgbClr val="000000">
                    <a:tint val="75000"/>
                  </a:srgbClr>
                </a:solidFill>
                <a:uFillTx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47112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189" indent="0">
              <a:buNone/>
              <a:defRPr sz="2000" b="1">
                <a:uFillTx/>
              </a:defRPr>
            </a:lvl2pPr>
            <a:lvl3pPr marL="914377" indent="0">
              <a:buNone/>
              <a:defRPr sz="1800" b="1">
                <a:uFillTx/>
              </a:defRPr>
            </a:lvl3pPr>
            <a:lvl4pPr marL="1371566" indent="0">
              <a:buNone/>
              <a:defRPr sz="1600" b="1">
                <a:uFillTx/>
              </a:defRPr>
            </a:lvl4pPr>
            <a:lvl5pPr marL="1828754" indent="0">
              <a:buNone/>
              <a:defRPr sz="1600" b="1">
                <a:uFillTx/>
              </a:defRPr>
            </a:lvl5pPr>
            <a:lvl6pPr marL="2285943" indent="0">
              <a:buNone/>
              <a:defRPr sz="1600" b="1">
                <a:uFillTx/>
              </a:defRPr>
            </a:lvl6pPr>
            <a:lvl7pPr marL="2743131" indent="0">
              <a:buNone/>
              <a:defRPr sz="1600" b="1">
                <a:uFillTx/>
              </a:defRPr>
            </a:lvl7pPr>
            <a:lvl8pPr marL="3200320" indent="0">
              <a:buNone/>
              <a:defRPr sz="1600" b="1">
                <a:uFillTx/>
              </a:defRPr>
            </a:lvl8pPr>
            <a:lvl9pPr marL="3657509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189" indent="0">
              <a:buNone/>
              <a:defRPr sz="2000" b="1">
                <a:uFillTx/>
              </a:defRPr>
            </a:lvl2pPr>
            <a:lvl3pPr marL="914377" indent="0">
              <a:buNone/>
              <a:defRPr sz="1800" b="1">
                <a:uFillTx/>
              </a:defRPr>
            </a:lvl3pPr>
            <a:lvl4pPr marL="1371566" indent="0">
              <a:buNone/>
              <a:defRPr sz="1600" b="1">
                <a:uFillTx/>
              </a:defRPr>
            </a:lvl4pPr>
            <a:lvl5pPr marL="1828754" indent="0">
              <a:buNone/>
              <a:defRPr sz="1600" b="1">
                <a:uFillTx/>
              </a:defRPr>
            </a:lvl5pPr>
            <a:lvl6pPr marL="2285943" indent="0">
              <a:buNone/>
              <a:defRPr sz="1600" b="1">
                <a:uFillTx/>
              </a:defRPr>
            </a:lvl6pPr>
            <a:lvl7pPr marL="2743131" indent="0">
              <a:buNone/>
              <a:defRPr sz="1600" b="1">
                <a:uFillTx/>
              </a:defRPr>
            </a:lvl7pPr>
            <a:lvl8pPr marL="3200320" indent="0">
              <a:buNone/>
              <a:defRPr sz="1600" b="1">
                <a:uFillTx/>
              </a:defRPr>
            </a:lvl8pPr>
            <a:lvl9pPr marL="3657509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76BE-D49D-E946-9484-81A0C482C8D7}" type="datetimeFigureOut">
              <a:rPr lang="en-US" smtClean="0">
                <a:solidFill>
                  <a:srgbClr val="000000">
                    <a:tint val="75000"/>
                  </a:srgbClr>
                </a:solidFill>
                <a:uFillTx/>
              </a:rPr>
              <a:pPr/>
              <a:t>2/28/22</a:t>
            </a:fld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921A-EC74-6F4D-8465-D463C43FF014}" type="slidenum">
              <a:rPr lang="en-US" smtClean="0">
                <a:solidFill>
                  <a:srgbClr val="000000">
                    <a:tint val="75000"/>
                  </a:srgbClr>
                </a:solidFill>
                <a:uFillTx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55646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76BE-D49D-E946-9484-81A0C482C8D7}" type="datetimeFigureOut">
              <a:rPr lang="en-US" smtClean="0">
                <a:solidFill>
                  <a:srgbClr val="000000">
                    <a:tint val="75000"/>
                  </a:srgbClr>
                </a:solidFill>
                <a:uFillTx/>
              </a:rPr>
              <a:pPr/>
              <a:t>2/28/22</a:t>
            </a:fld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921A-EC74-6F4D-8465-D463C43FF014}" type="slidenum">
              <a:rPr lang="en-US" smtClean="0">
                <a:solidFill>
                  <a:srgbClr val="000000">
                    <a:tint val="75000"/>
                  </a:srgbClr>
                </a:solidFill>
                <a:uFillTx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84706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76BE-D49D-E946-9484-81A0C482C8D7}" type="datetimeFigureOut">
              <a:rPr lang="en-US" smtClean="0">
                <a:solidFill>
                  <a:srgbClr val="000000">
                    <a:tint val="75000"/>
                  </a:srgbClr>
                </a:solidFill>
                <a:uFillTx/>
              </a:rPr>
              <a:pPr/>
              <a:t>2/28/22</a:t>
            </a:fld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921A-EC74-6F4D-8465-D463C43FF014}" type="slidenum">
              <a:rPr lang="en-US" smtClean="0">
                <a:solidFill>
                  <a:srgbClr val="000000">
                    <a:tint val="75000"/>
                  </a:srgbClr>
                </a:solidFill>
                <a:uFillTx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40372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>
                <a:uFillTx/>
              </a:defRPr>
            </a:lvl1pPr>
            <a:lvl2pPr marL="457189" indent="0">
              <a:buNone/>
              <a:defRPr sz="1400">
                <a:uFillTx/>
              </a:defRPr>
            </a:lvl2pPr>
            <a:lvl3pPr marL="914377" indent="0">
              <a:buNone/>
              <a:defRPr sz="1200">
                <a:uFillTx/>
              </a:defRPr>
            </a:lvl3pPr>
            <a:lvl4pPr marL="1371566" indent="0">
              <a:buNone/>
              <a:defRPr sz="1000">
                <a:uFillTx/>
              </a:defRPr>
            </a:lvl4pPr>
            <a:lvl5pPr marL="1828754" indent="0">
              <a:buNone/>
              <a:defRPr sz="1000">
                <a:uFillTx/>
              </a:defRPr>
            </a:lvl5pPr>
            <a:lvl6pPr marL="2285943" indent="0">
              <a:buNone/>
              <a:defRPr sz="1000">
                <a:uFillTx/>
              </a:defRPr>
            </a:lvl6pPr>
            <a:lvl7pPr marL="2743131" indent="0">
              <a:buNone/>
              <a:defRPr sz="1000">
                <a:uFillTx/>
              </a:defRPr>
            </a:lvl7pPr>
            <a:lvl8pPr marL="3200320" indent="0">
              <a:buNone/>
              <a:defRPr sz="1000">
                <a:uFillTx/>
              </a:defRPr>
            </a:lvl8pPr>
            <a:lvl9pPr marL="3657509" indent="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76BE-D49D-E946-9484-81A0C482C8D7}" type="datetimeFigureOut">
              <a:rPr lang="en-US" smtClean="0">
                <a:solidFill>
                  <a:srgbClr val="000000">
                    <a:tint val="75000"/>
                  </a:srgbClr>
                </a:solidFill>
                <a:uFillTx/>
              </a:rPr>
              <a:pPr/>
              <a:t>2/28/22</a:t>
            </a:fld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921A-EC74-6F4D-8465-D463C43FF014}" type="slidenum">
              <a:rPr lang="en-US" smtClean="0">
                <a:solidFill>
                  <a:srgbClr val="000000">
                    <a:tint val="75000"/>
                  </a:srgbClr>
                </a:solidFill>
                <a:uFillTx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16319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>
                <a:uFillTx/>
              </a:defRPr>
            </a:lvl1pPr>
            <a:lvl2pPr marL="457189" indent="0">
              <a:buNone/>
              <a:defRPr sz="2800">
                <a:uFillTx/>
              </a:defRPr>
            </a:lvl2pPr>
            <a:lvl3pPr marL="914377" indent="0">
              <a:buNone/>
              <a:defRPr sz="2400">
                <a:uFillTx/>
              </a:defRPr>
            </a:lvl3pPr>
            <a:lvl4pPr marL="1371566" indent="0">
              <a:buNone/>
              <a:defRPr sz="2000">
                <a:uFillTx/>
              </a:defRPr>
            </a:lvl4pPr>
            <a:lvl5pPr marL="1828754" indent="0">
              <a:buNone/>
              <a:defRPr sz="2000">
                <a:uFillTx/>
              </a:defRPr>
            </a:lvl5pPr>
            <a:lvl6pPr marL="2285943" indent="0">
              <a:buNone/>
              <a:defRPr sz="2000">
                <a:uFillTx/>
              </a:defRPr>
            </a:lvl6pPr>
            <a:lvl7pPr marL="2743131" indent="0">
              <a:buNone/>
              <a:defRPr sz="2000">
                <a:uFillTx/>
              </a:defRPr>
            </a:lvl7pPr>
            <a:lvl8pPr marL="3200320" indent="0">
              <a:buNone/>
              <a:defRPr sz="2000">
                <a:uFillTx/>
              </a:defRPr>
            </a:lvl8pPr>
            <a:lvl9pPr marL="3657509" indent="0">
              <a:buNone/>
              <a:defRPr sz="2000">
                <a:uFillTx/>
              </a:defRPr>
            </a:lvl9pPr>
          </a:lstStyle>
          <a:p>
            <a:endParaRPr lang="en-US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>
                <a:uFillTx/>
              </a:defRPr>
            </a:lvl1pPr>
            <a:lvl2pPr marL="457189" indent="0">
              <a:buNone/>
              <a:defRPr sz="1400">
                <a:uFillTx/>
              </a:defRPr>
            </a:lvl2pPr>
            <a:lvl3pPr marL="914377" indent="0">
              <a:buNone/>
              <a:defRPr sz="1200">
                <a:uFillTx/>
              </a:defRPr>
            </a:lvl3pPr>
            <a:lvl4pPr marL="1371566" indent="0">
              <a:buNone/>
              <a:defRPr sz="1000">
                <a:uFillTx/>
              </a:defRPr>
            </a:lvl4pPr>
            <a:lvl5pPr marL="1828754" indent="0">
              <a:buNone/>
              <a:defRPr sz="1000">
                <a:uFillTx/>
              </a:defRPr>
            </a:lvl5pPr>
            <a:lvl6pPr marL="2285943" indent="0">
              <a:buNone/>
              <a:defRPr sz="1000">
                <a:uFillTx/>
              </a:defRPr>
            </a:lvl6pPr>
            <a:lvl7pPr marL="2743131" indent="0">
              <a:buNone/>
              <a:defRPr sz="1000">
                <a:uFillTx/>
              </a:defRPr>
            </a:lvl7pPr>
            <a:lvl8pPr marL="3200320" indent="0">
              <a:buNone/>
              <a:defRPr sz="1000">
                <a:uFillTx/>
              </a:defRPr>
            </a:lvl8pPr>
            <a:lvl9pPr marL="3657509" indent="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76BE-D49D-E946-9484-81A0C482C8D7}" type="datetimeFigureOut">
              <a:rPr lang="en-US" smtClean="0">
                <a:solidFill>
                  <a:srgbClr val="000000">
                    <a:tint val="75000"/>
                  </a:srgbClr>
                </a:solidFill>
                <a:uFillTx/>
              </a:rPr>
              <a:pPr/>
              <a:t>2/28/22</a:t>
            </a:fld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921A-EC74-6F4D-8465-D463C43FF014}" type="slidenum">
              <a:rPr lang="en-US" smtClean="0">
                <a:solidFill>
                  <a:srgbClr val="000000">
                    <a:tint val="75000"/>
                  </a:srgbClr>
                </a:solidFill>
                <a:uFillTx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90422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76BE-D49D-E946-9484-81A0C482C8D7}" type="datetimeFigureOut">
              <a:rPr lang="en-US" smtClean="0">
                <a:solidFill>
                  <a:srgbClr val="000000">
                    <a:tint val="75000"/>
                  </a:srgbClr>
                </a:solidFill>
                <a:uFillTx/>
              </a:rPr>
              <a:pPr/>
              <a:t>2/28/22</a:t>
            </a:fld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921A-EC74-6F4D-8465-D463C43FF014}" type="slidenum">
              <a:rPr lang="en-US" smtClean="0">
                <a:solidFill>
                  <a:srgbClr val="000000">
                    <a:tint val="75000"/>
                  </a:srgbClr>
                </a:solidFill>
                <a:uFillTx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36420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76BE-D49D-E946-9484-81A0C482C8D7}" type="datetimeFigureOut">
              <a:rPr lang="en-US" smtClean="0">
                <a:solidFill>
                  <a:srgbClr val="000000">
                    <a:tint val="75000"/>
                  </a:srgbClr>
                </a:solidFill>
                <a:uFillTx/>
              </a:rPr>
              <a:pPr/>
              <a:t>2/28/22</a:t>
            </a:fld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921A-EC74-6F4D-8465-D463C43FF014}" type="slidenum">
              <a:rPr lang="en-US" smtClean="0">
                <a:solidFill>
                  <a:srgbClr val="000000">
                    <a:tint val="75000"/>
                  </a:srgbClr>
                </a:solidFill>
                <a:uFillTx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22224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1915566"/>
            <a:ext cx="12191999" cy="1996034"/>
          </a:xfrm>
        </p:spPr>
        <p:txBody>
          <a:bodyPr/>
          <a:lstStyle>
            <a:lvl1pPr algn="ctr">
              <a:defRPr b="0" i="0">
                <a:solidFill>
                  <a:schemeClr val="tx1"/>
                </a:solidFill>
                <a:uFillTx/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r>
              <a:rPr lang="en-US" dirty="0">
                <a:uFillTx/>
              </a:rPr>
              <a:t>Click to edit Master 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 i="0">
                <a:solidFill>
                  <a:schemeClr val="tx1"/>
                </a:solidFill>
                <a:uFillTx/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 i="0">
                <a:solidFill>
                  <a:schemeClr val="tx1"/>
                </a:solidFill>
                <a:uFillTx/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 b="0" i="0">
                <a:uFillTx/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fld id="{0707532D-10C1-AA49-B4A4-A871B8E03AF0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76958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42913">
              <a:buClr>
                <a:schemeClr val="tx1"/>
              </a:buClr>
              <a:buSzPct val="100000"/>
              <a:buFont typeface="Wingdings" charset="2"/>
              <a:buChar char="Ø"/>
              <a:defRPr>
                <a:uFillTx/>
              </a:defRPr>
            </a:lvl1pPr>
            <a:lvl2pPr marL="914400" indent="-457200">
              <a:defRPr>
                <a:uFillTx/>
              </a:defRPr>
            </a:lvl2pPr>
            <a:lvl3pPr marL="1373188" indent="-311150">
              <a:defRPr>
                <a:uFillTx/>
              </a:defRPr>
            </a:lvl3pPr>
            <a:lvl4pPr marL="1830388" indent="-236538">
              <a:defRPr>
                <a:uFillTx/>
              </a:defRPr>
            </a:lvl4pPr>
            <a:lvl5pPr marL="2287588" indent="-234950">
              <a:defRPr>
                <a:uFillTx/>
              </a:defRPr>
            </a:lvl5pPr>
          </a:lstStyle>
          <a:p>
            <a:pPr lvl="0"/>
            <a:r>
              <a:rPr lang="en-US" dirty="0">
                <a:uFillTx/>
              </a:rPr>
              <a:t>Click to edit Master text styles</a:t>
            </a:r>
          </a:p>
          <a:p>
            <a:pPr lvl="1"/>
            <a:r>
              <a:rPr lang="en-US" dirty="0">
                <a:uFillTx/>
              </a:rPr>
              <a:t>Second level</a:t>
            </a:r>
          </a:p>
          <a:p>
            <a:pPr lvl="2"/>
            <a:r>
              <a:rPr lang="en-US" dirty="0">
                <a:uFillTx/>
              </a:rPr>
              <a:t>Third level</a:t>
            </a:r>
          </a:p>
          <a:p>
            <a:pPr lvl="3"/>
            <a:r>
              <a:rPr lang="en-US" dirty="0">
                <a:uFillTx/>
              </a:rPr>
              <a:t>Fourth level</a:t>
            </a:r>
          </a:p>
          <a:p>
            <a:pPr lvl="4"/>
            <a:r>
              <a:rPr lang="en-US" dirty="0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76BE-D49D-E946-9484-81A0C482C8D7}" type="datetimeFigureOut">
              <a:rPr lang="en-US" smtClean="0">
                <a:solidFill>
                  <a:srgbClr val="000000">
                    <a:tint val="75000"/>
                  </a:srgbClr>
                </a:solidFill>
                <a:uFillTx/>
              </a:rPr>
              <a:pPr/>
              <a:t>2/28/22</a:t>
            </a:fld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921A-EC74-6F4D-8465-D463C43FF014}" type="slidenum">
              <a:rPr lang="en-US" smtClean="0">
                <a:solidFill>
                  <a:srgbClr val="000000">
                    <a:tint val="75000"/>
                  </a:srgbClr>
                </a:solidFill>
                <a:uFillTx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86389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1915566"/>
            <a:ext cx="12191999" cy="1996034"/>
          </a:xfrm>
        </p:spPr>
        <p:txBody>
          <a:bodyPr/>
          <a:lstStyle>
            <a:lvl1pPr algn="ctr">
              <a:defRPr b="0" i="0">
                <a:solidFill>
                  <a:schemeClr val="tx1"/>
                </a:solidFill>
                <a:uFillTx/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r>
              <a:rPr lang="en-US" dirty="0">
                <a:uFillTx/>
              </a:rPr>
              <a:t>Click to edit Master 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 i="0">
                <a:solidFill>
                  <a:schemeClr val="tx1"/>
                </a:solidFill>
                <a:uFillTx/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 i="0">
                <a:solidFill>
                  <a:schemeClr val="tx1"/>
                </a:solidFill>
                <a:uFillTx/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 b="0" i="0">
                <a:uFillTx/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fld id="{0707532D-10C1-AA49-B4A4-A871B8E03AF0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09196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uFillTx/>
              </a:defRPr>
            </a:lvl1pPr>
            <a:lvl2pPr marL="457189" indent="0" algn="ctr">
              <a:buNone/>
              <a:defRPr sz="2000">
                <a:uFillTx/>
              </a:defRPr>
            </a:lvl2pPr>
            <a:lvl3pPr marL="914377" indent="0" algn="ctr">
              <a:buNone/>
              <a:defRPr sz="1800">
                <a:uFillTx/>
              </a:defRPr>
            </a:lvl3pPr>
            <a:lvl4pPr marL="1371566" indent="0" algn="ctr">
              <a:buNone/>
              <a:defRPr sz="1600">
                <a:uFillTx/>
              </a:defRPr>
            </a:lvl4pPr>
            <a:lvl5pPr marL="1828754" indent="0" algn="ctr">
              <a:buNone/>
              <a:defRPr sz="1600">
                <a:uFillTx/>
              </a:defRPr>
            </a:lvl5pPr>
            <a:lvl6pPr marL="2285943" indent="0" algn="ctr">
              <a:buNone/>
              <a:defRPr sz="1600">
                <a:uFillTx/>
              </a:defRPr>
            </a:lvl6pPr>
            <a:lvl7pPr marL="2743131" indent="0" algn="ctr">
              <a:buNone/>
              <a:defRPr sz="1600">
                <a:uFillTx/>
              </a:defRPr>
            </a:lvl7pPr>
            <a:lvl8pPr marL="3200320" indent="0" algn="ctr">
              <a:buNone/>
              <a:defRPr sz="1600">
                <a:uFillTx/>
              </a:defRPr>
            </a:lvl8pPr>
            <a:lvl9pPr marL="3657509" indent="0" algn="ctr">
              <a:buNone/>
              <a:defRPr sz="1600">
                <a:uFillTx/>
              </a:defRPr>
            </a:lvl9pPr>
          </a:lstStyle>
          <a:p>
            <a:r>
              <a:rPr lang="en-US">
                <a:uFillTx/>
              </a:rPr>
              <a:t>Click to edit Master subtitle style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B6FC-AD6B-D04B-9886-FBA5C0D2176A}" type="datetimeFigureOut">
              <a:rPr lang="en-US" smtClean="0"/>
              <a:t>2/28/22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7E77-65BD-CE4E-8599-E46F6A811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17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42913">
              <a:buClr>
                <a:schemeClr val="tx1"/>
              </a:buClr>
              <a:buSzPct val="100000"/>
              <a:buFont typeface="Wingdings" charset="2"/>
              <a:buChar char="Ø"/>
              <a:defRPr>
                <a:uFillTx/>
              </a:defRPr>
            </a:lvl1pPr>
            <a:lvl2pPr marL="914400" indent="-457200">
              <a:defRPr>
                <a:uFillTx/>
              </a:defRPr>
            </a:lvl2pPr>
            <a:lvl3pPr marL="1373188" indent="-311150">
              <a:defRPr>
                <a:uFillTx/>
              </a:defRPr>
            </a:lvl3pPr>
            <a:lvl4pPr marL="1830388" indent="-236538">
              <a:defRPr>
                <a:uFillTx/>
              </a:defRPr>
            </a:lvl4pPr>
            <a:lvl5pPr marL="2287588" indent="-234950">
              <a:defRPr>
                <a:uFillTx/>
              </a:defRPr>
            </a:lvl5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B6FC-AD6B-D04B-9886-FBA5C0D2176A}" type="datetimeFigureOut">
              <a:rPr lang="en-US" smtClean="0"/>
              <a:t>2/28/22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7E77-65BD-CE4E-8599-E46F6A811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65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541060"/>
            <a:ext cx="10801350" cy="1305579"/>
          </a:xfr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26025"/>
            <a:ext cx="10515600" cy="4150940"/>
          </a:xfrm>
        </p:spPr>
        <p:txBody>
          <a:bodyPr/>
          <a:lstStyle>
            <a:lvl1pPr marL="457200" indent="-442913">
              <a:buClr>
                <a:schemeClr val="tx1"/>
              </a:buClr>
              <a:buSzPct val="100000"/>
              <a:buFont typeface="Wingdings" charset="2"/>
              <a:buChar char="Ø"/>
              <a:defRPr>
                <a:uFillTx/>
              </a:defRPr>
            </a:lvl1pPr>
            <a:lvl2pPr marL="914400" indent="-457200">
              <a:defRPr>
                <a:uFillTx/>
              </a:defRPr>
            </a:lvl2pPr>
            <a:lvl3pPr marL="1373188" indent="-311150">
              <a:defRPr>
                <a:uFillTx/>
              </a:defRPr>
            </a:lvl3pPr>
            <a:lvl4pPr marL="1830388" indent="-236538">
              <a:defRPr>
                <a:uFillTx/>
              </a:defRPr>
            </a:lvl4pPr>
            <a:lvl5pPr marL="2287588" indent="-234950">
              <a:defRPr>
                <a:uFillTx/>
              </a:defRPr>
            </a:lvl5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B6FC-AD6B-D04B-9886-FBA5C0D2176A}" type="datetimeFigureOut">
              <a:rPr lang="en-US" smtClean="0"/>
              <a:pPr/>
              <a:t>2/28/22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7E77-65BD-CE4E-8599-E46F6A8116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>
            <a:spLocks/>
          </p:cNvSpPr>
          <p:nvPr/>
        </p:nvSpPr>
        <p:spPr>
          <a:xfrm>
            <a:off x="175999" y="171728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uFillTx/>
              </a:rPr>
              <a:t>Todo</a:t>
            </a:r>
            <a:r>
              <a:rPr lang="en-US" dirty="0">
                <a:uFillTx/>
              </a:rPr>
              <a:t> Slide</a:t>
            </a: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 rot="2080315">
            <a:off x="8030560" y="740354"/>
            <a:ext cx="5319706" cy="461665"/>
          </a:xfrm>
          <a:prstGeom prst="rect">
            <a:avLst/>
          </a:prstGeom>
          <a:pattFill prst="wdUpDiag">
            <a:fgClr>
              <a:schemeClr val="accent2">
                <a:lumMod val="50000"/>
              </a:schemeClr>
            </a:fgClr>
            <a:bgClr>
              <a:srgbClr val="FFC000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effectLst>
                  <a:glow rad="368300">
                    <a:srgbClr val="FFC000">
                      <a:alpha val="76000"/>
                    </a:srgbClr>
                  </a:glow>
                </a:effectLst>
                <a:uFillTx/>
              </a:rPr>
              <a:t>Under Construction</a:t>
            </a:r>
          </a:p>
        </p:txBody>
      </p:sp>
    </p:spTree>
    <p:extLst>
      <p:ext uri="{BB962C8B-B14F-4D97-AF65-F5344CB8AC3E}">
        <p14:creationId xmlns:p14="http://schemas.microsoft.com/office/powerpoint/2010/main" val="23197752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4287" indent="0">
              <a:buClr>
                <a:schemeClr val="tx1"/>
              </a:buClr>
              <a:buSzPct val="100000"/>
              <a:buFont typeface="Wingdings" charset="2"/>
              <a:buNone/>
              <a:defRPr>
                <a:uFillTx/>
              </a:defRPr>
            </a:lvl1pPr>
            <a:lvl2pPr marL="914400" indent="-457200">
              <a:defRPr>
                <a:uFillTx/>
              </a:defRPr>
            </a:lvl2pPr>
            <a:lvl3pPr marL="1373188" indent="-311150">
              <a:defRPr>
                <a:uFillTx/>
              </a:defRPr>
            </a:lvl3pPr>
            <a:lvl4pPr marL="1830388" indent="-236538">
              <a:defRPr>
                <a:uFillTx/>
              </a:defRPr>
            </a:lvl4pPr>
            <a:lvl5pPr marL="2287588" indent="-234950">
              <a:defRPr>
                <a:uFillTx/>
              </a:defRPr>
            </a:lvl5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B6FC-AD6B-D04B-9886-FBA5C0D2176A}" type="datetimeFigureOut">
              <a:rPr lang="en-US" smtClean="0"/>
              <a:pPr/>
              <a:t>2/28/22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7E77-65BD-CE4E-8599-E46F6A8116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561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4287" indent="0">
              <a:buClr>
                <a:schemeClr val="tx1"/>
              </a:buClr>
              <a:buSzPct val="100000"/>
              <a:buFont typeface="Wingdings" charset="2"/>
              <a:buNone/>
              <a:defRPr>
                <a:uFillTx/>
                <a:latin typeface="Monaco" charset="0"/>
                <a:ea typeface="Monaco" charset="0"/>
                <a:cs typeface="Monaco" charset="0"/>
              </a:defRPr>
            </a:lvl1pPr>
            <a:lvl2pPr marL="457200" indent="0">
              <a:buNone/>
              <a:defRPr>
                <a:uFillTx/>
                <a:latin typeface="Monaco" charset="0"/>
                <a:ea typeface="Monaco" charset="0"/>
                <a:cs typeface="Monaco" charset="0"/>
              </a:defRPr>
            </a:lvl2pPr>
            <a:lvl3pPr marL="1062038" indent="0">
              <a:buNone/>
              <a:defRPr>
                <a:uFillTx/>
                <a:latin typeface="Monaco" charset="0"/>
                <a:ea typeface="Monaco" charset="0"/>
                <a:cs typeface="Monaco" charset="0"/>
              </a:defRPr>
            </a:lvl3pPr>
            <a:lvl4pPr marL="1593850" indent="0">
              <a:buNone/>
              <a:defRPr>
                <a:uFillTx/>
                <a:latin typeface="Monaco" charset="0"/>
                <a:ea typeface="Monaco" charset="0"/>
                <a:cs typeface="Monaco" charset="0"/>
              </a:defRPr>
            </a:lvl4pPr>
            <a:lvl5pPr marL="2052638" indent="0">
              <a:buNone/>
              <a:defRPr>
                <a:uFillTx/>
                <a:latin typeface="Monaco" charset="0"/>
                <a:ea typeface="Monaco" charset="0"/>
                <a:cs typeface="Monaco" charset="0"/>
              </a:defRPr>
            </a:lvl5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B6FC-AD6B-D04B-9886-FBA5C0D2176A}" type="datetimeFigureOut">
              <a:rPr lang="en-US" smtClean="0"/>
              <a:pPr/>
              <a:t>2/28/22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7E77-65BD-CE4E-8599-E46F6A8116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682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42913">
              <a:buClr>
                <a:schemeClr val="bg1"/>
              </a:buClr>
              <a:buSzPct val="100000"/>
              <a:buFont typeface="Wingdings" charset="2"/>
              <a:buChar char="Ø"/>
              <a:defRPr>
                <a:solidFill>
                  <a:schemeClr val="bg1"/>
                </a:solidFill>
                <a:uFillTx/>
              </a:defRPr>
            </a:lvl1pPr>
            <a:lvl2pPr marL="914400" indent="-457200">
              <a:defRPr>
                <a:solidFill>
                  <a:schemeClr val="bg1"/>
                </a:solidFill>
                <a:uFillTx/>
              </a:defRPr>
            </a:lvl2pPr>
            <a:lvl3pPr marL="1373188" indent="-311150">
              <a:defRPr>
                <a:solidFill>
                  <a:schemeClr val="bg1"/>
                </a:solidFill>
                <a:uFillTx/>
              </a:defRPr>
            </a:lvl3pPr>
            <a:lvl4pPr marL="1830388" indent="-236538">
              <a:defRPr>
                <a:solidFill>
                  <a:schemeClr val="bg1"/>
                </a:solidFill>
                <a:uFillTx/>
              </a:defRPr>
            </a:lvl4pPr>
            <a:lvl5pPr marL="2287588" indent="-234950">
              <a:defRPr>
                <a:solidFill>
                  <a:schemeClr val="bg1"/>
                </a:solidFill>
                <a:uFillTx/>
              </a:defRPr>
            </a:lvl5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uFillTx/>
              </a:defRPr>
            </a:lvl1pPr>
          </a:lstStyle>
          <a:p>
            <a:fld id="{CBEDB6FC-AD6B-D04B-9886-FBA5C0D2176A}" type="datetimeFigureOut">
              <a:rPr lang="en-US" smtClean="0"/>
              <a:pPr/>
              <a:t>2/28/22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uFillTx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uFillTx/>
              </a:defRPr>
            </a:lvl1pPr>
          </a:lstStyle>
          <a:p>
            <a:fld id="{4A0C7E77-65BD-CE4E-8599-E46F6A8116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0653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42913">
              <a:buClr>
                <a:schemeClr val="bg1"/>
              </a:buClr>
              <a:buSzPct val="100000"/>
              <a:buFont typeface="Wingdings" charset="2"/>
              <a:buChar char="Ø"/>
              <a:defRPr>
                <a:solidFill>
                  <a:schemeClr val="bg1"/>
                </a:solidFill>
                <a:uFillTx/>
              </a:defRPr>
            </a:lvl1pPr>
            <a:lvl2pPr marL="914400" indent="-457200">
              <a:defRPr>
                <a:solidFill>
                  <a:schemeClr val="bg1"/>
                </a:solidFill>
                <a:uFillTx/>
              </a:defRPr>
            </a:lvl2pPr>
            <a:lvl3pPr marL="1373188" indent="-311150">
              <a:defRPr>
                <a:solidFill>
                  <a:schemeClr val="bg1"/>
                </a:solidFill>
                <a:uFillTx/>
              </a:defRPr>
            </a:lvl3pPr>
            <a:lvl4pPr marL="1830388" indent="-236538">
              <a:defRPr>
                <a:solidFill>
                  <a:schemeClr val="bg1"/>
                </a:solidFill>
                <a:uFillTx/>
              </a:defRPr>
            </a:lvl4pPr>
            <a:lvl5pPr marL="2287588" indent="-234950">
              <a:defRPr>
                <a:solidFill>
                  <a:schemeClr val="bg1"/>
                </a:solidFill>
                <a:uFillTx/>
              </a:defRPr>
            </a:lvl5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uFillTx/>
              </a:defRPr>
            </a:lvl1pPr>
          </a:lstStyle>
          <a:p>
            <a:fld id="{CBEDB6FC-AD6B-D04B-9886-FBA5C0D2176A}" type="datetimeFigureOut">
              <a:rPr lang="en-US" smtClean="0"/>
              <a:pPr/>
              <a:t>2/28/22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uFillTx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uFillTx/>
              </a:defRPr>
            </a:lvl1pPr>
          </a:lstStyle>
          <a:p>
            <a:fld id="{4A0C7E77-65BD-CE4E-8599-E46F6A8116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591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B6FC-AD6B-D04B-9886-FBA5C0D2176A}" type="datetimeFigureOut">
              <a:rPr lang="en-US" smtClean="0"/>
              <a:t>2/28/22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7E77-65BD-CE4E-8599-E46F6A811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860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uFillTx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uFillTx/>
              </a:defRPr>
            </a:lvl1pPr>
          </a:lstStyle>
          <a:p>
            <a:fld id="{CBEDB6FC-AD6B-D04B-9886-FBA5C0D2176A}" type="datetimeFigureOut">
              <a:rPr lang="en-US" smtClean="0"/>
              <a:pPr/>
              <a:t>2/28/22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uFillTx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uFillTx/>
              </a:defRPr>
            </a:lvl1pPr>
          </a:lstStyle>
          <a:p>
            <a:fld id="{4A0C7E77-65BD-CE4E-8599-E46F6A8116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2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541060"/>
            <a:ext cx="10801350" cy="1305579"/>
          </a:xfr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26025"/>
            <a:ext cx="10515600" cy="4150940"/>
          </a:xfrm>
        </p:spPr>
        <p:txBody>
          <a:bodyPr/>
          <a:lstStyle>
            <a:lvl1pPr marL="457200" indent="-442913">
              <a:buClr>
                <a:schemeClr val="tx1"/>
              </a:buClr>
              <a:buSzPct val="100000"/>
              <a:buFont typeface="Wingdings" charset="2"/>
              <a:buChar char="Ø"/>
              <a:defRPr>
                <a:uFillTx/>
              </a:defRPr>
            </a:lvl1pPr>
            <a:lvl2pPr marL="914400" indent="-457200">
              <a:defRPr>
                <a:uFillTx/>
              </a:defRPr>
            </a:lvl2pPr>
            <a:lvl3pPr marL="1373188" indent="-311150">
              <a:defRPr>
                <a:uFillTx/>
              </a:defRPr>
            </a:lvl3pPr>
            <a:lvl4pPr marL="1830388" indent="-236538">
              <a:defRPr>
                <a:uFillTx/>
              </a:defRPr>
            </a:lvl4pPr>
            <a:lvl5pPr marL="2287588" indent="-234950">
              <a:defRPr>
                <a:uFillTx/>
              </a:defRPr>
            </a:lvl5pPr>
          </a:lstStyle>
          <a:p>
            <a:pPr lvl="0"/>
            <a:r>
              <a:rPr lang="en-US" dirty="0">
                <a:uFillTx/>
              </a:rPr>
              <a:t>Click to edit Master text styles</a:t>
            </a:r>
          </a:p>
          <a:p>
            <a:pPr lvl="1"/>
            <a:r>
              <a:rPr lang="en-US" dirty="0">
                <a:uFillTx/>
              </a:rPr>
              <a:t>Second level</a:t>
            </a:r>
          </a:p>
          <a:p>
            <a:pPr lvl="2"/>
            <a:r>
              <a:rPr lang="en-US" dirty="0">
                <a:uFillTx/>
              </a:rPr>
              <a:t>Third level</a:t>
            </a:r>
          </a:p>
          <a:p>
            <a:pPr lvl="3"/>
            <a:r>
              <a:rPr lang="en-US" dirty="0">
                <a:uFillTx/>
              </a:rPr>
              <a:t>Fourth level</a:t>
            </a:r>
          </a:p>
          <a:p>
            <a:pPr lvl="4"/>
            <a:r>
              <a:rPr lang="en-US" dirty="0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76BE-D49D-E946-9484-81A0C482C8D7}" type="datetimeFigureOut">
              <a:rPr lang="en-US" smtClean="0">
                <a:solidFill>
                  <a:srgbClr val="000000">
                    <a:tint val="75000"/>
                  </a:srgbClr>
                </a:solidFill>
                <a:uFillTx/>
              </a:rPr>
              <a:pPr/>
              <a:t>2/28/22</a:t>
            </a:fld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921A-EC74-6F4D-8465-D463C43FF014}" type="slidenum">
              <a:rPr lang="en-US" smtClean="0">
                <a:solidFill>
                  <a:srgbClr val="000000">
                    <a:tint val="75000"/>
                  </a:srgbClr>
                </a:solidFill>
                <a:uFillTx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7" name="TextBox 6"/>
          <p:cNvSpPr txBox="1">
            <a:spLocks/>
          </p:cNvSpPr>
          <p:nvPr userDrawn="1"/>
        </p:nvSpPr>
        <p:spPr>
          <a:xfrm>
            <a:off x="175999" y="171728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uFillTx/>
              </a:rPr>
              <a:t>Todo</a:t>
            </a:r>
            <a:r>
              <a:rPr lang="en-US" dirty="0">
                <a:uFillTx/>
              </a:rPr>
              <a:t> Slide</a:t>
            </a:r>
          </a:p>
        </p:txBody>
      </p:sp>
      <p:sp>
        <p:nvSpPr>
          <p:cNvPr id="8" name="TextBox 7"/>
          <p:cNvSpPr txBox="1">
            <a:spLocks/>
          </p:cNvSpPr>
          <p:nvPr userDrawn="1"/>
        </p:nvSpPr>
        <p:spPr>
          <a:xfrm rot="2080315">
            <a:off x="8030560" y="740354"/>
            <a:ext cx="5319706" cy="461665"/>
          </a:xfrm>
          <a:prstGeom prst="rect">
            <a:avLst/>
          </a:prstGeom>
          <a:pattFill prst="wdUpDiag">
            <a:fgClr>
              <a:schemeClr val="accent2">
                <a:lumMod val="50000"/>
              </a:schemeClr>
            </a:fgClr>
            <a:bgClr>
              <a:srgbClr val="FFC000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effectLst>
                  <a:glow rad="368300">
                    <a:srgbClr val="FFC000">
                      <a:alpha val="76000"/>
                    </a:srgbClr>
                  </a:glow>
                </a:effectLst>
                <a:uFillTx/>
              </a:rPr>
              <a:t>Under Construction</a:t>
            </a:r>
          </a:p>
        </p:txBody>
      </p:sp>
    </p:spTree>
    <p:extLst>
      <p:ext uri="{BB962C8B-B14F-4D97-AF65-F5344CB8AC3E}">
        <p14:creationId xmlns:p14="http://schemas.microsoft.com/office/powerpoint/2010/main" val="18803445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uFillTx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uFillTx/>
              </a:defRPr>
            </a:lvl1pPr>
          </a:lstStyle>
          <a:p>
            <a:fld id="{CBEDB6FC-AD6B-D04B-9886-FBA5C0D2176A}" type="datetimeFigureOut">
              <a:rPr lang="en-US" smtClean="0"/>
              <a:pPr/>
              <a:t>2/28/22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uFillTx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uFillTx/>
              </a:defRPr>
            </a:lvl1pPr>
          </a:lstStyle>
          <a:p>
            <a:fld id="{4A0C7E77-65BD-CE4E-8599-E46F6A8116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476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B6FC-AD6B-D04B-9886-FBA5C0D2176A}" type="datetimeFigureOut">
              <a:rPr lang="en-US" smtClean="0"/>
              <a:t>2/28/22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7E77-65BD-CE4E-8599-E46F6A811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870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189" indent="0">
              <a:buNone/>
              <a:defRPr sz="2000" b="1">
                <a:uFillTx/>
              </a:defRPr>
            </a:lvl2pPr>
            <a:lvl3pPr marL="914377" indent="0">
              <a:buNone/>
              <a:defRPr sz="1800" b="1">
                <a:uFillTx/>
              </a:defRPr>
            </a:lvl3pPr>
            <a:lvl4pPr marL="1371566" indent="0">
              <a:buNone/>
              <a:defRPr sz="1600" b="1">
                <a:uFillTx/>
              </a:defRPr>
            </a:lvl4pPr>
            <a:lvl5pPr marL="1828754" indent="0">
              <a:buNone/>
              <a:defRPr sz="1600" b="1">
                <a:uFillTx/>
              </a:defRPr>
            </a:lvl5pPr>
            <a:lvl6pPr marL="2285943" indent="0">
              <a:buNone/>
              <a:defRPr sz="1600" b="1">
                <a:uFillTx/>
              </a:defRPr>
            </a:lvl6pPr>
            <a:lvl7pPr marL="2743131" indent="0">
              <a:buNone/>
              <a:defRPr sz="1600" b="1">
                <a:uFillTx/>
              </a:defRPr>
            </a:lvl7pPr>
            <a:lvl8pPr marL="3200320" indent="0">
              <a:buNone/>
              <a:defRPr sz="1600" b="1">
                <a:uFillTx/>
              </a:defRPr>
            </a:lvl8pPr>
            <a:lvl9pPr marL="3657509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189" indent="0">
              <a:buNone/>
              <a:defRPr sz="2000" b="1">
                <a:uFillTx/>
              </a:defRPr>
            </a:lvl2pPr>
            <a:lvl3pPr marL="914377" indent="0">
              <a:buNone/>
              <a:defRPr sz="1800" b="1">
                <a:uFillTx/>
              </a:defRPr>
            </a:lvl3pPr>
            <a:lvl4pPr marL="1371566" indent="0">
              <a:buNone/>
              <a:defRPr sz="1600" b="1">
                <a:uFillTx/>
              </a:defRPr>
            </a:lvl4pPr>
            <a:lvl5pPr marL="1828754" indent="0">
              <a:buNone/>
              <a:defRPr sz="1600" b="1">
                <a:uFillTx/>
              </a:defRPr>
            </a:lvl5pPr>
            <a:lvl6pPr marL="2285943" indent="0">
              <a:buNone/>
              <a:defRPr sz="1600" b="1">
                <a:uFillTx/>
              </a:defRPr>
            </a:lvl6pPr>
            <a:lvl7pPr marL="2743131" indent="0">
              <a:buNone/>
              <a:defRPr sz="1600" b="1">
                <a:uFillTx/>
              </a:defRPr>
            </a:lvl7pPr>
            <a:lvl8pPr marL="3200320" indent="0">
              <a:buNone/>
              <a:defRPr sz="1600" b="1">
                <a:uFillTx/>
              </a:defRPr>
            </a:lvl8pPr>
            <a:lvl9pPr marL="3657509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B6FC-AD6B-D04B-9886-FBA5C0D2176A}" type="datetimeFigureOut">
              <a:rPr lang="en-US" smtClean="0"/>
              <a:t>2/28/22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7E77-65BD-CE4E-8599-E46F6A811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401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B6FC-AD6B-D04B-9886-FBA5C0D2176A}" type="datetimeFigureOut">
              <a:rPr lang="en-US" smtClean="0"/>
              <a:t>2/28/22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7E77-65BD-CE4E-8599-E46F6A811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392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B6FC-AD6B-D04B-9886-FBA5C0D2176A}" type="datetimeFigureOut">
              <a:rPr lang="en-US" smtClean="0"/>
              <a:t>2/28/22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7E77-65BD-CE4E-8599-E46F6A811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819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>
                <a:uFillTx/>
              </a:defRPr>
            </a:lvl1pPr>
            <a:lvl2pPr marL="457189" indent="0">
              <a:buNone/>
              <a:defRPr sz="1400">
                <a:uFillTx/>
              </a:defRPr>
            </a:lvl2pPr>
            <a:lvl3pPr marL="914377" indent="0">
              <a:buNone/>
              <a:defRPr sz="1200">
                <a:uFillTx/>
              </a:defRPr>
            </a:lvl3pPr>
            <a:lvl4pPr marL="1371566" indent="0">
              <a:buNone/>
              <a:defRPr sz="1000">
                <a:uFillTx/>
              </a:defRPr>
            </a:lvl4pPr>
            <a:lvl5pPr marL="1828754" indent="0">
              <a:buNone/>
              <a:defRPr sz="1000">
                <a:uFillTx/>
              </a:defRPr>
            </a:lvl5pPr>
            <a:lvl6pPr marL="2285943" indent="0">
              <a:buNone/>
              <a:defRPr sz="1000">
                <a:uFillTx/>
              </a:defRPr>
            </a:lvl6pPr>
            <a:lvl7pPr marL="2743131" indent="0">
              <a:buNone/>
              <a:defRPr sz="1000">
                <a:uFillTx/>
              </a:defRPr>
            </a:lvl7pPr>
            <a:lvl8pPr marL="3200320" indent="0">
              <a:buNone/>
              <a:defRPr sz="1000">
                <a:uFillTx/>
              </a:defRPr>
            </a:lvl8pPr>
            <a:lvl9pPr marL="3657509" indent="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B6FC-AD6B-D04B-9886-FBA5C0D2176A}" type="datetimeFigureOut">
              <a:rPr lang="en-US" smtClean="0"/>
              <a:t>2/28/22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7E77-65BD-CE4E-8599-E46F6A811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57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>
                <a:uFillTx/>
              </a:defRPr>
            </a:lvl1pPr>
            <a:lvl2pPr marL="457189" indent="0">
              <a:buNone/>
              <a:defRPr sz="2800">
                <a:uFillTx/>
              </a:defRPr>
            </a:lvl2pPr>
            <a:lvl3pPr marL="914377" indent="0">
              <a:buNone/>
              <a:defRPr sz="2400">
                <a:uFillTx/>
              </a:defRPr>
            </a:lvl3pPr>
            <a:lvl4pPr marL="1371566" indent="0">
              <a:buNone/>
              <a:defRPr sz="2000">
                <a:uFillTx/>
              </a:defRPr>
            </a:lvl4pPr>
            <a:lvl5pPr marL="1828754" indent="0">
              <a:buNone/>
              <a:defRPr sz="2000">
                <a:uFillTx/>
              </a:defRPr>
            </a:lvl5pPr>
            <a:lvl6pPr marL="2285943" indent="0">
              <a:buNone/>
              <a:defRPr sz="2000">
                <a:uFillTx/>
              </a:defRPr>
            </a:lvl6pPr>
            <a:lvl7pPr marL="2743131" indent="0">
              <a:buNone/>
              <a:defRPr sz="2000">
                <a:uFillTx/>
              </a:defRPr>
            </a:lvl7pPr>
            <a:lvl8pPr marL="3200320" indent="0">
              <a:buNone/>
              <a:defRPr sz="2000">
                <a:uFillTx/>
              </a:defRPr>
            </a:lvl8pPr>
            <a:lvl9pPr marL="3657509" indent="0">
              <a:buNone/>
              <a:defRPr sz="2000">
                <a:uFillTx/>
              </a:defRPr>
            </a:lvl9pPr>
          </a:lstStyle>
          <a:p>
            <a:r>
              <a:rPr lang="en-US">
                <a:uFillTx/>
              </a:rPr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>
                <a:uFillTx/>
              </a:defRPr>
            </a:lvl1pPr>
            <a:lvl2pPr marL="457189" indent="0">
              <a:buNone/>
              <a:defRPr sz="1400">
                <a:uFillTx/>
              </a:defRPr>
            </a:lvl2pPr>
            <a:lvl3pPr marL="914377" indent="0">
              <a:buNone/>
              <a:defRPr sz="1200">
                <a:uFillTx/>
              </a:defRPr>
            </a:lvl3pPr>
            <a:lvl4pPr marL="1371566" indent="0">
              <a:buNone/>
              <a:defRPr sz="1000">
                <a:uFillTx/>
              </a:defRPr>
            </a:lvl4pPr>
            <a:lvl5pPr marL="1828754" indent="0">
              <a:buNone/>
              <a:defRPr sz="1000">
                <a:uFillTx/>
              </a:defRPr>
            </a:lvl5pPr>
            <a:lvl6pPr marL="2285943" indent="0">
              <a:buNone/>
              <a:defRPr sz="1000">
                <a:uFillTx/>
              </a:defRPr>
            </a:lvl6pPr>
            <a:lvl7pPr marL="2743131" indent="0">
              <a:buNone/>
              <a:defRPr sz="1000">
                <a:uFillTx/>
              </a:defRPr>
            </a:lvl7pPr>
            <a:lvl8pPr marL="3200320" indent="0">
              <a:buNone/>
              <a:defRPr sz="1000">
                <a:uFillTx/>
              </a:defRPr>
            </a:lvl8pPr>
            <a:lvl9pPr marL="3657509" indent="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B6FC-AD6B-D04B-9886-FBA5C0D2176A}" type="datetimeFigureOut">
              <a:rPr lang="en-US" smtClean="0"/>
              <a:t>2/28/22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7E77-65BD-CE4E-8599-E46F6A811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19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B6FC-AD6B-D04B-9886-FBA5C0D2176A}" type="datetimeFigureOut">
              <a:rPr lang="en-US" smtClean="0"/>
              <a:t>2/28/22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7E77-65BD-CE4E-8599-E46F6A811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016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B6FC-AD6B-D04B-9886-FBA5C0D2176A}" type="datetimeFigureOut">
              <a:rPr lang="en-US" smtClean="0"/>
              <a:t>2/28/22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7E77-65BD-CE4E-8599-E46F6A811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575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1915566"/>
            <a:ext cx="12191999" cy="1996034"/>
          </a:xfrm>
        </p:spPr>
        <p:txBody>
          <a:bodyPr/>
          <a:lstStyle>
            <a:lvl1pPr algn="ctr">
              <a:defRPr b="0" i="0">
                <a:solidFill>
                  <a:schemeClr val="tx1"/>
                </a:solidFill>
                <a:uFillTx/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 i="0">
                <a:solidFill>
                  <a:schemeClr val="tx1"/>
                </a:solidFill>
                <a:uFillTx/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fld id="{CBEDB6FC-AD6B-D04B-9886-FBA5C0D2176A}" type="datetimeFigureOut">
              <a:rPr lang="en-US" smtClean="0"/>
              <a:pPr/>
              <a:t>2/28/22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 i="0">
                <a:solidFill>
                  <a:schemeClr val="tx1"/>
                </a:solidFill>
                <a:uFillTx/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 b="0" i="0">
                <a:uFillTx/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fld id="{4A0C7E77-65BD-CE4E-8599-E46F6A8116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636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4287" indent="0">
              <a:buClr>
                <a:schemeClr val="tx1"/>
              </a:buClr>
              <a:buSzPct val="100000"/>
              <a:buFont typeface="Wingdings" charset="2"/>
              <a:buNone/>
              <a:defRPr>
                <a:uFillTx/>
              </a:defRPr>
            </a:lvl1pPr>
            <a:lvl2pPr marL="914400" indent="-457200">
              <a:defRPr>
                <a:uFillTx/>
              </a:defRPr>
            </a:lvl2pPr>
            <a:lvl3pPr marL="1373188" indent="-311150">
              <a:defRPr>
                <a:uFillTx/>
              </a:defRPr>
            </a:lvl3pPr>
            <a:lvl4pPr marL="1830388" indent="-236538">
              <a:defRPr>
                <a:uFillTx/>
              </a:defRPr>
            </a:lvl4pPr>
            <a:lvl5pPr marL="2287588" indent="-234950">
              <a:defRPr>
                <a:uFillTx/>
              </a:defRPr>
            </a:lvl5pPr>
          </a:lstStyle>
          <a:p>
            <a:pPr lvl="0"/>
            <a:r>
              <a:rPr lang="en-US" dirty="0">
                <a:uFillTx/>
              </a:rPr>
              <a:t>Click to edit Master text styles</a:t>
            </a:r>
          </a:p>
          <a:p>
            <a:pPr lvl="1"/>
            <a:r>
              <a:rPr lang="en-US" dirty="0">
                <a:uFillTx/>
              </a:rPr>
              <a:t>Second level</a:t>
            </a:r>
          </a:p>
          <a:p>
            <a:pPr lvl="2"/>
            <a:r>
              <a:rPr lang="en-US" dirty="0">
                <a:uFillTx/>
              </a:rPr>
              <a:t>Third level</a:t>
            </a:r>
          </a:p>
          <a:p>
            <a:pPr lvl="3"/>
            <a:r>
              <a:rPr lang="en-US" dirty="0">
                <a:uFillTx/>
              </a:rPr>
              <a:t>Fourth level</a:t>
            </a:r>
          </a:p>
          <a:p>
            <a:pPr lvl="4"/>
            <a:r>
              <a:rPr lang="en-US" dirty="0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76BE-D49D-E946-9484-81A0C482C8D7}" type="datetimeFigureOut">
              <a:rPr lang="en-US" smtClean="0">
                <a:solidFill>
                  <a:srgbClr val="000000">
                    <a:tint val="75000"/>
                  </a:srgbClr>
                </a:solidFill>
                <a:uFillTx/>
              </a:rPr>
              <a:pPr/>
              <a:t>2/28/22</a:t>
            </a:fld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921A-EC74-6F4D-8465-D463C43FF014}" type="slidenum">
              <a:rPr lang="en-US" smtClean="0">
                <a:solidFill>
                  <a:srgbClr val="000000">
                    <a:tint val="75000"/>
                  </a:srgbClr>
                </a:solidFill>
                <a:uFillTx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180922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1915566"/>
            <a:ext cx="12191999" cy="1996034"/>
          </a:xfrm>
        </p:spPr>
        <p:txBody>
          <a:bodyPr/>
          <a:lstStyle>
            <a:lvl1pPr algn="ctr">
              <a:defRPr b="0" i="0">
                <a:solidFill>
                  <a:schemeClr val="tx1"/>
                </a:solidFill>
                <a:uFillTx/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 i="0">
                <a:solidFill>
                  <a:schemeClr val="tx1"/>
                </a:solidFill>
                <a:uFillTx/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fld id="{CBEDB6FC-AD6B-D04B-9886-FBA5C0D2176A}" type="datetimeFigureOut">
              <a:rPr lang="en-US" smtClean="0"/>
              <a:pPr/>
              <a:t>2/28/22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 i="0">
                <a:solidFill>
                  <a:schemeClr val="tx1"/>
                </a:solidFill>
                <a:uFillTx/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 b="0" i="0">
                <a:uFillTx/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fld id="{4A0C7E77-65BD-CE4E-8599-E46F6A8116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45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CD3C2-266C-234E-B07B-FA945D2CFB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940A5A-F3B2-6E41-AAC2-7C31C09A4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5BA64-B7A6-974A-997F-40363696A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67AB-F86F-904B-AF7D-48ADC4DE7883}" type="datetimeFigureOut">
              <a:rPr lang="en-US" smtClean="0"/>
              <a:t>2/28/22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01CD9-0764-1445-B5B2-43A82605F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7E15D-94CB-3349-A19C-BDF9C2095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9490-9ECB-2E4E-A412-7E137975A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678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9B13F-D4BC-9540-BC03-A0F9DDF37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1D1AB-071E-294A-802B-DC2F4ACC8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F4BBD-DD46-4441-9CCE-1EE9B17B3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67AB-F86F-904B-AF7D-48ADC4DE7883}" type="datetimeFigureOut">
              <a:rPr lang="en-US" smtClean="0"/>
              <a:t>2/28/22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D6C99-40E9-FB47-B7DB-DAC7E4351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2FCB6-BD70-6E41-BD89-F3A9F25AD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9490-9ECB-2E4E-A412-7E137975A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896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73708-74CE-9543-BA31-85B841A58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4EC79A-F58C-5D42-8BE3-2A3503826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A5417-EAF6-7449-AAFB-FF40C4D1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67AB-F86F-904B-AF7D-48ADC4DE7883}" type="datetimeFigureOut">
              <a:rPr lang="en-US" smtClean="0"/>
              <a:t>2/28/22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4B5DA-59CB-424A-8769-D9FA2FE92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DC73E-39BF-8E4A-8B8C-78EE51B2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9490-9ECB-2E4E-A412-7E137975A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743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1B3B6-3169-E341-8BBA-221B78B94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34F5E-D427-964D-AB0A-B137EE7443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E206F-7101-FD41-8285-089F52CA70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94384-4467-D345-8471-A6E13663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67AB-F86F-904B-AF7D-48ADC4DE7883}" type="datetimeFigureOut">
              <a:rPr lang="en-US" smtClean="0"/>
              <a:t>2/28/22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9F9C2-DBD7-3F42-A31C-70BDC39C3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17DEB7-16E1-CA4B-B22B-DF9830BD9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9490-9ECB-2E4E-A412-7E137975A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894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D65EB-D88C-1140-935F-35F2F3151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64B42-DFF4-044E-BB02-3473667FE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F1D44-5583-AC41-A376-C0DF70F4F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B8778D-BC3C-0D44-848B-FE45E6022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922A71-15FA-8041-BF98-4AD9B68154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E6B83-8083-2449-9E12-305517805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67AB-F86F-904B-AF7D-48ADC4DE7883}" type="datetimeFigureOut">
              <a:rPr lang="en-US" smtClean="0"/>
              <a:t>2/28/22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BCD639-E245-F14A-B473-86CDD742E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9D3A49-2F12-6D4D-B231-AC5AD8CE2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9490-9ECB-2E4E-A412-7E137975A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323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6AE66-B523-094F-900C-A56DC89A2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73D846-BE9B-D84D-9BD7-C984F6F18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67AB-F86F-904B-AF7D-48ADC4DE7883}" type="datetimeFigureOut">
              <a:rPr lang="en-US" smtClean="0"/>
              <a:t>2/28/22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A71BDB-F333-E140-BA81-CDD39C0DB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9BF4C-D0A7-4F48-9405-96563610A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9490-9ECB-2E4E-A412-7E137975A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534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ED130D-A73C-704C-A198-8350DC67A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67AB-F86F-904B-AF7D-48ADC4DE7883}" type="datetimeFigureOut">
              <a:rPr lang="en-US" smtClean="0"/>
              <a:t>2/28/22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21DDBC-41D5-A140-A0B0-CBA313F1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4AFA5-8CB1-C843-AB8E-69D2F6ED2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9490-9ECB-2E4E-A412-7E137975A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158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5E133-90A1-EC42-956A-F9963662A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F1A25-E33C-4341-A17C-C694D58F0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48137-7E7A-9E47-95F4-D8887DAB0C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E541EB-49A0-5F4D-AF1E-6109A877A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67AB-F86F-904B-AF7D-48ADC4DE7883}" type="datetimeFigureOut">
              <a:rPr lang="en-US" smtClean="0"/>
              <a:t>2/28/22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D89F7-A8A6-1F42-8BE2-048154787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81948F-E860-BB4A-AA6C-782A23D42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9490-9ECB-2E4E-A412-7E137975A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589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64D42-E0BE-C94D-8DCD-E2647C2F1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D987A8-EF29-F24A-94D7-02DB2892C4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A9A84E-2F1A-E44B-97BC-A2EC1076A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6BF7DC-243C-4048-81E8-B20302344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67AB-F86F-904B-AF7D-48ADC4DE7883}" type="datetimeFigureOut">
              <a:rPr lang="en-US" smtClean="0"/>
              <a:t>2/28/22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455572-683D-FB45-B2E8-F2CB0468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83B1B2-7EA7-FD44-A9B6-D4DC2B1B5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9490-9ECB-2E4E-A412-7E137975A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4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4287" indent="0">
              <a:buClr>
                <a:schemeClr val="tx1"/>
              </a:buClr>
              <a:buSzPct val="100000"/>
              <a:buFont typeface="Wingdings" charset="2"/>
              <a:buNone/>
              <a:defRPr>
                <a:uFillTx/>
                <a:latin typeface="Monaco" charset="0"/>
                <a:ea typeface="Monaco" charset="0"/>
                <a:cs typeface="Monaco" charset="0"/>
              </a:defRPr>
            </a:lvl1pPr>
            <a:lvl2pPr marL="457200" indent="0">
              <a:buNone/>
              <a:defRPr>
                <a:uFillTx/>
                <a:latin typeface="Monaco" charset="0"/>
                <a:ea typeface="Monaco" charset="0"/>
                <a:cs typeface="Monaco" charset="0"/>
              </a:defRPr>
            </a:lvl2pPr>
            <a:lvl3pPr marL="1062038" indent="0">
              <a:buNone/>
              <a:defRPr>
                <a:uFillTx/>
                <a:latin typeface="Monaco" charset="0"/>
                <a:ea typeface="Monaco" charset="0"/>
                <a:cs typeface="Monaco" charset="0"/>
              </a:defRPr>
            </a:lvl3pPr>
            <a:lvl4pPr marL="1593850" indent="0">
              <a:buNone/>
              <a:defRPr>
                <a:uFillTx/>
                <a:latin typeface="Monaco" charset="0"/>
                <a:ea typeface="Monaco" charset="0"/>
                <a:cs typeface="Monaco" charset="0"/>
              </a:defRPr>
            </a:lvl4pPr>
            <a:lvl5pPr marL="2052638" indent="0">
              <a:buNone/>
              <a:defRPr>
                <a:uFillTx/>
                <a:latin typeface="Monaco" charset="0"/>
                <a:ea typeface="Monaco" charset="0"/>
                <a:cs typeface="Monaco" charset="0"/>
              </a:defRPr>
            </a:lvl5pPr>
          </a:lstStyle>
          <a:p>
            <a:pPr lvl="0"/>
            <a:r>
              <a:rPr lang="en-US" dirty="0">
                <a:uFillTx/>
              </a:rPr>
              <a:t>Click to edit Master text styles</a:t>
            </a:r>
          </a:p>
          <a:p>
            <a:pPr lvl="1"/>
            <a:r>
              <a:rPr lang="en-US" dirty="0">
                <a:uFillTx/>
              </a:rPr>
              <a:t>Second level</a:t>
            </a:r>
          </a:p>
          <a:p>
            <a:pPr lvl="2"/>
            <a:r>
              <a:rPr lang="en-US" dirty="0">
                <a:uFillTx/>
              </a:rPr>
              <a:t>Third level</a:t>
            </a:r>
          </a:p>
          <a:p>
            <a:pPr lvl="3"/>
            <a:r>
              <a:rPr lang="en-US" dirty="0">
                <a:uFillTx/>
              </a:rPr>
              <a:t>Fourth level</a:t>
            </a:r>
          </a:p>
          <a:p>
            <a:pPr lvl="4"/>
            <a:r>
              <a:rPr lang="en-US" dirty="0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76BE-D49D-E946-9484-81A0C482C8D7}" type="datetimeFigureOut">
              <a:rPr lang="en-US" smtClean="0">
                <a:solidFill>
                  <a:srgbClr val="000000">
                    <a:tint val="75000"/>
                  </a:srgbClr>
                </a:solidFill>
                <a:uFillTx/>
              </a:rPr>
              <a:pPr/>
              <a:t>2/28/22</a:t>
            </a:fld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921A-EC74-6F4D-8465-D463C43FF014}" type="slidenum">
              <a:rPr lang="en-US" smtClean="0">
                <a:solidFill>
                  <a:srgbClr val="000000">
                    <a:tint val="75000"/>
                  </a:srgbClr>
                </a:solidFill>
                <a:uFillTx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559891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1A060-23BE-554E-A210-6EA7DB9C0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A2BA2B-83A9-524C-95BD-BA3B7E64C8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347F8-AF80-CB40-A000-0CCAE7EB6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67AB-F86F-904B-AF7D-48ADC4DE7883}" type="datetimeFigureOut">
              <a:rPr lang="en-US" smtClean="0"/>
              <a:t>2/28/22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9A923-65C4-EB47-AE60-3204BCBC0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9B50F-08E1-0B4D-BC0D-ADF428809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9490-9ECB-2E4E-A412-7E137975A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830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615FD6-6EEA-C24D-8EA2-188ECFCD6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531EC-DBE9-824C-95DD-4D4B29B00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7E06C-71A0-734B-B74D-8BB8A7AE2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67AB-F86F-904B-AF7D-48ADC4DE7883}" type="datetimeFigureOut">
              <a:rPr lang="en-US" smtClean="0"/>
              <a:t>2/28/22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6F7FD-2728-6D49-925A-1B2A4A207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5B391-C38A-DF40-A40D-B780571D4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9490-9ECB-2E4E-A412-7E137975A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3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42913">
              <a:buClr>
                <a:schemeClr val="bg1"/>
              </a:buClr>
              <a:buSzPct val="100000"/>
              <a:buFont typeface="Wingdings" charset="2"/>
              <a:buChar char="Ø"/>
              <a:defRPr>
                <a:solidFill>
                  <a:schemeClr val="bg1"/>
                </a:solidFill>
                <a:uFillTx/>
              </a:defRPr>
            </a:lvl1pPr>
            <a:lvl2pPr marL="914400" indent="-457200">
              <a:defRPr>
                <a:solidFill>
                  <a:schemeClr val="bg1"/>
                </a:solidFill>
                <a:uFillTx/>
              </a:defRPr>
            </a:lvl2pPr>
            <a:lvl3pPr marL="1373188" indent="-311150">
              <a:defRPr>
                <a:solidFill>
                  <a:schemeClr val="bg1"/>
                </a:solidFill>
                <a:uFillTx/>
              </a:defRPr>
            </a:lvl3pPr>
            <a:lvl4pPr marL="1830388" indent="-236538">
              <a:defRPr>
                <a:solidFill>
                  <a:schemeClr val="bg1"/>
                </a:solidFill>
                <a:uFillTx/>
              </a:defRPr>
            </a:lvl4pPr>
            <a:lvl5pPr marL="2287588" indent="-234950">
              <a:defRPr>
                <a:solidFill>
                  <a:schemeClr val="bg1"/>
                </a:solidFill>
                <a:uFillTx/>
              </a:defRPr>
            </a:lvl5pPr>
          </a:lstStyle>
          <a:p>
            <a:pPr lvl="0"/>
            <a:r>
              <a:rPr lang="en-US" dirty="0">
                <a:uFillTx/>
              </a:rPr>
              <a:t>Click to edit Master text styles</a:t>
            </a:r>
          </a:p>
          <a:p>
            <a:pPr lvl="1"/>
            <a:r>
              <a:rPr lang="en-US" dirty="0">
                <a:uFillTx/>
              </a:rPr>
              <a:t>Second level</a:t>
            </a:r>
          </a:p>
          <a:p>
            <a:pPr lvl="2"/>
            <a:r>
              <a:rPr lang="en-US" dirty="0">
                <a:uFillTx/>
              </a:rPr>
              <a:t>Third level</a:t>
            </a:r>
          </a:p>
          <a:p>
            <a:pPr lvl="3"/>
            <a:r>
              <a:rPr lang="en-US" dirty="0">
                <a:uFillTx/>
              </a:rPr>
              <a:t>Fourth level</a:t>
            </a:r>
          </a:p>
          <a:p>
            <a:pPr lvl="4"/>
            <a:r>
              <a:rPr lang="en-US" dirty="0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uFillTx/>
              </a:defRPr>
            </a:lvl1pPr>
          </a:lstStyle>
          <a:p>
            <a:fld id="{F51376BE-D49D-E946-9484-81A0C482C8D7}" type="datetimeFigureOut">
              <a:rPr lang="en-US" smtClean="0">
                <a:uFillTx/>
              </a:rPr>
              <a:pPr/>
              <a:t>2/28/22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uFillTx/>
              </a:defRPr>
            </a:lvl1pPr>
          </a:lstStyle>
          <a:p>
            <a:fld id="{DC2A921A-EC74-6F4D-8465-D463C43FF014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34197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uFillTx/>
              </a:defRPr>
            </a:lvl1pPr>
          </a:lstStyle>
          <a:p>
            <a:r>
              <a:rPr lang="en-US" dirty="0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42913">
              <a:buClr>
                <a:schemeClr val="bg1"/>
              </a:buClr>
              <a:buSzPct val="100000"/>
              <a:buFont typeface="Wingdings" charset="2"/>
              <a:buChar char="Ø"/>
              <a:defRPr>
                <a:solidFill>
                  <a:schemeClr val="bg1"/>
                </a:solidFill>
                <a:uFillTx/>
              </a:defRPr>
            </a:lvl1pPr>
            <a:lvl2pPr marL="914400" indent="-457200">
              <a:defRPr>
                <a:solidFill>
                  <a:schemeClr val="bg1"/>
                </a:solidFill>
                <a:uFillTx/>
              </a:defRPr>
            </a:lvl2pPr>
            <a:lvl3pPr marL="1373188" indent="-311150">
              <a:defRPr>
                <a:solidFill>
                  <a:schemeClr val="bg1"/>
                </a:solidFill>
                <a:uFillTx/>
              </a:defRPr>
            </a:lvl3pPr>
            <a:lvl4pPr marL="1830388" indent="-236538">
              <a:defRPr>
                <a:solidFill>
                  <a:schemeClr val="bg1"/>
                </a:solidFill>
                <a:uFillTx/>
              </a:defRPr>
            </a:lvl4pPr>
            <a:lvl5pPr marL="2287588" indent="-234950">
              <a:defRPr>
                <a:solidFill>
                  <a:schemeClr val="bg1"/>
                </a:solidFill>
                <a:uFillTx/>
              </a:defRPr>
            </a:lvl5pPr>
          </a:lstStyle>
          <a:p>
            <a:pPr lvl="0"/>
            <a:r>
              <a:rPr lang="en-US" dirty="0">
                <a:uFillTx/>
              </a:rPr>
              <a:t>Click to edit Master text styles</a:t>
            </a:r>
          </a:p>
          <a:p>
            <a:pPr lvl="1"/>
            <a:r>
              <a:rPr lang="en-US" dirty="0">
                <a:uFillTx/>
              </a:rPr>
              <a:t>Second level</a:t>
            </a:r>
          </a:p>
          <a:p>
            <a:pPr lvl="2"/>
            <a:r>
              <a:rPr lang="en-US" dirty="0">
                <a:uFillTx/>
              </a:rPr>
              <a:t>Third level</a:t>
            </a:r>
          </a:p>
          <a:p>
            <a:pPr lvl="3"/>
            <a:r>
              <a:rPr lang="en-US" dirty="0">
                <a:uFillTx/>
              </a:rPr>
              <a:t>Fourth level</a:t>
            </a:r>
          </a:p>
          <a:p>
            <a:pPr lvl="4"/>
            <a:r>
              <a:rPr lang="en-US" dirty="0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uFillTx/>
              </a:defRPr>
            </a:lvl1pPr>
          </a:lstStyle>
          <a:p>
            <a:fld id="{F51376BE-D49D-E946-9484-81A0C482C8D7}" type="datetimeFigureOut">
              <a:rPr lang="en-US" smtClean="0">
                <a:uFillTx/>
              </a:rPr>
              <a:pPr/>
              <a:t>2/28/22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uFillTx/>
              </a:defRPr>
            </a:lvl1pPr>
          </a:lstStyle>
          <a:p>
            <a:fld id="{DC2A921A-EC74-6F4D-8465-D463C43FF014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15110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76BE-D49D-E946-9484-81A0C482C8D7}" type="datetimeFigureOut">
              <a:rPr lang="en-US" smtClean="0">
                <a:solidFill>
                  <a:srgbClr val="000000">
                    <a:tint val="75000"/>
                  </a:srgbClr>
                </a:solidFill>
                <a:uFillTx/>
              </a:rPr>
              <a:pPr/>
              <a:t>2/28/22</a:t>
            </a:fld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921A-EC74-6F4D-8465-D463C43FF014}" type="slidenum">
              <a:rPr lang="en-US" smtClean="0">
                <a:solidFill>
                  <a:srgbClr val="000000">
                    <a:tint val="75000"/>
                  </a:srgbClr>
                </a:solidFill>
                <a:uFillTx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9232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uFillTx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uFillTx/>
              </a:defRPr>
            </a:lvl1pPr>
          </a:lstStyle>
          <a:p>
            <a:fld id="{F51376BE-D49D-E946-9484-81A0C482C8D7}" type="datetimeFigureOut">
              <a:rPr lang="en-US" smtClean="0">
                <a:uFillTx/>
              </a:rPr>
              <a:pPr/>
              <a:t>2/28/22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uFillTx/>
              </a:defRPr>
            </a:lvl1pPr>
          </a:lstStyle>
          <a:p>
            <a:fld id="{DC2A921A-EC74-6F4D-8465-D463C43FF014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82881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552" y="18254"/>
            <a:ext cx="10801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551" y="1468786"/>
            <a:ext cx="10801349" cy="4675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>
                <a:uFillTx/>
              </a:rPr>
              <a:t>Click to edit Master text styles</a:t>
            </a:r>
          </a:p>
          <a:p>
            <a:pPr lvl="1"/>
            <a:r>
              <a:rPr lang="en-US" dirty="0">
                <a:uFillTx/>
              </a:rPr>
              <a:t>Second level</a:t>
            </a:r>
          </a:p>
          <a:p>
            <a:pPr lvl="2"/>
            <a:r>
              <a:rPr lang="en-US" dirty="0">
                <a:uFillTx/>
              </a:rPr>
              <a:t>Third level</a:t>
            </a:r>
          </a:p>
          <a:p>
            <a:pPr lvl="3"/>
            <a:r>
              <a:rPr lang="en-US" dirty="0">
                <a:uFillTx/>
              </a:rPr>
              <a:t>Fourth level</a:t>
            </a:r>
          </a:p>
          <a:p>
            <a:pPr lvl="4"/>
            <a:r>
              <a:rPr lang="en-US" dirty="0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uFillTx/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F51376BE-D49D-E946-9484-81A0C482C8D7}" type="datetimeFigureOut">
              <a:rPr lang="en-US" smtClean="0">
                <a:solidFill>
                  <a:srgbClr val="000000">
                    <a:tint val="75000"/>
                  </a:srgbClr>
                </a:solidFill>
                <a:uFillTx/>
              </a:rPr>
              <a:pPr defTabSz="914377"/>
              <a:t>2/28/22</a:t>
            </a:fld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uFillTx/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DC2A921A-EC74-6F4D-8465-D463C43FF014}" type="slidenum">
              <a:rPr lang="en-US" smtClean="0">
                <a:solidFill>
                  <a:srgbClr val="000000">
                    <a:tint val="75000"/>
                  </a:srgbClr>
                </a:solidFill>
                <a:uFillTx/>
              </a:rPr>
              <a:pPr defTabSz="914377"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5724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uFillTx/>
          <a:latin typeface="+mj-lt"/>
          <a:ea typeface="Helvetica Neue" charset="0"/>
          <a:cs typeface="Helvetica Neue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2200"/>
        </a:spcBef>
        <a:buFont typeface="Wingdings" charset="2"/>
        <a:buNone/>
        <a:defRPr sz="2800" b="0" i="0" kern="1200">
          <a:solidFill>
            <a:schemeClr val="tx1"/>
          </a:solidFill>
          <a:uFillTx/>
          <a:latin typeface="+mn-lt"/>
          <a:ea typeface="Helvetica Neue Light" charset="0"/>
          <a:cs typeface="Helvetica Neue Light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charset="2"/>
        <a:buChar char="Ø"/>
        <a:defRPr sz="2400" b="0" i="0" kern="1200">
          <a:solidFill>
            <a:schemeClr val="tx1"/>
          </a:solidFill>
          <a:uFillTx/>
          <a:latin typeface="+mn-lt"/>
          <a:ea typeface="Helvetica Neue Light" charset="0"/>
          <a:cs typeface="Helvetica Neue Light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charset="2"/>
        <a:buChar char="Ø"/>
        <a:defRPr sz="2000" b="0" i="0" kern="1200">
          <a:solidFill>
            <a:schemeClr val="tx1"/>
          </a:solidFill>
          <a:uFillTx/>
          <a:latin typeface="+mn-lt"/>
          <a:ea typeface="Helvetica Neue Light" charset="0"/>
          <a:cs typeface="Helvetica Neue Light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charset="2"/>
        <a:buChar char="Ø"/>
        <a:defRPr sz="1800" b="0" i="0" kern="1200">
          <a:solidFill>
            <a:schemeClr val="tx1"/>
          </a:solidFill>
          <a:uFillTx/>
          <a:latin typeface="+mn-lt"/>
          <a:ea typeface="Helvetica Neue Light" charset="0"/>
          <a:cs typeface="Helvetica Neue Light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charset="2"/>
        <a:buChar char="Ø"/>
        <a:defRPr sz="1800" b="0" i="0" kern="1200">
          <a:solidFill>
            <a:schemeClr val="tx1"/>
          </a:solidFill>
          <a:uFillTx/>
          <a:latin typeface="+mn-lt"/>
          <a:ea typeface="Helvetica Neue Light" charset="0"/>
          <a:cs typeface="Helvetica Neue Light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914377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2450" y="320675"/>
            <a:ext cx="10801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uFillTx/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CBEDB6FC-AD6B-D04B-9886-FBA5C0D2176A}" type="datetimeFigureOut">
              <a:rPr lang="en-US" smtClean="0"/>
              <a:pPr/>
              <a:t>2/28/22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uFillTx/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4A0C7E77-65BD-CE4E-8599-E46F6A8116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90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89" r:id="rId13"/>
    <p:sldLayoutId id="2147483990" r:id="rId14"/>
    <p:sldLayoutId id="2147483991" r:id="rId15"/>
    <p:sldLayoutId id="2147483992" r:id="rId16"/>
    <p:sldLayoutId id="2147483993" r:id="rId17"/>
    <p:sldLayoutId id="2147483994" r:id="rId18"/>
    <p:sldLayoutId id="2147483995" r:id="rId19"/>
    <p:sldLayoutId id="2147483996" r:id="rId2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uFillTx/>
          <a:latin typeface="+mj-lt"/>
          <a:ea typeface="Helvetica Neue" charset="0"/>
          <a:cs typeface="Helvetica Neue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2200"/>
        </a:spcBef>
        <a:buFont typeface="Wingdings" charset="2"/>
        <a:buNone/>
        <a:defRPr sz="2800" b="0" i="0" kern="1200">
          <a:solidFill>
            <a:schemeClr val="tx1"/>
          </a:solidFill>
          <a:uFillTx/>
          <a:latin typeface="+mn-lt"/>
          <a:ea typeface="Helvetica Neue Light" charset="0"/>
          <a:cs typeface="Helvetica Neue Light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charset="2"/>
        <a:buChar char="Ø"/>
        <a:defRPr sz="2400" b="0" i="0" kern="1200">
          <a:solidFill>
            <a:schemeClr val="tx1"/>
          </a:solidFill>
          <a:uFillTx/>
          <a:latin typeface="+mn-lt"/>
          <a:ea typeface="Helvetica Neue Light" charset="0"/>
          <a:cs typeface="Helvetica Neue Light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charset="2"/>
        <a:buChar char="Ø"/>
        <a:defRPr sz="2000" b="0" i="0" kern="1200">
          <a:solidFill>
            <a:schemeClr val="tx1"/>
          </a:solidFill>
          <a:uFillTx/>
          <a:latin typeface="+mn-lt"/>
          <a:ea typeface="Helvetica Neue Light" charset="0"/>
          <a:cs typeface="Helvetica Neue Light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charset="2"/>
        <a:buChar char="Ø"/>
        <a:defRPr sz="1800" b="0" i="0" kern="1200">
          <a:solidFill>
            <a:schemeClr val="tx1"/>
          </a:solidFill>
          <a:uFillTx/>
          <a:latin typeface="+mn-lt"/>
          <a:ea typeface="Helvetica Neue Light" charset="0"/>
          <a:cs typeface="Helvetica Neue Light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charset="2"/>
        <a:buChar char="Ø"/>
        <a:defRPr sz="1800" b="0" i="0" kern="1200">
          <a:solidFill>
            <a:schemeClr val="tx1"/>
          </a:solidFill>
          <a:uFillTx/>
          <a:latin typeface="+mn-lt"/>
          <a:ea typeface="Helvetica Neue Light" charset="0"/>
          <a:cs typeface="Helvetica Neue Light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914377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BE631B-69A9-4C45-B2D7-672ACB85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B6C81-CE7C-7844-A982-E1F305E3A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BD4D3-B9CE-824E-B29D-64817A9A0B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967AB-F86F-904B-AF7D-48ADC4DE7883}" type="datetimeFigureOut">
              <a:rPr lang="en-US" smtClean="0"/>
              <a:t>2/28/22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BC4F9-5089-E847-9AED-BB8B363FA1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AD27C-DF5D-A346-9957-9FD388F14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59490-9ECB-2E4E-A412-7E137975A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7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0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12" Type="http://schemas.openxmlformats.org/officeDocument/2006/relationships/image" Target="../media/image19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9.emf"/><Relationship Id="rId7" Type="http://schemas.openxmlformats.org/officeDocument/2006/relationships/image" Target="../media/image24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2E258B90-0F12-634D-B10B-BF94645DDE0A}"/>
              </a:ext>
            </a:extLst>
          </p:cNvPr>
          <p:cNvSpPr txBox="1">
            <a:spLocks/>
          </p:cNvSpPr>
          <p:nvPr/>
        </p:nvSpPr>
        <p:spPr bwMode="auto">
          <a:xfrm>
            <a:off x="3278459" y="5586290"/>
            <a:ext cx="8240721" cy="127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marL="342900" lvl="0" indent="-342900" algn="ctr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2800" b="0" i="0" kern="1200">
                <a:solidFill>
                  <a:srgbClr val="404040"/>
                </a:solidFill>
                <a:latin typeface="Tahoma"/>
                <a:ea typeface="Helvetica Neue Light" charset="0"/>
                <a:cs typeface="Tahoma"/>
              </a:defRPr>
            </a:lvl1pPr>
            <a:lvl2pPr marL="628650" lvl="1" indent="-171450" algn="ctr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2800" b="0" i="0" kern="1200">
                <a:solidFill>
                  <a:srgbClr val="404040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1089025" lvl="2" indent="-174625" algn="ctr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ucida Grande" charset="0"/>
              <a:buNone/>
              <a:defRPr sz="2800" b="0" i="0" kern="1200">
                <a:solidFill>
                  <a:srgbClr val="404040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541463" lvl="3" indent="-169863" algn="ctr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2800" b="0" i="0" kern="1200">
                <a:solidFill>
                  <a:srgbClr val="404040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2001838" lvl="4" indent="-173038" algn="ctr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ucida Grande" charset="0"/>
              <a:buNone/>
              <a:defRPr sz="2800" b="0" i="0" kern="1200">
                <a:solidFill>
                  <a:srgbClr val="404040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5pPr>
            <a:lvl6pPr marL="2514600" lvl="5" indent="-22860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buClrTx/>
              <a:defRPr/>
            </a:pPr>
            <a:r>
              <a:rPr lang="en-US" sz="3600" dirty="0">
                <a:latin typeface="Century Gothic" panose="020B0502020202020204" pitchFamily="34" charset="0"/>
                <a:cs typeface="Calibri" panose="020F0502020204030204" pitchFamily="34" charset="0"/>
              </a:rPr>
              <a:t>Amir Gholami &amp; Joseph E. Gonzalez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DB2976-31A7-0C41-A48C-33994F729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1680" y="871189"/>
            <a:ext cx="10477500" cy="405379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AI-Systems</a:t>
            </a:r>
            <a:br>
              <a:rPr lang="en-US" sz="11500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9600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Distributed Deep Learning (Part II)</a:t>
            </a:r>
            <a:br>
              <a:rPr lang="en-US" sz="9600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9600" dirty="0">
                <a:solidFill>
                  <a:schemeClr val="accent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(294-162)</a:t>
            </a:r>
            <a:endParaRPr lang="en-US" sz="11500" dirty="0">
              <a:solidFill>
                <a:schemeClr val="accent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74521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9704">
        <p159:morph option="byObject"/>
      </p:transition>
    </mc:Choice>
    <mc:Fallback xmlns="">
      <p:transition spd="slow" advTm="19704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6E9ED-7499-5547-833A-2E920D492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Parallel and distributed training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D1CBF9-B8EC-CB4E-80BA-1F76C269BB2E}"/>
              </a:ext>
            </a:extLst>
          </p:cNvPr>
          <p:cNvSpPr txBox="1"/>
          <p:nvPr/>
        </p:nvSpPr>
        <p:spPr>
          <a:xfrm>
            <a:off x="688583" y="4595192"/>
            <a:ext cx="31292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Pros:</a:t>
            </a:r>
          </a:p>
          <a:p>
            <a:r>
              <a:rPr lang="en-US" sz="1600" b="1" dirty="0"/>
              <a:t>    </a:t>
            </a:r>
            <a:r>
              <a:rPr lang="en-US" sz="1600" dirty="0"/>
              <a:t>a.  Easy to realize</a:t>
            </a:r>
          </a:p>
          <a:p>
            <a:endParaRPr lang="en-US" sz="1600" dirty="0"/>
          </a:p>
          <a:p>
            <a:r>
              <a:rPr lang="en-US" sz="1600" b="1" dirty="0"/>
              <a:t>Cons:</a:t>
            </a:r>
          </a:p>
          <a:p>
            <a:r>
              <a:rPr lang="en-US" sz="1600" b="1" dirty="0"/>
              <a:t>    </a:t>
            </a:r>
            <a:r>
              <a:rPr lang="en-US" sz="1600" dirty="0"/>
              <a:t>a.  Not work for large models</a:t>
            </a:r>
          </a:p>
          <a:p>
            <a:r>
              <a:rPr lang="en-US" sz="1600" dirty="0"/>
              <a:t>    b.  High </a:t>
            </a:r>
            <a:r>
              <a:rPr lang="en-US" sz="1600" dirty="0" err="1"/>
              <a:t>allreduce</a:t>
            </a:r>
            <a:r>
              <a:rPr lang="en-US" sz="1600" dirty="0"/>
              <a:t> overhead</a:t>
            </a:r>
            <a:endParaRPr lang="en-CH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63E8CB-6D75-B641-B603-7DC23423BF82}"/>
              </a:ext>
            </a:extLst>
          </p:cNvPr>
          <p:cNvSpPr/>
          <p:nvPr/>
        </p:nvSpPr>
        <p:spPr>
          <a:xfrm>
            <a:off x="868603" y="1066800"/>
            <a:ext cx="2255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/>
              <a:t>Data parallelism</a:t>
            </a:r>
            <a:endParaRPr lang="en-CH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1D7870-C8FF-3A45-9FDF-8ED9C09489AD}"/>
              </a:ext>
            </a:extLst>
          </p:cNvPr>
          <p:cNvSpPr txBox="1"/>
          <p:nvPr/>
        </p:nvSpPr>
        <p:spPr>
          <a:xfrm>
            <a:off x="4196719" y="3176972"/>
            <a:ext cx="4104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Pros:</a:t>
            </a:r>
          </a:p>
          <a:p>
            <a:r>
              <a:rPr lang="en-US" sz="1600" b="1" dirty="0"/>
              <a:t>    </a:t>
            </a:r>
            <a:r>
              <a:rPr lang="en-US" sz="1600" dirty="0"/>
              <a:t>a.  Make large model training feasible</a:t>
            </a:r>
          </a:p>
          <a:p>
            <a:r>
              <a:rPr lang="en-US" sz="1600" dirty="0"/>
              <a:t>    b.  No collective, only P2P</a:t>
            </a:r>
          </a:p>
          <a:p>
            <a:endParaRPr lang="en-US" sz="1600" dirty="0"/>
          </a:p>
          <a:p>
            <a:r>
              <a:rPr lang="en-US" sz="1600" b="1" dirty="0"/>
              <a:t>Cons:</a:t>
            </a:r>
          </a:p>
          <a:p>
            <a:r>
              <a:rPr lang="en-US" sz="1600" b="1" dirty="0"/>
              <a:t>    </a:t>
            </a:r>
            <a:r>
              <a:rPr lang="en-US" sz="1600" dirty="0"/>
              <a:t>a.  Bubbles in pipeline</a:t>
            </a:r>
          </a:p>
          <a:p>
            <a:r>
              <a:rPr lang="en-US" sz="1600" dirty="0"/>
              <a:t>    b.  Removing bubbles leads to stale weights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75A21F-5378-3C44-8225-6521712E1E6E}"/>
              </a:ext>
            </a:extLst>
          </p:cNvPr>
          <p:cNvSpPr/>
          <p:nvPr/>
        </p:nvSpPr>
        <p:spPr>
          <a:xfrm>
            <a:off x="4517163" y="1288865"/>
            <a:ext cx="2686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/>
              <a:t>Pipeline parallelism</a:t>
            </a:r>
            <a:endParaRPr lang="en-CH" sz="2400" b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76E712-37B2-A248-9C83-28D15E37B2D8}"/>
              </a:ext>
            </a:extLst>
          </p:cNvPr>
          <p:cNvCxnSpPr>
            <a:cxnSpLocks/>
          </p:cNvCxnSpPr>
          <p:nvPr/>
        </p:nvCxnSpPr>
        <p:spPr>
          <a:xfrm>
            <a:off x="4036955" y="1087904"/>
            <a:ext cx="0" cy="5086144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7125D2-2A13-224B-8898-D2EC190F92C1}"/>
              </a:ext>
            </a:extLst>
          </p:cNvPr>
          <p:cNvCxnSpPr>
            <a:cxnSpLocks/>
          </p:cNvCxnSpPr>
          <p:nvPr/>
        </p:nvCxnSpPr>
        <p:spPr>
          <a:xfrm>
            <a:off x="8031284" y="1087904"/>
            <a:ext cx="0" cy="5086144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565CB2C-E021-7E48-BBEE-7ED39F8A9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5" y="1481361"/>
            <a:ext cx="3964506" cy="30906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685289-F04D-C14C-B0BB-88DC423B6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715" y="1635902"/>
            <a:ext cx="3870569" cy="179309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7957C6E-740A-3741-A282-E4046769C826}"/>
              </a:ext>
            </a:extLst>
          </p:cNvPr>
          <p:cNvSpPr/>
          <p:nvPr/>
        </p:nvSpPr>
        <p:spPr>
          <a:xfrm>
            <a:off x="117552" y="6442364"/>
            <a:ext cx="2597939" cy="307777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hangingPunct="0">
              <a:buClrTx/>
              <a:defRPr/>
            </a:pPr>
            <a:r>
              <a:rPr lang="en-US" kern="1200" dirty="0"/>
              <a:t>Slide: Courtesy of </a:t>
            </a:r>
            <a:r>
              <a:rPr lang="en-US" kern="1200" dirty="0" err="1"/>
              <a:t>Shigang</a:t>
            </a:r>
            <a:r>
              <a:rPr lang="en-US" kern="1200" dirty="0"/>
              <a:t> Li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B6C1DB-02CD-124A-BF5A-4C4D5995ACF1}"/>
              </a:ext>
            </a:extLst>
          </p:cNvPr>
          <p:cNvSpPr txBox="1"/>
          <p:nvPr/>
        </p:nvSpPr>
        <p:spPr>
          <a:xfrm>
            <a:off x="8443075" y="3208840"/>
            <a:ext cx="3601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Pros:</a:t>
            </a:r>
          </a:p>
          <a:p>
            <a:r>
              <a:rPr lang="en-US" sz="1600" b="1" dirty="0"/>
              <a:t>    </a:t>
            </a:r>
            <a:r>
              <a:rPr lang="en-US" sz="1600" dirty="0"/>
              <a:t>a.  Make large model training feasible</a:t>
            </a:r>
          </a:p>
          <a:p>
            <a:endParaRPr lang="en-US" sz="1600" dirty="0"/>
          </a:p>
          <a:p>
            <a:r>
              <a:rPr lang="en-US" sz="1600" b="1" dirty="0"/>
              <a:t>Cons:</a:t>
            </a:r>
          </a:p>
          <a:p>
            <a:r>
              <a:rPr lang="en-US" altLang="zh-CN" sz="1600" b="1" dirty="0"/>
              <a:t>    </a:t>
            </a:r>
            <a:r>
              <a:rPr lang="en-US" altLang="zh-CN" sz="1600" dirty="0"/>
              <a:t>b.  Communication for each operator (or each layer)</a:t>
            </a:r>
            <a:endParaRPr lang="en-CH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ADDC00-7F44-E64A-B425-41645921D33E}"/>
              </a:ext>
            </a:extLst>
          </p:cNvPr>
          <p:cNvSpPr/>
          <p:nvPr/>
        </p:nvSpPr>
        <p:spPr>
          <a:xfrm>
            <a:off x="8780899" y="1332420"/>
            <a:ext cx="2765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/>
              <a:t>Model parallelism</a:t>
            </a:r>
            <a:endParaRPr lang="en-CH" sz="24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367BBA-8C1B-5B4B-8F2A-B3B93882A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4204" y="1635902"/>
            <a:ext cx="4123066" cy="142897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B3B78CD-14D5-DD48-9FCF-28313264F7AB}"/>
              </a:ext>
            </a:extLst>
          </p:cNvPr>
          <p:cNvSpPr/>
          <p:nvPr/>
        </p:nvSpPr>
        <p:spPr>
          <a:xfrm>
            <a:off x="4036953" y="1055972"/>
            <a:ext cx="4030331" cy="5086144"/>
          </a:xfrm>
          <a:prstGeom prst="rect">
            <a:avLst/>
          </a:prstGeom>
          <a:solidFill>
            <a:schemeClr val="accent6">
              <a:lumMod val="40000"/>
              <a:lumOff val="60000"/>
              <a:alpha val="2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186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413BC-CC38-D747-A7B5-A6C84C04C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2" y="0"/>
            <a:ext cx="10801350" cy="1325563"/>
          </a:xfrm>
        </p:spPr>
        <p:txBody>
          <a:bodyPr/>
          <a:lstStyle/>
          <a:p>
            <a:r>
              <a:rPr lang="en-US" dirty="0"/>
              <a:t>Pipeline Parallelism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625D02-86F6-D840-9FCB-0DC67FC9B4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632" b="64637"/>
          <a:stretch/>
        </p:blipFill>
        <p:spPr>
          <a:xfrm>
            <a:off x="4231245" y="1288960"/>
            <a:ext cx="3945097" cy="21400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100A50-5270-FC4B-A0B1-BBB14395C6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9139" r="82992" b="52674"/>
          <a:stretch/>
        </p:blipFill>
        <p:spPr>
          <a:xfrm>
            <a:off x="242244" y="1521795"/>
            <a:ext cx="436629" cy="217178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DAF61BE-624D-3046-9F56-BE6CE2E026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390" y="1361688"/>
            <a:ext cx="1212433" cy="214004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46042F6-58CB-4F47-909E-4C69A62014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5345" y="1781791"/>
            <a:ext cx="232522" cy="31519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B440943-9139-B643-B7CF-0324973FE9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2294" y="1358303"/>
            <a:ext cx="1212434" cy="54745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B180244-5A60-8048-A707-BB9552C48A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2295" y="1903508"/>
            <a:ext cx="1212434" cy="54745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54386CA-9CB3-0645-9E84-A21A1EF749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2295" y="2433787"/>
            <a:ext cx="1212434" cy="54745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12E215C-2C5F-5F43-8963-A1B48A5F65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2295" y="2970420"/>
            <a:ext cx="1212434" cy="54745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2C711CA-1B6B-B44D-A847-A1EA60ABA6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123" y="2314133"/>
            <a:ext cx="232522" cy="3151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F96B7A6-EE6F-1E4A-9462-559343B60E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5345" y="2848160"/>
            <a:ext cx="232522" cy="31519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642E4C2-6868-B04E-B95B-1A925F6D44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37497" y="2850000"/>
            <a:ext cx="232520" cy="31519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0D6A7E7-5F67-3C4E-A97C-F8CB77B467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34180" y="2322812"/>
            <a:ext cx="232520" cy="31519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7FA3171-F1E4-AB4F-9C8B-C04F8A9248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34180" y="1779577"/>
            <a:ext cx="232520" cy="315199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BD5DF24-8F95-0A4B-9F1F-F401E1A6679A}"/>
              </a:ext>
            </a:extLst>
          </p:cNvPr>
          <p:cNvCxnSpPr>
            <a:cxnSpLocks/>
          </p:cNvCxnSpPr>
          <p:nvPr/>
        </p:nvCxnSpPr>
        <p:spPr>
          <a:xfrm>
            <a:off x="4681919" y="1896065"/>
            <a:ext cx="180020" cy="116531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A600D05-702C-BA49-921C-F3DC329B4D53}"/>
              </a:ext>
            </a:extLst>
          </p:cNvPr>
          <p:cNvCxnSpPr>
            <a:cxnSpLocks/>
          </p:cNvCxnSpPr>
          <p:nvPr/>
        </p:nvCxnSpPr>
        <p:spPr>
          <a:xfrm>
            <a:off x="5159003" y="2373442"/>
            <a:ext cx="180020" cy="116531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A60E526-C993-9749-A192-27A2FC53AEE2}"/>
              </a:ext>
            </a:extLst>
          </p:cNvPr>
          <p:cNvCxnSpPr>
            <a:cxnSpLocks/>
          </p:cNvCxnSpPr>
          <p:nvPr/>
        </p:nvCxnSpPr>
        <p:spPr>
          <a:xfrm>
            <a:off x="5662337" y="2864709"/>
            <a:ext cx="180020" cy="116531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7850753-EA59-E749-ACAF-58FCCEE48872}"/>
              </a:ext>
            </a:extLst>
          </p:cNvPr>
          <p:cNvCxnSpPr>
            <a:cxnSpLocks/>
          </p:cNvCxnSpPr>
          <p:nvPr/>
        </p:nvCxnSpPr>
        <p:spPr>
          <a:xfrm flipV="1">
            <a:off x="7132445" y="2352456"/>
            <a:ext cx="159888" cy="119276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3C89147-01AE-954B-9724-9ED353CB686A}"/>
              </a:ext>
            </a:extLst>
          </p:cNvPr>
          <p:cNvCxnSpPr>
            <a:cxnSpLocks/>
          </p:cNvCxnSpPr>
          <p:nvPr/>
        </p:nvCxnSpPr>
        <p:spPr>
          <a:xfrm flipV="1">
            <a:off x="6633526" y="2832104"/>
            <a:ext cx="159888" cy="119276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BB46CDD-51F1-1546-A5B1-40786B0FA394}"/>
              </a:ext>
            </a:extLst>
          </p:cNvPr>
          <p:cNvCxnSpPr>
            <a:cxnSpLocks/>
          </p:cNvCxnSpPr>
          <p:nvPr/>
        </p:nvCxnSpPr>
        <p:spPr>
          <a:xfrm flipV="1">
            <a:off x="7603726" y="1858247"/>
            <a:ext cx="159888" cy="119276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24CF0D8-5E2A-CE41-A9DF-F0091323A034}"/>
              </a:ext>
            </a:extLst>
          </p:cNvPr>
          <p:cNvCxnSpPr>
            <a:cxnSpLocks/>
          </p:cNvCxnSpPr>
          <p:nvPr/>
        </p:nvCxnSpPr>
        <p:spPr>
          <a:xfrm>
            <a:off x="4296156" y="1274672"/>
            <a:ext cx="1546201" cy="14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B655191E-9DD6-2940-9DD3-D4421C3BF1D4}"/>
              </a:ext>
            </a:extLst>
          </p:cNvPr>
          <p:cNvSpPr txBox="1"/>
          <p:nvPr/>
        </p:nvSpPr>
        <p:spPr>
          <a:xfrm>
            <a:off x="4531952" y="883457"/>
            <a:ext cx="1972549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/>
              <a:t>Time</a:t>
            </a:r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76E9909E-A06C-7D46-9EB3-6E8FE9EF1373}"/>
              </a:ext>
            </a:extLst>
          </p:cNvPr>
          <p:cNvSpPr/>
          <p:nvPr/>
        </p:nvSpPr>
        <p:spPr>
          <a:xfrm>
            <a:off x="4759702" y="1439333"/>
            <a:ext cx="2895600" cy="1456267"/>
          </a:xfrm>
          <a:custGeom>
            <a:avLst/>
            <a:gdLst>
              <a:gd name="connsiteX0" fmla="*/ 0 w 2895600"/>
              <a:gd name="connsiteY0" fmla="*/ 0 h 1456267"/>
              <a:gd name="connsiteX1" fmla="*/ 0 w 2895600"/>
              <a:gd name="connsiteY1" fmla="*/ 499534 h 1456267"/>
              <a:gd name="connsiteX2" fmla="*/ 482600 w 2895600"/>
              <a:gd name="connsiteY2" fmla="*/ 499534 h 1456267"/>
              <a:gd name="connsiteX3" fmla="*/ 482600 w 2895600"/>
              <a:gd name="connsiteY3" fmla="*/ 973667 h 1456267"/>
              <a:gd name="connsiteX4" fmla="*/ 965200 w 2895600"/>
              <a:gd name="connsiteY4" fmla="*/ 973667 h 1456267"/>
              <a:gd name="connsiteX5" fmla="*/ 965200 w 2895600"/>
              <a:gd name="connsiteY5" fmla="*/ 1456267 h 1456267"/>
              <a:gd name="connsiteX6" fmla="*/ 1938867 w 2895600"/>
              <a:gd name="connsiteY6" fmla="*/ 1456267 h 1456267"/>
              <a:gd name="connsiteX7" fmla="*/ 1938867 w 2895600"/>
              <a:gd name="connsiteY7" fmla="*/ 956734 h 1456267"/>
              <a:gd name="connsiteX8" fmla="*/ 2413000 w 2895600"/>
              <a:gd name="connsiteY8" fmla="*/ 956734 h 1456267"/>
              <a:gd name="connsiteX9" fmla="*/ 2413000 w 2895600"/>
              <a:gd name="connsiteY9" fmla="*/ 482600 h 1456267"/>
              <a:gd name="connsiteX10" fmla="*/ 2895600 w 2895600"/>
              <a:gd name="connsiteY10" fmla="*/ 491067 h 1456267"/>
              <a:gd name="connsiteX11" fmla="*/ 2895600 w 2895600"/>
              <a:gd name="connsiteY11" fmla="*/ 0 h 1456267"/>
              <a:gd name="connsiteX12" fmla="*/ 0 w 2895600"/>
              <a:gd name="connsiteY12" fmla="*/ 0 h 145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5600" h="1456267">
                <a:moveTo>
                  <a:pt x="0" y="0"/>
                </a:moveTo>
                <a:lnTo>
                  <a:pt x="0" y="499534"/>
                </a:lnTo>
                <a:lnTo>
                  <a:pt x="482600" y="499534"/>
                </a:lnTo>
                <a:lnTo>
                  <a:pt x="482600" y="973667"/>
                </a:lnTo>
                <a:lnTo>
                  <a:pt x="965200" y="973667"/>
                </a:lnTo>
                <a:lnTo>
                  <a:pt x="965200" y="1456267"/>
                </a:lnTo>
                <a:lnTo>
                  <a:pt x="1938867" y="1456267"/>
                </a:lnTo>
                <a:lnTo>
                  <a:pt x="1938867" y="956734"/>
                </a:lnTo>
                <a:lnTo>
                  <a:pt x="2413000" y="956734"/>
                </a:lnTo>
                <a:lnTo>
                  <a:pt x="2413000" y="482600"/>
                </a:lnTo>
                <a:lnTo>
                  <a:pt x="2895600" y="491067"/>
                </a:lnTo>
                <a:lnTo>
                  <a:pt x="289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4CEBA97-726A-4648-8C4B-D245ABEB2F5B}"/>
              </a:ext>
            </a:extLst>
          </p:cNvPr>
          <p:cNvCxnSpPr/>
          <p:nvPr/>
        </p:nvCxnSpPr>
        <p:spPr>
          <a:xfrm flipV="1">
            <a:off x="6793414" y="883457"/>
            <a:ext cx="1932132" cy="47484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73F4511E-4113-3040-ADAB-2B076E061A23}"/>
              </a:ext>
            </a:extLst>
          </p:cNvPr>
          <p:cNvSpPr txBox="1"/>
          <p:nvPr/>
        </p:nvSpPr>
        <p:spPr>
          <a:xfrm>
            <a:off x="8722858" y="505525"/>
            <a:ext cx="3437178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Bubble where processes are idle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9E07B558-1272-9745-9ABF-729208EAA5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09596" y="1171709"/>
            <a:ext cx="2771191" cy="2443885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C2FEFF1D-BCFF-F24B-A457-314E73EC99E5}"/>
              </a:ext>
            </a:extLst>
          </p:cNvPr>
          <p:cNvGrpSpPr/>
          <p:nvPr/>
        </p:nvGrpSpPr>
        <p:grpSpPr>
          <a:xfrm>
            <a:off x="7132445" y="4904554"/>
            <a:ext cx="4643435" cy="1861804"/>
            <a:chOff x="7119865" y="5085830"/>
            <a:chExt cx="4643435" cy="186180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711D870-83A0-0441-AFFD-FB00E93E4D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b="56090"/>
            <a:stretch/>
          </p:blipFill>
          <p:spPr>
            <a:xfrm>
              <a:off x="7119865" y="5085830"/>
              <a:ext cx="4643435" cy="1182200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D4C6707F-11BC-D54A-B354-D5DAA45B35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t="54405" r="17488"/>
            <a:stretch/>
          </p:blipFill>
          <p:spPr>
            <a:xfrm>
              <a:off x="7132446" y="6268030"/>
              <a:ext cx="4590394" cy="6796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883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C670F-F247-084E-8498-73704AE78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Chimera: Bidirectional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189FD-2FFB-CC4C-8525-922A57429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74" y="5043351"/>
            <a:ext cx="10801349" cy="1472366"/>
          </a:xfrm>
        </p:spPr>
        <p:txBody>
          <a:bodyPr/>
          <a:lstStyle/>
          <a:p>
            <a:r>
              <a:rPr lang="en-US" dirty="0"/>
              <a:t>Big idea: Replicate the model to the other processes so that we can do forward pass in two directions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435A39-E6ED-2A47-AC56-4357410F4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81" y="1017117"/>
            <a:ext cx="1518075" cy="3363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F794CE-5BDF-CD46-9F2C-59FCB3EDD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697" y="1253440"/>
            <a:ext cx="4748850" cy="345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702E66-7DCF-8448-8B1C-EC397B424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4701" y="1253440"/>
            <a:ext cx="2822063" cy="1244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E3AF41-CEF4-424C-BA45-42A0421EC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4701" y="3069620"/>
            <a:ext cx="2822063" cy="1244160"/>
          </a:xfrm>
          <a:prstGeom prst="rect">
            <a:avLst/>
          </a:prstGeom>
        </p:spPr>
      </p:pic>
      <p:sp>
        <p:nvSpPr>
          <p:cNvPr id="8" name="Arrow: Right 25">
            <a:extLst>
              <a:ext uri="{FF2B5EF4-FFF2-40B4-BE49-F238E27FC236}">
                <a16:creationId xmlns:a16="http://schemas.microsoft.com/office/drawing/2014/main" id="{F6900A2D-836E-9248-AFC2-0C2B8856C70D}"/>
              </a:ext>
            </a:extLst>
          </p:cNvPr>
          <p:cNvSpPr/>
          <p:nvPr/>
        </p:nvSpPr>
        <p:spPr>
          <a:xfrm>
            <a:off x="6428241" y="1790520"/>
            <a:ext cx="400376" cy="25202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Arrow: Right 26">
            <a:extLst>
              <a:ext uri="{FF2B5EF4-FFF2-40B4-BE49-F238E27FC236}">
                <a16:creationId xmlns:a16="http://schemas.microsoft.com/office/drawing/2014/main" id="{4ED2A2F4-6210-F04D-B434-46E0010849C3}"/>
              </a:ext>
            </a:extLst>
          </p:cNvPr>
          <p:cNvSpPr/>
          <p:nvPr/>
        </p:nvSpPr>
        <p:spPr>
          <a:xfrm>
            <a:off x="6428241" y="3593700"/>
            <a:ext cx="400376" cy="25202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0F24FB5-CF6D-E941-833C-C8F597535C99}"/>
              </a:ext>
            </a:extLst>
          </p:cNvPr>
          <p:cNvCxnSpPr>
            <a:cxnSpLocks/>
          </p:cNvCxnSpPr>
          <p:nvPr/>
        </p:nvCxnSpPr>
        <p:spPr>
          <a:xfrm>
            <a:off x="7207289" y="1568957"/>
            <a:ext cx="180020" cy="116531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207376A-F050-E346-9288-F9D05748D4FD}"/>
              </a:ext>
            </a:extLst>
          </p:cNvPr>
          <p:cNvCxnSpPr>
            <a:cxnSpLocks/>
          </p:cNvCxnSpPr>
          <p:nvPr/>
        </p:nvCxnSpPr>
        <p:spPr>
          <a:xfrm>
            <a:off x="7490409" y="1844982"/>
            <a:ext cx="180020" cy="116531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536916A-DA34-1949-AB49-C59305C29CCD}"/>
              </a:ext>
            </a:extLst>
          </p:cNvPr>
          <p:cNvCxnSpPr>
            <a:cxnSpLocks/>
          </p:cNvCxnSpPr>
          <p:nvPr/>
        </p:nvCxnSpPr>
        <p:spPr>
          <a:xfrm>
            <a:off x="7772070" y="2117536"/>
            <a:ext cx="180020" cy="116531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E4B6C0F-BF77-3B4E-911C-453B9E7A28C6}"/>
              </a:ext>
            </a:extLst>
          </p:cNvPr>
          <p:cNvCxnSpPr>
            <a:cxnSpLocks/>
          </p:cNvCxnSpPr>
          <p:nvPr/>
        </p:nvCxnSpPr>
        <p:spPr>
          <a:xfrm flipV="1">
            <a:off x="7500617" y="3654444"/>
            <a:ext cx="159888" cy="119276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9262170-1656-A34B-AF6F-9C1711CC708A}"/>
              </a:ext>
            </a:extLst>
          </p:cNvPr>
          <p:cNvCxnSpPr>
            <a:cxnSpLocks/>
          </p:cNvCxnSpPr>
          <p:nvPr/>
        </p:nvCxnSpPr>
        <p:spPr>
          <a:xfrm flipV="1">
            <a:off x="7217527" y="3917736"/>
            <a:ext cx="159888" cy="119276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80AE911-BBD9-C646-A05C-9A3567FB3A48}"/>
              </a:ext>
            </a:extLst>
          </p:cNvPr>
          <p:cNvCxnSpPr>
            <a:cxnSpLocks/>
          </p:cNvCxnSpPr>
          <p:nvPr/>
        </p:nvCxnSpPr>
        <p:spPr>
          <a:xfrm flipV="1">
            <a:off x="7772070" y="3375450"/>
            <a:ext cx="159888" cy="119276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2A43E888-0366-6642-95D9-257569461D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5830" y="2362665"/>
            <a:ext cx="1420763" cy="3693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F3ED7D-F6FE-1E4C-AC53-A65A493E16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7479" y="4169602"/>
            <a:ext cx="1119094" cy="3693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2699B60-44D0-564B-8076-8CBF1E5152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41034" y="6004716"/>
            <a:ext cx="3806739" cy="7657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05F0B02-43FB-4146-9338-F287DFB99F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95424" y="2062558"/>
            <a:ext cx="2068239" cy="184490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2E4AFDD-A0C9-A04C-9F8A-5A928DDBEAF8}"/>
              </a:ext>
            </a:extLst>
          </p:cNvPr>
          <p:cNvSpPr/>
          <p:nvPr/>
        </p:nvSpPr>
        <p:spPr>
          <a:xfrm>
            <a:off x="117552" y="6442364"/>
            <a:ext cx="2597939" cy="307777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hangingPunct="0">
              <a:buClrTx/>
              <a:defRPr/>
            </a:pPr>
            <a:r>
              <a:rPr lang="en-US" kern="1200" dirty="0"/>
              <a:t>Slide: Courtesy of </a:t>
            </a:r>
            <a:r>
              <a:rPr lang="en-US" kern="1200" dirty="0" err="1"/>
              <a:t>Shigang</a:t>
            </a:r>
            <a:r>
              <a:rPr lang="en-US" kern="1200" dirty="0"/>
              <a:t> Li</a:t>
            </a:r>
          </a:p>
        </p:txBody>
      </p:sp>
    </p:spTree>
    <p:extLst>
      <p:ext uri="{BB962C8B-B14F-4D97-AF65-F5344CB8AC3E}">
        <p14:creationId xmlns:p14="http://schemas.microsoft.com/office/powerpoint/2010/main" val="125192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3.125E-6 0.13495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36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-3.125E-6 -0.12986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BD7B07C-048C-7A4B-A633-38098F45C1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727" y="611241"/>
            <a:ext cx="10886721" cy="585917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07A91F-7D66-B14A-A9AD-DB1DDCC7E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4A3975-7497-F04B-8ED6-C845E85BBCEC}"/>
              </a:ext>
            </a:extLst>
          </p:cNvPr>
          <p:cNvSpPr/>
          <p:nvPr/>
        </p:nvSpPr>
        <p:spPr>
          <a:xfrm>
            <a:off x="32694" y="6470414"/>
            <a:ext cx="2646337" cy="307777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hangingPunct="0">
              <a:buClrTx/>
              <a:defRPr/>
            </a:pPr>
            <a:r>
              <a:rPr lang="en-US" kern="1200" dirty="0"/>
              <a:t>Slide: Courtesy of </a:t>
            </a:r>
            <a:r>
              <a:rPr lang="en-US" kern="1200" dirty="0" err="1"/>
              <a:t>Shigang</a:t>
            </a:r>
            <a:r>
              <a:rPr lang="en-US" kern="1200" dirty="0"/>
              <a:t> Li</a:t>
            </a:r>
          </a:p>
        </p:txBody>
      </p:sp>
    </p:spTree>
    <p:extLst>
      <p:ext uri="{BB962C8B-B14F-4D97-AF65-F5344CB8AC3E}">
        <p14:creationId xmlns:p14="http://schemas.microsoft.com/office/powerpoint/2010/main" val="1793571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FFD26-0C93-9146-8F35-B973F3BE3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 Parallelism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8BBEE-20D0-444F-B68B-E26099CAC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" y="1468786"/>
            <a:ext cx="10801349" cy="303904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More efficient for large scale training to thousands of processes </a:t>
            </a:r>
            <a:r>
              <a:rPr lang="en-US" sz="2400" dirty="0"/>
              <a:t>where point-to-point communication is much cheaper than collective operations such as </a:t>
            </a:r>
            <a:r>
              <a:rPr lang="en-US" sz="2400" dirty="0" err="1"/>
              <a:t>allreduce</a:t>
            </a:r>
            <a:r>
              <a:rPr lang="en-US" sz="2400" dirty="0"/>
              <a:t> or all-gather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Slightly more involved algorithm than data parallel method </a:t>
            </a:r>
            <a:r>
              <a:rPr lang="en-US" sz="2400" dirty="0"/>
              <a:t>but with the advantage of only requiring point to point communication</a:t>
            </a:r>
          </a:p>
          <a:p>
            <a:r>
              <a:rPr lang="en-US" sz="2400" dirty="0"/>
              <a:t>Requires </a:t>
            </a:r>
            <a:r>
              <a:rPr lang="en-US" sz="2400" dirty="0">
                <a:solidFill>
                  <a:srgbClr val="FF0000"/>
                </a:solidFill>
              </a:rPr>
              <a:t>special handling of bubble</a:t>
            </a:r>
            <a:r>
              <a:rPr lang="en-US" sz="2400" dirty="0"/>
              <a:t> that results in idle processes</a:t>
            </a:r>
          </a:p>
        </p:txBody>
      </p:sp>
    </p:spTree>
    <p:extLst>
      <p:ext uri="{BB962C8B-B14F-4D97-AF65-F5344CB8AC3E}">
        <p14:creationId xmlns:p14="http://schemas.microsoft.com/office/powerpoint/2010/main" val="931208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3E9108-99E4-324B-919F-CE417FBE5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Parallelism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8AD8EB-DA8F-D842-A61D-59538BA57D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93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E916-C8C1-E24D-B887-3D6A40DEE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Parallel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7238F-A6B4-B34C-98B5-4466F4801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" y="1468786"/>
            <a:ext cx="10801349" cy="1435859"/>
          </a:xfrm>
        </p:spPr>
        <p:txBody>
          <a:bodyPr/>
          <a:lstStyle/>
          <a:p>
            <a:r>
              <a:rPr lang="en-US" dirty="0"/>
              <a:t>The general idea is to break the input into smaller pieces and distribute the work among different processors</a:t>
            </a:r>
          </a:p>
          <a:p>
            <a:pPr lvl="1"/>
            <a:r>
              <a:rPr lang="en-US" dirty="0"/>
              <a:t>Need to exchange boundary points for spatial convolutions</a:t>
            </a:r>
          </a:p>
          <a:p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5A6FD51-DAA4-4043-9360-B5BD5BEA93A0}"/>
              </a:ext>
            </a:extLst>
          </p:cNvPr>
          <p:cNvSpPr/>
          <p:nvPr/>
        </p:nvSpPr>
        <p:spPr>
          <a:xfrm>
            <a:off x="173358" y="6474704"/>
            <a:ext cx="8582716" cy="307777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Peter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Jin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Boris Ginsburg, and Kurt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Keutzer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. "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Spatially Parallel Convolutions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"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ICLR Workshop Track, 2018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Arial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C7DB873E-239E-E449-ADD9-D18B76CAB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032" y="3029614"/>
            <a:ext cx="2857500" cy="2857500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7B723717-2D3C-CC49-AA53-6981EFA0D492}"/>
              </a:ext>
            </a:extLst>
          </p:cNvPr>
          <p:cNvGrpSpPr/>
          <p:nvPr/>
        </p:nvGrpSpPr>
        <p:grpSpPr>
          <a:xfrm>
            <a:off x="6457177" y="3019104"/>
            <a:ext cx="2857500" cy="2868010"/>
            <a:chOff x="6689397" y="1920698"/>
            <a:chExt cx="2857500" cy="2868010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2D9E0257-504D-2E4D-9690-783709713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9397" y="1926298"/>
              <a:ext cx="2857500" cy="2857500"/>
            </a:xfrm>
            <a:prstGeom prst="rect">
              <a:avLst/>
            </a:prstGeom>
          </p:spPr>
        </p:pic>
        <p:sp>
          <p:nvSpPr>
            <p:cNvPr id="57" name="Shape 164">
              <a:extLst>
                <a:ext uri="{FF2B5EF4-FFF2-40B4-BE49-F238E27FC236}">
                  <a16:creationId xmlns:a16="http://schemas.microsoft.com/office/drawing/2014/main" id="{C443170C-B800-DB4A-A2B8-52A927352B62}"/>
                </a:ext>
              </a:extLst>
            </p:cNvPr>
            <p:cNvSpPr/>
            <p:nvPr/>
          </p:nvSpPr>
          <p:spPr>
            <a:xfrm>
              <a:off x="6689397" y="1920698"/>
              <a:ext cx="2857500" cy="712525"/>
            </a:xfrm>
            <a:prstGeom prst="rect">
              <a:avLst/>
            </a:prstGeom>
            <a:solidFill>
              <a:srgbClr val="00B0F0">
                <a:alpha val="75000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P0</a:t>
              </a:r>
            </a:p>
          </p:txBody>
        </p:sp>
        <p:sp>
          <p:nvSpPr>
            <p:cNvPr id="58" name="Shape 165">
              <a:extLst>
                <a:ext uri="{FF2B5EF4-FFF2-40B4-BE49-F238E27FC236}">
                  <a16:creationId xmlns:a16="http://schemas.microsoft.com/office/drawing/2014/main" id="{73D1BAE8-6042-0041-BA96-337C2843DCB9}"/>
                </a:ext>
              </a:extLst>
            </p:cNvPr>
            <p:cNvSpPr/>
            <p:nvPr/>
          </p:nvSpPr>
          <p:spPr>
            <a:xfrm>
              <a:off x="6689397" y="2643732"/>
              <a:ext cx="2857500" cy="714703"/>
            </a:xfrm>
            <a:prstGeom prst="rect">
              <a:avLst/>
            </a:prstGeom>
            <a:solidFill>
              <a:srgbClr val="505050">
                <a:alpha val="50000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P1</a:t>
              </a:r>
            </a:p>
          </p:txBody>
        </p:sp>
        <p:sp>
          <p:nvSpPr>
            <p:cNvPr id="59" name="Shape 165">
              <a:extLst>
                <a:ext uri="{FF2B5EF4-FFF2-40B4-BE49-F238E27FC236}">
                  <a16:creationId xmlns:a16="http://schemas.microsoft.com/office/drawing/2014/main" id="{80A53857-C7C8-D04C-8C85-A37B4E919ACD}"/>
                </a:ext>
              </a:extLst>
            </p:cNvPr>
            <p:cNvSpPr/>
            <p:nvPr/>
          </p:nvSpPr>
          <p:spPr>
            <a:xfrm>
              <a:off x="6689397" y="3355048"/>
              <a:ext cx="2857500" cy="714703"/>
            </a:xfrm>
            <a:prstGeom prst="rect">
              <a:avLst/>
            </a:prstGeom>
            <a:solidFill>
              <a:srgbClr val="505050">
                <a:alpha val="50000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P2</a:t>
              </a:r>
            </a:p>
          </p:txBody>
        </p:sp>
        <p:sp>
          <p:nvSpPr>
            <p:cNvPr id="60" name="Shape 165">
              <a:extLst>
                <a:ext uri="{FF2B5EF4-FFF2-40B4-BE49-F238E27FC236}">
                  <a16:creationId xmlns:a16="http://schemas.microsoft.com/office/drawing/2014/main" id="{DD367671-4157-7844-AB18-499093FA88FA}"/>
                </a:ext>
              </a:extLst>
            </p:cNvPr>
            <p:cNvSpPr/>
            <p:nvPr/>
          </p:nvSpPr>
          <p:spPr>
            <a:xfrm>
              <a:off x="6689397" y="4074005"/>
              <a:ext cx="2857500" cy="714703"/>
            </a:xfrm>
            <a:prstGeom prst="rect">
              <a:avLst/>
            </a:prstGeom>
            <a:solidFill>
              <a:srgbClr val="505050">
                <a:alpha val="50000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P3</a:t>
              </a:r>
            </a:p>
          </p:txBody>
        </p:sp>
        <p:sp>
          <p:nvSpPr>
            <p:cNvPr id="61" name="Shape 164">
              <a:extLst>
                <a:ext uri="{FF2B5EF4-FFF2-40B4-BE49-F238E27FC236}">
                  <a16:creationId xmlns:a16="http://schemas.microsoft.com/office/drawing/2014/main" id="{B9F7FB41-FE23-3E40-9D94-6C0F96DE8F2E}"/>
                </a:ext>
              </a:extLst>
            </p:cNvPr>
            <p:cNvSpPr/>
            <p:nvPr/>
          </p:nvSpPr>
          <p:spPr>
            <a:xfrm>
              <a:off x="6689397" y="3318607"/>
              <a:ext cx="2852026" cy="93975"/>
            </a:xfrm>
            <a:prstGeom prst="rect">
              <a:avLst/>
            </a:prstGeom>
            <a:solidFill>
              <a:schemeClr val="accent2">
                <a:alpha val="35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2" name="Shape 164">
              <a:extLst>
                <a:ext uri="{FF2B5EF4-FFF2-40B4-BE49-F238E27FC236}">
                  <a16:creationId xmlns:a16="http://schemas.microsoft.com/office/drawing/2014/main" id="{7BF34DB0-967C-7147-ABDD-5D19CEF5CC7A}"/>
                </a:ext>
              </a:extLst>
            </p:cNvPr>
            <p:cNvSpPr/>
            <p:nvPr/>
          </p:nvSpPr>
          <p:spPr>
            <a:xfrm>
              <a:off x="6689397" y="2587341"/>
              <a:ext cx="2852026" cy="93975"/>
            </a:xfrm>
            <a:prstGeom prst="rect">
              <a:avLst/>
            </a:prstGeom>
            <a:solidFill>
              <a:schemeClr val="accent2">
                <a:alpha val="35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3" name="Shape 164">
              <a:extLst>
                <a:ext uri="{FF2B5EF4-FFF2-40B4-BE49-F238E27FC236}">
                  <a16:creationId xmlns:a16="http://schemas.microsoft.com/office/drawing/2014/main" id="{184F52B1-0FB8-544C-9732-4D0D6034A60B}"/>
                </a:ext>
              </a:extLst>
            </p:cNvPr>
            <p:cNvSpPr/>
            <p:nvPr/>
          </p:nvSpPr>
          <p:spPr>
            <a:xfrm>
              <a:off x="6689397" y="4029922"/>
              <a:ext cx="2852026" cy="93975"/>
            </a:xfrm>
            <a:prstGeom prst="rect">
              <a:avLst/>
            </a:prstGeom>
            <a:solidFill>
              <a:schemeClr val="accent2">
                <a:alpha val="35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2067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E916-C8C1-E24D-B887-3D6A40DEE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Complexity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5A6FD51-DAA4-4043-9360-B5BD5BEA93A0}"/>
              </a:ext>
            </a:extLst>
          </p:cNvPr>
          <p:cNvSpPr/>
          <p:nvPr/>
        </p:nvSpPr>
        <p:spPr>
          <a:xfrm>
            <a:off x="117552" y="6218368"/>
            <a:ext cx="11866630" cy="523220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>
                <a:latin typeface="Calibri"/>
                <a:cs typeface="Calibri"/>
              </a:rPr>
              <a:t>Peter </a:t>
            </a:r>
            <a:r>
              <a:rPr lang="en-US" dirty="0" err="1">
                <a:latin typeface="Calibri"/>
                <a:cs typeface="Calibri"/>
              </a:rPr>
              <a:t>Jin</a:t>
            </a:r>
            <a:r>
              <a:rPr lang="en-US" dirty="0">
                <a:latin typeface="Calibri"/>
                <a:cs typeface="Calibri"/>
              </a:rPr>
              <a:t>, Boris Ginsburg, and Kurt </a:t>
            </a:r>
            <a:r>
              <a:rPr lang="en-US" dirty="0" err="1">
                <a:latin typeface="Calibri"/>
                <a:cs typeface="Calibri"/>
              </a:rPr>
              <a:t>Keutzer</a:t>
            </a:r>
            <a:r>
              <a:rPr lang="en-US" dirty="0">
                <a:latin typeface="Calibri"/>
                <a:cs typeface="Calibri"/>
              </a:rPr>
              <a:t>. "Spatially Parallel Convolutions" ICLR Workshop Track, 2018.</a:t>
            </a:r>
          </a:p>
          <a:p>
            <a:pPr lvl="0" hangingPunct="0">
              <a:buClrTx/>
              <a:defRPr/>
            </a:pPr>
            <a:r>
              <a:rPr lang="en-US" dirty="0">
                <a:latin typeface="Calibri"/>
                <a:cs typeface="Calibri"/>
              </a:rPr>
              <a:t>Gholami, Amir, </a:t>
            </a:r>
            <a:r>
              <a:rPr lang="en-US" dirty="0" err="1">
                <a:latin typeface="Calibri"/>
                <a:cs typeface="Calibri"/>
              </a:rPr>
              <a:t>Ariful</a:t>
            </a:r>
            <a:r>
              <a:rPr lang="en-US" dirty="0">
                <a:latin typeface="Calibri"/>
                <a:cs typeface="Calibri"/>
              </a:rPr>
              <a:t> Azad, Peter </a:t>
            </a:r>
            <a:r>
              <a:rPr lang="en-US" dirty="0" err="1">
                <a:latin typeface="Calibri"/>
                <a:cs typeface="Calibri"/>
              </a:rPr>
              <a:t>Jin</a:t>
            </a:r>
            <a:r>
              <a:rPr lang="en-US" dirty="0">
                <a:latin typeface="Calibri"/>
                <a:cs typeface="Calibri"/>
              </a:rPr>
              <a:t>, Kurt Keutzer, and Aydin </a:t>
            </a:r>
            <a:r>
              <a:rPr lang="en-US" dirty="0" err="1">
                <a:latin typeface="Calibri"/>
                <a:cs typeface="Calibri"/>
              </a:rPr>
              <a:t>Buluc</a:t>
            </a:r>
            <a:r>
              <a:rPr lang="en-US" dirty="0">
                <a:latin typeface="Calibri"/>
                <a:cs typeface="Calibri"/>
              </a:rPr>
              <a:t>. "Integrated model, batch, and domain parallelism in training neural networks."  SPAA, 2018.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F1402BD-A411-EB43-87FE-EE202AD0E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779" y="1877423"/>
            <a:ext cx="5506961" cy="262166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2F92DD6-C34B-3440-BC5C-A925A1EBE2D7}"/>
              </a:ext>
            </a:extLst>
          </p:cNvPr>
          <p:cNvSpPr txBox="1"/>
          <p:nvPr/>
        </p:nvSpPr>
        <p:spPr>
          <a:xfrm>
            <a:off x="8458214" y="1921445"/>
            <a:ext cx="3995714" cy="34778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/>
              <a:t>Exchanging horizontal pixels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Exchanging vertical pixels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All reduce Cost</a:t>
            </a:r>
          </a:p>
          <a:p>
            <a:r>
              <a:rPr lang="en-US" sz="2000" dirty="0"/>
              <a:t>(same as before)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05C44F7-0292-D048-A6CE-0A675AB60525}"/>
              </a:ext>
            </a:extLst>
          </p:cNvPr>
          <p:cNvSpPr/>
          <p:nvPr/>
        </p:nvSpPr>
        <p:spPr>
          <a:xfrm>
            <a:off x="4862945" y="1853601"/>
            <a:ext cx="7121238" cy="1894274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FBFEB22F-6D07-F243-B592-0D7E1DFC4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761" y="1178149"/>
            <a:ext cx="10801349" cy="533764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98F0A93-A186-534D-92C6-34792DAE54C9}"/>
              </a:ext>
            </a:extLst>
          </p:cNvPr>
          <p:cNvGrpSpPr/>
          <p:nvPr/>
        </p:nvGrpSpPr>
        <p:grpSpPr>
          <a:xfrm>
            <a:off x="-8334" y="2393943"/>
            <a:ext cx="3671616" cy="3452376"/>
            <a:chOff x="1292770" y="1406897"/>
            <a:chExt cx="3671616" cy="3452376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198303D-1205-9B4F-8A28-8117B4C9050E}"/>
                </a:ext>
              </a:extLst>
            </p:cNvPr>
            <p:cNvCxnSpPr/>
            <p:nvPr/>
          </p:nvCxnSpPr>
          <p:spPr>
            <a:xfrm>
              <a:off x="1902371" y="1920698"/>
              <a:ext cx="0" cy="2863100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609CF86E-C5F1-CF43-8266-19E4622EB85D}"/>
                </a:ext>
              </a:extLst>
            </p:cNvPr>
            <p:cNvCxnSpPr/>
            <p:nvPr/>
          </p:nvCxnSpPr>
          <p:spPr>
            <a:xfrm flipH="1" flipV="1">
              <a:off x="2106887" y="1776229"/>
              <a:ext cx="2857499" cy="10530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22DB2C1-A0B6-B049-920F-941C9ADB9DB9}"/>
                </a:ext>
              </a:extLst>
            </p:cNvPr>
            <p:cNvSpPr txBox="1"/>
            <p:nvPr/>
          </p:nvSpPr>
          <p:spPr>
            <a:xfrm>
              <a:off x="3149928" y="1406897"/>
              <a:ext cx="7714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X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W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2D88159-18E1-E24B-BDA0-2AF15C16E21E}"/>
                </a:ext>
              </a:extLst>
            </p:cNvPr>
            <p:cNvSpPr txBox="1"/>
            <p:nvPr/>
          </p:nvSpPr>
          <p:spPr>
            <a:xfrm>
              <a:off x="1292770" y="3180928"/>
              <a:ext cx="6096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X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H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55CC219-9503-2C4E-973E-74975A2D6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06886" y="1996863"/>
              <a:ext cx="2857500" cy="2857500"/>
            </a:xfrm>
            <a:prstGeom prst="rect">
              <a:avLst/>
            </a:prstGeom>
          </p:spPr>
        </p:pic>
        <p:sp>
          <p:nvSpPr>
            <p:cNvPr id="39" name="Shape 164">
              <a:extLst>
                <a:ext uri="{FF2B5EF4-FFF2-40B4-BE49-F238E27FC236}">
                  <a16:creationId xmlns:a16="http://schemas.microsoft.com/office/drawing/2014/main" id="{F6135C2A-6A7E-844F-A73A-B7634E5D611A}"/>
                </a:ext>
              </a:extLst>
            </p:cNvPr>
            <p:cNvSpPr/>
            <p:nvPr/>
          </p:nvSpPr>
          <p:spPr>
            <a:xfrm>
              <a:off x="2106886" y="1991263"/>
              <a:ext cx="2857500" cy="712525"/>
            </a:xfrm>
            <a:prstGeom prst="rect">
              <a:avLst/>
            </a:prstGeom>
            <a:solidFill>
              <a:srgbClr val="00B0F0">
                <a:alpha val="75000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P0</a:t>
              </a:r>
            </a:p>
          </p:txBody>
        </p:sp>
        <p:sp>
          <p:nvSpPr>
            <p:cNvPr id="40" name="Shape 165">
              <a:extLst>
                <a:ext uri="{FF2B5EF4-FFF2-40B4-BE49-F238E27FC236}">
                  <a16:creationId xmlns:a16="http://schemas.microsoft.com/office/drawing/2014/main" id="{99658A5E-3DA9-904B-8AFE-3A7638ACCDCF}"/>
                </a:ext>
              </a:extLst>
            </p:cNvPr>
            <p:cNvSpPr/>
            <p:nvPr/>
          </p:nvSpPr>
          <p:spPr>
            <a:xfrm>
              <a:off x="2106886" y="2714297"/>
              <a:ext cx="2857500" cy="714703"/>
            </a:xfrm>
            <a:prstGeom prst="rect">
              <a:avLst/>
            </a:prstGeom>
            <a:solidFill>
              <a:srgbClr val="505050">
                <a:alpha val="50000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P1</a:t>
              </a:r>
            </a:p>
          </p:txBody>
        </p:sp>
        <p:sp>
          <p:nvSpPr>
            <p:cNvPr id="41" name="Shape 165">
              <a:extLst>
                <a:ext uri="{FF2B5EF4-FFF2-40B4-BE49-F238E27FC236}">
                  <a16:creationId xmlns:a16="http://schemas.microsoft.com/office/drawing/2014/main" id="{593B393C-3089-D44A-B703-8510C97FE687}"/>
                </a:ext>
              </a:extLst>
            </p:cNvPr>
            <p:cNvSpPr/>
            <p:nvPr/>
          </p:nvSpPr>
          <p:spPr>
            <a:xfrm>
              <a:off x="2106886" y="3425613"/>
              <a:ext cx="2857500" cy="714703"/>
            </a:xfrm>
            <a:prstGeom prst="rect">
              <a:avLst/>
            </a:prstGeom>
            <a:solidFill>
              <a:srgbClr val="505050">
                <a:alpha val="50000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P2</a:t>
              </a:r>
            </a:p>
          </p:txBody>
        </p:sp>
        <p:sp>
          <p:nvSpPr>
            <p:cNvPr id="42" name="Shape 165">
              <a:extLst>
                <a:ext uri="{FF2B5EF4-FFF2-40B4-BE49-F238E27FC236}">
                  <a16:creationId xmlns:a16="http://schemas.microsoft.com/office/drawing/2014/main" id="{1483B108-CD7C-B547-A0D5-8208A8033551}"/>
                </a:ext>
              </a:extLst>
            </p:cNvPr>
            <p:cNvSpPr/>
            <p:nvPr/>
          </p:nvSpPr>
          <p:spPr>
            <a:xfrm>
              <a:off x="2106886" y="4144570"/>
              <a:ext cx="2857500" cy="714703"/>
            </a:xfrm>
            <a:prstGeom prst="rect">
              <a:avLst/>
            </a:prstGeom>
            <a:solidFill>
              <a:srgbClr val="505050">
                <a:alpha val="50000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P3</a:t>
              </a:r>
            </a:p>
          </p:txBody>
        </p:sp>
        <p:sp>
          <p:nvSpPr>
            <p:cNvPr id="43" name="Shape 164">
              <a:extLst>
                <a:ext uri="{FF2B5EF4-FFF2-40B4-BE49-F238E27FC236}">
                  <a16:creationId xmlns:a16="http://schemas.microsoft.com/office/drawing/2014/main" id="{FD2E917B-BCDC-3741-9442-FD532A52D9CA}"/>
                </a:ext>
              </a:extLst>
            </p:cNvPr>
            <p:cNvSpPr/>
            <p:nvPr/>
          </p:nvSpPr>
          <p:spPr>
            <a:xfrm>
              <a:off x="2106886" y="3389172"/>
              <a:ext cx="2852026" cy="93975"/>
            </a:xfrm>
            <a:prstGeom prst="rect">
              <a:avLst/>
            </a:prstGeom>
            <a:solidFill>
              <a:schemeClr val="accent2">
                <a:alpha val="35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4" name="Shape 164">
              <a:extLst>
                <a:ext uri="{FF2B5EF4-FFF2-40B4-BE49-F238E27FC236}">
                  <a16:creationId xmlns:a16="http://schemas.microsoft.com/office/drawing/2014/main" id="{A414AEDE-69DB-E447-A9FD-460AC2B26F8E}"/>
                </a:ext>
              </a:extLst>
            </p:cNvPr>
            <p:cNvSpPr/>
            <p:nvPr/>
          </p:nvSpPr>
          <p:spPr>
            <a:xfrm>
              <a:off x="2106886" y="2657906"/>
              <a:ext cx="2852026" cy="93975"/>
            </a:xfrm>
            <a:prstGeom prst="rect">
              <a:avLst/>
            </a:prstGeom>
            <a:solidFill>
              <a:schemeClr val="accent2">
                <a:alpha val="35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5" name="Shape 164">
              <a:extLst>
                <a:ext uri="{FF2B5EF4-FFF2-40B4-BE49-F238E27FC236}">
                  <a16:creationId xmlns:a16="http://schemas.microsoft.com/office/drawing/2014/main" id="{CC62C8D9-C4A7-A947-B091-82E8A664932D}"/>
                </a:ext>
              </a:extLst>
            </p:cNvPr>
            <p:cNvSpPr/>
            <p:nvPr/>
          </p:nvSpPr>
          <p:spPr>
            <a:xfrm>
              <a:off x="2106886" y="4100487"/>
              <a:ext cx="2852026" cy="93975"/>
            </a:xfrm>
            <a:prstGeom prst="rect">
              <a:avLst/>
            </a:prstGeom>
            <a:solidFill>
              <a:schemeClr val="accent2">
                <a:alpha val="35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6881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CBCA9-AB19-1A4C-972B-3A573935D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for High Resolution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DEEAD-B8DE-BC4A-B2E5-AAE7EFA01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Domain parallel scaling on V100 GPUs</a:t>
            </a:r>
          </a:p>
          <a:p>
            <a:pPr lvl="1">
              <a:buClrTx/>
            </a:pPr>
            <a:r>
              <a:rPr lang="en-US" dirty="0"/>
              <a:t>3x3 Conv, Batch=32, Channel=64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854E6E-DF91-3646-8C80-A1495A3B0F52}"/>
              </a:ext>
            </a:extLst>
          </p:cNvPr>
          <p:cNvSpPr/>
          <p:nvPr/>
        </p:nvSpPr>
        <p:spPr>
          <a:xfrm>
            <a:off x="150433" y="6209544"/>
            <a:ext cx="10072254" cy="523220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Peter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Jin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Boris Ginsburg, and Kurt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Keutzer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. "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Spatially Parallel Convolutions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"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ICLR Workshop Track, 2018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Figure from: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Dumoulin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V.,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Visin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F.. A guide to convolution arithmetic for deep learning. 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arXiv:1603.07285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2016.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02DDF8-A96F-4843-88AD-D9DE7010A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570" y="2847815"/>
            <a:ext cx="1957426" cy="1917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8EB104-E69A-2447-B356-28FE4F4B0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48" y="2360552"/>
            <a:ext cx="5245753" cy="361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26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FFD26-0C93-9146-8F35-B973F3BE3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Parallelism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8BBEE-20D0-444F-B68B-E26099CAC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little harder to implement since you need to exchange the boundary points</a:t>
            </a:r>
          </a:p>
          <a:p>
            <a:r>
              <a:rPr lang="en-US" dirty="0"/>
              <a:t>Only effective for high resolution input data</a:t>
            </a:r>
          </a:p>
          <a:p>
            <a:pPr lvl="1"/>
            <a:r>
              <a:rPr lang="en-US" dirty="0"/>
              <a:t>Limits the number of processors that can be effectively utilized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79585E-F4F9-1A41-9B1F-51EA140B7D84}"/>
              </a:ext>
            </a:extLst>
          </p:cNvPr>
          <p:cNvGrpSpPr>
            <a:grpSpLocks noChangeAspect="1"/>
          </p:cNvGrpSpPr>
          <p:nvPr/>
        </p:nvGrpSpPr>
        <p:grpSpPr>
          <a:xfrm>
            <a:off x="4191268" y="3806554"/>
            <a:ext cx="2668813" cy="2705082"/>
            <a:chOff x="1177016" y="3779887"/>
            <a:chExt cx="2632885" cy="266866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3B526E1-40AD-CD4E-AEFD-D8ECC7CEA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6903" y="3786220"/>
              <a:ext cx="2622998" cy="2662333"/>
            </a:xfrm>
            <a:prstGeom prst="rect">
              <a:avLst/>
            </a:prstGeom>
          </p:spPr>
        </p:pic>
        <p:sp>
          <p:nvSpPr>
            <p:cNvPr id="6" name="Shape 164">
              <a:extLst>
                <a:ext uri="{FF2B5EF4-FFF2-40B4-BE49-F238E27FC236}">
                  <a16:creationId xmlns:a16="http://schemas.microsoft.com/office/drawing/2014/main" id="{9C62211A-ADA9-CA4D-8FD5-B6FB5E9F4409}"/>
                </a:ext>
              </a:extLst>
            </p:cNvPr>
            <p:cNvSpPr/>
            <p:nvPr/>
          </p:nvSpPr>
          <p:spPr>
            <a:xfrm>
              <a:off x="1177016" y="3779887"/>
              <a:ext cx="1314619" cy="1334333"/>
            </a:xfrm>
            <a:prstGeom prst="rect">
              <a:avLst/>
            </a:prstGeom>
            <a:solidFill>
              <a:srgbClr val="76B900">
                <a:alpha val="75000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GPU1</a:t>
              </a:r>
            </a:p>
          </p:txBody>
        </p:sp>
        <p:sp>
          <p:nvSpPr>
            <p:cNvPr id="7" name="Shape 165">
              <a:extLst>
                <a:ext uri="{FF2B5EF4-FFF2-40B4-BE49-F238E27FC236}">
                  <a16:creationId xmlns:a16="http://schemas.microsoft.com/office/drawing/2014/main" id="{98AC7FE1-0DF7-294F-88DD-B7A693ABC766}"/>
                </a:ext>
              </a:extLst>
            </p:cNvPr>
            <p:cNvSpPr/>
            <p:nvPr/>
          </p:nvSpPr>
          <p:spPr>
            <a:xfrm>
              <a:off x="2478174" y="3779887"/>
              <a:ext cx="1314619" cy="1334333"/>
            </a:xfrm>
            <a:prstGeom prst="rect">
              <a:avLst/>
            </a:prstGeom>
            <a:solidFill>
              <a:srgbClr val="505050">
                <a:alpha val="50000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GPU2</a:t>
              </a:r>
            </a:p>
          </p:txBody>
        </p:sp>
        <p:sp>
          <p:nvSpPr>
            <p:cNvPr id="8" name="Shape 166">
              <a:extLst>
                <a:ext uri="{FF2B5EF4-FFF2-40B4-BE49-F238E27FC236}">
                  <a16:creationId xmlns:a16="http://schemas.microsoft.com/office/drawing/2014/main" id="{596297B1-10F1-EB43-854A-B24ABBA836B0}"/>
                </a:ext>
              </a:extLst>
            </p:cNvPr>
            <p:cNvSpPr/>
            <p:nvPr/>
          </p:nvSpPr>
          <p:spPr>
            <a:xfrm>
              <a:off x="1177016" y="5114220"/>
              <a:ext cx="1314619" cy="1334333"/>
            </a:xfrm>
            <a:prstGeom prst="rect">
              <a:avLst/>
            </a:prstGeom>
            <a:solidFill>
              <a:srgbClr val="505050">
                <a:alpha val="50000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GPU3</a:t>
              </a:r>
            </a:p>
          </p:txBody>
        </p:sp>
        <p:sp>
          <p:nvSpPr>
            <p:cNvPr id="9" name="Shape 167">
              <a:extLst>
                <a:ext uri="{FF2B5EF4-FFF2-40B4-BE49-F238E27FC236}">
                  <a16:creationId xmlns:a16="http://schemas.microsoft.com/office/drawing/2014/main" id="{12996987-5375-6349-AC3B-9CDB447A1F11}"/>
                </a:ext>
              </a:extLst>
            </p:cNvPr>
            <p:cNvSpPr/>
            <p:nvPr/>
          </p:nvSpPr>
          <p:spPr>
            <a:xfrm>
              <a:off x="2478174" y="5114220"/>
              <a:ext cx="1314619" cy="1334333"/>
            </a:xfrm>
            <a:prstGeom prst="rect">
              <a:avLst/>
            </a:prstGeom>
            <a:solidFill>
              <a:srgbClr val="505050">
                <a:alpha val="50000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GPU4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96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3E9108-99E4-324B-919F-CE417FBE5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8AD8EB-DA8F-D842-A61D-59538BA57D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Many slides from </a:t>
            </a:r>
            <a:r>
              <a:rPr lang="en-US" dirty="0" err="1"/>
              <a:t>Shigang</a:t>
            </a:r>
            <a:r>
              <a:rPr lang="en-US" dirty="0"/>
              <a:t> Li, Prof. Kurt Keutzer, Pallas Group</a:t>
            </a:r>
          </a:p>
        </p:txBody>
      </p:sp>
    </p:spTree>
    <p:extLst>
      <p:ext uri="{BB962C8B-B14F-4D97-AF65-F5344CB8AC3E}">
        <p14:creationId xmlns:p14="http://schemas.microsoft.com/office/powerpoint/2010/main" val="2760639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3E9108-99E4-324B-919F-CE417FBE5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Parallelism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8AD8EB-DA8F-D842-A61D-59538BA57D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AKA Operator Parallelism</a:t>
            </a:r>
          </a:p>
        </p:txBody>
      </p:sp>
    </p:spTree>
    <p:extLst>
      <p:ext uri="{BB962C8B-B14F-4D97-AF65-F5344CB8AC3E}">
        <p14:creationId xmlns:p14="http://schemas.microsoft.com/office/powerpoint/2010/main" val="3842839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D3324B-543E-3A40-90B4-C1B2052EC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148" y="1360074"/>
            <a:ext cx="10515600" cy="5589366"/>
          </a:xfrm>
        </p:spPr>
        <p:txBody>
          <a:bodyPr>
            <a:normAutofit/>
          </a:bodyPr>
          <a:lstStyle/>
          <a:p>
            <a:pPr marL="14287" indent="0">
              <a:buNone/>
            </a:pPr>
            <a:r>
              <a:rPr lang="en-US" dirty="0"/>
              <a:t>Divide the model across machines and replicate the data.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Supports large models and activations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Requires communication within single evaluation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How to best divide a model?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ym typeface="Wingdings" pitchFamily="2" charset="2"/>
              </a:rPr>
              <a:t>Split across layers 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>
                <a:sym typeface="Wingdings" pitchFamily="2" charset="2"/>
              </a:rPr>
              <a:t>Only one set of layers active a time  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poor work balance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>
                <a:sym typeface="Wingdings" pitchFamily="2" charset="2"/>
              </a:rPr>
              <a:t>This is basically pipeline parallelism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Split individual layers 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which dimension? </a:t>
            </a:r>
          </a:p>
          <a:p>
            <a:pPr lvl="3">
              <a:buFont typeface="Wingdings" pitchFamily="2" charset="2"/>
              <a:buChar char="Ø"/>
            </a:pPr>
            <a:r>
              <a:rPr lang="en-US" dirty="0">
                <a:sym typeface="Wingdings" pitchFamily="2" charset="2"/>
              </a:rPr>
              <a:t>Weights or spatial  depends on operation</a:t>
            </a:r>
          </a:p>
          <a:p>
            <a:pPr lvl="1">
              <a:buFont typeface="Wingdings" pitchFamily="2" charset="2"/>
              <a:buChar char="Ø"/>
            </a:pPr>
            <a:endParaRPr lang="en-US" dirty="0">
              <a:sym typeface="Wingdings" pitchFamily="2" charset="2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CE9D2E-C9B7-094D-A312-100DCD178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98" y="165206"/>
            <a:ext cx="10801350" cy="1325563"/>
          </a:xfrm>
        </p:spPr>
        <p:txBody>
          <a:bodyPr/>
          <a:lstStyle/>
          <a:p>
            <a:r>
              <a:rPr lang="en-US" dirty="0"/>
              <a:t>Model Parallelism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CF8AC7-C62E-C54D-B15A-F118DA9DE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704" y="3290463"/>
            <a:ext cx="4072698" cy="342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1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E013E-EA24-C043-90C2-633060748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AlexNet</a:t>
            </a:r>
            <a:r>
              <a:rPr lang="en-US" dirty="0"/>
              <a:t> Architecture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809D55-59CF-C348-B953-6BB43D49445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8399" y="2198688"/>
            <a:ext cx="10083800" cy="32131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8EA4FA0-0509-A74A-B792-80614F01F4DB}"/>
              </a:ext>
            </a:extLst>
          </p:cNvPr>
          <p:cNvGrpSpPr/>
          <p:nvPr/>
        </p:nvGrpSpPr>
        <p:grpSpPr>
          <a:xfrm>
            <a:off x="1747157" y="1646238"/>
            <a:ext cx="8997043" cy="4891087"/>
            <a:chOff x="3078956" y="1646238"/>
            <a:chExt cx="6357938" cy="4891087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EAACD72F-3731-8344-AC13-12909ABEEBA0}"/>
                </a:ext>
              </a:extLst>
            </p:cNvPr>
            <p:cNvSpPr/>
            <p:nvPr/>
          </p:nvSpPr>
          <p:spPr>
            <a:xfrm>
              <a:off x="3078956" y="1646238"/>
              <a:ext cx="6357938" cy="4891087"/>
            </a:xfrm>
            <a:prstGeom prst="roundRect">
              <a:avLst/>
            </a:prstGeom>
            <a:solidFill>
              <a:schemeClr val="accent2">
                <a:alpha val="37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ED37870-2279-D84E-85CA-C29AA40415B9}"/>
                </a:ext>
              </a:extLst>
            </p:cNvPr>
            <p:cNvSpPr/>
            <p:nvPr/>
          </p:nvSpPr>
          <p:spPr>
            <a:xfrm>
              <a:off x="4864427" y="5602327"/>
              <a:ext cx="26917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Without GPU Partitioning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77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E013E-EA24-C043-90C2-633060748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Actual</a:t>
            </a:r>
            <a:r>
              <a:rPr lang="en-US" dirty="0"/>
              <a:t> </a:t>
            </a:r>
            <a:r>
              <a:rPr lang="en-US" dirty="0" err="1"/>
              <a:t>AlexNet</a:t>
            </a:r>
            <a:r>
              <a:rPr lang="en-US" dirty="0"/>
              <a:t> Architecture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12CE40-FE97-3948-A162-E90E14720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981200"/>
            <a:ext cx="10635142" cy="36766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789433-1111-894E-9A5D-593CD528AB33}"/>
              </a:ext>
            </a:extLst>
          </p:cNvPr>
          <p:cNvSpPr txBox="1"/>
          <p:nvPr/>
        </p:nvSpPr>
        <p:spPr>
          <a:xfrm>
            <a:off x="838200" y="1276906"/>
            <a:ext cx="1882247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from the paper</a:t>
            </a:r>
          </a:p>
        </p:txBody>
      </p:sp>
    </p:spTree>
    <p:extLst>
      <p:ext uri="{BB962C8B-B14F-4D97-AF65-F5344CB8AC3E}">
        <p14:creationId xmlns:p14="http://schemas.microsoft.com/office/powerpoint/2010/main" val="1811171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9B26C3D6-8DF7-8742-93D1-1743080C1011}"/>
              </a:ext>
            </a:extLst>
          </p:cNvPr>
          <p:cNvGrpSpPr/>
          <p:nvPr/>
        </p:nvGrpSpPr>
        <p:grpSpPr>
          <a:xfrm>
            <a:off x="5979754" y="3151186"/>
            <a:ext cx="6031093" cy="3392490"/>
            <a:chOff x="2308401" y="2546351"/>
            <a:chExt cx="7902222" cy="4445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D2CBC0A-AF5A-9B46-B777-F505BA5E7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08401" y="2546351"/>
              <a:ext cx="7902222" cy="4445000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10DAA5F-4C5F-094A-8421-0D6B47743082}"/>
                </a:ext>
              </a:extLst>
            </p:cNvPr>
            <p:cNvCxnSpPr/>
            <p:nvPr/>
          </p:nvCxnSpPr>
          <p:spPr>
            <a:xfrm>
              <a:off x="4592088" y="3746441"/>
              <a:ext cx="48126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AAF973E-FBAE-7A46-888E-E94F3677E613}"/>
                </a:ext>
              </a:extLst>
            </p:cNvPr>
            <p:cNvCxnSpPr>
              <a:cxnSpLocks/>
            </p:cNvCxnSpPr>
            <p:nvPr/>
          </p:nvCxnSpPr>
          <p:spPr>
            <a:xfrm>
              <a:off x="5073351" y="3746441"/>
              <a:ext cx="0" cy="48813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2F8AB4-A266-1445-AB9F-8EDFBD2F886C}"/>
                </a:ext>
              </a:extLst>
            </p:cNvPr>
            <p:cNvCxnSpPr>
              <a:cxnSpLocks/>
            </p:cNvCxnSpPr>
            <p:nvPr/>
          </p:nvCxnSpPr>
          <p:spPr>
            <a:xfrm>
              <a:off x="7445291" y="3589458"/>
              <a:ext cx="39303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AADB2B9-E753-5E4B-ACDC-1DF40EA39059}"/>
                </a:ext>
              </a:extLst>
            </p:cNvPr>
            <p:cNvCxnSpPr>
              <a:cxnSpLocks/>
            </p:cNvCxnSpPr>
            <p:nvPr/>
          </p:nvCxnSpPr>
          <p:spPr>
            <a:xfrm>
              <a:off x="7838323" y="3589458"/>
              <a:ext cx="0" cy="37698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369030D-2C7D-364A-BFC2-CC658EDF104E}"/>
                </a:ext>
              </a:extLst>
            </p:cNvPr>
            <p:cNvCxnSpPr>
              <a:cxnSpLocks/>
            </p:cNvCxnSpPr>
            <p:nvPr/>
          </p:nvCxnSpPr>
          <p:spPr>
            <a:xfrm>
              <a:off x="5988897" y="3776234"/>
              <a:ext cx="39303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25D78A2-DB47-C241-95E8-AFEBF125FA6A}"/>
                </a:ext>
              </a:extLst>
            </p:cNvPr>
            <p:cNvCxnSpPr>
              <a:cxnSpLocks/>
            </p:cNvCxnSpPr>
            <p:nvPr/>
          </p:nvCxnSpPr>
          <p:spPr>
            <a:xfrm>
              <a:off x="6381929" y="3776234"/>
              <a:ext cx="0" cy="37698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21E8C60-7465-644F-806E-0FD42F944F10}"/>
                </a:ext>
              </a:extLst>
            </p:cNvPr>
            <p:cNvGrpSpPr/>
            <p:nvPr/>
          </p:nvGrpSpPr>
          <p:grpSpPr>
            <a:xfrm>
              <a:off x="8863141" y="3870362"/>
              <a:ext cx="268446" cy="257488"/>
              <a:chOff x="8780761" y="2972374"/>
              <a:chExt cx="393032" cy="376989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6D516EB-8513-5E48-A500-B6D06234B2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80761" y="2972374"/>
                <a:ext cx="39303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BD533EB2-0BFB-6744-85F6-2B75478B5E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73793" y="2972374"/>
                <a:ext cx="0" cy="37698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D40F36B-3C21-8349-9F00-9CC8E3BB1D45}"/>
                </a:ext>
              </a:extLst>
            </p:cNvPr>
            <p:cNvGrpSpPr/>
            <p:nvPr/>
          </p:nvGrpSpPr>
          <p:grpSpPr>
            <a:xfrm>
              <a:off x="4488035" y="5602009"/>
              <a:ext cx="221856" cy="234080"/>
              <a:chOff x="8780761" y="2972374"/>
              <a:chExt cx="393032" cy="376989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B29ED05-EEDB-4C45-955B-1753FD6696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80761" y="2972374"/>
                <a:ext cx="39303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8C12A30-9A03-FB41-828A-DBF4108535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73793" y="2972374"/>
                <a:ext cx="0" cy="37698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1F50936-E6B5-C04A-9D11-A37018F362C0}"/>
                </a:ext>
              </a:extLst>
            </p:cNvPr>
            <p:cNvGrpSpPr/>
            <p:nvPr/>
          </p:nvGrpSpPr>
          <p:grpSpPr>
            <a:xfrm>
              <a:off x="6081712" y="5512883"/>
              <a:ext cx="221856" cy="234080"/>
              <a:chOff x="8780761" y="2972374"/>
              <a:chExt cx="393032" cy="376989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609E315-4F26-1C4D-B319-92CCAD3513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80761" y="2972374"/>
                <a:ext cx="39303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0B2339B-2F7E-3645-A4B4-4B9DDF94D9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73793" y="2972374"/>
                <a:ext cx="0" cy="37698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83A763E-8FC5-D746-BBB0-6EF3E184CADA}"/>
                </a:ext>
              </a:extLst>
            </p:cNvPr>
            <p:cNvGrpSpPr/>
            <p:nvPr/>
          </p:nvGrpSpPr>
          <p:grpSpPr>
            <a:xfrm>
              <a:off x="7327962" y="5542663"/>
              <a:ext cx="125232" cy="132132"/>
              <a:chOff x="8780761" y="2972374"/>
              <a:chExt cx="393032" cy="376989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A5FD43A-93FA-F04B-AD7A-2B0AC00E11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80761" y="2972374"/>
                <a:ext cx="39303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6C107A32-5921-8C4D-A072-6921A9675E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73793" y="2972374"/>
                <a:ext cx="0" cy="37698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F1AB7B6-71B1-B547-93E6-D5787B8C3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152059"/>
            <a:ext cx="10801350" cy="1325563"/>
          </a:xfrm>
        </p:spPr>
        <p:txBody>
          <a:bodyPr/>
          <a:lstStyle/>
          <a:p>
            <a:r>
              <a:rPr lang="en-US" dirty="0"/>
              <a:t>Training on Multiple GPUs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A5118-149D-E542-820C-03D66AB4D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7484"/>
            <a:ext cx="10515600" cy="5408457"/>
          </a:xfrm>
        </p:spPr>
        <p:txBody>
          <a:bodyPr>
            <a:normAutofit/>
          </a:bodyPr>
          <a:lstStyle/>
          <a:p>
            <a:r>
              <a:rPr lang="en-US" dirty="0"/>
              <a:t>Limited by GPU </a:t>
            </a:r>
            <a:r>
              <a:rPr lang="en-US" b="1" dirty="0"/>
              <a:t>memory</a:t>
            </a:r>
            <a:r>
              <a:rPr lang="en-US" dirty="0"/>
              <a:t> using Nvidia GTX 580 (3GB RAM)</a:t>
            </a:r>
          </a:p>
          <a:p>
            <a:pPr lvl="1"/>
            <a:r>
              <a:rPr lang="en-US" dirty="0"/>
              <a:t>60M Parameters ~ </a:t>
            </a:r>
            <a:r>
              <a:rPr lang="en-US" b="1" dirty="0"/>
              <a:t>240 MB</a:t>
            </a:r>
            <a:endParaRPr lang="en-US" dirty="0"/>
          </a:p>
          <a:p>
            <a:pPr lvl="1"/>
            <a:r>
              <a:rPr lang="en-US" dirty="0"/>
              <a:t>Need to cache activation maps for backpropagation</a:t>
            </a:r>
          </a:p>
          <a:p>
            <a:pPr lvl="2"/>
            <a:r>
              <a:rPr lang="en-US" dirty="0"/>
              <a:t>Batch size = 128</a:t>
            </a:r>
          </a:p>
          <a:p>
            <a:pPr lvl="2"/>
            <a:r>
              <a:rPr lang="en-US" dirty="0"/>
              <a:t>128 * (227*227*3 + 55*55*96*2 + 96*27*27*2 + 256*27*27*2 + 256*13*13*2 + 13*13*384*2  + 256*13*13 + 6*6*256 + 4096 + 4096 + 1000) *4 Bytes ~ </a:t>
            </a:r>
            <a:r>
              <a:rPr lang="en-US" b="1" dirty="0"/>
              <a:t>782MB Activations</a:t>
            </a:r>
          </a:p>
          <a:p>
            <a:pPr lvl="2"/>
            <a:r>
              <a:rPr lang="en-US" dirty="0"/>
              <a:t>That is assuming no </a:t>
            </a:r>
            <a:br>
              <a:rPr lang="en-US" dirty="0"/>
            </a:br>
            <a:r>
              <a:rPr lang="en-US" dirty="0"/>
              <a:t>overhead and single</a:t>
            </a:r>
            <a:br>
              <a:rPr lang="en-US" dirty="0"/>
            </a:br>
            <a:r>
              <a:rPr lang="en-US" dirty="0"/>
              <a:t>precision values </a:t>
            </a:r>
          </a:p>
          <a:p>
            <a:r>
              <a:rPr lang="en-US" dirty="0"/>
              <a:t>Tuned splitting across GPUS</a:t>
            </a:r>
            <a:br>
              <a:rPr lang="en-US" dirty="0"/>
            </a:br>
            <a:r>
              <a:rPr lang="en-US" dirty="0"/>
              <a:t>to balance communication </a:t>
            </a:r>
            <a:br>
              <a:rPr lang="en-US" dirty="0"/>
            </a:br>
            <a:r>
              <a:rPr lang="en-US" dirty="0"/>
              <a:t>and computation</a:t>
            </a:r>
          </a:p>
          <a:p>
            <a:pPr lvl="1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E2DB7F-8D1D-9B42-A817-9177C0924FAB}"/>
              </a:ext>
            </a:extLst>
          </p:cNvPr>
          <p:cNvSpPr txBox="1"/>
          <p:nvPr/>
        </p:nvSpPr>
        <p:spPr>
          <a:xfrm>
            <a:off x="2322689" y="6537325"/>
            <a:ext cx="9775433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Image from https://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neurohive.io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/popular-networks/alexnet-imagenet-classification-with-deep-convolutional-neural-networks/</a:t>
            </a:r>
          </a:p>
        </p:txBody>
      </p:sp>
    </p:spTree>
    <p:extLst>
      <p:ext uri="{BB962C8B-B14F-4D97-AF65-F5344CB8AC3E}">
        <p14:creationId xmlns:p14="http://schemas.microsoft.com/office/powerpoint/2010/main" val="121714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0F7B-25A8-424F-887F-8F945E756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Parallelism: Comm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1884E-A24D-1043-B4DB-7D8298B86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2" y="1468786"/>
            <a:ext cx="11215466" cy="1177432"/>
          </a:xfrm>
        </p:spPr>
        <p:txBody>
          <a:bodyPr>
            <a:normAutofit/>
          </a:bodyPr>
          <a:lstStyle/>
          <a:p>
            <a:pPr marL="14287" indent="0">
              <a:buNone/>
            </a:pPr>
            <a:r>
              <a:rPr lang="en-US" sz="2400" dirty="0"/>
              <a:t>It helps to think of the operations in matrix form. Consider an FC layer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C04C08-6245-FD42-A4D8-B55791BA947E}"/>
              </a:ext>
            </a:extLst>
          </p:cNvPr>
          <p:cNvSpPr txBox="1"/>
          <p:nvPr/>
        </p:nvSpPr>
        <p:spPr>
          <a:xfrm>
            <a:off x="446446" y="2292276"/>
            <a:ext cx="4887554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lvl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Data Parallelism: Partition input across different Processors (batch dimension)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806B82-08B9-5246-8BE6-2D137CE1C55E}"/>
              </a:ext>
            </a:extLst>
          </p:cNvPr>
          <p:cNvSpPr txBox="1"/>
          <p:nvPr/>
        </p:nvSpPr>
        <p:spPr>
          <a:xfrm>
            <a:off x="446446" y="4153851"/>
            <a:ext cx="4887554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lvl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Model Parallelism: Partition weights across different Processes (W dimension)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04C266-3AE1-5B42-925F-6E5121FC6237}"/>
              </a:ext>
            </a:extLst>
          </p:cNvPr>
          <p:cNvSpPr txBox="1"/>
          <p:nvPr/>
        </p:nvSpPr>
        <p:spPr>
          <a:xfrm>
            <a:off x="117552" y="6378083"/>
            <a:ext cx="1062333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lvl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Let’s discuss the communication details, step by step</a:t>
            </a: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0D813C62-CCFC-0A43-B0BD-4FB2FDC4B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682" y="1836880"/>
            <a:ext cx="4647688" cy="2387569"/>
          </a:xfrm>
          <a:prstGeom prst="rect">
            <a:avLst/>
          </a:prstGeom>
        </p:spPr>
      </p:pic>
      <p:pic>
        <p:nvPicPr>
          <p:cNvPr id="191" name="Picture 190">
            <a:extLst>
              <a:ext uri="{FF2B5EF4-FFF2-40B4-BE49-F238E27FC236}">
                <a16:creationId xmlns:a16="http://schemas.microsoft.com/office/drawing/2014/main" id="{92176062-24DC-BB4D-8BC2-35B14035D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706" y="4050850"/>
            <a:ext cx="4682664" cy="23875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3A554A-F546-CD40-9791-B33B249DBC63}"/>
              </a:ext>
            </a:extLst>
          </p:cNvPr>
          <p:cNvSpPr/>
          <p:nvPr/>
        </p:nvSpPr>
        <p:spPr>
          <a:xfrm>
            <a:off x="9850627" y="4233184"/>
            <a:ext cx="1759527" cy="2606561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Requires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11183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80B36-0FA0-3848-BCEB-3D1ABBEDE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 Analysis: Forward Pass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3228FA46-7ADF-584B-A404-F1E9EFB3C12C}"/>
              </a:ext>
            </a:extLst>
          </p:cNvPr>
          <p:cNvSpPr/>
          <p:nvPr/>
        </p:nvSpPr>
        <p:spPr>
          <a:xfrm>
            <a:off x="1713222" y="1636546"/>
            <a:ext cx="2043273" cy="1097280"/>
          </a:xfrm>
          <a:prstGeom prst="rect">
            <a:avLst/>
          </a:prstGeom>
          <a:solidFill>
            <a:srgbClr val="4472C4">
              <a:alpha val="45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BDB9838-B6CB-8147-8800-13856FAD3A18}"/>
              </a:ext>
            </a:extLst>
          </p:cNvPr>
          <p:cNvSpPr/>
          <p:nvPr/>
        </p:nvSpPr>
        <p:spPr>
          <a:xfrm>
            <a:off x="1713222" y="2733826"/>
            <a:ext cx="2043273" cy="1097280"/>
          </a:xfrm>
          <a:prstGeom prst="rect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6273F63-85AC-904A-BDB8-E34A7ECD59AD}"/>
              </a:ext>
            </a:extLst>
          </p:cNvPr>
          <p:cNvSpPr/>
          <p:nvPr/>
        </p:nvSpPr>
        <p:spPr>
          <a:xfrm>
            <a:off x="4743693" y="1636546"/>
            <a:ext cx="1080082" cy="2194558"/>
          </a:xfrm>
          <a:prstGeom prst="rect">
            <a:avLst/>
          </a:prstGeom>
          <a:solidFill>
            <a:srgbClr val="FFC000">
              <a:alpha val="45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E2AF9CDF-7F9A-4046-8BC8-3B812D9A7EF7}"/>
              </a:ext>
            </a:extLst>
          </p:cNvPr>
          <p:cNvSpPr txBox="1"/>
          <p:nvPr/>
        </p:nvSpPr>
        <p:spPr>
          <a:xfrm>
            <a:off x="3928143" y="253377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400" b="1" kern="1200" dirty="0">
                <a:solidFill>
                  <a:prstClr val="black"/>
                </a:solidFill>
                <a:latin typeface="Calibri" panose="020F0502020204030204"/>
                <a:ea typeface="+mn-ea"/>
              </a:rPr>
              <a:t>*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111C61F1-B3D9-7945-BF56-4F687F995DD9}"/>
              </a:ext>
            </a:extLst>
          </p:cNvPr>
          <p:cNvCxnSpPr/>
          <p:nvPr/>
        </p:nvCxnSpPr>
        <p:spPr>
          <a:xfrm>
            <a:off x="1580826" y="1636546"/>
            <a:ext cx="1345" cy="1128057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1DFDBBBC-981C-5045-9F19-36C65EDEBCD8}"/>
              </a:ext>
            </a:extLst>
          </p:cNvPr>
          <p:cNvSpPr txBox="1"/>
          <p:nvPr/>
        </p:nvSpPr>
        <p:spPr>
          <a:xfrm>
            <a:off x="1057238" y="2029694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/>
                <a:ea typeface="+mn-ea"/>
              </a:rPr>
              <a:t>d</a:t>
            </a:r>
            <a:r>
              <a:rPr lang="en-US" sz="1800" kern="1200" baseline="-25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i</a:t>
            </a:r>
            <a:r>
              <a:rPr lang="en-US" sz="1800" kern="1200" dirty="0">
                <a:solidFill>
                  <a:prstClr val="black"/>
                </a:solidFill>
                <a:latin typeface="Calibri" panose="020F0502020204030204"/>
                <a:ea typeface="+mn-ea"/>
              </a:rPr>
              <a:t>/P</a:t>
            </a:r>
            <a:endParaRPr lang="en-US" sz="1800" kern="1200" baseline="-250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44C3B74D-5487-FB49-93EF-CF4E14A390DB}"/>
              </a:ext>
            </a:extLst>
          </p:cNvPr>
          <p:cNvCxnSpPr/>
          <p:nvPr/>
        </p:nvCxnSpPr>
        <p:spPr>
          <a:xfrm flipV="1">
            <a:off x="1745520" y="1509187"/>
            <a:ext cx="1921179" cy="163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5CB7B564-42E6-BF49-8AAD-265D55276DBA}"/>
              </a:ext>
            </a:extLst>
          </p:cNvPr>
          <p:cNvSpPr txBox="1"/>
          <p:nvPr/>
        </p:nvSpPr>
        <p:spPr>
          <a:xfrm>
            <a:off x="2508977" y="1060742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/>
                <a:ea typeface="+mn-ea"/>
              </a:rPr>
              <a:t>d</a:t>
            </a:r>
            <a:r>
              <a:rPr lang="en-US" sz="1800" kern="1200" baseline="-25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i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867A4441-54BB-B340-A405-B3E5E3388682}"/>
              </a:ext>
            </a:extLst>
          </p:cNvPr>
          <p:cNvCxnSpPr>
            <a:cxnSpLocks/>
          </p:cNvCxnSpPr>
          <p:nvPr/>
        </p:nvCxnSpPr>
        <p:spPr>
          <a:xfrm>
            <a:off x="4743693" y="1523065"/>
            <a:ext cx="1080082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5EA89593-AC88-8E42-851F-4538444DAA6D}"/>
              </a:ext>
            </a:extLst>
          </p:cNvPr>
          <p:cNvSpPr txBox="1"/>
          <p:nvPr/>
        </p:nvSpPr>
        <p:spPr>
          <a:xfrm>
            <a:off x="5128884" y="117142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/>
                <a:ea typeface="+mn-ea"/>
              </a:rPr>
              <a:t>B</a:t>
            </a:r>
            <a:endParaRPr lang="en-US" sz="1800" kern="1200" baseline="-250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C75CC6DF-E302-2647-A73A-59AA5B1C1704}"/>
              </a:ext>
            </a:extLst>
          </p:cNvPr>
          <p:cNvSpPr txBox="1"/>
          <p:nvPr/>
        </p:nvSpPr>
        <p:spPr>
          <a:xfrm>
            <a:off x="2364227" y="3944584"/>
            <a:ext cx="631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800" kern="1200" dirty="0">
                <a:solidFill>
                  <a:prstClr val="black"/>
                </a:solidFill>
                <a:latin typeface="Calibri" panose="020F0502020204030204"/>
                <a:ea typeface="+mn-ea"/>
              </a:rPr>
              <a:t>W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90760ECC-B865-8340-BD08-FCCAA806FE08}"/>
              </a:ext>
            </a:extLst>
          </p:cNvPr>
          <p:cNvSpPr txBox="1"/>
          <p:nvPr/>
        </p:nvSpPr>
        <p:spPr>
          <a:xfrm>
            <a:off x="4959521" y="3954415"/>
            <a:ext cx="631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800" kern="1200" dirty="0">
                <a:solidFill>
                  <a:prstClr val="black"/>
                </a:solidFill>
                <a:latin typeface="Calibri" panose="020F0502020204030204"/>
                <a:ea typeface="+mn-ea"/>
              </a:rPr>
              <a:t>X</a:t>
            </a: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CADD9487-2FC3-1748-A408-079EEC2CAD47}"/>
              </a:ext>
            </a:extLst>
          </p:cNvPr>
          <p:cNvCxnSpPr/>
          <p:nvPr/>
        </p:nvCxnSpPr>
        <p:spPr>
          <a:xfrm>
            <a:off x="4589257" y="1665018"/>
            <a:ext cx="0" cy="218929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CBD096F6-B050-834E-B1F7-15D4A0A7B1DC}"/>
              </a:ext>
            </a:extLst>
          </p:cNvPr>
          <p:cNvSpPr txBox="1"/>
          <p:nvPr/>
        </p:nvSpPr>
        <p:spPr>
          <a:xfrm>
            <a:off x="4213135" y="2533770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/>
                <a:ea typeface="+mn-ea"/>
              </a:rPr>
              <a:t>d</a:t>
            </a:r>
            <a:r>
              <a:rPr lang="en-US" sz="1800" kern="1200" baseline="-25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i</a:t>
            </a:r>
          </a:p>
        </p:txBody>
      </p: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C3C9E2D9-FB8D-1441-B1DD-91676229018E}"/>
              </a:ext>
            </a:extLst>
          </p:cNvPr>
          <p:cNvCxnSpPr>
            <a:cxnSpLocks/>
          </p:cNvCxnSpPr>
          <p:nvPr/>
        </p:nvCxnSpPr>
        <p:spPr>
          <a:xfrm flipH="1">
            <a:off x="6122012" y="2733826"/>
            <a:ext cx="600782" cy="0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headEnd type="triangle" w="lg" len="lg"/>
            <a:tailEnd type="none"/>
          </a:ln>
          <a:effectLst/>
        </p:spPr>
      </p:cxnSp>
      <p:sp>
        <p:nvSpPr>
          <p:cNvPr id="150" name="Rectangle 149">
            <a:extLst>
              <a:ext uri="{FF2B5EF4-FFF2-40B4-BE49-F238E27FC236}">
                <a16:creationId xmlns:a16="http://schemas.microsoft.com/office/drawing/2014/main" id="{68897216-7C53-4942-8BE5-237B79417D01}"/>
              </a:ext>
            </a:extLst>
          </p:cNvPr>
          <p:cNvSpPr/>
          <p:nvPr/>
        </p:nvSpPr>
        <p:spPr>
          <a:xfrm>
            <a:off x="6934383" y="1619520"/>
            <a:ext cx="1077662" cy="1097280"/>
          </a:xfrm>
          <a:prstGeom prst="rect">
            <a:avLst/>
          </a:prstGeom>
          <a:solidFill>
            <a:srgbClr val="FFC000">
              <a:alpha val="45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677E67E4-5DA1-0D47-9A48-844E0EC8AC48}"/>
              </a:ext>
            </a:extLst>
          </p:cNvPr>
          <p:cNvSpPr/>
          <p:nvPr/>
        </p:nvSpPr>
        <p:spPr>
          <a:xfrm>
            <a:off x="6929270" y="2716800"/>
            <a:ext cx="1078738" cy="1097280"/>
          </a:xfrm>
          <a:prstGeom prst="rect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CAD8647F-73E8-5546-89E9-E63F06DFCA24}"/>
              </a:ext>
            </a:extLst>
          </p:cNvPr>
          <p:cNvCxnSpPr>
            <a:cxnSpLocks/>
          </p:cNvCxnSpPr>
          <p:nvPr/>
        </p:nvCxnSpPr>
        <p:spPr>
          <a:xfrm>
            <a:off x="8146329" y="1672479"/>
            <a:ext cx="0" cy="1004109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153" name="TextBox 152">
            <a:extLst>
              <a:ext uri="{FF2B5EF4-FFF2-40B4-BE49-F238E27FC236}">
                <a16:creationId xmlns:a16="http://schemas.microsoft.com/office/drawing/2014/main" id="{D046F9D8-51C7-7A44-B93B-F109A08F7CFE}"/>
              </a:ext>
            </a:extLst>
          </p:cNvPr>
          <p:cNvSpPr txBox="1"/>
          <p:nvPr/>
        </p:nvSpPr>
        <p:spPr>
          <a:xfrm>
            <a:off x="8279268" y="195607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/>
                <a:ea typeface="+mn-ea"/>
              </a:rPr>
              <a:t>d</a:t>
            </a:r>
            <a:r>
              <a:rPr lang="en-US" sz="1800" kern="1200" baseline="-25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i</a:t>
            </a:r>
            <a:r>
              <a:rPr lang="en-US" sz="1800" kern="1200" dirty="0">
                <a:solidFill>
                  <a:prstClr val="black"/>
                </a:solidFill>
                <a:latin typeface="Calibri" panose="020F0502020204030204"/>
                <a:ea typeface="+mn-ea"/>
              </a:rPr>
              <a:t>/P</a:t>
            </a:r>
            <a:endParaRPr lang="en-US" sz="1800" kern="1200" baseline="-250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38C89509-8E2B-F146-845B-9D177B6891B6}"/>
              </a:ext>
            </a:extLst>
          </p:cNvPr>
          <p:cNvSpPr txBox="1"/>
          <p:nvPr/>
        </p:nvSpPr>
        <p:spPr>
          <a:xfrm>
            <a:off x="7335345" y="108734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/>
                <a:ea typeface="+mn-ea"/>
              </a:rPr>
              <a:t>B</a:t>
            </a:r>
            <a:endParaRPr lang="en-US" sz="1800" kern="1200" baseline="-250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B1B7A36F-5BA4-414B-B58C-FCADFAA7E73C}"/>
              </a:ext>
            </a:extLst>
          </p:cNvPr>
          <p:cNvCxnSpPr>
            <a:cxnSpLocks/>
          </p:cNvCxnSpPr>
          <p:nvPr/>
        </p:nvCxnSpPr>
        <p:spPr>
          <a:xfrm>
            <a:off x="6929270" y="1488839"/>
            <a:ext cx="1078738" cy="20348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1E759E7E-5A40-EF43-9DEF-4925CE2E8A8C}"/>
              </a:ext>
            </a:extLst>
          </p:cNvPr>
          <p:cNvSpPr txBox="1"/>
          <p:nvPr/>
        </p:nvSpPr>
        <p:spPr>
          <a:xfrm>
            <a:off x="6979391" y="3913956"/>
            <a:ext cx="910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800" kern="1200" dirty="0">
                <a:solidFill>
                  <a:prstClr val="black"/>
                </a:solidFill>
                <a:latin typeface="Calibri" panose="020F0502020204030204"/>
                <a:ea typeface="+mn-ea"/>
              </a:rPr>
              <a:t>Y</a:t>
            </a:r>
            <a:r>
              <a:rPr lang="en-US" sz="2800" kern="1200" baseline="30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local</a:t>
            </a: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456D0515-BA76-CB4D-857E-407FADCB877B}"/>
              </a:ext>
            </a:extLst>
          </p:cNvPr>
          <p:cNvGrpSpPr/>
          <p:nvPr/>
        </p:nvGrpSpPr>
        <p:grpSpPr>
          <a:xfrm>
            <a:off x="8426726" y="1605916"/>
            <a:ext cx="1746062" cy="2831260"/>
            <a:chOff x="8385163" y="2016444"/>
            <a:chExt cx="1746062" cy="2831260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FFD22382-1A6D-CE41-BFB8-335BE883E546}"/>
                </a:ext>
              </a:extLst>
            </p:cNvPr>
            <p:cNvSpPr/>
            <p:nvPr/>
          </p:nvSpPr>
          <p:spPr>
            <a:xfrm>
              <a:off x="9086816" y="2016444"/>
              <a:ext cx="1044409" cy="2194560"/>
            </a:xfrm>
            <a:prstGeom prst="rect">
              <a:avLst/>
            </a:prstGeom>
            <a:solidFill>
              <a:srgbClr val="FFC000">
                <a:alpha val="45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CB59A5B5-CF36-F94E-A197-2E7AC64C5F9E}"/>
                </a:ext>
              </a:extLst>
            </p:cNvPr>
            <p:cNvSpPr txBox="1"/>
            <p:nvPr/>
          </p:nvSpPr>
          <p:spPr>
            <a:xfrm>
              <a:off x="9293390" y="4324484"/>
              <a:ext cx="6312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2800" kern="12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Y</a:t>
              </a:r>
              <a:endParaRPr lang="en-US" sz="2800" kern="1200" baseline="3000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AD7D2E38-0D3A-1244-A66B-FAD4D1935C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85163" y="3151256"/>
              <a:ext cx="600782" cy="0"/>
            </a:xfrm>
            <a:prstGeom prst="straightConnector1">
              <a:avLst/>
            </a:prstGeom>
            <a:noFill/>
            <a:ln w="31750" cap="flat" cmpd="sng" algn="ctr">
              <a:solidFill>
                <a:sysClr val="windowText" lastClr="000000"/>
              </a:solidFill>
              <a:prstDash val="solid"/>
              <a:miter lim="800000"/>
              <a:headEnd type="triangle" w="lg" len="lg"/>
              <a:tailEnd type="none"/>
            </a:ln>
            <a:effectLst/>
          </p:spPr>
        </p:cxnSp>
      </p:grp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3AF94D71-A94B-7C43-B905-75C311A37402}"/>
              </a:ext>
            </a:extLst>
          </p:cNvPr>
          <p:cNvCxnSpPr>
            <a:cxnSpLocks/>
          </p:cNvCxnSpPr>
          <p:nvPr/>
        </p:nvCxnSpPr>
        <p:spPr>
          <a:xfrm flipV="1">
            <a:off x="7889576" y="3913958"/>
            <a:ext cx="939843" cy="9974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6BDDCBCC-0955-BE4D-A267-0FBB8686047F}"/>
              </a:ext>
            </a:extLst>
          </p:cNvPr>
          <p:cNvSpPr txBox="1"/>
          <p:nvPr/>
        </p:nvSpPr>
        <p:spPr>
          <a:xfrm>
            <a:off x="75582" y="5015865"/>
            <a:ext cx="7036804" cy="184665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Requires an all gather communication so that all processes get each others activation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Same cost as all reduce without the 2x factor</a:t>
            </a:r>
          </a:p>
          <a:p>
            <a:endParaRPr lang="en-US" sz="2400" dirty="0"/>
          </a:p>
          <a:p>
            <a:r>
              <a:rPr lang="en-US" sz="1800" dirty="0"/>
              <a:t>* Ignoring latency term for notational simplicity</a:t>
            </a:r>
          </a:p>
        </p:txBody>
      </p:sp>
      <p:pic>
        <p:nvPicPr>
          <p:cNvPr id="168" name="Picture 167">
            <a:extLst>
              <a:ext uri="{FF2B5EF4-FFF2-40B4-BE49-F238E27FC236}">
                <a16:creationId xmlns:a16="http://schemas.microsoft.com/office/drawing/2014/main" id="{B9FA8E19-BC7A-244A-AF3F-F9276D660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195" y="5051450"/>
            <a:ext cx="3243237" cy="1098516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9FE3464-7F5F-BA4D-824E-37D5D089E509}"/>
              </a:ext>
            </a:extLst>
          </p:cNvPr>
          <p:cNvSpPr/>
          <p:nvPr/>
        </p:nvSpPr>
        <p:spPr>
          <a:xfrm>
            <a:off x="8799761" y="1483907"/>
            <a:ext cx="1906935" cy="3427452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Requires All Gather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8892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  <p:bldP spid="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80B36-0FA0-3848-BCEB-3D1ABBEDE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Pass: Weights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027A9C2-63CC-0F4A-8A4B-CE6E56DC6882}"/>
              </a:ext>
            </a:extLst>
          </p:cNvPr>
          <p:cNvSpPr/>
          <p:nvPr/>
        </p:nvSpPr>
        <p:spPr>
          <a:xfrm>
            <a:off x="4028346" y="1741905"/>
            <a:ext cx="2002536" cy="1033267"/>
          </a:xfrm>
          <a:prstGeom prst="rect">
            <a:avLst/>
          </a:prstGeom>
          <a:solidFill>
            <a:srgbClr val="FFC000">
              <a:alpha val="45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0,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FAD6AE9-0A57-054D-9079-01DB4E3FE4D2}"/>
              </a:ext>
            </a:extLst>
          </p:cNvPr>
          <p:cNvSpPr/>
          <p:nvPr/>
        </p:nvSpPr>
        <p:spPr>
          <a:xfrm>
            <a:off x="2240887" y="1743180"/>
            <a:ext cx="1078738" cy="2194560"/>
          </a:xfrm>
          <a:prstGeom prst="rect">
            <a:avLst/>
          </a:prstGeom>
          <a:solidFill>
            <a:srgbClr val="FFC000">
              <a:alpha val="45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A9A9FF-FE37-EC49-82FC-C12FCA2226F0}"/>
              </a:ext>
            </a:extLst>
          </p:cNvPr>
          <p:cNvSpPr txBox="1"/>
          <p:nvPr/>
        </p:nvSpPr>
        <p:spPr>
          <a:xfrm>
            <a:off x="3558741" y="237879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*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57E133-EA32-8C43-BB95-F0976B5CCD72}"/>
              </a:ext>
            </a:extLst>
          </p:cNvPr>
          <p:cNvSpPr txBox="1"/>
          <p:nvPr/>
        </p:nvSpPr>
        <p:spPr>
          <a:xfrm>
            <a:off x="4709987" y="3059084"/>
            <a:ext cx="628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X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D5235CA-9DCC-AD4E-B1FB-5DAF309D3D31}"/>
              </a:ext>
            </a:extLst>
          </p:cNvPr>
          <p:cNvSpPr txBox="1"/>
          <p:nvPr/>
        </p:nvSpPr>
        <p:spPr>
          <a:xfrm>
            <a:off x="2461892" y="4185848"/>
            <a:ext cx="628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∇</a:t>
            </a:r>
            <a:r>
              <a:rPr kumimoji="0" lang="en-US" sz="2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Y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AB837C8-88A3-FA4F-B92F-5681844EE856}"/>
              </a:ext>
            </a:extLst>
          </p:cNvPr>
          <p:cNvCxnSpPr>
            <a:cxnSpLocks/>
          </p:cNvCxnSpPr>
          <p:nvPr/>
        </p:nvCxnSpPr>
        <p:spPr>
          <a:xfrm flipH="1">
            <a:off x="6287072" y="2871237"/>
            <a:ext cx="731516" cy="0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headEnd type="triangle" w="lg" len="lg"/>
            <a:tailEnd type="none"/>
          </a:ln>
          <a:effectLst/>
        </p:spPr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5AD6EFEE-B8B4-5F43-95F3-54AC6D9C74C0}"/>
              </a:ext>
            </a:extLst>
          </p:cNvPr>
          <p:cNvSpPr/>
          <p:nvPr/>
        </p:nvSpPr>
        <p:spPr>
          <a:xfrm>
            <a:off x="7528033" y="1743180"/>
            <a:ext cx="2043273" cy="1097280"/>
          </a:xfrm>
          <a:prstGeom prst="rect">
            <a:avLst/>
          </a:prstGeom>
          <a:solidFill>
            <a:srgbClr val="4472C4">
              <a:alpha val="45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EBCA97C-1665-C14A-85D2-0F850258C48B}"/>
              </a:ext>
            </a:extLst>
          </p:cNvPr>
          <p:cNvSpPr/>
          <p:nvPr/>
        </p:nvSpPr>
        <p:spPr>
          <a:xfrm>
            <a:off x="7528033" y="2840460"/>
            <a:ext cx="2043273" cy="1097280"/>
          </a:xfrm>
          <a:prstGeom prst="rect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B438001-56EA-084C-8CF1-DE81D6D3E7C6}"/>
              </a:ext>
            </a:extLst>
          </p:cNvPr>
          <p:cNvCxnSpPr/>
          <p:nvPr/>
        </p:nvCxnSpPr>
        <p:spPr>
          <a:xfrm>
            <a:off x="7395637" y="1743180"/>
            <a:ext cx="1345" cy="1128057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3C33CFED-4EB0-D648-8329-310A6C19E86C}"/>
              </a:ext>
            </a:extLst>
          </p:cNvPr>
          <p:cNvSpPr txBox="1"/>
          <p:nvPr/>
        </p:nvSpPr>
        <p:spPr>
          <a:xfrm>
            <a:off x="6872049" y="213632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</a:t>
            </a:r>
            <a:r>
              <a: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/P</a:t>
            </a: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033D7C8-B5B0-424E-A51D-B0617F618C32}"/>
              </a:ext>
            </a:extLst>
          </p:cNvPr>
          <p:cNvSpPr txBox="1"/>
          <p:nvPr/>
        </p:nvSpPr>
        <p:spPr>
          <a:xfrm>
            <a:off x="8155835" y="4185848"/>
            <a:ext cx="820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∇</a:t>
            </a:r>
            <a:r>
              <a:rPr kumimoji="0" lang="en-US" sz="2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8F66148-CFA4-914B-AAC5-229251EEB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25" y="5077400"/>
            <a:ext cx="10801349" cy="178060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No communication needed as every processor only needs the gradient of its own parameters</a:t>
            </a:r>
          </a:p>
          <a:p>
            <a:pPr lvl="1"/>
            <a:r>
              <a:rPr lang="en-US" dirty="0"/>
              <a:t>This makes model parallelism very effective for cases where the model size is large</a:t>
            </a:r>
          </a:p>
        </p:txBody>
      </p:sp>
    </p:spTree>
    <p:extLst>
      <p:ext uri="{BB962C8B-B14F-4D97-AF65-F5344CB8AC3E}">
        <p14:creationId xmlns:p14="http://schemas.microsoft.com/office/powerpoint/2010/main" val="2102466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80B36-0FA0-3848-BCEB-3D1ABBEDE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Backward Pass: Inputs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05AAE1A-77CC-7748-B3BA-6F422B32B488}"/>
              </a:ext>
            </a:extLst>
          </p:cNvPr>
          <p:cNvSpPr/>
          <p:nvPr/>
        </p:nvSpPr>
        <p:spPr>
          <a:xfrm>
            <a:off x="1273098" y="1777543"/>
            <a:ext cx="973100" cy="2194558"/>
          </a:xfrm>
          <a:prstGeom prst="rect">
            <a:avLst/>
          </a:prstGeom>
          <a:solidFill>
            <a:srgbClr val="4472C4">
              <a:alpha val="45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0D7BA48-D269-CA45-9E6B-0975733CB835}"/>
              </a:ext>
            </a:extLst>
          </p:cNvPr>
          <p:cNvSpPr/>
          <p:nvPr/>
        </p:nvSpPr>
        <p:spPr>
          <a:xfrm>
            <a:off x="2246198" y="1777543"/>
            <a:ext cx="1070172" cy="2194560"/>
          </a:xfrm>
          <a:prstGeom prst="rect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885781-4A16-5C4D-99ED-28DACB9AE989}"/>
              </a:ext>
            </a:extLst>
          </p:cNvPr>
          <p:cNvSpPr/>
          <p:nvPr/>
        </p:nvSpPr>
        <p:spPr>
          <a:xfrm>
            <a:off x="4303568" y="1777543"/>
            <a:ext cx="1080082" cy="2194558"/>
          </a:xfrm>
          <a:prstGeom prst="rect">
            <a:avLst/>
          </a:prstGeom>
          <a:solidFill>
            <a:srgbClr val="FFC000">
              <a:alpha val="45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B8EF37E-EE93-CF4F-8ADE-7344EC150577}"/>
              </a:ext>
            </a:extLst>
          </p:cNvPr>
          <p:cNvSpPr txBox="1"/>
          <p:nvPr/>
        </p:nvSpPr>
        <p:spPr>
          <a:xfrm>
            <a:off x="3488018" y="2674767"/>
            <a:ext cx="33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400" b="1" kern="1200" dirty="0">
                <a:solidFill>
                  <a:prstClr val="black"/>
                </a:solidFill>
                <a:latin typeface="Calibri" panose="020F0502020204030204"/>
                <a:ea typeface="+mn-ea"/>
              </a:rPr>
              <a:t>*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65DE85E-D3BD-ED47-85C0-D65AB761E491}"/>
              </a:ext>
            </a:extLst>
          </p:cNvPr>
          <p:cNvCxnSpPr>
            <a:cxnSpLocks/>
          </p:cNvCxnSpPr>
          <p:nvPr/>
        </p:nvCxnSpPr>
        <p:spPr>
          <a:xfrm>
            <a:off x="1140701" y="1777543"/>
            <a:ext cx="1345" cy="1128057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1656D8CC-5B9E-F240-9692-036201EDB961}"/>
              </a:ext>
            </a:extLst>
          </p:cNvPr>
          <p:cNvSpPr txBox="1"/>
          <p:nvPr/>
        </p:nvSpPr>
        <p:spPr>
          <a:xfrm>
            <a:off x="617113" y="2170691"/>
            <a:ext cx="550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/>
                <a:ea typeface="+mn-ea"/>
              </a:rPr>
              <a:t>d</a:t>
            </a:r>
            <a:r>
              <a:rPr lang="en-US" sz="1800" kern="1200" baseline="-25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i</a:t>
            </a:r>
            <a:r>
              <a:rPr lang="en-US" sz="1800" kern="1200" dirty="0">
                <a:solidFill>
                  <a:prstClr val="black"/>
                </a:solidFill>
                <a:latin typeface="Calibri" panose="020F0502020204030204"/>
                <a:ea typeface="+mn-ea"/>
              </a:rPr>
              <a:t>/P</a:t>
            </a:r>
            <a:endParaRPr lang="en-US" sz="1800" kern="1200" baseline="-250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22170A8-2F6C-2C45-9C6B-2FE96209213D}"/>
              </a:ext>
            </a:extLst>
          </p:cNvPr>
          <p:cNvCxnSpPr>
            <a:cxnSpLocks/>
          </p:cNvCxnSpPr>
          <p:nvPr/>
        </p:nvCxnSpPr>
        <p:spPr>
          <a:xfrm flipV="1">
            <a:off x="1305395" y="1650184"/>
            <a:ext cx="1921179" cy="163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13EC449C-F591-9F45-9030-7D887D16F85E}"/>
              </a:ext>
            </a:extLst>
          </p:cNvPr>
          <p:cNvSpPr txBox="1"/>
          <p:nvPr/>
        </p:nvSpPr>
        <p:spPr>
          <a:xfrm>
            <a:off x="2068852" y="1201739"/>
            <a:ext cx="34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/>
                <a:ea typeface="+mn-ea"/>
              </a:rPr>
              <a:t>d</a:t>
            </a:r>
            <a:r>
              <a:rPr lang="en-US" sz="1800" kern="1200" baseline="-25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i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9B4AF59-48A4-2049-BFA9-3A2F531D0680}"/>
              </a:ext>
            </a:extLst>
          </p:cNvPr>
          <p:cNvCxnSpPr>
            <a:cxnSpLocks/>
          </p:cNvCxnSpPr>
          <p:nvPr/>
        </p:nvCxnSpPr>
        <p:spPr>
          <a:xfrm>
            <a:off x="4303568" y="1664062"/>
            <a:ext cx="1080082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3FA1883-38D9-CF43-BD7C-0F4753413EEA}"/>
              </a:ext>
            </a:extLst>
          </p:cNvPr>
          <p:cNvSpPr txBox="1"/>
          <p:nvPr/>
        </p:nvSpPr>
        <p:spPr>
          <a:xfrm>
            <a:off x="4688759" y="1312425"/>
            <a:ext cx="3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/>
                <a:ea typeface="+mn-ea"/>
              </a:rPr>
              <a:t>B</a:t>
            </a:r>
            <a:endParaRPr lang="en-US" sz="1800" kern="1200" baseline="-250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DD05E4E-8569-3446-849D-FA4FC9358B60}"/>
              </a:ext>
            </a:extLst>
          </p:cNvPr>
          <p:cNvSpPr txBox="1"/>
          <p:nvPr/>
        </p:nvSpPr>
        <p:spPr>
          <a:xfrm>
            <a:off x="1924102" y="4085581"/>
            <a:ext cx="631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defRPr/>
            </a:pPr>
            <a:r>
              <a:rPr lang="en-US" sz="2800" kern="1200" dirty="0">
                <a:solidFill>
                  <a:prstClr val="black"/>
                </a:solidFill>
                <a:latin typeface="Calibri" panose="020F0502020204030204"/>
              </a:rPr>
              <a:t>W</a:t>
            </a:r>
            <a:r>
              <a:rPr lang="en-US" sz="2800" kern="1200" baseline="30000" dirty="0">
                <a:solidFill>
                  <a:prstClr val="black"/>
                </a:solidFill>
                <a:latin typeface="Calibri" panose="020F0502020204030204"/>
              </a:rPr>
              <a:t>T</a:t>
            </a:r>
            <a:endParaRPr lang="en-US" sz="280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B3E2A8F-0DDF-F546-8604-45B12CB68527}"/>
              </a:ext>
            </a:extLst>
          </p:cNvPr>
          <p:cNvSpPr txBox="1"/>
          <p:nvPr/>
        </p:nvSpPr>
        <p:spPr>
          <a:xfrm>
            <a:off x="4519396" y="4095412"/>
            <a:ext cx="631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defRPr/>
            </a:pPr>
            <a:r>
              <a:rPr lang="en-US" sz="2800" kern="1200" dirty="0">
                <a:solidFill>
                  <a:prstClr val="black"/>
                </a:solidFill>
                <a:latin typeface="Calibri" panose="020F0502020204030204"/>
              </a:rPr>
              <a:t>∇</a:t>
            </a:r>
            <a:r>
              <a:rPr lang="en-US" sz="2800" kern="1200" baseline="-25000" dirty="0">
                <a:solidFill>
                  <a:prstClr val="black"/>
                </a:solidFill>
                <a:latin typeface="Calibri" panose="020F0502020204030204"/>
              </a:rPr>
              <a:t>Y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885872F-FF01-544D-9BF6-20E5125FCEBA}"/>
              </a:ext>
            </a:extLst>
          </p:cNvPr>
          <p:cNvCxnSpPr>
            <a:cxnSpLocks/>
          </p:cNvCxnSpPr>
          <p:nvPr/>
        </p:nvCxnSpPr>
        <p:spPr>
          <a:xfrm>
            <a:off x="4149132" y="1806015"/>
            <a:ext cx="0" cy="218929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89E1CCA6-6B68-3B43-A223-369F15C4F4F1}"/>
              </a:ext>
            </a:extLst>
          </p:cNvPr>
          <p:cNvSpPr txBox="1"/>
          <p:nvPr/>
        </p:nvSpPr>
        <p:spPr>
          <a:xfrm>
            <a:off x="3773010" y="2674767"/>
            <a:ext cx="34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/>
                <a:ea typeface="+mn-ea"/>
              </a:rPr>
              <a:t>d</a:t>
            </a:r>
            <a:r>
              <a:rPr lang="en-US" sz="1800" kern="1200" baseline="-25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i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090BECAC-226F-4F41-913E-AAED5D889354}"/>
              </a:ext>
            </a:extLst>
          </p:cNvPr>
          <p:cNvCxnSpPr>
            <a:cxnSpLocks/>
          </p:cNvCxnSpPr>
          <p:nvPr/>
        </p:nvCxnSpPr>
        <p:spPr>
          <a:xfrm flipH="1">
            <a:off x="5681887" y="1806015"/>
            <a:ext cx="558696" cy="1068808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headEnd type="triangle" w="lg" len="lg"/>
            <a:tailEnd type="none"/>
          </a:ln>
          <a:effectLst/>
        </p:spPr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2BC93AA5-19AE-3A45-8974-1C3805DEAE35}"/>
              </a:ext>
            </a:extLst>
          </p:cNvPr>
          <p:cNvSpPr/>
          <p:nvPr/>
        </p:nvSpPr>
        <p:spPr>
          <a:xfrm>
            <a:off x="6513747" y="18254"/>
            <a:ext cx="1044409" cy="2194560"/>
          </a:xfrm>
          <a:prstGeom prst="rect">
            <a:avLst/>
          </a:prstGeom>
          <a:solidFill>
            <a:srgbClr val="FFC000">
              <a:alpha val="45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A87080A-66FF-844D-986B-C52F862B62A4}"/>
              </a:ext>
            </a:extLst>
          </p:cNvPr>
          <p:cNvSpPr/>
          <p:nvPr/>
        </p:nvSpPr>
        <p:spPr>
          <a:xfrm>
            <a:off x="6513747" y="2779037"/>
            <a:ext cx="1044409" cy="2194560"/>
          </a:xfrm>
          <a:prstGeom prst="rect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55CFFC1-B4FB-BD41-8BE2-2606BA3AC53E}"/>
              </a:ext>
            </a:extLst>
          </p:cNvPr>
          <p:cNvCxnSpPr>
            <a:cxnSpLocks/>
          </p:cNvCxnSpPr>
          <p:nvPr/>
        </p:nvCxnSpPr>
        <p:spPr>
          <a:xfrm flipH="1" flipV="1">
            <a:off x="5681887" y="2859433"/>
            <a:ext cx="592356" cy="889089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headEnd type="triangle" w="lg" len="lg"/>
            <a:tailEnd type="none"/>
          </a:ln>
          <a:effectLst/>
        </p:spPr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51A86572-BA0E-6D46-91E5-5827E768D373}"/>
              </a:ext>
            </a:extLst>
          </p:cNvPr>
          <p:cNvSpPr txBox="1"/>
          <p:nvPr/>
        </p:nvSpPr>
        <p:spPr>
          <a:xfrm>
            <a:off x="6530696" y="5133315"/>
            <a:ext cx="1173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defRPr/>
            </a:pPr>
            <a:r>
              <a:rPr lang="en-US" sz="2800" kern="1200" dirty="0">
                <a:solidFill>
                  <a:prstClr val="black"/>
                </a:solidFill>
                <a:latin typeface="Calibri" panose="020F0502020204030204"/>
              </a:rPr>
              <a:t>∇</a:t>
            </a:r>
            <a:r>
              <a:rPr lang="en-US" sz="2800" kern="1200" baseline="-25000" dirty="0">
                <a:solidFill>
                  <a:prstClr val="black"/>
                </a:solidFill>
                <a:latin typeface="Calibri" panose="020F0502020204030204"/>
              </a:rPr>
              <a:t>X</a:t>
            </a:r>
            <a:r>
              <a:rPr lang="en-US" sz="2800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kern="1200" baseline="30000" dirty="0">
                <a:solidFill>
                  <a:prstClr val="black"/>
                </a:solidFill>
                <a:latin typeface="Calibri" panose="020F0502020204030204"/>
              </a:rPr>
              <a:t>local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DB893B-D6BC-0A43-BC87-8B638A1E7E3C}"/>
              </a:ext>
            </a:extLst>
          </p:cNvPr>
          <p:cNvGrpSpPr/>
          <p:nvPr/>
        </p:nvGrpSpPr>
        <p:grpSpPr>
          <a:xfrm>
            <a:off x="8117653" y="1681757"/>
            <a:ext cx="2601604" cy="2831260"/>
            <a:chOff x="7781924" y="1854306"/>
            <a:chExt cx="2601604" cy="283126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E78BE0F-12DC-EA49-BC10-2CAF24415C1C}"/>
                </a:ext>
              </a:extLst>
            </p:cNvPr>
            <p:cNvSpPr/>
            <p:nvPr/>
          </p:nvSpPr>
          <p:spPr>
            <a:xfrm>
              <a:off x="9339119" y="1854306"/>
              <a:ext cx="1044409" cy="2194560"/>
            </a:xfrm>
            <a:prstGeom prst="rect">
              <a:avLst/>
            </a:prstGeom>
            <a:solidFill>
              <a:srgbClr val="FFC000">
                <a:alpha val="45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9136A16-0425-084D-AB25-C245D1703615}"/>
                </a:ext>
              </a:extLst>
            </p:cNvPr>
            <p:cNvSpPr txBox="1"/>
            <p:nvPr/>
          </p:nvSpPr>
          <p:spPr>
            <a:xfrm>
              <a:off x="9545693" y="4162346"/>
              <a:ext cx="6312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Tx/>
                <a:defRPr/>
              </a:pPr>
              <a:r>
                <a:rPr lang="en-US" sz="2800" kern="1200" dirty="0">
                  <a:solidFill>
                    <a:prstClr val="black"/>
                  </a:solidFill>
                  <a:latin typeface="Calibri" panose="020F0502020204030204"/>
                </a:rPr>
                <a:t>∇</a:t>
              </a:r>
              <a:r>
                <a:rPr lang="en-US" sz="2800" kern="1200" baseline="-25000" dirty="0">
                  <a:solidFill>
                    <a:prstClr val="black"/>
                  </a:solidFill>
                  <a:latin typeface="Calibri" panose="020F0502020204030204"/>
                </a:rPr>
                <a:t>X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87156F72-DECF-CD43-9EC2-A9B86633D6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37466" y="2989118"/>
              <a:ext cx="600782" cy="0"/>
            </a:xfrm>
            <a:prstGeom prst="straightConnector1">
              <a:avLst/>
            </a:prstGeom>
            <a:noFill/>
            <a:ln w="31750" cap="flat" cmpd="sng" algn="ctr">
              <a:solidFill>
                <a:sysClr val="windowText" lastClr="000000"/>
              </a:solidFill>
              <a:prstDash val="solid"/>
              <a:miter lim="800000"/>
              <a:headEnd type="triangle" w="lg" len="lg"/>
              <a:tailEnd type="none"/>
            </a:ln>
            <a:effectLst/>
          </p:spPr>
        </p:cxnSp>
        <p:sp>
          <p:nvSpPr>
            <p:cNvPr id="72" name="Plus 71">
              <a:extLst>
                <a:ext uri="{FF2B5EF4-FFF2-40B4-BE49-F238E27FC236}">
                  <a16:creationId xmlns:a16="http://schemas.microsoft.com/office/drawing/2014/main" id="{5A8156E8-F824-F54E-A860-DF7A9681C485}"/>
                </a:ext>
              </a:extLst>
            </p:cNvPr>
            <p:cNvSpPr/>
            <p:nvPr/>
          </p:nvSpPr>
          <p:spPr>
            <a:xfrm>
              <a:off x="7781924" y="2712572"/>
              <a:ext cx="526943" cy="515300"/>
            </a:xfrm>
            <a:prstGeom prst="mathPlus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933C1BEC-76C3-794A-8018-FAFBE5210BDE}"/>
              </a:ext>
            </a:extLst>
          </p:cNvPr>
          <p:cNvSpPr txBox="1"/>
          <p:nvPr/>
        </p:nvSpPr>
        <p:spPr>
          <a:xfrm>
            <a:off x="7622" y="5914022"/>
            <a:ext cx="6232961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Aggregating input gradient requires an </a:t>
            </a:r>
            <a:r>
              <a:rPr lang="en-US" sz="2400" dirty="0" err="1"/>
              <a:t>allreduce</a:t>
            </a:r>
            <a:r>
              <a:rPr lang="en-US" sz="2400" dirty="0"/>
              <a:t> operation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ED3A831-DD6F-B24D-9709-C80A97D39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760" y="5737071"/>
            <a:ext cx="3276072" cy="102682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9E4B80B-AB1D-584F-93F3-0C4023DC5A51}"/>
              </a:ext>
            </a:extLst>
          </p:cNvPr>
          <p:cNvSpPr/>
          <p:nvPr/>
        </p:nvSpPr>
        <p:spPr>
          <a:xfrm>
            <a:off x="8117653" y="1483907"/>
            <a:ext cx="2933646" cy="3692336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Requires All Reduce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86988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91565-CE51-C64D-8E43-EA4AFF310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 Complexity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195ED-73FF-AD42-8CDC-6D50A8A63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97" y="1253762"/>
            <a:ext cx="10801349" cy="2715322"/>
          </a:xfrm>
        </p:spPr>
        <p:txBody>
          <a:bodyPr>
            <a:normAutofit lnSpcReduction="10000"/>
          </a:bodyPr>
          <a:lstStyle/>
          <a:p>
            <a:pPr marL="14287" indent="0">
              <a:buNone/>
            </a:pPr>
            <a:r>
              <a:rPr lang="en-US" dirty="0"/>
              <a:t>In Model Parallelism we need two forms of communication:</a:t>
            </a:r>
            <a:br>
              <a:rPr lang="en-US" dirty="0"/>
            </a:br>
            <a:endParaRPr lang="en-US" dirty="0"/>
          </a:p>
          <a:p>
            <a:pPr marL="528637" indent="-514350">
              <a:buFont typeface="+mj-lt"/>
              <a:buAutoNum type="arabicPeriod"/>
            </a:pPr>
            <a:r>
              <a:rPr lang="en-US" dirty="0"/>
              <a:t>All Gather operation so that all processors get all the activations</a:t>
            </a:r>
          </a:p>
          <a:p>
            <a:pPr marL="528637" indent="-514350">
              <a:buFont typeface="+mj-lt"/>
              <a:buAutoNum type="arabicPeriod"/>
            </a:pPr>
            <a:r>
              <a:rPr lang="en-US" dirty="0"/>
              <a:t>All reduce operation for backpropagating activation gradients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B12A04-7C48-B04E-8B73-C3C4A2DCFFE1}"/>
              </a:ext>
            </a:extLst>
          </p:cNvPr>
          <p:cNvSpPr txBox="1"/>
          <p:nvPr/>
        </p:nvSpPr>
        <p:spPr>
          <a:xfrm>
            <a:off x="3477492" y="5204592"/>
            <a:ext cx="1939636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All Gather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756BCC-B6EC-EE43-8476-0DB5AB020B4F}"/>
              </a:ext>
            </a:extLst>
          </p:cNvPr>
          <p:cNvSpPr txBox="1"/>
          <p:nvPr/>
        </p:nvSpPr>
        <p:spPr>
          <a:xfrm>
            <a:off x="7176653" y="5204592"/>
            <a:ext cx="1939636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All Reduce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E47FCE-0355-1146-9FB2-BBEC8FE17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76" y="4178449"/>
            <a:ext cx="9040303" cy="97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4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6A9FD-DCFF-264E-ABDA-130FFDC5F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D6337-F0B7-044E-8E3F-3799D8343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1:10-1:40: Final Lecture on Parallel Training</a:t>
            </a:r>
          </a:p>
          <a:p>
            <a:pPr>
              <a:lnSpc>
                <a:spcPct val="150000"/>
              </a:lnSpc>
            </a:pPr>
            <a:r>
              <a:rPr lang="en-US" dirty="0"/>
              <a:t>1:40-1:45: Project Proposal Format</a:t>
            </a:r>
          </a:p>
          <a:p>
            <a:pPr>
              <a:lnSpc>
                <a:spcPct val="150000"/>
              </a:lnSpc>
            </a:pPr>
            <a:r>
              <a:rPr lang="en-US" dirty="0"/>
              <a:t>2:00-2:45: PC Meeting Discussions</a:t>
            </a:r>
          </a:p>
          <a:p>
            <a:pPr>
              <a:lnSpc>
                <a:spcPct val="150000"/>
              </a:lnSpc>
            </a:pPr>
            <a:r>
              <a:rPr lang="en-US" dirty="0"/>
              <a:t>2:45-3:00: Break</a:t>
            </a:r>
          </a:p>
          <a:p>
            <a:pPr>
              <a:lnSpc>
                <a:spcPct val="150000"/>
              </a:lnSpc>
            </a:pPr>
            <a:r>
              <a:rPr lang="en-US" dirty="0"/>
              <a:t>3:00-4:00: Guest Lecture by Michael Houston</a:t>
            </a:r>
          </a:p>
        </p:txBody>
      </p:sp>
    </p:spTree>
    <p:extLst>
      <p:ext uri="{BB962C8B-B14F-4D97-AF65-F5344CB8AC3E}">
        <p14:creationId xmlns:p14="http://schemas.microsoft.com/office/powerpoint/2010/main" val="2778066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B3A5D-E0BE-4443-9B9A-645120328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vs Data Parallelism?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AE01E-181E-2545-8F9E-274A6C092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2" y="1094713"/>
            <a:ext cx="10801349" cy="869883"/>
          </a:xfrm>
        </p:spPr>
        <p:txBody>
          <a:bodyPr/>
          <a:lstStyle/>
          <a:p>
            <a:r>
              <a:rPr lang="en-US" dirty="0"/>
              <a:t>When does it make sense to use Model vs Data Parallelism?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EEB1DC-39CE-E144-9168-2F19AE34E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374" y="2046685"/>
            <a:ext cx="9040303" cy="9785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05573C-77A4-3047-AFBA-A59BBAA8F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374" y="3313408"/>
            <a:ext cx="5262417" cy="10386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73FBBC-3E56-684C-9B29-0465F8ECDCAE}"/>
              </a:ext>
            </a:extLst>
          </p:cNvPr>
          <p:cNvSpPr/>
          <p:nvPr/>
        </p:nvSpPr>
        <p:spPr>
          <a:xfrm>
            <a:off x="6009045" y="3313408"/>
            <a:ext cx="401781" cy="46224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B269C1-9F7F-2641-98F7-C470238E3C9B}"/>
              </a:ext>
            </a:extLst>
          </p:cNvPr>
          <p:cNvSpPr/>
          <p:nvPr/>
        </p:nvSpPr>
        <p:spPr>
          <a:xfrm>
            <a:off x="5964383" y="2046685"/>
            <a:ext cx="561109" cy="46224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730B86-6755-B344-B18B-4E274ACDD069}"/>
              </a:ext>
            </a:extLst>
          </p:cNvPr>
          <p:cNvSpPr/>
          <p:nvPr/>
        </p:nvSpPr>
        <p:spPr>
          <a:xfrm>
            <a:off x="9594274" y="2073736"/>
            <a:ext cx="561109" cy="46224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9ECB097-2FE8-3942-A657-7C32A53DCA56}"/>
              </a:ext>
            </a:extLst>
          </p:cNvPr>
          <p:cNvSpPr txBox="1">
            <a:spLocks/>
          </p:cNvSpPr>
          <p:nvPr/>
        </p:nvSpPr>
        <p:spPr>
          <a:xfrm>
            <a:off x="117551" y="4482642"/>
            <a:ext cx="10801349" cy="1811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457200" indent="-442913" algn="l" defTabSz="914377" rtl="0" eaLnBrk="1" latinLnBrk="0" hangingPunct="1">
              <a:lnSpc>
                <a:spcPct val="90000"/>
              </a:lnSpc>
              <a:spcBef>
                <a:spcPts val="2200"/>
              </a:spcBef>
              <a:buClr>
                <a:schemeClr val="tx1"/>
              </a:buClr>
              <a:buSzPct val="100000"/>
              <a:buFont typeface="Wingdings" charset="2"/>
              <a:buChar char="Ø"/>
              <a:defRPr sz="2800" b="0" i="0" kern="1200">
                <a:solidFill>
                  <a:schemeClr val="tx1"/>
                </a:solidFill>
                <a:uFillTx/>
                <a:latin typeface="+mn-lt"/>
                <a:ea typeface="Helvetica Neue Light" charset="0"/>
                <a:cs typeface="Helvetica Neue Light" charset="0"/>
              </a:defRPr>
            </a:lvl1pPr>
            <a:lvl2pPr marL="914400" indent="-4572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Ø"/>
              <a:defRPr sz="2400" b="0" i="0" kern="1200">
                <a:solidFill>
                  <a:schemeClr val="tx1"/>
                </a:solidFill>
                <a:uFillTx/>
                <a:latin typeface="+mn-lt"/>
                <a:ea typeface="Helvetica Neue Light" charset="0"/>
                <a:cs typeface="Helvetica Neue Light" charset="0"/>
              </a:defRPr>
            </a:lvl2pPr>
            <a:lvl3pPr marL="1373188" indent="-31115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Ø"/>
              <a:defRPr sz="2000" b="0" i="0" kern="1200">
                <a:solidFill>
                  <a:schemeClr val="tx1"/>
                </a:solidFill>
                <a:uFillTx/>
                <a:latin typeface="+mn-lt"/>
                <a:ea typeface="Helvetica Neue Light" charset="0"/>
                <a:cs typeface="Helvetica Neue Light" charset="0"/>
              </a:defRPr>
            </a:lvl3pPr>
            <a:lvl4pPr marL="1830388" indent="-236538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Ø"/>
              <a:defRPr sz="1800" b="0" i="0" kern="1200">
                <a:solidFill>
                  <a:schemeClr val="tx1"/>
                </a:solidFill>
                <a:uFillTx/>
                <a:latin typeface="+mn-lt"/>
                <a:ea typeface="Helvetica Neue Light" charset="0"/>
                <a:cs typeface="Helvetica Neue Light" charset="0"/>
              </a:defRPr>
            </a:lvl4pPr>
            <a:lvl5pPr marL="2287588" indent="-23495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Ø"/>
              <a:defRPr sz="1800" b="0" i="0" kern="1200">
                <a:solidFill>
                  <a:schemeClr val="tx1"/>
                </a:solidFill>
                <a:uFillTx/>
                <a:latin typeface="+mn-lt"/>
                <a:ea typeface="Helvetica Neue Light" charset="0"/>
                <a:cs typeface="Helvetica Neue Light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/>
              <a:t>Model parallelism reduces the quadratic complexity of d</a:t>
            </a:r>
            <a:r>
              <a:rPr lang="en-US" sz="2400" baseline="-25000" dirty="0"/>
              <a:t>i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It is useful for layers with very large weights d</a:t>
            </a:r>
            <a:r>
              <a:rPr lang="en-US" baseline="-25000" dirty="0"/>
              <a:t>i </a:t>
            </a:r>
            <a:r>
              <a:rPr lang="en-US" dirty="0"/>
              <a:t>&gt;&gt; 1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It makes sense to use an integrated/hybrid data and model parallelism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3AC1C4-2A0F-2C43-933D-52F54F87937C}"/>
              </a:ext>
            </a:extLst>
          </p:cNvPr>
          <p:cNvSpPr/>
          <p:nvPr/>
        </p:nvSpPr>
        <p:spPr>
          <a:xfrm>
            <a:off x="117552" y="6451232"/>
            <a:ext cx="11866630" cy="307777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lvl="0" hangingPunct="0">
              <a:buClrTx/>
              <a:defRPr/>
            </a:pPr>
            <a:r>
              <a:rPr lang="en-US" dirty="0">
                <a:latin typeface="Calibri"/>
                <a:cs typeface="Calibri"/>
              </a:rPr>
              <a:t>Gholami, Amir, </a:t>
            </a:r>
            <a:r>
              <a:rPr lang="en-US" dirty="0" err="1">
                <a:latin typeface="Calibri"/>
                <a:cs typeface="Calibri"/>
              </a:rPr>
              <a:t>Ariful</a:t>
            </a:r>
            <a:r>
              <a:rPr lang="en-US" dirty="0">
                <a:latin typeface="Calibri"/>
                <a:cs typeface="Calibri"/>
              </a:rPr>
              <a:t> Azad, Peter </a:t>
            </a:r>
            <a:r>
              <a:rPr lang="en-US" dirty="0" err="1">
                <a:latin typeface="Calibri"/>
                <a:cs typeface="Calibri"/>
              </a:rPr>
              <a:t>Jin</a:t>
            </a:r>
            <a:r>
              <a:rPr lang="en-US" dirty="0">
                <a:latin typeface="Calibri"/>
                <a:cs typeface="Calibri"/>
              </a:rPr>
              <a:t>, Kurt Keutzer, and Aydin </a:t>
            </a:r>
            <a:r>
              <a:rPr lang="en-US" dirty="0" err="1">
                <a:latin typeface="Calibri"/>
                <a:cs typeface="Calibri"/>
              </a:rPr>
              <a:t>Buluc</a:t>
            </a:r>
            <a:r>
              <a:rPr lang="en-US" dirty="0">
                <a:latin typeface="Calibri"/>
                <a:cs typeface="Calibri"/>
              </a:rPr>
              <a:t>. "Integrated model, batch, and domain parallelism in training neural networks."  SPAA, 2018.</a:t>
            </a:r>
          </a:p>
        </p:txBody>
      </p:sp>
    </p:spTree>
    <p:extLst>
      <p:ext uri="{BB962C8B-B14F-4D97-AF65-F5344CB8AC3E}">
        <p14:creationId xmlns:p14="http://schemas.microsoft.com/office/powerpoint/2010/main" val="15943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FFD26-0C93-9146-8F35-B973F3BE3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Parallelism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8BBEE-20D0-444F-B68B-E26099CAC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 </a:t>
            </a:r>
            <a:r>
              <a:rPr lang="en-US" dirty="0">
                <a:solidFill>
                  <a:srgbClr val="00B050"/>
                </a:solidFill>
              </a:rPr>
              <a:t>better comm complexity for </a:t>
            </a:r>
            <a:r>
              <a:rPr lang="en-US" b="1" dirty="0">
                <a:solidFill>
                  <a:srgbClr val="00B050"/>
                </a:solidFill>
              </a:rPr>
              <a:t>large</a:t>
            </a:r>
            <a:r>
              <a:rPr lang="en-US" dirty="0">
                <a:solidFill>
                  <a:srgbClr val="00B050"/>
                </a:solidFill>
              </a:rPr>
              <a:t> FC </a:t>
            </a:r>
            <a:r>
              <a:rPr lang="en-US" dirty="0"/>
              <a:t>layers than Data parallel approach</a:t>
            </a:r>
          </a:p>
          <a:p>
            <a:r>
              <a:rPr lang="en-US" dirty="0"/>
              <a:t>Makes training large models feasible by breaking it into smaller parts</a:t>
            </a:r>
          </a:p>
          <a:p>
            <a:r>
              <a:rPr lang="en-US" dirty="0"/>
              <a:t>However, requires </a:t>
            </a:r>
            <a:r>
              <a:rPr lang="en-US" b="1" dirty="0">
                <a:solidFill>
                  <a:srgbClr val="FF0000"/>
                </a:solidFill>
              </a:rPr>
              <a:t>blocking collective communication </a:t>
            </a:r>
            <a:r>
              <a:rPr lang="en-US" dirty="0"/>
              <a:t>during </a:t>
            </a:r>
            <a:r>
              <a:rPr lang="en-US" b="1" dirty="0"/>
              <a:t>both </a:t>
            </a:r>
            <a:r>
              <a:rPr lang="en-US" dirty="0"/>
              <a:t>forward pass (all gather), as well as backwards pass (all reduce)</a:t>
            </a:r>
          </a:p>
          <a:p>
            <a:r>
              <a:rPr lang="en-US" dirty="0"/>
              <a:t>Slightly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harder to implement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than data/pipeline parallel</a:t>
            </a:r>
          </a:p>
        </p:txBody>
      </p:sp>
    </p:spTree>
    <p:extLst>
      <p:ext uri="{BB962C8B-B14F-4D97-AF65-F5344CB8AC3E}">
        <p14:creationId xmlns:p14="http://schemas.microsoft.com/office/powerpoint/2010/main" val="2983952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04962-E696-8243-840A-D44712E0D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Model and Data Parallelism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230149-0FAA-554B-9919-FA43069FB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082" y="864775"/>
            <a:ext cx="5420520" cy="18414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AADEA5-9F75-EC44-9696-7E4D4873B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880" y="2834570"/>
            <a:ext cx="5910311" cy="16886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C32605-ED5E-DE49-BAA9-34DA6AF7B4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63" y="4602060"/>
            <a:ext cx="5675928" cy="18491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07E6B5-E94C-D842-9C73-684C28A354E6}"/>
              </a:ext>
            </a:extLst>
          </p:cNvPr>
          <p:cNvSpPr txBox="1"/>
          <p:nvPr/>
        </p:nvSpPr>
        <p:spPr>
          <a:xfrm>
            <a:off x="10560786" y="3026309"/>
            <a:ext cx="1631214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Processes are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2D indexed: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P=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</a:t>
            </a:r>
            <a:r>
              <a:rPr kumimoji="0" lang="en-US" sz="1800" b="1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x P</a:t>
            </a:r>
            <a:r>
              <a:rPr kumimoji="0" lang="en-US" sz="1800" b="1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1592A4-4B6F-B640-A710-01C0D293C979}"/>
              </a:ext>
            </a:extLst>
          </p:cNvPr>
          <p:cNvSpPr/>
          <p:nvPr/>
        </p:nvSpPr>
        <p:spPr>
          <a:xfrm>
            <a:off x="58776" y="6452678"/>
            <a:ext cx="12074448" cy="307777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lvl="0" hangingPunct="0">
              <a:buClrTx/>
              <a:defRPr/>
            </a:pPr>
            <a:r>
              <a:rPr lang="en-US" dirty="0">
                <a:latin typeface="Calibri"/>
                <a:cs typeface="Calibri"/>
              </a:rPr>
              <a:t>[1] Gholami, Amir, </a:t>
            </a:r>
            <a:r>
              <a:rPr lang="en-US" dirty="0" err="1">
                <a:latin typeface="Calibri"/>
                <a:cs typeface="Calibri"/>
              </a:rPr>
              <a:t>Ariful</a:t>
            </a:r>
            <a:r>
              <a:rPr lang="en-US" dirty="0">
                <a:latin typeface="Calibri"/>
                <a:cs typeface="Calibri"/>
              </a:rPr>
              <a:t> Azad, Peter </a:t>
            </a:r>
            <a:r>
              <a:rPr lang="en-US" dirty="0" err="1">
                <a:latin typeface="Calibri"/>
                <a:cs typeface="Calibri"/>
              </a:rPr>
              <a:t>Jin</a:t>
            </a:r>
            <a:r>
              <a:rPr lang="en-US" dirty="0">
                <a:latin typeface="Calibri"/>
                <a:cs typeface="Calibri"/>
              </a:rPr>
              <a:t>, Kurt Keutzer, and Aydin </a:t>
            </a:r>
            <a:r>
              <a:rPr lang="en-US" dirty="0" err="1">
                <a:latin typeface="Calibri"/>
                <a:cs typeface="Calibri"/>
              </a:rPr>
              <a:t>Buluc</a:t>
            </a:r>
            <a:r>
              <a:rPr lang="en-US" dirty="0">
                <a:latin typeface="Calibri"/>
                <a:cs typeface="Calibri"/>
              </a:rPr>
              <a:t>. "Integrated model, batch, and domain parallelism in training neural networks."  SPAA, 2018.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5529C1A-FF10-954B-A632-E831CBF9A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2" y="1468786"/>
            <a:ext cx="4079734" cy="4675536"/>
          </a:xfrm>
        </p:spPr>
        <p:txBody>
          <a:bodyPr>
            <a:normAutofit/>
          </a:bodyPr>
          <a:lstStyle/>
          <a:p>
            <a:pPr marL="14287" indent="0">
              <a:buNone/>
            </a:pPr>
            <a:r>
              <a:rPr lang="en-US" sz="2400" dirty="0"/>
              <a:t>For a linear graph we can find the optimal hybrid method for analyzing the communication complexity, coupled with hardware utilization [1]</a:t>
            </a:r>
          </a:p>
        </p:txBody>
      </p:sp>
    </p:spTree>
    <p:extLst>
      <p:ext uri="{BB962C8B-B14F-4D97-AF65-F5344CB8AC3E}">
        <p14:creationId xmlns:p14="http://schemas.microsoft.com/office/powerpoint/2010/main" val="10423501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ECAE8-4FDB-C042-8283-5C77AFCFD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Hybrid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4D9B6-945B-604F-A83B-1B605B6AB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" y="1468786"/>
            <a:ext cx="11345106" cy="4675536"/>
          </a:xfrm>
        </p:spPr>
        <p:txBody>
          <a:bodyPr/>
          <a:lstStyle/>
          <a:p>
            <a:pPr marL="14287" indent="0">
              <a:buNone/>
            </a:pPr>
            <a:r>
              <a:rPr lang="en-US" dirty="0"/>
              <a:t>For a general computational graph we need to decide on:</a:t>
            </a:r>
          </a:p>
          <a:p>
            <a:r>
              <a:rPr lang="en-US" dirty="0"/>
              <a:t>How many processes to assign for DP</a:t>
            </a:r>
          </a:p>
          <a:p>
            <a:r>
              <a:rPr lang="en-US" dirty="0"/>
              <a:t>Which axes to break the model: operator vs pipeline</a:t>
            </a:r>
          </a:p>
          <a:p>
            <a:r>
              <a:rPr lang="en-US" dirty="0"/>
              <a:t>How to efficiently map the GPUs to the resulting execution graph</a:t>
            </a:r>
          </a:p>
          <a:p>
            <a:r>
              <a:rPr lang="en-US" dirty="0"/>
              <a:t>…</a:t>
            </a:r>
          </a:p>
          <a:p>
            <a:pPr marL="14287" indent="0">
              <a:buNone/>
            </a:pPr>
            <a:r>
              <a:rPr lang="en-US" dirty="0"/>
              <a:t>For a general non-linear graph this leads to a combinatorically large search space</a:t>
            </a:r>
          </a:p>
        </p:txBody>
      </p:sp>
    </p:spTree>
    <p:extLst>
      <p:ext uri="{BB962C8B-B14F-4D97-AF65-F5344CB8AC3E}">
        <p14:creationId xmlns:p14="http://schemas.microsoft.com/office/powerpoint/2010/main" val="8586434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F3969-8E4A-3B4B-A2AF-375DA34CB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Methods: </a:t>
            </a:r>
            <a:r>
              <a:rPr lang="en-US" dirty="0" err="1"/>
              <a:t>Alpa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F63A26-43A5-684A-BCA5-6EB2DD2E86B0}"/>
              </a:ext>
            </a:extLst>
          </p:cNvPr>
          <p:cNvSpPr txBox="1"/>
          <p:nvPr/>
        </p:nvSpPr>
        <p:spPr>
          <a:xfrm>
            <a:off x="145293" y="5179947"/>
            <a:ext cx="108013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Tx/>
              <a:buChar char="-"/>
            </a:pPr>
            <a:r>
              <a:rPr lang="en-US" sz="2400" dirty="0"/>
              <a:t>Organize inter- and intra-op parallelism as a two-level hierarchical space</a:t>
            </a:r>
          </a:p>
          <a:p>
            <a:pPr fontAlgn="base"/>
            <a:r>
              <a:rPr lang="en-US" sz="1000" dirty="0"/>
              <a:t>  </a:t>
            </a:r>
          </a:p>
          <a:p>
            <a:pPr marL="342900" indent="-342900" fontAlgn="base">
              <a:buFontTx/>
              <a:buChar char="-"/>
            </a:pPr>
            <a:r>
              <a:rPr lang="en-US" sz="2400" dirty="0"/>
              <a:t>Design algorithms to derive optimal plans at each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04A653-A2FC-5A4D-BE6C-5CA28CC981A1}"/>
              </a:ext>
            </a:extLst>
          </p:cNvPr>
          <p:cNvSpPr txBox="1"/>
          <p:nvPr/>
        </p:nvSpPr>
        <p:spPr>
          <a:xfrm>
            <a:off x="1071113" y="2182668"/>
            <a:ext cx="33816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Pipeline Parallelism*</a:t>
            </a:r>
          </a:p>
          <a:p>
            <a:r>
              <a:rPr lang="en-US" sz="2000" dirty="0"/>
              <a:t>(less communication)</a:t>
            </a:r>
          </a:p>
          <a:p>
            <a:r>
              <a:rPr lang="en-US" sz="2000" dirty="0"/>
              <a:t>*aka inter-op parallelism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961181-FE2D-904C-85D9-7C6FBC1B4907}"/>
              </a:ext>
            </a:extLst>
          </p:cNvPr>
          <p:cNvSpPr txBox="1"/>
          <p:nvPr/>
        </p:nvSpPr>
        <p:spPr>
          <a:xfrm>
            <a:off x="1071113" y="3422429"/>
            <a:ext cx="30059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Model Parallelism*</a:t>
            </a:r>
          </a:p>
          <a:p>
            <a:r>
              <a:rPr lang="en-US" sz="2000" dirty="0"/>
              <a:t>(more communication)</a:t>
            </a:r>
          </a:p>
          <a:p>
            <a:r>
              <a:rPr lang="en-US" sz="2000" dirty="0"/>
              <a:t>* aka intra-op parallelism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503427B-2B12-924F-8558-6A05113FF178}"/>
              </a:ext>
            </a:extLst>
          </p:cNvPr>
          <p:cNvGrpSpPr/>
          <p:nvPr/>
        </p:nvGrpSpPr>
        <p:grpSpPr>
          <a:xfrm>
            <a:off x="4077064" y="935333"/>
            <a:ext cx="6466679" cy="4281112"/>
            <a:chOff x="4077064" y="1131276"/>
            <a:chExt cx="6466679" cy="4281112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755510BA-72A1-3F4C-A6D8-E649D52ED8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7670" y="1131276"/>
              <a:ext cx="4946073" cy="428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933DAEB-AD2A-114C-8437-4D4294035CC3}"/>
                </a:ext>
              </a:extLst>
            </p:cNvPr>
            <p:cNvSpPr/>
            <p:nvPr/>
          </p:nvSpPr>
          <p:spPr>
            <a:xfrm>
              <a:off x="4985964" y="3747754"/>
              <a:ext cx="12234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400 Gbps</a:t>
              </a:r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B48C27A-5FE9-E94B-80B5-2F0E66D61720}"/>
                </a:ext>
              </a:extLst>
            </p:cNvPr>
            <p:cNvSpPr/>
            <p:nvPr/>
          </p:nvSpPr>
          <p:spPr>
            <a:xfrm>
              <a:off x="4883372" y="1972344"/>
              <a:ext cx="14285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10-50 Gbps</a:t>
              </a:r>
              <a:endParaRPr lang="en-US" dirty="0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41689ED-2BC0-384F-BFAA-B7C50E29D01D}"/>
                </a:ext>
              </a:extLst>
            </p:cNvPr>
            <p:cNvCxnSpPr>
              <a:cxnSpLocks/>
              <a:stCxn id="11" idx="3"/>
              <a:endCxn id="12" idx="1"/>
            </p:cNvCxnSpPr>
            <p:nvPr/>
          </p:nvCxnSpPr>
          <p:spPr>
            <a:xfrm flipV="1">
              <a:off x="4452730" y="2157010"/>
              <a:ext cx="430642" cy="564267"/>
            </a:xfrm>
            <a:prstGeom prst="straightConnector1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10069C8-4139-C841-A913-FB5D537F5FAA}"/>
                </a:ext>
              </a:extLst>
            </p:cNvPr>
            <p:cNvCxnSpPr>
              <a:cxnSpLocks/>
              <a:stCxn id="14" idx="3"/>
              <a:endCxn id="10" idx="1"/>
            </p:cNvCxnSpPr>
            <p:nvPr/>
          </p:nvCxnSpPr>
          <p:spPr>
            <a:xfrm flipV="1">
              <a:off x="4077064" y="3932420"/>
              <a:ext cx="908900" cy="28618"/>
            </a:xfrm>
            <a:prstGeom prst="straightConnector1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72AF7DC-FDCC-6F44-B206-B40BB1875948}"/>
              </a:ext>
            </a:extLst>
          </p:cNvPr>
          <p:cNvSpPr/>
          <p:nvPr/>
        </p:nvSpPr>
        <p:spPr>
          <a:xfrm>
            <a:off x="102057" y="6361464"/>
            <a:ext cx="10243726" cy="461665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hangingPunct="0">
              <a:buClrTx/>
              <a:defRPr/>
            </a:pPr>
            <a:r>
              <a:rPr lang="en-US" sz="1200" kern="1200" dirty="0"/>
              <a:t>Slide: Courtesy of </a:t>
            </a:r>
            <a:r>
              <a:rPr lang="en-US" sz="1200" kern="1200" dirty="0" err="1"/>
              <a:t>Lianming</a:t>
            </a:r>
            <a:r>
              <a:rPr lang="en-US" sz="1200" kern="1200" dirty="0"/>
              <a:t> Zheng</a:t>
            </a:r>
          </a:p>
          <a:p>
            <a:pPr hangingPunct="0">
              <a:buClrTx/>
              <a:defRPr/>
            </a:pPr>
            <a:r>
              <a:rPr lang="en-US" sz="1200" kern="1200" dirty="0"/>
              <a:t>Zheng, </a:t>
            </a:r>
            <a:r>
              <a:rPr lang="en-US" sz="1200" kern="1200" dirty="0" err="1"/>
              <a:t>Lianmin</a:t>
            </a:r>
            <a:r>
              <a:rPr lang="en-US" sz="1200" kern="1200" dirty="0"/>
              <a:t>, et al. "</a:t>
            </a:r>
            <a:r>
              <a:rPr lang="en-US" sz="1200" kern="1200" dirty="0" err="1"/>
              <a:t>Alpa</a:t>
            </a:r>
            <a:r>
              <a:rPr lang="en-US" sz="1200" kern="1200" dirty="0"/>
              <a:t>: Automating Inter-and Intra-Operator Parallelism for Distributed Deep Learning." </a:t>
            </a:r>
            <a:r>
              <a:rPr lang="en-US" sz="1200" kern="1200" dirty="0" err="1"/>
              <a:t>arXiv</a:t>
            </a:r>
            <a:r>
              <a:rPr lang="en-US" sz="1200" kern="1200" dirty="0"/>
              <a:t> preprint arXiv:2201.12023 (2022).</a:t>
            </a:r>
          </a:p>
        </p:txBody>
      </p:sp>
    </p:spTree>
    <p:extLst>
      <p:ext uri="{BB962C8B-B14F-4D97-AF65-F5344CB8AC3E}">
        <p14:creationId xmlns:p14="http://schemas.microsoft.com/office/powerpoint/2010/main" val="217576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57365-BE99-4D4B-9862-4B1C41393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29" y="60488"/>
            <a:ext cx="10515600" cy="1325563"/>
          </a:xfrm>
        </p:spPr>
        <p:txBody>
          <a:bodyPr/>
          <a:lstStyle/>
          <a:p>
            <a:r>
              <a:rPr lang="en-US" dirty="0"/>
              <a:t>Alpa: Architecture Overview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9D7FF52E-D665-E842-AE44-9B67EEFE58F3}"/>
              </a:ext>
            </a:extLst>
          </p:cNvPr>
          <p:cNvSpPr txBox="1"/>
          <p:nvPr/>
        </p:nvSpPr>
        <p:spPr>
          <a:xfrm>
            <a:off x="2506444" y="3085612"/>
            <a:ext cx="1037463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Compiler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0615EB91-7D00-9949-A86A-6E818248E415}"/>
              </a:ext>
            </a:extLst>
          </p:cNvPr>
          <p:cNvSpPr txBox="1"/>
          <p:nvPr/>
        </p:nvSpPr>
        <p:spPr>
          <a:xfrm>
            <a:off x="2534753" y="5151448"/>
            <a:ext cx="980846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Runtime</a:t>
            </a:r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05353394-E0DE-4D41-BDBD-AF6D93146255}"/>
              </a:ext>
            </a:extLst>
          </p:cNvPr>
          <p:cNvGrpSpPr/>
          <p:nvPr/>
        </p:nvGrpSpPr>
        <p:grpSpPr>
          <a:xfrm>
            <a:off x="3819774" y="5002282"/>
            <a:ext cx="5998966" cy="1855718"/>
            <a:chOff x="2123221" y="5002282"/>
            <a:chExt cx="5998966" cy="1855718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DC7AD9F7-4E59-0643-8A42-74696BC7365D}"/>
                </a:ext>
              </a:extLst>
            </p:cNvPr>
            <p:cNvSpPr txBox="1"/>
            <p:nvPr/>
          </p:nvSpPr>
          <p:spPr>
            <a:xfrm>
              <a:off x="4228546" y="6519446"/>
              <a:ext cx="17993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Inter-op Parallelism</a:t>
              </a:r>
            </a:p>
          </p:txBody>
        </p:sp>
        <p:sp>
          <p:nvSpPr>
            <p:cNvPr id="96" name="Left Brace 95">
              <a:extLst>
                <a:ext uri="{FF2B5EF4-FFF2-40B4-BE49-F238E27FC236}">
                  <a16:creationId xmlns:a16="http://schemas.microsoft.com/office/drawing/2014/main" id="{39A24818-F254-FB40-93E3-4F8880808AAD}"/>
                </a:ext>
              </a:extLst>
            </p:cNvPr>
            <p:cNvSpPr/>
            <p:nvPr/>
          </p:nvSpPr>
          <p:spPr>
            <a:xfrm rot="16200000">
              <a:off x="5003581" y="3500457"/>
              <a:ext cx="182880" cy="5943600"/>
            </a:xfrm>
            <a:prstGeom prst="leftBrace">
              <a:avLst>
                <a:gd name="adj1" fmla="val 39279"/>
                <a:gd name="adj2" fmla="val 50000"/>
              </a:avLst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AAD23D74-58AF-9148-847A-5927E50400E8}"/>
                </a:ext>
              </a:extLst>
            </p:cNvPr>
            <p:cNvCxnSpPr>
              <a:cxnSpLocks/>
            </p:cNvCxnSpPr>
            <p:nvPr/>
          </p:nvCxnSpPr>
          <p:spPr>
            <a:xfrm>
              <a:off x="4006236" y="5691109"/>
              <a:ext cx="18288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3A37585D-3B2E-424E-B08A-FC10AFA31C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94876" y="5798503"/>
              <a:ext cx="18288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A7374895-7AD9-D947-8399-9F88157E815F}"/>
                </a:ext>
              </a:extLst>
            </p:cNvPr>
            <p:cNvSpPr/>
            <p:nvPr/>
          </p:nvSpPr>
          <p:spPr>
            <a:xfrm>
              <a:off x="4191981" y="5012902"/>
              <a:ext cx="1920240" cy="13441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EAA1C65F-44B1-2645-8891-193D805DA969}"/>
                </a:ext>
              </a:extLst>
            </p:cNvPr>
            <p:cNvSpPr/>
            <p:nvPr/>
          </p:nvSpPr>
          <p:spPr>
            <a:xfrm>
              <a:off x="4237701" y="5315334"/>
              <a:ext cx="1828800" cy="4075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EAA1B316-4B73-4545-AA36-F932F6087E12}"/>
                </a:ext>
              </a:extLst>
            </p:cNvPr>
            <p:cNvSpPr txBox="1"/>
            <p:nvPr/>
          </p:nvSpPr>
          <p:spPr>
            <a:xfrm>
              <a:off x="4834552" y="5363638"/>
              <a:ext cx="246888" cy="31089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D0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B0464EC-8CA9-8445-BD5E-2466EB98AF80}"/>
                </a:ext>
              </a:extLst>
            </p:cNvPr>
            <p:cNvSpPr txBox="1"/>
            <p:nvPr/>
          </p:nvSpPr>
          <p:spPr>
            <a:xfrm>
              <a:off x="5147061" y="5363638"/>
              <a:ext cx="246888" cy="31089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D1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081B4F9A-66CE-BC4A-B11C-B349176A6399}"/>
                </a:ext>
              </a:extLst>
            </p:cNvPr>
            <p:cNvSpPr txBox="1"/>
            <p:nvPr/>
          </p:nvSpPr>
          <p:spPr>
            <a:xfrm>
              <a:off x="5459570" y="5363638"/>
              <a:ext cx="246888" cy="31089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D2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B8ACC8A6-D8A0-6642-B717-6D2C68F9A6D0}"/>
                </a:ext>
              </a:extLst>
            </p:cNvPr>
            <p:cNvSpPr txBox="1"/>
            <p:nvPr/>
          </p:nvSpPr>
          <p:spPr>
            <a:xfrm>
              <a:off x="5772078" y="5363638"/>
              <a:ext cx="246888" cy="31089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D3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A8FB1A9-77FB-F245-A39F-4500EAA1157E}"/>
                </a:ext>
              </a:extLst>
            </p:cNvPr>
            <p:cNvSpPr txBox="1"/>
            <p:nvPr/>
          </p:nvSpPr>
          <p:spPr>
            <a:xfrm>
              <a:off x="4175804" y="5365198"/>
              <a:ext cx="72276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Worker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F79417E2-9751-8849-A130-B396C822A61D}"/>
                </a:ext>
              </a:extLst>
            </p:cNvPr>
            <p:cNvSpPr/>
            <p:nvPr/>
          </p:nvSpPr>
          <p:spPr>
            <a:xfrm>
              <a:off x="4237701" y="5772703"/>
              <a:ext cx="1828800" cy="4075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1F27CACC-0968-CE46-B059-6611461AC2AD}"/>
                </a:ext>
              </a:extLst>
            </p:cNvPr>
            <p:cNvSpPr txBox="1"/>
            <p:nvPr/>
          </p:nvSpPr>
          <p:spPr>
            <a:xfrm>
              <a:off x="4175805" y="5822567"/>
              <a:ext cx="72276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Worker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3F275B54-69C7-044E-923F-095A657CC22F}"/>
                </a:ext>
              </a:extLst>
            </p:cNvPr>
            <p:cNvSpPr txBox="1"/>
            <p:nvPr/>
          </p:nvSpPr>
          <p:spPr>
            <a:xfrm>
              <a:off x="4989236" y="6039950"/>
              <a:ext cx="325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8CAD7333-9049-ED45-BEF1-97D5CC20421C}"/>
                </a:ext>
              </a:extLst>
            </p:cNvPr>
            <p:cNvSpPr/>
            <p:nvPr/>
          </p:nvSpPr>
          <p:spPr>
            <a:xfrm>
              <a:off x="6367069" y="5012902"/>
              <a:ext cx="1755118" cy="13402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3265A10C-49A0-8F45-AE60-5142F4694BFE}"/>
                </a:ext>
              </a:extLst>
            </p:cNvPr>
            <p:cNvSpPr/>
            <p:nvPr/>
          </p:nvSpPr>
          <p:spPr>
            <a:xfrm>
              <a:off x="6528438" y="5002282"/>
              <a:ext cx="143238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Device Mesh N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BF41ACBD-E91E-414A-8D01-3AE42039B81F}"/>
                </a:ext>
              </a:extLst>
            </p:cNvPr>
            <p:cNvSpPr txBox="1"/>
            <p:nvPr/>
          </p:nvSpPr>
          <p:spPr>
            <a:xfrm>
              <a:off x="7210044" y="6039949"/>
              <a:ext cx="325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8AD8FA8D-6C09-E244-A726-9E61951C1F59}"/>
                </a:ext>
              </a:extLst>
            </p:cNvPr>
            <p:cNvSpPr/>
            <p:nvPr/>
          </p:nvSpPr>
          <p:spPr>
            <a:xfrm>
              <a:off x="6406473" y="5315334"/>
              <a:ext cx="1676310" cy="4075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5417E172-2704-694E-8859-12D38C8F2963}"/>
                </a:ext>
              </a:extLst>
            </p:cNvPr>
            <p:cNvSpPr txBox="1"/>
            <p:nvPr/>
          </p:nvSpPr>
          <p:spPr>
            <a:xfrm>
              <a:off x="6370078" y="5365198"/>
              <a:ext cx="72276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Worker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7E86F0AD-3807-5348-A4F1-4C5D74990226}"/>
                </a:ext>
              </a:extLst>
            </p:cNvPr>
            <p:cNvSpPr txBox="1"/>
            <p:nvPr/>
          </p:nvSpPr>
          <p:spPr>
            <a:xfrm>
              <a:off x="7086680" y="5365198"/>
              <a:ext cx="940730" cy="3077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Devices ...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98868377-B74A-E942-AA08-D7FD12A317B7}"/>
                </a:ext>
              </a:extLst>
            </p:cNvPr>
            <p:cNvSpPr/>
            <p:nvPr/>
          </p:nvSpPr>
          <p:spPr>
            <a:xfrm>
              <a:off x="6406473" y="5772703"/>
              <a:ext cx="1676310" cy="4075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AF557B07-2954-894C-9C60-813F5EE74236}"/>
                </a:ext>
              </a:extLst>
            </p:cNvPr>
            <p:cNvSpPr txBox="1"/>
            <p:nvPr/>
          </p:nvSpPr>
          <p:spPr>
            <a:xfrm>
              <a:off x="6370078" y="5822567"/>
              <a:ext cx="72276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Worker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3C92D5A5-14E8-2E44-BAEF-87D7D17880AE}"/>
                </a:ext>
              </a:extLst>
            </p:cNvPr>
            <p:cNvSpPr txBox="1"/>
            <p:nvPr/>
          </p:nvSpPr>
          <p:spPr>
            <a:xfrm>
              <a:off x="7086680" y="5822567"/>
              <a:ext cx="940730" cy="3077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Devices ...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D48BEB27-4C49-B24D-8BB6-98BD93702854}"/>
                </a:ext>
              </a:extLst>
            </p:cNvPr>
            <p:cNvSpPr txBox="1"/>
            <p:nvPr/>
          </p:nvSpPr>
          <p:spPr>
            <a:xfrm>
              <a:off x="6078400" y="5523756"/>
              <a:ext cx="325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9964F2D7-8A38-4D4A-AF0F-43A301FA53D9}"/>
                </a:ext>
              </a:extLst>
            </p:cNvPr>
            <p:cNvSpPr txBox="1"/>
            <p:nvPr/>
          </p:nvSpPr>
          <p:spPr>
            <a:xfrm>
              <a:off x="4834552" y="5821007"/>
              <a:ext cx="246888" cy="31089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D0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69E727B-748A-6B4F-AB05-BF74EA15BBBD}"/>
                </a:ext>
              </a:extLst>
            </p:cNvPr>
            <p:cNvSpPr txBox="1"/>
            <p:nvPr/>
          </p:nvSpPr>
          <p:spPr>
            <a:xfrm>
              <a:off x="5147061" y="5821007"/>
              <a:ext cx="246888" cy="31089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D1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A5ACAE11-45E2-C941-9924-29BB57A432C7}"/>
                </a:ext>
              </a:extLst>
            </p:cNvPr>
            <p:cNvSpPr txBox="1"/>
            <p:nvPr/>
          </p:nvSpPr>
          <p:spPr>
            <a:xfrm>
              <a:off x="5459570" y="5821007"/>
              <a:ext cx="246888" cy="31089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D2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5B2F6C50-F58F-1246-A7A2-336F815CE825}"/>
                </a:ext>
              </a:extLst>
            </p:cNvPr>
            <p:cNvSpPr txBox="1"/>
            <p:nvPr/>
          </p:nvSpPr>
          <p:spPr>
            <a:xfrm>
              <a:off x="5772078" y="5821007"/>
              <a:ext cx="246888" cy="31089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D3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828BA70F-1221-2C45-855C-856A681FA604}"/>
                </a:ext>
              </a:extLst>
            </p:cNvPr>
            <p:cNvSpPr/>
            <p:nvPr/>
          </p:nvSpPr>
          <p:spPr>
            <a:xfrm>
              <a:off x="4450338" y="5002282"/>
              <a:ext cx="140352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Device Mesh 2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4149BF61-BF75-9C4C-A1A8-51FE76FA2D54}"/>
              </a:ext>
            </a:extLst>
          </p:cNvPr>
          <p:cNvGrpSpPr/>
          <p:nvPr/>
        </p:nvGrpSpPr>
        <p:grpSpPr>
          <a:xfrm>
            <a:off x="3735571" y="4558589"/>
            <a:ext cx="1953615" cy="1819915"/>
            <a:chOff x="2039018" y="4558589"/>
            <a:chExt cx="1953615" cy="1819915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D37AF9F-5EA8-DD45-A3D3-2322EEA2BBDB}"/>
                </a:ext>
              </a:extLst>
            </p:cNvPr>
            <p:cNvSpPr/>
            <p:nvPr/>
          </p:nvSpPr>
          <p:spPr>
            <a:xfrm>
              <a:off x="2072393" y="5012902"/>
              <a:ext cx="1920240" cy="13441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B056DE8-2173-7B47-BFD2-4D21362C927B}"/>
                </a:ext>
              </a:extLst>
            </p:cNvPr>
            <p:cNvSpPr/>
            <p:nvPr/>
          </p:nvSpPr>
          <p:spPr>
            <a:xfrm>
              <a:off x="2118113" y="5315334"/>
              <a:ext cx="1828800" cy="4075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14675F0A-F934-844A-8185-56C70C04D09F}"/>
                </a:ext>
              </a:extLst>
            </p:cNvPr>
            <p:cNvSpPr/>
            <p:nvPr/>
          </p:nvSpPr>
          <p:spPr>
            <a:xfrm>
              <a:off x="2330750" y="5002282"/>
              <a:ext cx="140352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Device Mesh 1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076AFD8F-DA7B-3E49-9CFB-C722D07F4D82}"/>
                </a:ext>
              </a:extLst>
            </p:cNvPr>
            <p:cNvSpPr txBox="1"/>
            <p:nvPr/>
          </p:nvSpPr>
          <p:spPr>
            <a:xfrm>
              <a:off x="2039018" y="5365198"/>
              <a:ext cx="72276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Worker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17B64969-9E7F-3043-BA9E-A5DC8FB830FD}"/>
                </a:ext>
              </a:extLst>
            </p:cNvPr>
            <p:cNvSpPr/>
            <p:nvPr/>
          </p:nvSpPr>
          <p:spPr>
            <a:xfrm>
              <a:off x="2118113" y="5772703"/>
              <a:ext cx="1828800" cy="4075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6D0B873-3A78-7241-ABF8-C8BD54D178B0}"/>
                </a:ext>
              </a:extLst>
            </p:cNvPr>
            <p:cNvSpPr txBox="1"/>
            <p:nvPr/>
          </p:nvSpPr>
          <p:spPr>
            <a:xfrm>
              <a:off x="2039018" y="5822567"/>
              <a:ext cx="72276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Worker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63F087F8-3429-D449-9660-D93A85070E74}"/>
                </a:ext>
              </a:extLst>
            </p:cNvPr>
            <p:cNvSpPr txBox="1"/>
            <p:nvPr/>
          </p:nvSpPr>
          <p:spPr>
            <a:xfrm>
              <a:off x="2869648" y="6039950"/>
              <a:ext cx="325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0C336770-A5B4-C441-839C-C5469AA34365}"/>
                </a:ext>
              </a:extLst>
            </p:cNvPr>
            <p:cNvSpPr txBox="1"/>
            <p:nvPr/>
          </p:nvSpPr>
          <p:spPr>
            <a:xfrm>
              <a:off x="2095114" y="4558589"/>
              <a:ext cx="17985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Intra-op Parallelism</a:t>
              </a:r>
            </a:p>
          </p:txBody>
        </p:sp>
        <p:sp>
          <p:nvSpPr>
            <p:cNvPr id="114" name="Left Brace 113">
              <a:extLst>
                <a:ext uri="{FF2B5EF4-FFF2-40B4-BE49-F238E27FC236}">
                  <a16:creationId xmlns:a16="http://schemas.microsoft.com/office/drawing/2014/main" id="{DA67EDEA-D6B1-5D43-B13C-4B10E53DCF98}"/>
                </a:ext>
              </a:extLst>
            </p:cNvPr>
            <p:cNvSpPr/>
            <p:nvPr/>
          </p:nvSpPr>
          <p:spPr>
            <a:xfrm rot="5400000">
              <a:off x="2902927" y="4018759"/>
              <a:ext cx="182880" cy="1737360"/>
            </a:xfrm>
            <a:prstGeom prst="leftBrace">
              <a:avLst>
                <a:gd name="adj1" fmla="val 39279"/>
                <a:gd name="adj2" fmla="val 50000"/>
              </a:avLst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C7C9658C-1939-5348-82F8-57471C24496E}"/>
                </a:ext>
              </a:extLst>
            </p:cNvPr>
            <p:cNvSpPr txBox="1"/>
            <p:nvPr/>
          </p:nvSpPr>
          <p:spPr>
            <a:xfrm>
              <a:off x="2711731" y="5363638"/>
              <a:ext cx="246888" cy="31089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D0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CA16E3CE-6450-4148-B398-4715DF520CB5}"/>
                </a:ext>
              </a:extLst>
            </p:cNvPr>
            <p:cNvSpPr txBox="1"/>
            <p:nvPr/>
          </p:nvSpPr>
          <p:spPr>
            <a:xfrm>
              <a:off x="3025076" y="5363638"/>
              <a:ext cx="246888" cy="31089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D1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3F9EA708-FA5F-D147-B504-99ED64E7BD27}"/>
                </a:ext>
              </a:extLst>
            </p:cNvPr>
            <p:cNvSpPr txBox="1"/>
            <p:nvPr/>
          </p:nvSpPr>
          <p:spPr>
            <a:xfrm>
              <a:off x="3338421" y="5363638"/>
              <a:ext cx="246888" cy="31089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D2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7C107A7E-0420-A440-AAD3-B3AF2A12E3DE}"/>
                </a:ext>
              </a:extLst>
            </p:cNvPr>
            <p:cNvSpPr txBox="1"/>
            <p:nvPr/>
          </p:nvSpPr>
          <p:spPr>
            <a:xfrm>
              <a:off x="3651766" y="5363638"/>
              <a:ext cx="246888" cy="31089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D3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BCA4C6FB-3593-7248-B8FC-2C376057F344}"/>
                </a:ext>
              </a:extLst>
            </p:cNvPr>
            <p:cNvSpPr txBox="1"/>
            <p:nvPr/>
          </p:nvSpPr>
          <p:spPr>
            <a:xfrm>
              <a:off x="2711731" y="5821007"/>
              <a:ext cx="246888" cy="31089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D0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3F8C30FC-0DCC-DA47-9CF6-2B0A1B878453}"/>
                </a:ext>
              </a:extLst>
            </p:cNvPr>
            <p:cNvSpPr txBox="1"/>
            <p:nvPr/>
          </p:nvSpPr>
          <p:spPr>
            <a:xfrm>
              <a:off x="3025076" y="5821007"/>
              <a:ext cx="246888" cy="31089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D1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BE574DB1-C57C-CE4E-8F60-FDEB2389967B}"/>
                </a:ext>
              </a:extLst>
            </p:cNvPr>
            <p:cNvSpPr txBox="1"/>
            <p:nvPr/>
          </p:nvSpPr>
          <p:spPr>
            <a:xfrm>
              <a:off x="3338421" y="5821007"/>
              <a:ext cx="246888" cy="31089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D2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FEB8BBCD-A378-664A-B0E9-3DA6485B1EA3}"/>
                </a:ext>
              </a:extLst>
            </p:cNvPr>
            <p:cNvSpPr txBox="1"/>
            <p:nvPr/>
          </p:nvSpPr>
          <p:spPr>
            <a:xfrm>
              <a:off x="3651766" y="5821007"/>
              <a:ext cx="246888" cy="31089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D3</a:t>
              </a: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C23507A0-C2FF-274E-BD4E-C761926E7413}"/>
              </a:ext>
            </a:extLst>
          </p:cNvPr>
          <p:cNvGrpSpPr/>
          <p:nvPr/>
        </p:nvGrpSpPr>
        <p:grpSpPr>
          <a:xfrm>
            <a:off x="3843899" y="1417928"/>
            <a:ext cx="5608867" cy="923957"/>
            <a:chOff x="2147346" y="1417928"/>
            <a:chExt cx="5608867" cy="923957"/>
          </a:xfrm>
        </p:grpSpPr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833B3DAB-8143-7149-B5B5-135C3E52205D}"/>
                </a:ext>
              </a:extLst>
            </p:cNvPr>
            <p:cNvSpPr txBox="1"/>
            <p:nvPr/>
          </p:nvSpPr>
          <p:spPr>
            <a:xfrm>
              <a:off x="4103051" y="1417928"/>
              <a:ext cx="2094334" cy="27432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Computational Graph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29F9EE9F-60CC-B043-A79D-EF723DD83B4C}"/>
                </a:ext>
              </a:extLst>
            </p:cNvPr>
            <p:cNvSpPr txBox="1"/>
            <p:nvPr/>
          </p:nvSpPr>
          <p:spPr>
            <a:xfrm>
              <a:off x="2147346" y="1731623"/>
              <a:ext cx="1798506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Inter-op Pass</a:t>
              </a:r>
            </a:p>
          </p:txBody>
        </p:sp>
        <p:sp>
          <p:nvSpPr>
            <p:cNvPr id="165" name="Left Bracket 164">
              <a:extLst>
                <a:ext uri="{FF2B5EF4-FFF2-40B4-BE49-F238E27FC236}">
                  <a16:creationId xmlns:a16="http://schemas.microsoft.com/office/drawing/2014/main" id="{50BCAA7C-AD78-4E4E-8722-08F6FF9BADA3}"/>
                </a:ext>
              </a:extLst>
            </p:cNvPr>
            <p:cNvSpPr/>
            <p:nvPr/>
          </p:nvSpPr>
          <p:spPr>
            <a:xfrm rot="5400000">
              <a:off x="5916843" y="811264"/>
              <a:ext cx="91440" cy="2560320"/>
            </a:xfrm>
            <a:prstGeom prst="leftBracket">
              <a:avLst/>
            </a:prstGeom>
            <a:ln w="127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583046DB-477D-5547-B79B-6284375161C0}"/>
                </a:ext>
              </a:extLst>
            </p:cNvPr>
            <p:cNvSpPr txBox="1"/>
            <p:nvPr/>
          </p:nvSpPr>
          <p:spPr>
            <a:xfrm>
              <a:off x="6186875" y="1417928"/>
              <a:ext cx="1456928" cy="27432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Device Cluster</a:t>
              </a:r>
            </a:p>
          </p:txBody>
        </p:sp>
        <p:sp>
          <p:nvSpPr>
            <p:cNvPr id="169" name="Left Bracket 168">
              <a:extLst>
                <a:ext uri="{FF2B5EF4-FFF2-40B4-BE49-F238E27FC236}">
                  <a16:creationId xmlns:a16="http://schemas.microsoft.com/office/drawing/2014/main" id="{29305046-FA20-294A-A085-6EC7F8BA8A5F}"/>
                </a:ext>
              </a:extLst>
            </p:cNvPr>
            <p:cNvSpPr/>
            <p:nvPr/>
          </p:nvSpPr>
          <p:spPr>
            <a:xfrm rot="16200000">
              <a:off x="5950632" y="889849"/>
              <a:ext cx="76968" cy="1645920"/>
            </a:xfrm>
            <a:prstGeom prst="leftBracket">
              <a:avLst/>
            </a:prstGeom>
            <a:ln w="127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Down Arrow 170">
              <a:extLst>
                <a:ext uri="{FF2B5EF4-FFF2-40B4-BE49-F238E27FC236}">
                  <a16:creationId xmlns:a16="http://schemas.microsoft.com/office/drawing/2014/main" id="{BFD90711-980C-094D-BD54-F2FA3677254D}"/>
                </a:ext>
              </a:extLst>
            </p:cNvPr>
            <p:cNvSpPr/>
            <p:nvPr/>
          </p:nvSpPr>
          <p:spPr>
            <a:xfrm>
              <a:off x="5905036" y="1774062"/>
              <a:ext cx="171450" cy="248873"/>
            </a:xfrm>
            <a:prstGeom prst="downArrow">
              <a:avLst>
                <a:gd name="adj1" fmla="val 30428"/>
                <a:gd name="adj2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91EA7D4A-2290-564C-A64A-C9FE66EC8BA9}"/>
                </a:ext>
              </a:extLst>
            </p:cNvPr>
            <p:cNvSpPr>
              <a:spLocks/>
            </p:cNvSpPr>
            <p:nvPr/>
          </p:nvSpPr>
          <p:spPr>
            <a:xfrm>
              <a:off x="4225308" y="2067565"/>
              <a:ext cx="914400" cy="2743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Stage 1</a:t>
              </a: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F47E9E5F-C40D-BB43-908A-A0456D32F6D4}"/>
                </a:ext>
              </a:extLst>
            </p:cNvPr>
            <p:cNvSpPr>
              <a:spLocks/>
            </p:cNvSpPr>
            <p:nvPr/>
          </p:nvSpPr>
          <p:spPr>
            <a:xfrm>
              <a:off x="5533561" y="2067565"/>
              <a:ext cx="914400" cy="2743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Stage 2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283D09A9-3C76-EC43-9608-957C60119C56}"/>
                </a:ext>
              </a:extLst>
            </p:cNvPr>
            <p:cNvSpPr>
              <a:spLocks/>
            </p:cNvSpPr>
            <p:nvPr/>
          </p:nvSpPr>
          <p:spPr>
            <a:xfrm>
              <a:off x="6841813" y="2067565"/>
              <a:ext cx="914400" cy="2743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Stage N</a:t>
              </a: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3CDA92B1-8F43-F542-9D0D-334FA433CE30}"/>
              </a:ext>
            </a:extLst>
          </p:cNvPr>
          <p:cNvGrpSpPr/>
          <p:nvPr/>
        </p:nvGrpSpPr>
        <p:grpSpPr>
          <a:xfrm>
            <a:off x="3843899" y="2339340"/>
            <a:ext cx="5608867" cy="834294"/>
            <a:chOff x="2147346" y="2339340"/>
            <a:chExt cx="5608867" cy="834294"/>
          </a:xfrm>
        </p:grpSpPr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0A35D554-3571-874F-B2B5-CE8DC6961285}"/>
                </a:ext>
              </a:extLst>
            </p:cNvPr>
            <p:cNvSpPr txBox="1"/>
            <p:nvPr/>
          </p:nvSpPr>
          <p:spPr>
            <a:xfrm>
              <a:off x="6495548" y="2662802"/>
              <a:ext cx="325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F17FFFAA-E856-C74E-A621-BC5E3B0D848D}"/>
                </a:ext>
              </a:extLst>
            </p:cNvPr>
            <p:cNvSpPr txBox="1"/>
            <p:nvPr/>
          </p:nvSpPr>
          <p:spPr>
            <a:xfrm>
              <a:off x="2147346" y="2339340"/>
              <a:ext cx="1794899" cy="33855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Intra-op Pass</a:t>
              </a: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5CF147DF-7B09-D642-912A-8FA15352E060}"/>
                </a:ext>
              </a:extLst>
            </p:cNvPr>
            <p:cNvSpPr>
              <a:spLocks/>
            </p:cNvSpPr>
            <p:nvPr/>
          </p:nvSpPr>
          <p:spPr>
            <a:xfrm>
              <a:off x="4225308" y="2624994"/>
              <a:ext cx="914400" cy="54864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Sharded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Stage 1</a:t>
              </a:r>
            </a:p>
          </p:txBody>
        </p:sp>
        <p:sp>
          <p:nvSpPr>
            <p:cNvPr id="174" name="Down Arrow 173">
              <a:extLst>
                <a:ext uri="{FF2B5EF4-FFF2-40B4-BE49-F238E27FC236}">
                  <a16:creationId xmlns:a16="http://schemas.microsoft.com/office/drawing/2014/main" id="{159B659E-3656-EB46-8CBF-E16F35579520}"/>
                </a:ext>
              </a:extLst>
            </p:cNvPr>
            <p:cNvSpPr/>
            <p:nvPr/>
          </p:nvSpPr>
          <p:spPr>
            <a:xfrm>
              <a:off x="4596783" y="2384181"/>
              <a:ext cx="171450" cy="248873"/>
            </a:xfrm>
            <a:prstGeom prst="downArrow">
              <a:avLst>
                <a:gd name="adj1" fmla="val 30428"/>
                <a:gd name="adj2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9C289723-A0CA-464C-85F5-A3F01AC2FFE2}"/>
                </a:ext>
              </a:extLst>
            </p:cNvPr>
            <p:cNvSpPr>
              <a:spLocks/>
            </p:cNvSpPr>
            <p:nvPr/>
          </p:nvSpPr>
          <p:spPr>
            <a:xfrm>
              <a:off x="5533561" y="2624994"/>
              <a:ext cx="914400" cy="54864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Sharded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Stage 2</a:t>
              </a:r>
            </a:p>
          </p:txBody>
        </p:sp>
        <p:sp>
          <p:nvSpPr>
            <p:cNvPr id="179" name="Down Arrow 178">
              <a:extLst>
                <a:ext uri="{FF2B5EF4-FFF2-40B4-BE49-F238E27FC236}">
                  <a16:creationId xmlns:a16="http://schemas.microsoft.com/office/drawing/2014/main" id="{99FB0CD6-83A0-D949-A668-2FF4FBE4DE78}"/>
                </a:ext>
              </a:extLst>
            </p:cNvPr>
            <p:cNvSpPr/>
            <p:nvPr/>
          </p:nvSpPr>
          <p:spPr>
            <a:xfrm>
              <a:off x="5905036" y="2384181"/>
              <a:ext cx="171450" cy="248873"/>
            </a:xfrm>
            <a:prstGeom prst="downArrow">
              <a:avLst>
                <a:gd name="adj1" fmla="val 30428"/>
                <a:gd name="adj2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E5A39DD8-4EEB-3D4A-8974-E38ED550D63F}"/>
                </a:ext>
              </a:extLst>
            </p:cNvPr>
            <p:cNvSpPr>
              <a:spLocks/>
            </p:cNvSpPr>
            <p:nvPr/>
          </p:nvSpPr>
          <p:spPr>
            <a:xfrm>
              <a:off x="6841813" y="2624994"/>
              <a:ext cx="914400" cy="54864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Sharded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Stage N</a:t>
              </a:r>
            </a:p>
          </p:txBody>
        </p:sp>
        <p:sp>
          <p:nvSpPr>
            <p:cNvPr id="184" name="Down Arrow 183">
              <a:extLst>
                <a:ext uri="{FF2B5EF4-FFF2-40B4-BE49-F238E27FC236}">
                  <a16:creationId xmlns:a16="http://schemas.microsoft.com/office/drawing/2014/main" id="{EC6A5415-2A2E-5D44-8EB0-5357AA838CAB}"/>
                </a:ext>
              </a:extLst>
            </p:cNvPr>
            <p:cNvSpPr/>
            <p:nvPr/>
          </p:nvSpPr>
          <p:spPr>
            <a:xfrm>
              <a:off x="7213288" y="2384181"/>
              <a:ext cx="171450" cy="248873"/>
            </a:xfrm>
            <a:prstGeom prst="downArrow">
              <a:avLst>
                <a:gd name="adj1" fmla="val 30428"/>
                <a:gd name="adj2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90783D8C-47DC-354B-89E8-51FA2466F02C}"/>
              </a:ext>
            </a:extLst>
          </p:cNvPr>
          <p:cNvGrpSpPr/>
          <p:nvPr/>
        </p:nvGrpSpPr>
        <p:grpSpPr>
          <a:xfrm>
            <a:off x="3847942" y="2986340"/>
            <a:ext cx="5787704" cy="2026562"/>
            <a:chOff x="2151389" y="2986340"/>
            <a:chExt cx="5787704" cy="2026562"/>
          </a:xfrm>
        </p:grpSpPr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E751AD9B-A77A-3249-9DB4-AED1A7A658DD}"/>
                </a:ext>
              </a:extLst>
            </p:cNvPr>
            <p:cNvCxnSpPr>
              <a:cxnSpLocks/>
              <a:stCxn id="176" idx="2"/>
            </p:cNvCxnSpPr>
            <p:nvPr/>
          </p:nvCxnSpPr>
          <p:spPr>
            <a:xfrm flipH="1">
              <a:off x="3792450" y="3806480"/>
              <a:ext cx="890058" cy="782697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6CA9EF2C-04B9-FB45-A466-EEF3C1B2E7AA}"/>
                </a:ext>
              </a:extLst>
            </p:cNvPr>
            <p:cNvCxnSpPr>
              <a:cxnSpLocks/>
              <a:stCxn id="181" idx="2"/>
              <a:endCxn id="103" idx="0"/>
            </p:cNvCxnSpPr>
            <p:nvPr/>
          </p:nvCxnSpPr>
          <p:spPr>
            <a:xfrm flipH="1">
              <a:off x="5167867" y="3806480"/>
              <a:ext cx="822894" cy="1206422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09CE99D6-6EDD-8442-BE0D-D05612E31A4C}"/>
                </a:ext>
              </a:extLst>
            </p:cNvPr>
            <p:cNvCxnSpPr>
              <a:cxnSpLocks/>
              <a:stCxn id="186" idx="2"/>
              <a:endCxn id="115" idx="0"/>
            </p:cNvCxnSpPr>
            <p:nvPr/>
          </p:nvCxnSpPr>
          <p:spPr>
            <a:xfrm flipH="1">
              <a:off x="7260394" y="3806480"/>
              <a:ext cx="38619" cy="1206422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AC744436-0E19-F44A-A38E-B5F80D293B73}"/>
                </a:ext>
              </a:extLst>
            </p:cNvPr>
            <p:cNvSpPr txBox="1"/>
            <p:nvPr/>
          </p:nvSpPr>
          <p:spPr>
            <a:xfrm>
              <a:off x="2151389" y="2986340"/>
              <a:ext cx="1794899" cy="58477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Runtime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Orchestration</a:t>
              </a:r>
            </a:p>
          </p:txBody>
        </p:sp>
        <p:sp>
          <p:nvSpPr>
            <p:cNvPr id="175" name="Down Arrow 174">
              <a:extLst>
                <a:ext uri="{FF2B5EF4-FFF2-40B4-BE49-F238E27FC236}">
                  <a16:creationId xmlns:a16="http://schemas.microsoft.com/office/drawing/2014/main" id="{2A0CA633-D5B3-9F45-97B3-3EF0C2D12D38}"/>
                </a:ext>
              </a:extLst>
            </p:cNvPr>
            <p:cNvSpPr/>
            <p:nvPr/>
          </p:nvSpPr>
          <p:spPr>
            <a:xfrm>
              <a:off x="4596783" y="3150725"/>
              <a:ext cx="171450" cy="248873"/>
            </a:xfrm>
            <a:prstGeom prst="downArrow">
              <a:avLst>
                <a:gd name="adj1" fmla="val 30428"/>
                <a:gd name="adj2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FF144DCE-2361-0E40-BB18-8C66301D9C2E}"/>
                </a:ext>
              </a:extLst>
            </p:cNvPr>
            <p:cNvSpPr>
              <a:spLocks/>
            </p:cNvSpPr>
            <p:nvPr/>
          </p:nvSpPr>
          <p:spPr>
            <a:xfrm>
              <a:off x="4042428" y="3440720"/>
              <a:ext cx="1280160" cy="3657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Mesh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Executable 1</a:t>
              </a:r>
            </a:p>
          </p:txBody>
        </p:sp>
        <p:sp>
          <p:nvSpPr>
            <p:cNvPr id="180" name="Down Arrow 179">
              <a:extLst>
                <a:ext uri="{FF2B5EF4-FFF2-40B4-BE49-F238E27FC236}">
                  <a16:creationId xmlns:a16="http://schemas.microsoft.com/office/drawing/2014/main" id="{C37BBE54-6795-2444-B676-77519CC0A6D2}"/>
                </a:ext>
              </a:extLst>
            </p:cNvPr>
            <p:cNvSpPr/>
            <p:nvPr/>
          </p:nvSpPr>
          <p:spPr>
            <a:xfrm>
              <a:off x="5905036" y="3150725"/>
              <a:ext cx="171450" cy="248873"/>
            </a:xfrm>
            <a:prstGeom prst="downArrow">
              <a:avLst>
                <a:gd name="adj1" fmla="val 30428"/>
                <a:gd name="adj2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0BA99BF1-A800-904D-8C11-191557C2CE9A}"/>
                </a:ext>
              </a:extLst>
            </p:cNvPr>
            <p:cNvSpPr>
              <a:spLocks/>
            </p:cNvSpPr>
            <p:nvPr/>
          </p:nvSpPr>
          <p:spPr>
            <a:xfrm>
              <a:off x="5350681" y="3440720"/>
              <a:ext cx="1280160" cy="3657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Mesh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Executable 2</a:t>
              </a:r>
            </a:p>
          </p:txBody>
        </p:sp>
        <p:sp>
          <p:nvSpPr>
            <p:cNvPr id="185" name="Down Arrow 184">
              <a:extLst>
                <a:ext uri="{FF2B5EF4-FFF2-40B4-BE49-F238E27FC236}">
                  <a16:creationId xmlns:a16="http://schemas.microsoft.com/office/drawing/2014/main" id="{BA341992-6E84-304F-A20A-9581691A4D9E}"/>
                </a:ext>
              </a:extLst>
            </p:cNvPr>
            <p:cNvSpPr/>
            <p:nvPr/>
          </p:nvSpPr>
          <p:spPr>
            <a:xfrm>
              <a:off x="7213288" y="3150725"/>
              <a:ext cx="171450" cy="248873"/>
            </a:xfrm>
            <a:prstGeom prst="downArrow">
              <a:avLst>
                <a:gd name="adj1" fmla="val 30428"/>
                <a:gd name="adj2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5E423707-B4DC-C945-8E8C-CF94451A1E5F}"/>
                </a:ext>
              </a:extLst>
            </p:cNvPr>
            <p:cNvSpPr>
              <a:spLocks/>
            </p:cNvSpPr>
            <p:nvPr/>
          </p:nvSpPr>
          <p:spPr>
            <a:xfrm>
              <a:off x="6658933" y="3440720"/>
              <a:ext cx="1280160" cy="3657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Mesh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Executable N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3BA69C8-4158-6643-8761-C16B81C17CB5}"/>
              </a:ext>
            </a:extLst>
          </p:cNvPr>
          <p:cNvGrpSpPr/>
          <p:nvPr/>
        </p:nvGrpSpPr>
        <p:grpSpPr>
          <a:xfrm>
            <a:off x="367748" y="1482838"/>
            <a:ext cx="3476151" cy="1465301"/>
            <a:chOff x="367748" y="1482838"/>
            <a:chExt cx="3476151" cy="1465301"/>
          </a:xfrm>
        </p:grpSpPr>
        <p:sp>
          <p:nvSpPr>
            <p:cNvPr id="87" name="Google Shape;908;p12">
              <a:extLst>
                <a:ext uri="{FF2B5EF4-FFF2-40B4-BE49-F238E27FC236}">
                  <a16:creationId xmlns:a16="http://schemas.microsoft.com/office/drawing/2014/main" id="{662EF2E6-43DB-F34C-B545-1CF8B1E256EF}"/>
                </a:ext>
              </a:extLst>
            </p:cNvPr>
            <p:cNvSpPr txBox="1"/>
            <p:nvPr/>
          </p:nvSpPr>
          <p:spPr>
            <a:xfrm>
              <a:off x="367748" y="1482838"/>
              <a:ext cx="2371486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Roboto"/>
                </a:rPr>
                <a:t>locally optimal solution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Roboto"/>
                </a:rPr>
                <a:t>solved by DP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Google Shape;911;p12">
              <a:extLst>
                <a:ext uri="{FF2B5EF4-FFF2-40B4-BE49-F238E27FC236}">
                  <a16:creationId xmlns:a16="http://schemas.microsoft.com/office/drawing/2014/main" id="{C30AB3E8-DF53-B04A-8C97-B8F71B875454}"/>
                </a:ext>
              </a:extLst>
            </p:cNvPr>
            <p:cNvSpPr txBox="1"/>
            <p:nvPr/>
          </p:nvSpPr>
          <p:spPr>
            <a:xfrm>
              <a:off x="367748" y="2301849"/>
              <a:ext cx="2371486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Roboto"/>
                </a:rPr>
                <a:t>locally optimal solution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Roboto"/>
                </a:rPr>
                <a:t>solved by ILP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9169480-6C9D-544B-996D-6313E2CF2AF4}"/>
                </a:ext>
              </a:extLst>
            </p:cNvPr>
            <p:cNvCxnSpPr>
              <a:cxnSpLocks/>
              <a:stCxn id="87" idx="3"/>
              <a:endCxn id="164" idx="1"/>
            </p:cNvCxnSpPr>
            <p:nvPr/>
          </p:nvCxnSpPr>
          <p:spPr>
            <a:xfrm>
              <a:off x="2739234" y="1805983"/>
              <a:ext cx="1104665" cy="94917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FCCAA91D-5072-4442-AE85-22F412FDCEC2}"/>
                </a:ext>
              </a:extLst>
            </p:cNvPr>
            <p:cNvCxnSpPr>
              <a:cxnSpLocks/>
              <a:stCxn id="88" idx="3"/>
              <a:endCxn id="168" idx="1"/>
            </p:cNvCxnSpPr>
            <p:nvPr/>
          </p:nvCxnSpPr>
          <p:spPr>
            <a:xfrm flipV="1">
              <a:off x="2739234" y="2508617"/>
              <a:ext cx="1104665" cy="116377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26A1DA2E-737A-C04B-B5D1-84080CCF4936}"/>
              </a:ext>
            </a:extLst>
          </p:cNvPr>
          <p:cNvSpPr/>
          <p:nvPr/>
        </p:nvSpPr>
        <p:spPr>
          <a:xfrm>
            <a:off x="47355" y="5766582"/>
            <a:ext cx="3073148" cy="1015663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hangingPunct="0">
              <a:buClrTx/>
              <a:defRPr/>
            </a:pPr>
            <a:r>
              <a:rPr lang="en-US" sz="1200" kern="1200" dirty="0"/>
              <a:t>Slide: Courtesy of </a:t>
            </a:r>
            <a:r>
              <a:rPr lang="en-US" sz="1200" kern="1200" dirty="0" err="1"/>
              <a:t>Lianming</a:t>
            </a:r>
            <a:r>
              <a:rPr lang="en-US" sz="1200" kern="1200" dirty="0"/>
              <a:t> Zheng</a:t>
            </a:r>
          </a:p>
          <a:p>
            <a:pPr hangingPunct="0">
              <a:buClrTx/>
              <a:defRPr/>
            </a:pPr>
            <a:r>
              <a:rPr lang="en-US" sz="1200" kern="1200" dirty="0"/>
              <a:t>Zheng, </a:t>
            </a:r>
            <a:r>
              <a:rPr lang="en-US" sz="1200" kern="1200" dirty="0" err="1"/>
              <a:t>Lianmin</a:t>
            </a:r>
            <a:r>
              <a:rPr lang="en-US" sz="1200" kern="1200" dirty="0"/>
              <a:t>, et al. "</a:t>
            </a:r>
            <a:r>
              <a:rPr lang="en-US" sz="1200" kern="1200" dirty="0" err="1"/>
              <a:t>Alpa</a:t>
            </a:r>
            <a:r>
              <a:rPr lang="en-US" sz="1200" kern="1200" dirty="0"/>
              <a:t>: Automating Inter-and Intra-Operator Parallelism for Distributed Deep Learning." </a:t>
            </a:r>
            <a:r>
              <a:rPr lang="en-US" sz="1200" kern="1200" dirty="0" err="1"/>
              <a:t>arXiv</a:t>
            </a:r>
            <a:r>
              <a:rPr lang="en-US" sz="1200" kern="1200" dirty="0"/>
              <a:t> preprint arXiv:2201.12023 (2022).</a:t>
            </a:r>
          </a:p>
        </p:txBody>
      </p:sp>
    </p:spTree>
    <p:extLst>
      <p:ext uri="{BB962C8B-B14F-4D97-AF65-F5344CB8AC3E}">
        <p14:creationId xmlns:p14="http://schemas.microsoft.com/office/powerpoint/2010/main" val="192410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3E9108-99E4-324B-919F-CE417FBE5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Proposals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8AD8EB-DA8F-D842-A61D-59538BA57D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757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F0AF6-1092-6046-9372-8599A02C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179387"/>
            <a:ext cx="10801350" cy="1325563"/>
          </a:xfrm>
        </p:spPr>
        <p:txBody>
          <a:bodyPr/>
          <a:lstStyle/>
          <a:p>
            <a:r>
              <a:rPr lang="en-US" dirty="0"/>
              <a:t>Objectives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25354-4140-454E-AF99-35578B067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950"/>
            <a:ext cx="10515600" cy="50323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Quick Review of Data &amp; Pipeline Parallelism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Spatial Parallelism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Model Parallelism</a:t>
            </a:r>
          </a:p>
        </p:txBody>
      </p:sp>
    </p:spTree>
    <p:extLst>
      <p:ext uri="{BB962C8B-B14F-4D97-AF65-F5344CB8AC3E}">
        <p14:creationId xmlns:p14="http://schemas.microsoft.com/office/powerpoint/2010/main" val="953981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3E9108-99E4-324B-919F-CE417FBE5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Distributed Deep Learning:</a:t>
            </a:r>
            <a:br>
              <a:rPr lang="en-US" dirty="0"/>
            </a:br>
            <a:r>
              <a:rPr lang="en-US" dirty="0"/>
              <a:t>Summary So Far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8AD8EB-DA8F-D842-A61D-59538BA57D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206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6E9ED-7499-5547-833A-2E920D492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Parallel and distributed training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D1CBF9-B8EC-CB4E-80BA-1F76C269BB2E}"/>
              </a:ext>
            </a:extLst>
          </p:cNvPr>
          <p:cNvSpPr txBox="1"/>
          <p:nvPr/>
        </p:nvSpPr>
        <p:spPr>
          <a:xfrm>
            <a:off x="688583" y="4595192"/>
            <a:ext cx="31292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Pros:</a:t>
            </a:r>
          </a:p>
          <a:p>
            <a:r>
              <a:rPr lang="en-US" sz="1600" b="1" dirty="0"/>
              <a:t>    </a:t>
            </a:r>
            <a:r>
              <a:rPr lang="en-US" sz="1600" dirty="0"/>
              <a:t>a.  Easy to realize</a:t>
            </a:r>
          </a:p>
          <a:p>
            <a:endParaRPr lang="en-US" sz="1600" dirty="0"/>
          </a:p>
          <a:p>
            <a:r>
              <a:rPr lang="en-US" sz="1600" b="1" dirty="0"/>
              <a:t>Cons:</a:t>
            </a:r>
          </a:p>
          <a:p>
            <a:r>
              <a:rPr lang="en-US" sz="1600" b="1" dirty="0"/>
              <a:t>    </a:t>
            </a:r>
            <a:r>
              <a:rPr lang="en-US" sz="1600" dirty="0"/>
              <a:t>a.  Not work for large models</a:t>
            </a:r>
          </a:p>
          <a:p>
            <a:r>
              <a:rPr lang="en-US" sz="1600" dirty="0"/>
              <a:t>    b.  High </a:t>
            </a:r>
            <a:r>
              <a:rPr lang="en-US" sz="1600" dirty="0" err="1"/>
              <a:t>allreduce</a:t>
            </a:r>
            <a:r>
              <a:rPr lang="en-US" sz="1600" dirty="0"/>
              <a:t> overhead</a:t>
            </a:r>
            <a:endParaRPr lang="en-CH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63E8CB-6D75-B641-B603-7DC23423BF82}"/>
              </a:ext>
            </a:extLst>
          </p:cNvPr>
          <p:cNvSpPr/>
          <p:nvPr/>
        </p:nvSpPr>
        <p:spPr>
          <a:xfrm>
            <a:off x="868603" y="1066800"/>
            <a:ext cx="2255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/>
              <a:t>Data parallelism</a:t>
            </a:r>
            <a:endParaRPr lang="en-CH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1D7870-C8FF-3A45-9FDF-8ED9C09489AD}"/>
              </a:ext>
            </a:extLst>
          </p:cNvPr>
          <p:cNvSpPr txBox="1"/>
          <p:nvPr/>
        </p:nvSpPr>
        <p:spPr>
          <a:xfrm>
            <a:off x="4196719" y="3176972"/>
            <a:ext cx="4104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Pros:</a:t>
            </a:r>
          </a:p>
          <a:p>
            <a:r>
              <a:rPr lang="en-US" sz="1600" b="1" dirty="0"/>
              <a:t>    </a:t>
            </a:r>
            <a:r>
              <a:rPr lang="en-US" sz="1600" dirty="0"/>
              <a:t>a.  Make large model training feasible</a:t>
            </a:r>
          </a:p>
          <a:p>
            <a:r>
              <a:rPr lang="en-US" sz="1600" dirty="0"/>
              <a:t>    b.  No collective, only P2P</a:t>
            </a:r>
          </a:p>
          <a:p>
            <a:endParaRPr lang="en-US" sz="1600" dirty="0"/>
          </a:p>
          <a:p>
            <a:r>
              <a:rPr lang="en-US" sz="1600" b="1" dirty="0"/>
              <a:t>Cons:</a:t>
            </a:r>
          </a:p>
          <a:p>
            <a:r>
              <a:rPr lang="en-US" sz="1600" b="1" dirty="0"/>
              <a:t>    </a:t>
            </a:r>
            <a:r>
              <a:rPr lang="en-US" sz="1600" dirty="0"/>
              <a:t>a.  Bubbles in pipeline</a:t>
            </a:r>
          </a:p>
          <a:p>
            <a:r>
              <a:rPr lang="en-US" sz="1600" dirty="0"/>
              <a:t>    b.  Removing bubbles leads to stale weights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75A21F-5378-3C44-8225-6521712E1E6E}"/>
              </a:ext>
            </a:extLst>
          </p:cNvPr>
          <p:cNvSpPr/>
          <p:nvPr/>
        </p:nvSpPr>
        <p:spPr>
          <a:xfrm>
            <a:off x="4517163" y="1288865"/>
            <a:ext cx="2686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/>
              <a:t>Pipeline parallelism</a:t>
            </a:r>
            <a:endParaRPr lang="en-CH" sz="2400" b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76E712-37B2-A248-9C83-28D15E37B2D8}"/>
              </a:ext>
            </a:extLst>
          </p:cNvPr>
          <p:cNvCxnSpPr>
            <a:cxnSpLocks/>
          </p:cNvCxnSpPr>
          <p:nvPr/>
        </p:nvCxnSpPr>
        <p:spPr>
          <a:xfrm>
            <a:off x="4036955" y="1087904"/>
            <a:ext cx="0" cy="5086144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7125D2-2A13-224B-8898-D2EC190F92C1}"/>
              </a:ext>
            </a:extLst>
          </p:cNvPr>
          <p:cNvCxnSpPr>
            <a:cxnSpLocks/>
          </p:cNvCxnSpPr>
          <p:nvPr/>
        </p:nvCxnSpPr>
        <p:spPr>
          <a:xfrm>
            <a:off x="8031284" y="1087904"/>
            <a:ext cx="0" cy="5086144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565CB2C-E021-7E48-BBEE-7ED39F8A9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5" y="1481361"/>
            <a:ext cx="3964506" cy="30906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685289-F04D-C14C-B0BB-88DC423B6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715" y="1635902"/>
            <a:ext cx="3870569" cy="179309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7957C6E-740A-3741-A282-E4046769C826}"/>
              </a:ext>
            </a:extLst>
          </p:cNvPr>
          <p:cNvSpPr/>
          <p:nvPr/>
        </p:nvSpPr>
        <p:spPr>
          <a:xfrm>
            <a:off x="117552" y="6442364"/>
            <a:ext cx="2597939" cy="307777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hangingPunct="0">
              <a:buClrTx/>
              <a:defRPr/>
            </a:pPr>
            <a:r>
              <a:rPr lang="en-US" kern="1200" dirty="0"/>
              <a:t>Slide: Courtesy of </a:t>
            </a:r>
            <a:r>
              <a:rPr lang="en-US" kern="1200" dirty="0" err="1"/>
              <a:t>Shigang</a:t>
            </a:r>
            <a:r>
              <a:rPr lang="en-US" kern="1200" dirty="0"/>
              <a:t> Li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B6C1DB-02CD-124A-BF5A-4C4D5995ACF1}"/>
              </a:ext>
            </a:extLst>
          </p:cNvPr>
          <p:cNvSpPr txBox="1"/>
          <p:nvPr/>
        </p:nvSpPr>
        <p:spPr>
          <a:xfrm>
            <a:off x="8443075" y="3208840"/>
            <a:ext cx="3601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Pros:</a:t>
            </a:r>
          </a:p>
          <a:p>
            <a:r>
              <a:rPr lang="en-US" sz="1600" b="1" dirty="0"/>
              <a:t>    </a:t>
            </a:r>
            <a:r>
              <a:rPr lang="en-US" sz="1600" dirty="0"/>
              <a:t>a.  Make large model training feasible</a:t>
            </a:r>
          </a:p>
          <a:p>
            <a:endParaRPr lang="en-US" sz="1600" dirty="0"/>
          </a:p>
          <a:p>
            <a:r>
              <a:rPr lang="en-US" sz="1600" b="1" dirty="0"/>
              <a:t>Cons:</a:t>
            </a:r>
          </a:p>
          <a:p>
            <a:r>
              <a:rPr lang="en-US" altLang="zh-CN" sz="1600" b="1" dirty="0"/>
              <a:t>    </a:t>
            </a:r>
            <a:r>
              <a:rPr lang="en-US" altLang="zh-CN" sz="1600" dirty="0"/>
              <a:t>b.  Communication for each operator (or each layer)</a:t>
            </a:r>
            <a:endParaRPr lang="en-CH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ADDC00-7F44-E64A-B425-41645921D33E}"/>
              </a:ext>
            </a:extLst>
          </p:cNvPr>
          <p:cNvSpPr/>
          <p:nvPr/>
        </p:nvSpPr>
        <p:spPr>
          <a:xfrm>
            <a:off x="8780899" y="1332420"/>
            <a:ext cx="2765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/>
              <a:t>Model parallelism</a:t>
            </a:r>
            <a:endParaRPr lang="en-CH" sz="24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367BBA-8C1B-5B4B-8F2A-B3B93882A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4204" y="1635902"/>
            <a:ext cx="4123066" cy="142897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7B4ED16-AD2E-1245-A48D-7673FF8637E8}"/>
              </a:ext>
            </a:extLst>
          </p:cNvPr>
          <p:cNvSpPr/>
          <p:nvPr/>
        </p:nvSpPr>
        <p:spPr>
          <a:xfrm>
            <a:off x="16296" y="1087904"/>
            <a:ext cx="4030331" cy="5086144"/>
          </a:xfrm>
          <a:prstGeom prst="rect">
            <a:avLst/>
          </a:prstGeom>
          <a:solidFill>
            <a:schemeClr val="accent6">
              <a:lumMod val="40000"/>
              <a:lumOff val="60000"/>
              <a:alpha val="2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738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0A71A-4D02-3748-85FB-9F6CD063C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Data Parallelism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A3A7E-D18D-2C4C-90AE-61040C951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58" y="1424636"/>
            <a:ext cx="4070850" cy="4351339"/>
          </a:xfrm>
        </p:spPr>
        <p:txBody>
          <a:bodyPr>
            <a:normAutofit/>
          </a:bodyPr>
          <a:lstStyle/>
          <a:p>
            <a:pPr>
              <a:buClrTx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Calibri"/>
              </a:rPr>
              <a:t>Compute the entire model on each processor</a:t>
            </a:r>
          </a:p>
          <a:p>
            <a:pPr>
              <a:buClrTx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Calibri"/>
              </a:rPr>
              <a:t>Distribute the batch evenly across each processor: </a:t>
            </a:r>
          </a:p>
          <a:p>
            <a:pPr lvl="1">
              <a:buClrTx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1024 batch distributed over 16 PEs: 64 images per GPU</a:t>
            </a:r>
          </a:p>
          <a:p>
            <a:pPr>
              <a:buClrTx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Calibri"/>
              </a:rPr>
              <a:t>Communicate gradient updates through </a:t>
            </a:r>
            <a:r>
              <a:rPr lang="en-US" sz="2400" b="1" dirty="0" err="1">
                <a:solidFill>
                  <a:schemeClr val="accent5"/>
                </a:solidFill>
                <a:latin typeface="Calibri"/>
              </a:rPr>
              <a:t>allreduce</a:t>
            </a:r>
            <a:endParaRPr lang="en-US" sz="2400" b="1" dirty="0">
              <a:solidFill>
                <a:schemeClr val="accent5"/>
              </a:solidFill>
              <a:latin typeface="Calibri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F765740-5094-C747-9A96-BD1F0FBF9333}"/>
              </a:ext>
            </a:extLst>
          </p:cNvPr>
          <p:cNvSpPr txBox="1"/>
          <p:nvPr/>
        </p:nvSpPr>
        <p:spPr>
          <a:xfrm>
            <a:off x="7933314" y="117039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1800" kern="1200" dirty="0">
                <a:solidFill>
                  <a:prstClr val="black"/>
                </a:solidFill>
                <a:latin typeface="Arial" pitchFamily="-110" charset="0"/>
                <a:ea typeface="+mn-ea"/>
              </a:rPr>
              <a:t>1024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4E9848BF-D430-8B45-B655-0E9546EF3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6626" y="1224744"/>
            <a:ext cx="1977083" cy="57318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06C4C74-82C2-B140-BECB-0C4B2E182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3314" y="1498192"/>
            <a:ext cx="770740" cy="48362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E1810E5F-DBDA-9347-BEAD-AB534E8EB0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902" r="75682" b="29282"/>
          <a:stretch/>
        </p:blipFill>
        <p:spPr>
          <a:xfrm>
            <a:off x="8057457" y="1596231"/>
            <a:ext cx="480784" cy="285545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70F2D6C2-711E-BB4A-B8C5-CB332AEAA4BD}"/>
              </a:ext>
            </a:extLst>
          </p:cNvPr>
          <p:cNvGrpSpPr/>
          <p:nvPr/>
        </p:nvGrpSpPr>
        <p:grpSpPr>
          <a:xfrm>
            <a:off x="5035114" y="2183625"/>
            <a:ext cx="6269717" cy="4261044"/>
            <a:chOff x="886690" y="1803971"/>
            <a:chExt cx="9540419" cy="4756928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054F96B-4459-3447-B4B8-92A2E9D65FCD}"/>
                </a:ext>
              </a:extLst>
            </p:cNvPr>
            <p:cNvGrpSpPr/>
            <p:nvPr/>
          </p:nvGrpSpPr>
          <p:grpSpPr>
            <a:xfrm>
              <a:off x="886690" y="1803971"/>
              <a:ext cx="1272240" cy="4723604"/>
              <a:chOff x="964223" y="1316978"/>
              <a:chExt cx="1272240" cy="4313712"/>
            </a:xfrm>
          </p:grpSpPr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0545FB8C-2C3B-2D42-B85D-8E25BF4082CB}"/>
                  </a:ext>
                </a:extLst>
              </p:cNvPr>
              <p:cNvSpPr/>
              <p:nvPr/>
            </p:nvSpPr>
            <p:spPr>
              <a:xfrm>
                <a:off x="1002922" y="1316978"/>
                <a:ext cx="1233541" cy="4313712"/>
              </a:xfrm>
              <a:prstGeom prst="roundRect">
                <a:avLst/>
              </a:prstGeom>
              <a:solidFill>
                <a:srgbClr val="9BBB59">
                  <a:lumMod val="60000"/>
                  <a:lumOff val="40000"/>
                </a:srgbClr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GPU  1</a:t>
                </a:r>
              </a:p>
            </p:txBody>
          </p:sp>
          <p:sp>
            <p:nvSpPr>
              <p:cNvPr id="77" name="Down Arrow 76">
                <a:extLst>
                  <a:ext uri="{FF2B5EF4-FFF2-40B4-BE49-F238E27FC236}">
                    <a16:creationId xmlns:a16="http://schemas.microsoft.com/office/drawing/2014/main" id="{9485D618-437B-E141-A0F2-8E765B728553}"/>
                  </a:ext>
                </a:extLst>
              </p:cNvPr>
              <p:cNvSpPr/>
              <p:nvPr/>
            </p:nvSpPr>
            <p:spPr>
              <a:xfrm>
                <a:off x="1553302" y="1994889"/>
                <a:ext cx="499866" cy="2758573"/>
              </a:xfrm>
              <a:prstGeom prst="downArrow">
                <a:avLst/>
              </a:prstGeom>
              <a:solidFill>
                <a:srgbClr val="4F81BD"/>
              </a:solidFill>
              <a:ln w="38100" cap="flat" cmpd="sng" algn="ctr">
                <a:solidFill>
                  <a:srgbClr val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710250A2-5B14-E34C-8FFD-D3CEDCB119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1721"/>
              <a:stretch/>
            </p:blipFill>
            <p:spPr>
              <a:xfrm rot="5400000">
                <a:off x="323051" y="2807617"/>
                <a:ext cx="1943721" cy="661377"/>
              </a:xfrm>
              <a:prstGeom prst="rect">
                <a:avLst/>
              </a:prstGeom>
            </p:spPr>
          </p:pic>
          <p:sp>
            <p:nvSpPr>
              <p:cNvPr id="79" name="Can 78">
                <a:extLst>
                  <a:ext uri="{FF2B5EF4-FFF2-40B4-BE49-F238E27FC236}">
                    <a16:creationId xmlns:a16="http://schemas.microsoft.com/office/drawing/2014/main" id="{A66F1A45-0EDB-2243-A193-4FA0AE8808D3}"/>
                  </a:ext>
                </a:extLst>
              </p:cNvPr>
              <p:cNvSpPr/>
              <p:nvPr/>
            </p:nvSpPr>
            <p:spPr>
              <a:xfrm>
                <a:off x="1265382" y="1405283"/>
                <a:ext cx="632159" cy="544610"/>
              </a:xfrm>
              <a:prstGeom prst="can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64</a:t>
                </a:r>
              </a:p>
            </p:txBody>
          </p:sp>
          <p:sp>
            <p:nvSpPr>
              <p:cNvPr id="80" name="Rounded Rectangle 79">
                <a:extLst>
                  <a:ext uri="{FF2B5EF4-FFF2-40B4-BE49-F238E27FC236}">
                    <a16:creationId xmlns:a16="http://schemas.microsoft.com/office/drawing/2014/main" id="{21B74632-E9B7-CE41-BF03-1CED720562DE}"/>
                  </a:ext>
                </a:extLst>
              </p:cNvPr>
              <p:cNvSpPr/>
              <p:nvPr/>
            </p:nvSpPr>
            <p:spPr>
              <a:xfrm rot="16200000">
                <a:off x="1325484" y="2386494"/>
                <a:ext cx="955502" cy="406543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fprop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A11C4AE1-360C-A247-AF4C-293529CF236D}"/>
                  </a:ext>
                </a:extLst>
              </p:cNvPr>
              <p:cNvSpPr/>
              <p:nvPr/>
            </p:nvSpPr>
            <p:spPr>
              <a:xfrm rot="16200000">
                <a:off x="1286405" y="3660737"/>
                <a:ext cx="1033660" cy="406543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bprop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5D8F5731-1E4A-A747-B0BB-5B127FEED6CA}"/>
                </a:ext>
              </a:extLst>
            </p:cNvPr>
            <p:cNvGrpSpPr/>
            <p:nvPr/>
          </p:nvGrpSpPr>
          <p:grpSpPr>
            <a:xfrm>
              <a:off x="2551983" y="1816699"/>
              <a:ext cx="1272240" cy="4723604"/>
              <a:chOff x="964223" y="1316978"/>
              <a:chExt cx="1272240" cy="4313712"/>
            </a:xfrm>
          </p:grpSpPr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22DFA883-6673-BE47-B0C3-A35F86AD8C91}"/>
                  </a:ext>
                </a:extLst>
              </p:cNvPr>
              <p:cNvSpPr/>
              <p:nvPr/>
            </p:nvSpPr>
            <p:spPr>
              <a:xfrm>
                <a:off x="1002922" y="1316978"/>
                <a:ext cx="1233541" cy="4313712"/>
              </a:xfrm>
              <a:prstGeom prst="roundRect">
                <a:avLst/>
              </a:prstGeom>
              <a:solidFill>
                <a:srgbClr val="9BBB59">
                  <a:lumMod val="60000"/>
                  <a:lumOff val="40000"/>
                </a:srgbClr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GPU  2</a:t>
                </a:r>
              </a:p>
            </p:txBody>
          </p:sp>
          <p:sp>
            <p:nvSpPr>
              <p:cNvPr id="71" name="Down Arrow 70">
                <a:extLst>
                  <a:ext uri="{FF2B5EF4-FFF2-40B4-BE49-F238E27FC236}">
                    <a16:creationId xmlns:a16="http://schemas.microsoft.com/office/drawing/2014/main" id="{CA84E2B4-C9A3-C44A-8CC2-72D66502FFB3}"/>
                  </a:ext>
                </a:extLst>
              </p:cNvPr>
              <p:cNvSpPr/>
              <p:nvPr/>
            </p:nvSpPr>
            <p:spPr>
              <a:xfrm>
                <a:off x="1553302" y="1994889"/>
                <a:ext cx="499866" cy="2746950"/>
              </a:xfrm>
              <a:prstGeom prst="downArrow">
                <a:avLst/>
              </a:prstGeom>
              <a:solidFill>
                <a:srgbClr val="4F81BD"/>
              </a:solidFill>
              <a:ln w="38100" cap="flat" cmpd="sng" algn="ctr">
                <a:solidFill>
                  <a:srgbClr val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1DBC477E-861E-074E-A895-C11515634F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1721"/>
              <a:stretch/>
            </p:blipFill>
            <p:spPr>
              <a:xfrm rot="5400000">
                <a:off x="323051" y="2807617"/>
                <a:ext cx="1943721" cy="661377"/>
              </a:xfrm>
              <a:prstGeom prst="rect">
                <a:avLst/>
              </a:prstGeom>
            </p:spPr>
          </p:pic>
          <p:sp>
            <p:nvSpPr>
              <p:cNvPr id="73" name="Can 72">
                <a:extLst>
                  <a:ext uri="{FF2B5EF4-FFF2-40B4-BE49-F238E27FC236}">
                    <a16:creationId xmlns:a16="http://schemas.microsoft.com/office/drawing/2014/main" id="{0532A76C-D8EF-5C4E-9AC0-366EF8110A43}"/>
                  </a:ext>
                </a:extLst>
              </p:cNvPr>
              <p:cNvSpPr/>
              <p:nvPr/>
            </p:nvSpPr>
            <p:spPr>
              <a:xfrm>
                <a:off x="1265382" y="1405283"/>
                <a:ext cx="632159" cy="544610"/>
              </a:xfrm>
              <a:prstGeom prst="can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64</a:t>
                </a:r>
              </a:p>
            </p:txBody>
          </p:sp>
          <p:sp>
            <p:nvSpPr>
              <p:cNvPr id="74" name="Rounded Rectangle 73">
                <a:extLst>
                  <a:ext uri="{FF2B5EF4-FFF2-40B4-BE49-F238E27FC236}">
                    <a16:creationId xmlns:a16="http://schemas.microsoft.com/office/drawing/2014/main" id="{04BD1EF7-A057-F144-9F35-3349F0347716}"/>
                  </a:ext>
                </a:extLst>
              </p:cNvPr>
              <p:cNvSpPr/>
              <p:nvPr/>
            </p:nvSpPr>
            <p:spPr>
              <a:xfrm rot="16200000">
                <a:off x="1325484" y="2386494"/>
                <a:ext cx="955502" cy="406543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fprop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6E2F1ECC-CBFA-0F4B-A8EB-8E1CE8E11307}"/>
                  </a:ext>
                </a:extLst>
              </p:cNvPr>
              <p:cNvSpPr/>
              <p:nvPr/>
            </p:nvSpPr>
            <p:spPr>
              <a:xfrm rot="16200000">
                <a:off x="1286405" y="3660737"/>
                <a:ext cx="1033660" cy="406543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bprop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6EFC2C4-9B0F-424A-AA09-17207E55C1D1}"/>
                </a:ext>
              </a:extLst>
            </p:cNvPr>
            <p:cNvGrpSpPr/>
            <p:nvPr/>
          </p:nvGrpSpPr>
          <p:grpSpPr>
            <a:xfrm>
              <a:off x="4254500" y="1837295"/>
              <a:ext cx="1272240" cy="4723604"/>
              <a:chOff x="964223" y="1316978"/>
              <a:chExt cx="1272240" cy="4313712"/>
            </a:xfrm>
          </p:grpSpPr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55A9EF62-2B7D-064E-9430-BC1B546CB5DD}"/>
                  </a:ext>
                </a:extLst>
              </p:cNvPr>
              <p:cNvSpPr/>
              <p:nvPr/>
            </p:nvSpPr>
            <p:spPr>
              <a:xfrm>
                <a:off x="1002922" y="1316978"/>
                <a:ext cx="1233541" cy="4313712"/>
              </a:xfrm>
              <a:prstGeom prst="roundRect">
                <a:avLst/>
              </a:prstGeom>
              <a:solidFill>
                <a:srgbClr val="9BBB59">
                  <a:lumMod val="60000"/>
                  <a:lumOff val="40000"/>
                </a:srgbClr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GPU  3</a:t>
                </a:r>
              </a:p>
            </p:txBody>
          </p:sp>
          <p:sp>
            <p:nvSpPr>
              <p:cNvPr id="65" name="Down Arrow 64">
                <a:extLst>
                  <a:ext uri="{FF2B5EF4-FFF2-40B4-BE49-F238E27FC236}">
                    <a16:creationId xmlns:a16="http://schemas.microsoft.com/office/drawing/2014/main" id="{2C0B8795-65B0-3E42-9694-ED92E3B0E11D}"/>
                  </a:ext>
                </a:extLst>
              </p:cNvPr>
              <p:cNvSpPr/>
              <p:nvPr/>
            </p:nvSpPr>
            <p:spPr>
              <a:xfrm>
                <a:off x="1553302" y="1994889"/>
                <a:ext cx="499866" cy="2746950"/>
              </a:xfrm>
              <a:prstGeom prst="downArrow">
                <a:avLst/>
              </a:prstGeom>
              <a:solidFill>
                <a:srgbClr val="4F81BD"/>
              </a:solidFill>
              <a:ln w="38100" cap="flat" cmpd="sng" algn="ctr">
                <a:solidFill>
                  <a:srgbClr val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00031D34-74C4-1344-B811-A3E0A462DB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1721"/>
              <a:stretch/>
            </p:blipFill>
            <p:spPr>
              <a:xfrm rot="5400000">
                <a:off x="323051" y="2807617"/>
                <a:ext cx="1943721" cy="661377"/>
              </a:xfrm>
              <a:prstGeom prst="rect">
                <a:avLst/>
              </a:prstGeom>
            </p:spPr>
          </p:pic>
          <p:sp>
            <p:nvSpPr>
              <p:cNvPr id="67" name="Can 66">
                <a:extLst>
                  <a:ext uri="{FF2B5EF4-FFF2-40B4-BE49-F238E27FC236}">
                    <a16:creationId xmlns:a16="http://schemas.microsoft.com/office/drawing/2014/main" id="{F6F23C66-D01D-0A48-BD8D-6619AD209D35}"/>
                  </a:ext>
                </a:extLst>
              </p:cNvPr>
              <p:cNvSpPr/>
              <p:nvPr/>
            </p:nvSpPr>
            <p:spPr>
              <a:xfrm>
                <a:off x="1265382" y="1405283"/>
                <a:ext cx="632159" cy="544610"/>
              </a:xfrm>
              <a:prstGeom prst="can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64</a:t>
                </a:r>
              </a:p>
            </p:txBody>
          </p:sp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20BB91C1-58AB-AC41-8CE6-B5B70FFC76E6}"/>
                  </a:ext>
                </a:extLst>
              </p:cNvPr>
              <p:cNvSpPr/>
              <p:nvPr/>
            </p:nvSpPr>
            <p:spPr>
              <a:xfrm rot="16200000">
                <a:off x="1325484" y="2386494"/>
                <a:ext cx="955502" cy="406543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fprop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B014CB2B-7459-1941-9921-C118CA0D7B21}"/>
                  </a:ext>
                </a:extLst>
              </p:cNvPr>
              <p:cNvSpPr/>
              <p:nvPr/>
            </p:nvSpPr>
            <p:spPr>
              <a:xfrm rot="16200000">
                <a:off x="1286405" y="3660737"/>
                <a:ext cx="1033660" cy="406543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bprop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B9E0090-442D-374E-A5C5-7A5EE66517A2}"/>
                </a:ext>
              </a:extLst>
            </p:cNvPr>
            <p:cNvSpPr txBox="1"/>
            <p:nvPr/>
          </p:nvSpPr>
          <p:spPr>
            <a:xfrm>
              <a:off x="6770959" y="3491211"/>
              <a:ext cx="5698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… 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AE9A296-D078-A341-9185-98F537E214D8}"/>
                </a:ext>
              </a:extLst>
            </p:cNvPr>
            <p:cNvGrpSpPr/>
            <p:nvPr/>
          </p:nvGrpSpPr>
          <p:grpSpPr>
            <a:xfrm>
              <a:off x="9154869" y="1816699"/>
              <a:ext cx="1272240" cy="4723604"/>
              <a:chOff x="964223" y="1316978"/>
              <a:chExt cx="1272240" cy="4313712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BFBBFC40-9B82-304D-99D5-19D8CDA34FF2}"/>
                  </a:ext>
                </a:extLst>
              </p:cNvPr>
              <p:cNvSpPr/>
              <p:nvPr/>
            </p:nvSpPr>
            <p:spPr>
              <a:xfrm>
                <a:off x="1002922" y="1316978"/>
                <a:ext cx="1233541" cy="4313712"/>
              </a:xfrm>
              <a:prstGeom prst="roundRect">
                <a:avLst/>
              </a:prstGeom>
              <a:solidFill>
                <a:srgbClr val="9BBB59">
                  <a:lumMod val="60000"/>
                  <a:lumOff val="40000"/>
                </a:srgbClr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GPU  16</a:t>
                </a:r>
              </a:p>
            </p:txBody>
          </p:sp>
          <p:sp>
            <p:nvSpPr>
              <p:cNvPr id="59" name="Down Arrow 58">
                <a:extLst>
                  <a:ext uri="{FF2B5EF4-FFF2-40B4-BE49-F238E27FC236}">
                    <a16:creationId xmlns:a16="http://schemas.microsoft.com/office/drawing/2014/main" id="{676F5B55-27E9-9B4F-9BA9-9F644C751042}"/>
                  </a:ext>
                </a:extLst>
              </p:cNvPr>
              <p:cNvSpPr/>
              <p:nvPr/>
            </p:nvSpPr>
            <p:spPr>
              <a:xfrm>
                <a:off x="1553302" y="1994889"/>
                <a:ext cx="499866" cy="2746950"/>
              </a:xfrm>
              <a:prstGeom prst="downArrow">
                <a:avLst/>
              </a:prstGeom>
              <a:solidFill>
                <a:srgbClr val="4F81BD"/>
              </a:solidFill>
              <a:ln w="38100" cap="flat" cmpd="sng" algn="ctr">
                <a:solidFill>
                  <a:srgbClr val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A78247D6-8FBD-0240-AA25-6AFCC9F5A0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1721"/>
              <a:stretch/>
            </p:blipFill>
            <p:spPr>
              <a:xfrm rot="5400000">
                <a:off x="323051" y="2807617"/>
                <a:ext cx="1943721" cy="661377"/>
              </a:xfrm>
              <a:prstGeom prst="rect">
                <a:avLst/>
              </a:prstGeom>
            </p:spPr>
          </p:pic>
          <p:sp>
            <p:nvSpPr>
              <p:cNvPr id="61" name="Can 60">
                <a:extLst>
                  <a:ext uri="{FF2B5EF4-FFF2-40B4-BE49-F238E27FC236}">
                    <a16:creationId xmlns:a16="http://schemas.microsoft.com/office/drawing/2014/main" id="{58C58B64-0BCE-0E45-9CA2-01D8C6028490}"/>
                  </a:ext>
                </a:extLst>
              </p:cNvPr>
              <p:cNvSpPr/>
              <p:nvPr/>
            </p:nvSpPr>
            <p:spPr>
              <a:xfrm>
                <a:off x="1265382" y="1405283"/>
                <a:ext cx="632159" cy="544610"/>
              </a:xfrm>
              <a:prstGeom prst="can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64</a:t>
                </a:r>
              </a:p>
            </p:txBody>
          </p:sp>
          <p:sp>
            <p:nvSpPr>
              <p:cNvPr id="62" name="Rounded Rectangle 61">
                <a:extLst>
                  <a:ext uri="{FF2B5EF4-FFF2-40B4-BE49-F238E27FC236}">
                    <a16:creationId xmlns:a16="http://schemas.microsoft.com/office/drawing/2014/main" id="{20DC5785-38D8-A745-87EA-692390548337}"/>
                  </a:ext>
                </a:extLst>
              </p:cNvPr>
              <p:cNvSpPr/>
              <p:nvPr/>
            </p:nvSpPr>
            <p:spPr>
              <a:xfrm rot="16200000">
                <a:off x="1325484" y="2386494"/>
                <a:ext cx="955502" cy="406543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fprop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B55D2E20-27E8-DC4B-86D5-A808857CDCB4}"/>
                  </a:ext>
                </a:extLst>
              </p:cNvPr>
              <p:cNvSpPr/>
              <p:nvPr/>
            </p:nvSpPr>
            <p:spPr>
              <a:xfrm rot="16200000">
                <a:off x="1286405" y="3660737"/>
                <a:ext cx="1033660" cy="406543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bprop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0B320442-1D34-B74F-8CFA-2B941073484F}"/>
                </a:ext>
              </a:extLst>
            </p:cNvPr>
            <p:cNvSpPr/>
            <p:nvPr/>
          </p:nvSpPr>
          <p:spPr>
            <a:xfrm>
              <a:off x="1003122" y="5629932"/>
              <a:ext cx="9332369" cy="325644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MPI ALLREDUCE</a:t>
              </a:r>
            </a:p>
          </p:txBody>
        </p:sp>
      </p:grp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5FC29F22-2C9E-6E4A-82D0-AC182B6F4B2D}"/>
              </a:ext>
            </a:extLst>
          </p:cNvPr>
          <p:cNvCxnSpPr>
            <a:cxnSpLocks/>
            <a:stCxn id="49" idx="1"/>
            <a:endCxn id="79" idx="1"/>
          </p:cNvCxnSpPr>
          <p:nvPr/>
        </p:nvCxnSpPr>
        <p:spPr>
          <a:xfrm flipH="1">
            <a:off x="5440747" y="1740005"/>
            <a:ext cx="2492567" cy="530236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07190844-047A-D344-A641-3EDBCBAC48F8}"/>
              </a:ext>
            </a:extLst>
          </p:cNvPr>
          <p:cNvCxnSpPr>
            <a:cxnSpLocks/>
            <a:stCxn id="49" idx="1"/>
            <a:endCxn id="73" idx="1"/>
          </p:cNvCxnSpPr>
          <p:nvPr/>
        </p:nvCxnSpPr>
        <p:spPr>
          <a:xfrm flipH="1">
            <a:off x="6535135" y="1740005"/>
            <a:ext cx="1398179" cy="541637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70BC0E6C-9AB3-814F-BB5E-889E823A89A5}"/>
              </a:ext>
            </a:extLst>
          </p:cNvPr>
          <p:cNvCxnSpPr>
            <a:cxnSpLocks/>
            <a:stCxn id="49" idx="1"/>
            <a:endCxn id="67" idx="1"/>
          </p:cNvCxnSpPr>
          <p:nvPr/>
        </p:nvCxnSpPr>
        <p:spPr>
          <a:xfrm flipH="1">
            <a:off x="7653985" y="1740005"/>
            <a:ext cx="279329" cy="560086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60B86C8-818C-2940-91CA-93E305CC40D7}"/>
              </a:ext>
            </a:extLst>
          </p:cNvPr>
          <p:cNvCxnSpPr>
            <a:cxnSpLocks/>
            <a:stCxn id="49" idx="3"/>
            <a:endCxn id="61" idx="1"/>
          </p:cNvCxnSpPr>
          <p:nvPr/>
        </p:nvCxnSpPr>
        <p:spPr>
          <a:xfrm>
            <a:off x="8704054" y="1740005"/>
            <a:ext cx="2170327" cy="541637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3D9FA307-6274-924B-9B90-B918AB1F3C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707" y="5572060"/>
            <a:ext cx="4474719" cy="1160113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BBF66952-5FB7-C244-A61D-B9D835E0AA74}"/>
              </a:ext>
            </a:extLst>
          </p:cNvPr>
          <p:cNvSpPr/>
          <p:nvPr/>
        </p:nvSpPr>
        <p:spPr>
          <a:xfrm>
            <a:off x="2861554" y="5420075"/>
            <a:ext cx="774916" cy="143792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69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C4292-3EC5-8A41-969C-A9A3470B7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Generalization Gap Problem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C54439-F4A7-6547-AD4F-AE7453FA5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477519"/>
            <a:ext cx="8124371" cy="47281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6591B9-183D-BB43-BD07-E3065E524BDF}"/>
              </a:ext>
            </a:extLst>
          </p:cNvPr>
          <p:cNvSpPr txBox="1"/>
          <p:nvPr/>
        </p:nvSpPr>
        <p:spPr>
          <a:xfrm>
            <a:off x="8509520" y="2649893"/>
            <a:ext cx="3862874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/>
              <a:t>Larger batch sizes harm generalization performance.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C05F7C-9698-A443-A7F1-CAB486A39ED9}"/>
              </a:ext>
            </a:extLst>
          </p:cNvPr>
          <p:cNvSpPr/>
          <p:nvPr/>
        </p:nvSpPr>
        <p:spPr>
          <a:xfrm>
            <a:off x="117552" y="6436042"/>
            <a:ext cx="9719176" cy="307777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hangingPunct="0">
              <a:buClrTx/>
              <a:defRPr/>
            </a:pPr>
            <a:r>
              <a:rPr lang="en-US" kern="1200" dirty="0"/>
              <a:t>Goyal, Priya, et al. "Accurate, large minibatch SGD: Training </a:t>
            </a:r>
            <a:r>
              <a:rPr lang="en-US" kern="1200" dirty="0" err="1"/>
              <a:t>imagenet</a:t>
            </a:r>
            <a:r>
              <a:rPr lang="en-US" kern="1200" dirty="0"/>
              <a:t> in 1 hour." </a:t>
            </a:r>
            <a:r>
              <a:rPr lang="en-US" kern="1200" dirty="0" err="1"/>
              <a:t>arXiv</a:t>
            </a:r>
            <a:r>
              <a:rPr lang="en-US" kern="1200" dirty="0"/>
              <a:t> preprint arXiv:1706.02677 (2017).</a:t>
            </a:r>
          </a:p>
        </p:txBody>
      </p:sp>
    </p:spTree>
    <p:extLst>
      <p:ext uri="{BB962C8B-B14F-4D97-AF65-F5344CB8AC3E}">
        <p14:creationId xmlns:p14="http://schemas.microsoft.com/office/powerpoint/2010/main" val="41989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FFD26-0C93-9146-8F35-B973F3BE3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Parallelism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8BBEE-20D0-444F-B68B-E26099CAC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" y="1468786"/>
            <a:ext cx="10801349" cy="5370960"/>
          </a:xfrm>
        </p:spPr>
        <p:txBody>
          <a:bodyPr>
            <a:normAutofit/>
          </a:bodyPr>
          <a:lstStyle/>
          <a:p>
            <a:r>
              <a:rPr lang="en-US" sz="2400" dirty="0"/>
              <a:t>An efficient parallel training method where the </a:t>
            </a:r>
            <a:r>
              <a:rPr lang="en-US" sz="2400" dirty="0">
                <a:solidFill>
                  <a:srgbClr val="00B050"/>
                </a:solidFill>
              </a:rPr>
              <a:t>comm time is independent of processors</a:t>
            </a:r>
            <a:r>
              <a:rPr lang="en-US" sz="2400" dirty="0"/>
              <a:t> with ring </a:t>
            </a:r>
            <a:r>
              <a:rPr lang="en-US" sz="2400" dirty="0" err="1"/>
              <a:t>allreduce</a:t>
            </a:r>
            <a:endParaRPr lang="en-US" sz="2400" dirty="0"/>
          </a:p>
          <a:p>
            <a:r>
              <a:rPr lang="en-US" sz="2400" dirty="0">
                <a:solidFill>
                  <a:srgbClr val="00B050"/>
                </a:solidFill>
              </a:rPr>
              <a:t>Very easy to implement. </a:t>
            </a:r>
            <a:r>
              <a:rPr lang="en-US" sz="2400" dirty="0"/>
              <a:t>Only requires </a:t>
            </a:r>
            <a:r>
              <a:rPr lang="en-US" sz="2400" dirty="0" err="1"/>
              <a:t>allreduce</a:t>
            </a:r>
            <a:r>
              <a:rPr lang="en-US" sz="2400" dirty="0"/>
              <a:t> operation before updating parameters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Very challenging to scale. </a:t>
            </a:r>
            <a:r>
              <a:rPr lang="en-US" sz="2400" dirty="0"/>
              <a:t>Using large batch training is not an option as it hurts generalization performance.</a:t>
            </a:r>
          </a:p>
          <a:p>
            <a:pPr lvl="1"/>
            <a:r>
              <a:rPr lang="en-US" sz="2000" dirty="0"/>
              <a:t>Existing solutions often require a lot of tuning (outside of ResNet-50 on ImageNet)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Does not work for large models such as GPT-3 </a:t>
            </a:r>
            <a:r>
              <a:rPr lang="en-US" sz="2400" dirty="0"/>
              <a:t>which are too large to fit in one GPU</a:t>
            </a:r>
          </a:p>
        </p:txBody>
      </p:sp>
    </p:spTree>
    <p:extLst>
      <p:ext uri="{BB962C8B-B14F-4D97-AF65-F5344CB8AC3E}">
        <p14:creationId xmlns:p14="http://schemas.microsoft.com/office/powerpoint/2010/main" val="2912748873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D9615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4_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D9615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  <a:extLst>
    <a:ext uri="{05A4C25C-085E-4340-85A3-A5531E510DB2}">
      <thm15:themeFamily xmlns:thm15="http://schemas.microsoft.com/office/thememl/2012/main" name="ds100template" id="{3FE8F141-A9AE-1C42-89F6-14DD072DA360}" vid="{28E99920-B6A5-B44B-8849-CDA2E657974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79425</TotalTime>
  <Words>2530</Words>
  <Application>Microsoft Macintosh PowerPoint</Application>
  <PresentationFormat>Widescreen</PresentationFormat>
  <Paragraphs>558</Paragraphs>
  <Slides>36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Aharoni</vt:lpstr>
      <vt:lpstr>Arial</vt:lpstr>
      <vt:lpstr>Calibri</vt:lpstr>
      <vt:lpstr>Century Gothic</vt:lpstr>
      <vt:lpstr>Helvetica Neue</vt:lpstr>
      <vt:lpstr>Helvetica Neue Light</vt:lpstr>
      <vt:lpstr>Monaco</vt:lpstr>
      <vt:lpstr>Trebuchet MS</vt:lpstr>
      <vt:lpstr>Wingdings</vt:lpstr>
      <vt:lpstr>3_Office Theme</vt:lpstr>
      <vt:lpstr>4_Office Theme</vt:lpstr>
      <vt:lpstr>Office Theme</vt:lpstr>
      <vt:lpstr>AI-Systems Distributed Deep Learning (Part II) (294-162)</vt:lpstr>
      <vt:lpstr>Acknowledgments</vt:lpstr>
      <vt:lpstr>Agenda for Today</vt:lpstr>
      <vt:lpstr>Objectives For Today</vt:lpstr>
      <vt:lpstr>Distributed Deep Learning: Summary So Far</vt:lpstr>
      <vt:lpstr>Parallel and distributed training</vt:lpstr>
      <vt:lpstr>Synchronous Data Parallelism</vt:lpstr>
      <vt:lpstr>Generalization Gap Problem</vt:lpstr>
      <vt:lpstr>Data Parallelism Summary</vt:lpstr>
      <vt:lpstr>Parallel and distributed training</vt:lpstr>
      <vt:lpstr>Pipeline Parallelism</vt:lpstr>
      <vt:lpstr>Chimera: Bidirectional Pipeline</vt:lpstr>
      <vt:lpstr>Summary</vt:lpstr>
      <vt:lpstr>Pipeline Parallelism Summary</vt:lpstr>
      <vt:lpstr>Spatial Parallelism</vt:lpstr>
      <vt:lpstr>Spatial Parallel Training</vt:lpstr>
      <vt:lpstr>Communication Complexity</vt:lpstr>
      <vt:lpstr>Useful for High Resolution Training</vt:lpstr>
      <vt:lpstr>Spatial Parallelism Summary</vt:lpstr>
      <vt:lpstr>Model Parallelism</vt:lpstr>
      <vt:lpstr>Model Parallelism</vt:lpstr>
      <vt:lpstr>The AlexNet Architecture</vt:lpstr>
      <vt:lpstr>The Actual AlexNet Architecture</vt:lpstr>
      <vt:lpstr>Training on Multiple GPUs</vt:lpstr>
      <vt:lpstr>Model Parallelism: Comm Analysis</vt:lpstr>
      <vt:lpstr>Comm Analysis: Forward Pass</vt:lpstr>
      <vt:lpstr>Backward Pass: Weights</vt:lpstr>
      <vt:lpstr>Backward Pass: Inputs</vt:lpstr>
      <vt:lpstr>Comm Complexity Analysis</vt:lpstr>
      <vt:lpstr>Model vs Data Parallelism?</vt:lpstr>
      <vt:lpstr>Model Parallelism Summary</vt:lpstr>
      <vt:lpstr>Integrated Model and Data Parallelism</vt:lpstr>
      <vt:lpstr>General Hybrid Methods</vt:lpstr>
      <vt:lpstr>Hybrid Methods: Alpa</vt:lpstr>
      <vt:lpstr>Alpa: Architecture Overview</vt:lpstr>
      <vt:lpstr>Project Proposals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Amir Gholaminejad</cp:lastModifiedBy>
  <cp:revision>835</cp:revision>
  <cp:lastPrinted>2022-02-28T20:30:48Z</cp:lastPrinted>
  <dcterms:modified xsi:type="dcterms:W3CDTF">2022-02-28T20:30:49Z</dcterms:modified>
</cp:coreProperties>
</file>