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8"/>
  </p:notesMasterIdLst>
  <p:sldIdLst>
    <p:sldId id="452" r:id="rId2"/>
    <p:sldId id="889" r:id="rId3"/>
    <p:sldId id="891" r:id="rId4"/>
    <p:sldId id="2893" r:id="rId5"/>
    <p:sldId id="2903" r:id="rId6"/>
    <p:sldId id="2899" r:id="rId7"/>
    <p:sldId id="2900" r:id="rId8"/>
    <p:sldId id="2902" r:id="rId9"/>
    <p:sldId id="2906" r:id="rId10"/>
    <p:sldId id="2904" r:id="rId11"/>
    <p:sldId id="2905" r:id="rId12"/>
    <p:sldId id="2936" r:id="rId13"/>
    <p:sldId id="2898" r:id="rId14"/>
    <p:sldId id="2910" r:id="rId15"/>
    <p:sldId id="2911" r:id="rId16"/>
    <p:sldId id="2912" r:id="rId17"/>
    <p:sldId id="2907" r:id="rId18"/>
    <p:sldId id="2913" r:id="rId19"/>
    <p:sldId id="2916" r:id="rId20"/>
    <p:sldId id="2914" r:id="rId21"/>
    <p:sldId id="2915" r:id="rId22"/>
    <p:sldId id="2917" r:id="rId23"/>
    <p:sldId id="2919" r:id="rId24"/>
    <p:sldId id="2908" r:id="rId25"/>
    <p:sldId id="2938" r:id="rId26"/>
    <p:sldId id="2922" r:id="rId27"/>
    <p:sldId id="2921" r:id="rId28"/>
    <p:sldId id="2923" r:id="rId29"/>
    <p:sldId id="2924" r:id="rId30"/>
    <p:sldId id="2925" r:id="rId31"/>
    <p:sldId id="2926" r:id="rId32"/>
    <p:sldId id="2927" r:id="rId33"/>
    <p:sldId id="2928" r:id="rId34"/>
    <p:sldId id="2929" r:id="rId35"/>
    <p:sldId id="2930" r:id="rId36"/>
    <p:sldId id="2931" r:id="rId37"/>
    <p:sldId id="2939" r:id="rId38"/>
    <p:sldId id="2920" r:id="rId39"/>
    <p:sldId id="2909" r:id="rId40"/>
    <p:sldId id="2932" r:id="rId41"/>
    <p:sldId id="2896" r:id="rId42"/>
    <p:sldId id="2897" r:id="rId43"/>
    <p:sldId id="2933" r:id="rId44"/>
    <p:sldId id="2934" r:id="rId45"/>
    <p:sldId id="2935" r:id="rId46"/>
    <p:sldId id="191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437"/>
    <a:srgbClr val="62B3D5"/>
    <a:srgbClr val="53D5A8"/>
    <a:srgbClr val="A58FC2"/>
    <a:srgbClr val="092C63"/>
    <a:srgbClr val="BF2DC0"/>
    <a:srgbClr val="DE84A2"/>
    <a:srgbClr val="C38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9"/>
    <p:restoredTop sz="82311"/>
  </p:normalViewPr>
  <p:slideViewPr>
    <p:cSldViewPr snapToGrid="0" snapToObjects="1">
      <p:cViewPr varScale="1">
        <p:scale>
          <a:sx n="141" d="100"/>
          <a:sy n="141" d="100"/>
        </p:scale>
        <p:origin x="968" y="184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60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10D5-81C9-C448-82E8-71177EBFEC32}" type="datetimeFigureOut">
              <a:rPr lang="en-US" smtClean="0"/>
              <a:t>4/17/22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6DF27-AD16-B741-919E-EA3A35D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rkman_Center_for_Internet_%26_Society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Open_Technology_Institute" TargetMode="External"/><Relationship Id="rId5" Type="http://schemas.openxmlformats.org/officeDocument/2006/relationships/hyperlink" Target="https://en.wikipedia.org/wiki/New_America_Foundation" TargetMode="External"/><Relationship Id="rId4" Type="http://schemas.openxmlformats.org/officeDocument/2006/relationships/hyperlink" Target="https://en.wikipedia.org/wiki/Harvard_Law_School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73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0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Schneier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cryptographer and a fellow at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Berkman Center for Internet &amp; Society"/>
              </a:rPr>
              <a:t>Berkman Center for Internet &amp; Society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at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arvard Law School"/>
              </a:rPr>
              <a:t>Harvard Law School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 program fellow at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ew America Foundation"/>
              </a:rPr>
              <a:t>New America Foundation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Open Technology Institute"/>
              </a:rPr>
              <a:t>Open Technology Institute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83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42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3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3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63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RONI Defense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Nelson, M.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Barreno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 J. Chi, A. D. Joseph,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I. P. Rubinstein, U. Saini, C. Sutton, J. D.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K. Xia. Misleading learners: Co-opting your spam filter. In J. J. P. Tsai and P. S. Yu, editors, Machine Learning in Cyber Trust: Security, Privacy, Reliability, pages 17–51. Springer, 2009.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Collaborative email-spam filtering with the hashing-trick (2009)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http://</a:t>
            </a:r>
            <a:r>
              <a:rPr lang="en-US" dirty="0" err="1">
                <a:effectLst/>
              </a:rPr>
              <a:t>citeseerx.ist.psu.edu</a:t>
            </a:r>
            <a:r>
              <a:rPr lang="en-US" dirty="0">
                <a:effectLst/>
              </a:rPr>
              <a:t>/</a:t>
            </a:r>
            <a:r>
              <a:rPr lang="en-US" dirty="0" err="1">
                <a:effectLst/>
              </a:rPr>
              <a:t>viewdoc</a:t>
            </a:r>
            <a:r>
              <a:rPr lang="en-US" dirty="0">
                <a:effectLst/>
              </a:rPr>
              <a:t>/</a:t>
            </a:r>
            <a:r>
              <a:rPr lang="en-US" dirty="0" err="1">
                <a:effectLst/>
              </a:rPr>
              <a:t>summary?doi</a:t>
            </a:r>
            <a:r>
              <a:rPr lang="en-US" dirty="0">
                <a:effectLst/>
              </a:rPr>
              <a:t>=10.1.1.401.7187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3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27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00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16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79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2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189" indent="0" algn="ctr">
              <a:buNone/>
              <a:defRPr sz="2000">
                <a:uFillTx/>
              </a:defRPr>
            </a:lvl2pPr>
            <a:lvl3pPr marL="914377" indent="0" algn="ctr">
              <a:buNone/>
              <a:defRPr sz="1800">
                <a:uFillTx/>
              </a:defRPr>
            </a:lvl3pPr>
            <a:lvl4pPr marL="1371566" indent="0" algn="ctr">
              <a:buNone/>
              <a:defRPr sz="1600">
                <a:uFillTx/>
              </a:defRPr>
            </a:lvl4pPr>
            <a:lvl5pPr marL="1828754" indent="0" algn="ctr">
              <a:buNone/>
              <a:defRPr sz="1600">
                <a:uFillTx/>
              </a:defRPr>
            </a:lvl5pPr>
            <a:lvl6pPr marL="2285943" indent="0" algn="ctr">
              <a:buNone/>
              <a:defRPr sz="1600">
                <a:uFillTx/>
              </a:defRPr>
            </a:lvl6pPr>
            <a:lvl7pPr marL="2743131" indent="0" algn="ctr">
              <a:buNone/>
              <a:defRPr sz="1600">
                <a:uFillTx/>
              </a:defRPr>
            </a:lvl7pPr>
            <a:lvl8pPr marL="3200320" indent="0" algn="ctr">
              <a:buNone/>
              <a:defRPr sz="1600">
                <a:uFillTx/>
              </a:defRPr>
            </a:lvl8pPr>
            <a:lvl9pPr marL="3657509" indent="0" algn="ctr">
              <a:buNone/>
              <a:defRPr sz="1600">
                <a:uFillTx/>
              </a:defRPr>
            </a:lvl9pPr>
          </a:lstStyle>
          <a:p>
            <a:r>
              <a:rPr lang="en-US" dirty="0">
                <a:uFillTx/>
              </a:rPr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78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4/17/22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55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9390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189" indent="0">
              <a:buNone/>
              <a:defRPr sz="2000" b="1">
                <a:uFillTx/>
              </a:defRPr>
            </a:lvl2pPr>
            <a:lvl3pPr marL="914377" indent="0">
              <a:buNone/>
              <a:defRPr sz="1800" b="1">
                <a:uFillTx/>
              </a:defRPr>
            </a:lvl3pPr>
            <a:lvl4pPr marL="1371566" indent="0">
              <a:buNone/>
              <a:defRPr sz="1600" b="1">
                <a:uFillTx/>
              </a:defRPr>
            </a:lvl4pPr>
            <a:lvl5pPr marL="1828754" indent="0">
              <a:buNone/>
              <a:defRPr sz="1600" b="1">
                <a:uFillTx/>
              </a:defRPr>
            </a:lvl5pPr>
            <a:lvl6pPr marL="2285943" indent="0">
              <a:buNone/>
              <a:defRPr sz="1600" b="1">
                <a:uFillTx/>
              </a:defRPr>
            </a:lvl6pPr>
            <a:lvl7pPr marL="2743131" indent="0">
              <a:buNone/>
              <a:defRPr sz="1600" b="1">
                <a:uFillTx/>
              </a:defRPr>
            </a:lvl7pPr>
            <a:lvl8pPr marL="3200320" indent="0">
              <a:buNone/>
              <a:defRPr sz="1600" b="1">
                <a:uFillTx/>
              </a:defRPr>
            </a:lvl8pPr>
            <a:lvl9pPr marL="3657509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189" indent="0">
              <a:buNone/>
              <a:defRPr sz="2000" b="1">
                <a:uFillTx/>
              </a:defRPr>
            </a:lvl2pPr>
            <a:lvl3pPr marL="914377" indent="0">
              <a:buNone/>
              <a:defRPr sz="1800" b="1">
                <a:uFillTx/>
              </a:defRPr>
            </a:lvl3pPr>
            <a:lvl4pPr marL="1371566" indent="0">
              <a:buNone/>
              <a:defRPr sz="1600" b="1">
                <a:uFillTx/>
              </a:defRPr>
            </a:lvl4pPr>
            <a:lvl5pPr marL="1828754" indent="0">
              <a:buNone/>
              <a:defRPr sz="1600" b="1">
                <a:uFillTx/>
              </a:defRPr>
            </a:lvl5pPr>
            <a:lvl6pPr marL="2285943" indent="0">
              <a:buNone/>
              <a:defRPr sz="1600" b="1">
                <a:uFillTx/>
              </a:defRPr>
            </a:lvl6pPr>
            <a:lvl7pPr marL="2743131" indent="0">
              <a:buNone/>
              <a:defRPr sz="1600" b="1">
                <a:uFillTx/>
              </a:defRPr>
            </a:lvl7pPr>
            <a:lvl8pPr marL="3200320" indent="0">
              <a:buNone/>
              <a:defRPr sz="1600" b="1">
                <a:uFillTx/>
              </a:defRPr>
            </a:lvl8pPr>
            <a:lvl9pPr marL="3657509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080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35144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1013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189" indent="0">
              <a:buNone/>
              <a:defRPr sz="1400">
                <a:uFillTx/>
              </a:defRPr>
            </a:lvl2pPr>
            <a:lvl3pPr marL="914377" indent="0">
              <a:buNone/>
              <a:defRPr sz="1200">
                <a:uFillTx/>
              </a:defRPr>
            </a:lvl3pPr>
            <a:lvl4pPr marL="1371566" indent="0">
              <a:buNone/>
              <a:defRPr sz="1000">
                <a:uFillTx/>
              </a:defRPr>
            </a:lvl4pPr>
            <a:lvl5pPr marL="1828754" indent="0">
              <a:buNone/>
              <a:defRPr sz="1000">
                <a:uFillTx/>
              </a:defRPr>
            </a:lvl5pPr>
            <a:lvl6pPr marL="2285943" indent="0">
              <a:buNone/>
              <a:defRPr sz="1000">
                <a:uFillTx/>
              </a:defRPr>
            </a:lvl6pPr>
            <a:lvl7pPr marL="2743131" indent="0">
              <a:buNone/>
              <a:defRPr sz="1000">
                <a:uFillTx/>
              </a:defRPr>
            </a:lvl7pPr>
            <a:lvl8pPr marL="3200320" indent="0">
              <a:buNone/>
              <a:defRPr sz="1000">
                <a:uFillTx/>
              </a:defRPr>
            </a:lvl8pPr>
            <a:lvl9pPr marL="3657509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0618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189" indent="0">
              <a:buNone/>
              <a:defRPr sz="2800">
                <a:uFillTx/>
              </a:defRPr>
            </a:lvl2pPr>
            <a:lvl3pPr marL="914377" indent="0">
              <a:buNone/>
              <a:defRPr sz="2400">
                <a:uFillTx/>
              </a:defRPr>
            </a:lvl3pPr>
            <a:lvl4pPr marL="1371566" indent="0">
              <a:buNone/>
              <a:defRPr sz="2000">
                <a:uFillTx/>
              </a:defRPr>
            </a:lvl4pPr>
            <a:lvl5pPr marL="1828754" indent="0">
              <a:buNone/>
              <a:defRPr sz="2000">
                <a:uFillTx/>
              </a:defRPr>
            </a:lvl5pPr>
            <a:lvl6pPr marL="2285943" indent="0">
              <a:buNone/>
              <a:defRPr sz="2000">
                <a:uFillTx/>
              </a:defRPr>
            </a:lvl6pPr>
            <a:lvl7pPr marL="2743131" indent="0">
              <a:buNone/>
              <a:defRPr sz="2000">
                <a:uFillTx/>
              </a:defRPr>
            </a:lvl7pPr>
            <a:lvl8pPr marL="3200320" indent="0">
              <a:buNone/>
              <a:defRPr sz="2000">
                <a:uFillTx/>
              </a:defRPr>
            </a:lvl8pPr>
            <a:lvl9pPr marL="3657509" indent="0">
              <a:buNone/>
              <a:defRPr sz="2000">
                <a:uFillTx/>
              </a:defRPr>
            </a:lvl9pPr>
          </a:lstStyle>
          <a:p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189" indent="0">
              <a:buNone/>
              <a:defRPr sz="1400">
                <a:uFillTx/>
              </a:defRPr>
            </a:lvl2pPr>
            <a:lvl3pPr marL="914377" indent="0">
              <a:buNone/>
              <a:defRPr sz="1200">
                <a:uFillTx/>
              </a:defRPr>
            </a:lvl3pPr>
            <a:lvl4pPr marL="1371566" indent="0">
              <a:buNone/>
              <a:defRPr sz="1000">
                <a:uFillTx/>
              </a:defRPr>
            </a:lvl4pPr>
            <a:lvl5pPr marL="1828754" indent="0">
              <a:buNone/>
              <a:defRPr sz="1000">
                <a:uFillTx/>
              </a:defRPr>
            </a:lvl5pPr>
            <a:lvl6pPr marL="2285943" indent="0">
              <a:buNone/>
              <a:defRPr sz="1000">
                <a:uFillTx/>
              </a:defRPr>
            </a:lvl6pPr>
            <a:lvl7pPr marL="2743131" indent="0">
              <a:buNone/>
              <a:defRPr sz="1000">
                <a:uFillTx/>
              </a:defRPr>
            </a:lvl7pPr>
            <a:lvl8pPr marL="3200320" indent="0">
              <a:buNone/>
              <a:defRPr sz="1000">
                <a:uFillTx/>
              </a:defRPr>
            </a:lvl8pPr>
            <a:lvl9pPr marL="3657509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569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756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919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915566"/>
            <a:ext cx="12191999" cy="1996034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b="0" i="0"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0707532D-10C1-AA49-B4A4-A871B8E03AF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2571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6578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915566"/>
            <a:ext cx="12191999" cy="1996034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b="0" i="0"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0707532D-10C1-AA49-B4A4-A871B8E03AF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109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541060"/>
            <a:ext cx="10801350" cy="1305579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6025"/>
            <a:ext cx="10515600" cy="4150940"/>
          </a:xfrm>
        </p:spPr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TextBox 6"/>
          <p:cNvSpPr txBox="1">
            <a:spLocks/>
          </p:cNvSpPr>
          <p:nvPr userDrawn="1"/>
        </p:nvSpPr>
        <p:spPr>
          <a:xfrm>
            <a:off x="175999" y="171728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uFillTx/>
              </a:rPr>
              <a:t>Todo</a:t>
            </a:r>
            <a:r>
              <a:rPr lang="en-US" dirty="0">
                <a:uFillTx/>
              </a:rPr>
              <a:t> Slide</a:t>
            </a:r>
          </a:p>
        </p:txBody>
      </p:sp>
      <p:sp>
        <p:nvSpPr>
          <p:cNvPr id="8" name="TextBox 7"/>
          <p:cNvSpPr txBox="1">
            <a:spLocks/>
          </p:cNvSpPr>
          <p:nvPr userDrawn="1"/>
        </p:nvSpPr>
        <p:spPr>
          <a:xfrm rot="2080315">
            <a:off x="8030560" y="740354"/>
            <a:ext cx="5319706" cy="461665"/>
          </a:xfrm>
          <a:prstGeom prst="rect">
            <a:avLst/>
          </a:prstGeom>
          <a:pattFill prst="wdUpDiag">
            <a:fgClr>
              <a:schemeClr val="accent2">
                <a:lumMod val="50000"/>
              </a:schemeClr>
            </a:fgClr>
            <a:bgClr>
              <a:srgbClr val="FFC000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glow rad="368300">
                    <a:srgbClr val="FFC000">
                      <a:alpha val="76000"/>
                    </a:srgbClr>
                  </a:glow>
                </a:effectLst>
                <a:uFillTx/>
              </a:rPr>
              <a:t>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69518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4287" indent="0">
              <a:buClr>
                <a:schemeClr val="tx1"/>
              </a:buClr>
              <a:buSzPct val="100000"/>
              <a:buFont typeface="Wingdings" charset="2"/>
              <a:buNone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0331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4287" indent="0">
              <a:buClr>
                <a:schemeClr val="tx1"/>
              </a:buClr>
              <a:buSzPct val="100000"/>
              <a:buFont typeface="Wingdings" charset="2"/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1pPr>
            <a:lvl2pPr marL="457200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2pPr>
            <a:lvl3pPr marL="1062038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3pPr>
            <a:lvl4pPr marL="1593850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4pPr>
            <a:lvl5pPr marL="2052638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840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bg1"/>
              </a:buClr>
              <a:buSzPct val="100000"/>
              <a:buFont typeface="Wingdings" charset="2"/>
              <a:buChar char="Ø"/>
              <a:defRPr>
                <a:solidFill>
                  <a:schemeClr val="bg1"/>
                </a:solidFill>
                <a:uFillTx/>
              </a:defRPr>
            </a:lvl1pPr>
            <a:lvl2pPr marL="914400" indent="-457200">
              <a:defRPr>
                <a:solidFill>
                  <a:schemeClr val="bg1"/>
                </a:solidFill>
                <a:uFillTx/>
              </a:defRPr>
            </a:lvl2pPr>
            <a:lvl3pPr marL="1373188" indent="-311150">
              <a:defRPr>
                <a:solidFill>
                  <a:schemeClr val="bg1"/>
                </a:solidFill>
                <a:uFillTx/>
              </a:defRPr>
            </a:lvl3pPr>
            <a:lvl4pPr marL="1830388" indent="-236538">
              <a:defRPr>
                <a:solidFill>
                  <a:schemeClr val="bg1"/>
                </a:solidFill>
                <a:uFillTx/>
              </a:defRPr>
            </a:lvl4pPr>
            <a:lvl5pPr marL="2287588" indent="-234950">
              <a:defRPr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4/17/22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6122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bg1"/>
              </a:buClr>
              <a:buSzPct val="100000"/>
              <a:buFont typeface="Wingdings" charset="2"/>
              <a:buChar char="Ø"/>
              <a:defRPr>
                <a:solidFill>
                  <a:schemeClr val="bg1"/>
                </a:solidFill>
                <a:uFillTx/>
              </a:defRPr>
            </a:lvl1pPr>
            <a:lvl2pPr marL="914400" indent="-457200">
              <a:defRPr>
                <a:solidFill>
                  <a:schemeClr val="bg1"/>
                </a:solidFill>
                <a:uFillTx/>
              </a:defRPr>
            </a:lvl2pPr>
            <a:lvl3pPr marL="1373188" indent="-311150">
              <a:defRPr>
                <a:solidFill>
                  <a:schemeClr val="bg1"/>
                </a:solidFill>
                <a:uFillTx/>
              </a:defRPr>
            </a:lvl3pPr>
            <a:lvl4pPr marL="1830388" indent="-236538">
              <a:defRPr>
                <a:solidFill>
                  <a:schemeClr val="bg1"/>
                </a:solidFill>
                <a:uFillTx/>
              </a:defRPr>
            </a:lvl4pPr>
            <a:lvl5pPr marL="2287588" indent="-234950">
              <a:defRPr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4/17/22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354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4408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4/17/22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210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320675"/>
            <a:ext cx="10801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 defTabSz="914377"/>
              <a:t>4/17/22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 defTabSz="914377"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765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2200"/>
        </a:spcBef>
        <a:buFont typeface="Wingdings" charset="2"/>
        <a:buNone/>
        <a:defRPr sz="2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1602.05629.pdf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7.emf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6.emf"/><Relationship Id="rId17" Type="http://schemas.openxmlformats.org/officeDocument/2006/relationships/image" Target="../media/image51.emf"/><Relationship Id="rId2" Type="http://schemas.openxmlformats.org/officeDocument/2006/relationships/image" Target="../media/image37.png"/><Relationship Id="rId16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emf"/><Relationship Id="rId5" Type="http://schemas.openxmlformats.org/officeDocument/2006/relationships/image" Target="../media/image40.svg"/><Relationship Id="rId15" Type="http://schemas.openxmlformats.org/officeDocument/2006/relationships/image" Target="../media/image49.emf"/><Relationship Id="rId10" Type="http://schemas.openxmlformats.org/officeDocument/2006/relationships/image" Target="../media/image44.emf"/><Relationship Id="rId4" Type="http://schemas.openxmlformats.org/officeDocument/2006/relationships/image" Target="../media/image39.png"/><Relationship Id="rId9" Type="http://schemas.openxmlformats.org/officeDocument/2006/relationships/image" Target="../media/image33.emf"/><Relationship Id="rId1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7.emf"/><Relationship Id="rId18" Type="http://schemas.openxmlformats.org/officeDocument/2006/relationships/image" Target="../media/image50.emf"/><Relationship Id="rId3" Type="http://schemas.openxmlformats.org/officeDocument/2006/relationships/image" Target="../media/image38.svg"/><Relationship Id="rId21" Type="http://schemas.openxmlformats.org/officeDocument/2006/relationships/image" Target="../media/image55.emf"/><Relationship Id="rId7" Type="http://schemas.openxmlformats.org/officeDocument/2006/relationships/image" Target="../media/image42.svg"/><Relationship Id="rId12" Type="http://schemas.openxmlformats.org/officeDocument/2006/relationships/image" Target="../media/image46.emf"/><Relationship Id="rId17" Type="http://schemas.openxmlformats.org/officeDocument/2006/relationships/image" Target="../media/image53.emf"/><Relationship Id="rId2" Type="http://schemas.openxmlformats.org/officeDocument/2006/relationships/image" Target="../media/image37.png"/><Relationship Id="rId16" Type="http://schemas.openxmlformats.org/officeDocument/2006/relationships/image" Target="../media/image52.emf"/><Relationship Id="rId20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emf"/><Relationship Id="rId5" Type="http://schemas.openxmlformats.org/officeDocument/2006/relationships/image" Target="../media/image40.svg"/><Relationship Id="rId15" Type="http://schemas.openxmlformats.org/officeDocument/2006/relationships/image" Target="../media/image49.emf"/><Relationship Id="rId23" Type="http://schemas.openxmlformats.org/officeDocument/2006/relationships/image" Target="../media/image57.emf"/><Relationship Id="rId10" Type="http://schemas.openxmlformats.org/officeDocument/2006/relationships/image" Target="../media/image44.emf"/><Relationship Id="rId19" Type="http://schemas.openxmlformats.org/officeDocument/2006/relationships/image" Target="../media/image51.emf"/><Relationship Id="rId4" Type="http://schemas.openxmlformats.org/officeDocument/2006/relationships/image" Target="../media/image39.png"/><Relationship Id="rId9" Type="http://schemas.openxmlformats.org/officeDocument/2006/relationships/image" Target="../media/image33.emf"/><Relationship Id="rId14" Type="http://schemas.openxmlformats.org/officeDocument/2006/relationships/image" Target="../media/image48.emf"/><Relationship Id="rId22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7.emf"/><Relationship Id="rId18" Type="http://schemas.openxmlformats.org/officeDocument/2006/relationships/image" Target="../media/image50.emf"/><Relationship Id="rId3" Type="http://schemas.openxmlformats.org/officeDocument/2006/relationships/image" Target="../media/image38.svg"/><Relationship Id="rId21" Type="http://schemas.openxmlformats.org/officeDocument/2006/relationships/image" Target="../media/image55.emf"/><Relationship Id="rId7" Type="http://schemas.openxmlformats.org/officeDocument/2006/relationships/image" Target="../media/image42.svg"/><Relationship Id="rId12" Type="http://schemas.openxmlformats.org/officeDocument/2006/relationships/image" Target="../media/image46.emf"/><Relationship Id="rId17" Type="http://schemas.openxmlformats.org/officeDocument/2006/relationships/image" Target="../media/image53.emf"/><Relationship Id="rId2" Type="http://schemas.openxmlformats.org/officeDocument/2006/relationships/image" Target="../media/image37.png"/><Relationship Id="rId16" Type="http://schemas.openxmlformats.org/officeDocument/2006/relationships/image" Target="../media/image52.emf"/><Relationship Id="rId20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emf"/><Relationship Id="rId24" Type="http://schemas.openxmlformats.org/officeDocument/2006/relationships/image" Target="../media/image58.emf"/><Relationship Id="rId5" Type="http://schemas.openxmlformats.org/officeDocument/2006/relationships/image" Target="../media/image40.svg"/><Relationship Id="rId15" Type="http://schemas.openxmlformats.org/officeDocument/2006/relationships/image" Target="../media/image49.emf"/><Relationship Id="rId23" Type="http://schemas.openxmlformats.org/officeDocument/2006/relationships/image" Target="../media/image57.emf"/><Relationship Id="rId10" Type="http://schemas.openxmlformats.org/officeDocument/2006/relationships/image" Target="../media/image44.emf"/><Relationship Id="rId19" Type="http://schemas.openxmlformats.org/officeDocument/2006/relationships/image" Target="../media/image51.emf"/><Relationship Id="rId4" Type="http://schemas.openxmlformats.org/officeDocument/2006/relationships/image" Target="../media/image39.png"/><Relationship Id="rId9" Type="http://schemas.openxmlformats.org/officeDocument/2006/relationships/image" Target="../media/image33.emf"/><Relationship Id="rId14" Type="http://schemas.openxmlformats.org/officeDocument/2006/relationships/image" Target="../media/image48.emf"/><Relationship Id="rId22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7.emf"/><Relationship Id="rId18" Type="http://schemas.openxmlformats.org/officeDocument/2006/relationships/image" Target="../media/image50.emf"/><Relationship Id="rId3" Type="http://schemas.openxmlformats.org/officeDocument/2006/relationships/image" Target="../media/image38.svg"/><Relationship Id="rId21" Type="http://schemas.openxmlformats.org/officeDocument/2006/relationships/image" Target="../media/image55.emf"/><Relationship Id="rId7" Type="http://schemas.openxmlformats.org/officeDocument/2006/relationships/image" Target="../media/image42.svg"/><Relationship Id="rId12" Type="http://schemas.openxmlformats.org/officeDocument/2006/relationships/image" Target="../media/image46.emf"/><Relationship Id="rId17" Type="http://schemas.openxmlformats.org/officeDocument/2006/relationships/image" Target="../media/image53.emf"/><Relationship Id="rId25" Type="http://schemas.openxmlformats.org/officeDocument/2006/relationships/image" Target="../media/image59.emf"/><Relationship Id="rId2" Type="http://schemas.openxmlformats.org/officeDocument/2006/relationships/image" Target="../media/image37.png"/><Relationship Id="rId16" Type="http://schemas.openxmlformats.org/officeDocument/2006/relationships/image" Target="../media/image52.emf"/><Relationship Id="rId20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emf"/><Relationship Id="rId24" Type="http://schemas.openxmlformats.org/officeDocument/2006/relationships/image" Target="../media/image58.emf"/><Relationship Id="rId5" Type="http://schemas.openxmlformats.org/officeDocument/2006/relationships/image" Target="../media/image40.svg"/><Relationship Id="rId15" Type="http://schemas.openxmlformats.org/officeDocument/2006/relationships/image" Target="../media/image49.emf"/><Relationship Id="rId23" Type="http://schemas.openxmlformats.org/officeDocument/2006/relationships/image" Target="../media/image57.emf"/><Relationship Id="rId10" Type="http://schemas.openxmlformats.org/officeDocument/2006/relationships/image" Target="../media/image44.emf"/><Relationship Id="rId19" Type="http://schemas.openxmlformats.org/officeDocument/2006/relationships/image" Target="../media/image51.emf"/><Relationship Id="rId4" Type="http://schemas.openxmlformats.org/officeDocument/2006/relationships/image" Target="../media/image39.png"/><Relationship Id="rId9" Type="http://schemas.openxmlformats.org/officeDocument/2006/relationships/image" Target="../media/image33.emf"/><Relationship Id="rId14" Type="http://schemas.openxmlformats.org/officeDocument/2006/relationships/image" Target="../media/image48.emf"/><Relationship Id="rId22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7.emf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emf"/><Relationship Id="rId5" Type="http://schemas.openxmlformats.org/officeDocument/2006/relationships/image" Target="../media/image40.svg"/><Relationship Id="rId15" Type="http://schemas.openxmlformats.org/officeDocument/2006/relationships/image" Target="../media/image60.emf"/><Relationship Id="rId10" Type="http://schemas.openxmlformats.org/officeDocument/2006/relationships/image" Target="../media/image44.emf"/><Relationship Id="rId4" Type="http://schemas.openxmlformats.org/officeDocument/2006/relationships/image" Target="../media/image39.png"/><Relationship Id="rId9" Type="http://schemas.openxmlformats.org/officeDocument/2006/relationships/image" Target="../media/image33.emf"/><Relationship Id="rId1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10" Type="http://schemas.openxmlformats.org/officeDocument/2006/relationships/image" Target="../media/image69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tiff"/><Relationship Id="rId10" Type="http://schemas.openxmlformats.org/officeDocument/2006/relationships/image" Target="../media/image75.emf"/><Relationship Id="rId4" Type="http://schemas.openxmlformats.org/officeDocument/2006/relationships/image" Target="../media/image71.png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76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tiff"/><Relationship Id="rId5" Type="http://schemas.openxmlformats.org/officeDocument/2006/relationships/image" Target="../media/image71.png"/><Relationship Id="rId10" Type="http://schemas.openxmlformats.org/officeDocument/2006/relationships/image" Target="../media/image75.emf"/><Relationship Id="rId4" Type="http://schemas.openxmlformats.org/officeDocument/2006/relationships/image" Target="../media/image70.png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9.01502.pdf" TargetMode="External"/><Relationship Id="rId2" Type="http://schemas.openxmlformats.org/officeDocument/2006/relationships/hyperlink" Target="https://arxiv.org/pdf/1602.0562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707.08945" TargetMode="External"/><Relationship Id="rId4" Type="http://schemas.openxmlformats.org/officeDocument/2006/relationships/hyperlink" Target="https://arxiv.org/abs/1806.03287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2E258B90-0F12-634D-B10B-BF94645DDE0A}"/>
              </a:ext>
            </a:extLst>
          </p:cNvPr>
          <p:cNvSpPr txBox="1">
            <a:spLocks/>
          </p:cNvSpPr>
          <p:nvPr/>
        </p:nvSpPr>
        <p:spPr bwMode="auto">
          <a:xfrm>
            <a:off x="4579454" y="4891291"/>
            <a:ext cx="7001435" cy="127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342900" lvl="0" indent="-342900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Tahoma"/>
                <a:ea typeface="Helvetica Neue Light" charset="0"/>
                <a:cs typeface="Tahoma"/>
              </a:defRPr>
            </a:lvl1pPr>
            <a:lvl2pPr marL="628650" lvl="1" indent="-171450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089025" lvl="2" indent="-174625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541463" lvl="3" indent="-169863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01838" lvl="4" indent="-173038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lvl="5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Joseph E. Gonzalez</a:t>
            </a:r>
          </a:p>
          <a:p>
            <a:pPr marL="342900" marR="0" lvl="0" indent="-34290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lang="en-US" sz="2400" dirty="0">
                <a:latin typeface="Century Gothic" panose="020B0502020202020204" pitchFamily="34" charset="0"/>
                <a:cs typeface="Calibri" panose="020F0502020204030204" pitchFamily="34" charset="0"/>
              </a:rPr>
              <a:t>Co-director of the RISE Lab</a:t>
            </a:r>
            <a:br>
              <a:rPr lang="en-US" sz="2400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jegonzal@cs.berkeley.edu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B2976-31A7-0C41-A48C-33994F729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439952"/>
            <a:ext cx="10477500" cy="4053794"/>
          </a:xfrm>
        </p:spPr>
        <p:txBody>
          <a:bodyPr>
            <a:noAutofit/>
          </a:bodyPr>
          <a:lstStyle/>
          <a:p>
            <a:pPr algn="l"/>
            <a:r>
              <a:rPr lang="en-US" sz="80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Machine Learning with</a:t>
            </a:r>
            <a:br>
              <a:rPr lang="en-US" sz="80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Adversaries</a:t>
            </a:r>
            <a:endParaRPr lang="en-US" sz="8000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4878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704">
        <p159:morph option="byObject"/>
      </p:transition>
    </mc:Choice>
    <mc:Fallback xmlns="">
      <p:transition spd="slow" advTm="1970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E1CB6-C2E4-F64A-AB5F-518271B2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Inference:</a:t>
            </a:r>
            <a:r>
              <a:rPr lang="en-US" dirty="0"/>
              <a:t> Model + Data Inversion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02ADD-154D-4648-8961-9F221F7F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501332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Scenario: </a:t>
            </a:r>
            <a:r>
              <a:rPr lang="en-US" i="1" dirty="0"/>
              <a:t>Query public prediction APIs to extract information from the training data or steal the model.</a:t>
            </a:r>
          </a:p>
          <a:p>
            <a:r>
              <a:rPr lang="en-US" i="1" dirty="0"/>
              <a:t>Kinds of Attacks</a:t>
            </a:r>
          </a:p>
          <a:p>
            <a:pPr lvl="1"/>
            <a:r>
              <a:rPr lang="en-US" b="1" i="1" dirty="0"/>
              <a:t>Active learning attack</a:t>
            </a:r>
            <a:r>
              <a:rPr lang="en-US" i="1" dirty="0"/>
              <a:t> to construct training data points that resolve decision boundary and allow model extraction.</a:t>
            </a:r>
          </a:p>
          <a:p>
            <a:pPr lvl="1"/>
            <a:r>
              <a:rPr lang="en-US" b="1" i="1" dirty="0"/>
              <a:t>Membership inference</a:t>
            </a:r>
            <a:r>
              <a:rPr lang="en-US" i="1" dirty="0"/>
              <a:t> attacks determine if a piece of data was used in training</a:t>
            </a:r>
          </a:p>
          <a:p>
            <a:pPr lvl="1"/>
            <a:r>
              <a:rPr lang="en-US" b="1" i="1" dirty="0"/>
              <a:t>Model inversion</a:t>
            </a:r>
            <a:r>
              <a:rPr lang="en-US" i="1" dirty="0"/>
              <a:t> attacks can construct training inputs given labels</a:t>
            </a:r>
          </a:p>
          <a:p>
            <a:r>
              <a:rPr lang="en-US" i="1" dirty="0"/>
              <a:t>Possible Solutions</a:t>
            </a:r>
          </a:p>
          <a:p>
            <a:pPr lvl="1"/>
            <a:r>
              <a:rPr lang="en-US" dirty="0"/>
              <a:t>Limit confidence information and query rates</a:t>
            </a:r>
          </a:p>
          <a:p>
            <a:pPr lvl="1"/>
            <a:r>
              <a:rPr lang="en-US" dirty="0"/>
              <a:t>Introduce noise in predictions</a:t>
            </a:r>
          </a:p>
          <a:p>
            <a:pPr lvl="1"/>
            <a:r>
              <a:rPr lang="en-US" dirty="0"/>
              <a:t>Model watermarks</a:t>
            </a:r>
          </a:p>
        </p:txBody>
      </p:sp>
    </p:spTree>
    <p:extLst>
      <p:ext uri="{BB962C8B-B14F-4D97-AF65-F5344CB8AC3E}">
        <p14:creationId xmlns:p14="http://schemas.microsoft.com/office/powerpoint/2010/main" val="275576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29963E-083A-8643-BC69-C71E1A694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3771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91E588-2EFC-C141-96B4-93878258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643" y="2030557"/>
            <a:ext cx="4788871" cy="27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34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A9DE5A-5901-7143-B330-3A3662BC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Concepts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B0D33-3BC1-494C-86BA-CAAFC4E2A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D7653-CEA6-1547-BBAF-756F65082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110490"/>
            <a:ext cx="10801350" cy="1504950"/>
          </a:xfrm>
        </p:spPr>
        <p:txBody>
          <a:bodyPr/>
          <a:lstStyle/>
          <a:p>
            <a:r>
              <a:rPr lang="en-US" dirty="0"/>
              <a:t>Big Concepts in Secure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1F3D9-5085-614C-B8B2-AEE955E9C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1615440"/>
            <a:ext cx="10942320" cy="492188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Adversarial Inputs:</a:t>
            </a:r>
            <a:r>
              <a:rPr lang="en-US" dirty="0"/>
              <a:t> </a:t>
            </a:r>
            <a:r>
              <a:rPr lang="en-US" i="1" dirty="0"/>
              <a:t>Inputs that are constructed to “trick” classifier into misclassifying (usually for evasion)</a:t>
            </a:r>
          </a:p>
          <a:p>
            <a:r>
              <a:rPr lang="en-US" b="1" dirty="0"/>
              <a:t>Federated Learning:</a:t>
            </a:r>
            <a:r>
              <a:rPr lang="en-US" dirty="0"/>
              <a:t> A form of distributed learning in with limited comm. and non-</a:t>
            </a:r>
            <a:r>
              <a:rPr lang="en-US" dirty="0" err="1"/>
              <a:t>iid</a:t>
            </a:r>
            <a:r>
              <a:rPr lang="en-US" dirty="0"/>
              <a:t> data distribution</a:t>
            </a:r>
          </a:p>
          <a:p>
            <a:r>
              <a:rPr lang="en-US" b="1" dirty="0"/>
              <a:t>Differential Privacy: </a:t>
            </a:r>
            <a:r>
              <a:rPr lang="en-US" dirty="0"/>
              <a:t>A formal guarantee bounding the information leaked by a randomized algorithm</a:t>
            </a:r>
          </a:p>
          <a:p>
            <a:r>
              <a:rPr lang="en-US" b="1" dirty="0"/>
              <a:t>Security Technologies:</a:t>
            </a:r>
          </a:p>
          <a:p>
            <a:pPr lvl="1"/>
            <a:r>
              <a:rPr lang="en-US" b="1" dirty="0"/>
              <a:t>Secure Multi-party Computation:</a:t>
            </a:r>
            <a:r>
              <a:rPr lang="en-US" dirty="0"/>
              <a:t> Cryptographic protocols for shared computation without disclosing inputs.</a:t>
            </a:r>
            <a:endParaRPr lang="en-US" b="1" dirty="0"/>
          </a:p>
          <a:p>
            <a:pPr lvl="1"/>
            <a:r>
              <a:rPr lang="en-US" b="1" dirty="0"/>
              <a:t>Trusted Execution Environments:</a:t>
            </a:r>
            <a:r>
              <a:rPr lang="en-US" dirty="0"/>
              <a:t> Hardware framework for secure computation.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6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1DAA9F-687A-B44A-AAB0-0DE87470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F4737612-BCD2-4040-87C7-F33CF516C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9747" y="2488415"/>
            <a:ext cx="6410881" cy="3897526"/>
          </a:xfrm>
        </p:spPr>
        <p:txBody>
          <a:bodyPr>
            <a:normAutofit/>
          </a:bodyPr>
          <a:lstStyle/>
          <a:p>
            <a:pPr marL="14287" indent="0">
              <a:buNone/>
            </a:pPr>
            <a:r>
              <a:rPr lang="en-US" sz="2400" dirty="0"/>
              <a:t>A form of distributed learning with:</a:t>
            </a:r>
          </a:p>
          <a:p>
            <a:r>
              <a:rPr lang="en-US" sz="2400" dirty="0"/>
              <a:t>Original data does not leave device</a:t>
            </a:r>
          </a:p>
          <a:p>
            <a:r>
              <a:rPr lang="en-US" sz="2400" dirty="0"/>
              <a:t>Limited communication (e.g., WAN)</a:t>
            </a:r>
          </a:p>
          <a:p>
            <a:r>
              <a:rPr lang="en-US" sz="2400" dirty="0"/>
              <a:t>Data is not assumed to be </a:t>
            </a:r>
            <a:r>
              <a:rPr lang="en-US" sz="2400" dirty="0" err="1"/>
              <a:t>iid</a:t>
            </a:r>
            <a:endParaRPr lang="en-US" sz="2400" dirty="0"/>
          </a:p>
          <a:p>
            <a:r>
              <a:rPr lang="en-US" sz="2400" dirty="0"/>
              <a:t>More parties with far less data each</a:t>
            </a:r>
          </a:p>
          <a:p>
            <a:r>
              <a:rPr lang="en-US" sz="2400" dirty="0"/>
              <a:t>Infrequent/random participation</a:t>
            </a:r>
          </a:p>
        </p:txBody>
      </p:sp>
      <p:pic>
        <p:nvPicPr>
          <p:cNvPr id="6" name="Google Shape;69;p15">
            <a:extLst>
              <a:ext uri="{FF2B5EF4-FFF2-40B4-BE49-F238E27FC236}">
                <a16:creationId xmlns:a16="http://schemas.microsoft.com/office/drawing/2014/main" id="{37C0AAA5-1298-9A43-B5C6-D8FD9D84D78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860" y="2760607"/>
            <a:ext cx="1918500" cy="1918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4F68FF-0E8E-6C40-8164-A8807FC44838}"/>
              </a:ext>
            </a:extLst>
          </p:cNvPr>
          <p:cNvGrpSpPr/>
          <p:nvPr/>
        </p:nvGrpSpPr>
        <p:grpSpPr>
          <a:xfrm>
            <a:off x="136071" y="5712979"/>
            <a:ext cx="740868" cy="763600"/>
            <a:chOff x="1071353" y="5001533"/>
            <a:chExt cx="740868" cy="763600"/>
          </a:xfrm>
        </p:grpSpPr>
        <p:pic>
          <p:nvPicPr>
            <p:cNvPr id="10" name="Google Shape;73;p15">
              <a:extLst>
                <a:ext uri="{FF2B5EF4-FFF2-40B4-BE49-F238E27FC236}">
                  <a16:creationId xmlns:a16="http://schemas.microsoft.com/office/drawing/2014/main" id="{B107920B-298E-BB44-9A5E-1E663531A2A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16854" y="5001533"/>
              <a:ext cx="395367" cy="76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76;p15">
              <a:extLst>
                <a:ext uri="{FF2B5EF4-FFF2-40B4-BE49-F238E27FC236}">
                  <a16:creationId xmlns:a16="http://schemas.microsoft.com/office/drawing/2014/main" id="{3B31F0B5-8966-E941-8915-AD78C9B8208B}"/>
                </a:ext>
              </a:extLst>
            </p:cNvPr>
            <p:cNvSpPr/>
            <p:nvPr/>
          </p:nvSpPr>
          <p:spPr>
            <a:xfrm>
              <a:off x="1071353" y="5215200"/>
              <a:ext cx="275600" cy="341200"/>
            </a:xfrm>
            <a:prstGeom prst="can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2C493C-DB0B-7049-B8D3-11614A970045}"/>
              </a:ext>
            </a:extLst>
          </p:cNvPr>
          <p:cNvGrpSpPr/>
          <p:nvPr/>
        </p:nvGrpSpPr>
        <p:grpSpPr>
          <a:xfrm>
            <a:off x="1496966" y="5712979"/>
            <a:ext cx="740868" cy="763600"/>
            <a:chOff x="1071353" y="5001533"/>
            <a:chExt cx="740868" cy="763600"/>
          </a:xfrm>
        </p:grpSpPr>
        <p:pic>
          <p:nvPicPr>
            <p:cNvPr id="19" name="Google Shape;73;p15">
              <a:extLst>
                <a:ext uri="{FF2B5EF4-FFF2-40B4-BE49-F238E27FC236}">
                  <a16:creationId xmlns:a16="http://schemas.microsoft.com/office/drawing/2014/main" id="{AD022B2C-4E37-884A-8272-FC9DC6CC3C4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16854" y="5001533"/>
              <a:ext cx="395367" cy="76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76;p15">
              <a:extLst>
                <a:ext uri="{FF2B5EF4-FFF2-40B4-BE49-F238E27FC236}">
                  <a16:creationId xmlns:a16="http://schemas.microsoft.com/office/drawing/2014/main" id="{AA614E9B-CB25-4E44-8EC5-48E86C9B12B5}"/>
                </a:ext>
              </a:extLst>
            </p:cNvPr>
            <p:cNvSpPr/>
            <p:nvPr/>
          </p:nvSpPr>
          <p:spPr>
            <a:xfrm>
              <a:off x="1071353" y="5215200"/>
              <a:ext cx="275600" cy="341200"/>
            </a:xfrm>
            <a:prstGeom prst="can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6BEDFF-653E-B64F-8A71-2C24B46C3879}"/>
              </a:ext>
            </a:extLst>
          </p:cNvPr>
          <p:cNvGrpSpPr/>
          <p:nvPr/>
        </p:nvGrpSpPr>
        <p:grpSpPr>
          <a:xfrm>
            <a:off x="2857861" y="5712979"/>
            <a:ext cx="740868" cy="763600"/>
            <a:chOff x="1071353" y="5001533"/>
            <a:chExt cx="740868" cy="763600"/>
          </a:xfrm>
        </p:grpSpPr>
        <p:pic>
          <p:nvPicPr>
            <p:cNvPr id="22" name="Google Shape;73;p15">
              <a:extLst>
                <a:ext uri="{FF2B5EF4-FFF2-40B4-BE49-F238E27FC236}">
                  <a16:creationId xmlns:a16="http://schemas.microsoft.com/office/drawing/2014/main" id="{9F583611-1456-244A-AD82-B9D429A0B66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16854" y="5001533"/>
              <a:ext cx="395367" cy="76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76;p15">
              <a:extLst>
                <a:ext uri="{FF2B5EF4-FFF2-40B4-BE49-F238E27FC236}">
                  <a16:creationId xmlns:a16="http://schemas.microsoft.com/office/drawing/2014/main" id="{B6D056A6-BBAA-904B-AE0D-C3FCA6E9B7AB}"/>
                </a:ext>
              </a:extLst>
            </p:cNvPr>
            <p:cNvSpPr/>
            <p:nvPr/>
          </p:nvSpPr>
          <p:spPr>
            <a:xfrm>
              <a:off x="1071353" y="5215200"/>
              <a:ext cx="275600" cy="341200"/>
            </a:xfrm>
            <a:prstGeom prst="can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6939C4-F58B-FF4B-A3D8-1FB14D4FCE37}"/>
              </a:ext>
            </a:extLst>
          </p:cNvPr>
          <p:cNvGrpSpPr/>
          <p:nvPr/>
        </p:nvGrpSpPr>
        <p:grpSpPr>
          <a:xfrm>
            <a:off x="4218756" y="5712979"/>
            <a:ext cx="740868" cy="763600"/>
            <a:chOff x="1071353" y="5001533"/>
            <a:chExt cx="740868" cy="763600"/>
          </a:xfrm>
        </p:grpSpPr>
        <p:pic>
          <p:nvPicPr>
            <p:cNvPr id="25" name="Google Shape;73;p15">
              <a:extLst>
                <a:ext uri="{FF2B5EF4-FFF2-40B4-BE49-F238E27FC236}">
                  <a16:creationId xmlns:a16="http://schemas.microsoft.com/office/drawing/2014/main" id="{C4F99DD8-85DE-0A46-A08E-D3BAFD632FC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16854" y="5001533"/>
              <a:ext cx="395367" cy="76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76;p15">
              <a:extLst>
                <a:ext uri="{FF2B5EF4-FFF2-40B4-BE49-F238E27FC236}">
                  <a16:creationId xmlns:a16="http://schemas.microsoft.com/office/drawing/2014/main" id="{4E58F218-4679-664E-A843-1F6711DED100}"/>
                </a:ext>
              </a:extLst>
            </p:cNvPr>
            <p:cNvSpPr/>
            <p:nvPr/>
          </p:nvSpPr>
          <p:spPr>
            <a:xfrm>
              <a:off x="1071353" y="5215200"/>
              <a:ext cx="275600" cy="341200"/>
            </a:xfrm>
            <a:prstGeom prst="can">
              <a:avLst>
                <a:gd name="adj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7648A13-4D17-CB46-A17B-F8050F1C0531}"/>
              </a:ext>
            </a:extLst>
          </p:cNvPr>
          <p:cNvGrpSpPr/>
          <p:nvPr/>
        </p:nvGrpSpPr>
        <p:grpSpPr>
          <a:xfrm>
            <a:off x="876939" y="4417267"/>
            <a:ext cx="1610772" cy="1092329"/>
            <a:chOff x="2822874" y="3609474"/>
            <a:chExt cx="1610772" cy="1092329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6838D5A-31E0-614A-9196-85B099DAE1A2}"/>
                </a:ext>
              </a:extLst>
            </p:cNvPr>
            <p:cNvCxnSpPr/>
            <p:nvPr/>
          </p:nvCxnSpPr>
          <p:spPr>
            <a:xfrm flipH="1">
              <a:off x="2822874" y="3609474"/>
              <a:ext cx="1489244" cy="10587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27CE236-B3A1-CA41-B3F4-B9362879A7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3558" y="3653976"/>
              <a:ext cx="1410088" cy="10478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A6B188-3418-F54B-BF40-A3CC5CF72781}"/>
              </a:ext>
            </a:extLst>
          </p:cNvPr>
          <p:cNvCxnSpPr>
            <a:cxnSpLocks/>
          </p:cNvCxnSpPr>
          <p:nvPr/>
        </p:nvCxnSpPr>
        <p:spPr>
          <a:xfrm flipH="1">
            <a:off x="2040150" y="4587213"/>
            <a:ext cx="868770" cy="101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45EF7C5-17F8-C04B-939E-FA2AF1CD8721}"/>
              </a:ext>
            </a:extLst>
          </p:cNvPr>
          <p:cNvCxnSpPr>
            <a:cxnSpLocks/>
          </p:cNvCxnSpPr>
          <p:nvPr/>
        </p:nvCxnSpPr>
        <p:spPr>
          <a:xfrm flipV="1">
            <a:off x="2237834" y="4604323"/>
            <a:ext cx="781763" cy="994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DEDFC02-7F29-D44D-8F60-6B3FCFBB122B}"/>
              </a:ext>
            </a:extLst>
          </p:cNvPr>
          <p:cNvCxnSpPr>
            <a:cxnSpLocks/>
          </p:cNvCxnSpPr>
          <p:nvPr/>
        </p:nvCxnSpPr>
        <p:spPr>
          <a:xfrm flipH="1">
            <a:off x="3273093" y="4635630"/>
            <a:ext cx="255854" cy="101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640A129-6104-6746-AD36-56AF4FE150D8}"/>
              </a:ext>
            </a:extLst>
          </p:cNvPr>
          <p:cNvCxnSpPr>
            <a:cxnSpLocks/>
          </p:cNvCxnSpPr>
          <p:nvPr/>
        </p:nvCxnSpPr>
        <p:spPr>
          <a:xfrm flipV="1">
            <a:off x="3450238" y="4652741"/>
            <a:ext cx="189386" cy="946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A185A0-BD01-FC4F-BA83-1A107C3B1C36}"/>
              </a:ext>
            </a:extLst>
          </p:cNvPr>
          <p:cNvCxnSpPr>
            <a:cxnSpLocks/>
          </p:cNvCxnSpPr>
          <p:nvPr/>
        </p:nvCxnSpPr>
        <p:spPr>
          <a:xfrm flipH="1" flipV="1">
            <a:off x="4061368" y="4505248"/>
            <a:ext cx="709817" cy="1093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69F35B1-2EA2-4F42-BD74-EF26759E49E1}"/>
              </a:ext>
            </a:extLst>
          </p:cNvPr>
          <p:cNvCxnSpPr>
            <a:cxnSpLocks/>
          </p:cNvCxnSpPr>
          <p:nvPr/>
        </p:nvCxnSpPr>
        <p:spPr>
          <a:xfrm>
            <a:off x="3985125" y="4633160"/>
            <a:ext cx="608129" cy="965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1476497-3403-AE48-B656-558263728C8D}"/>
              </a:ext>
            </a:extLst>
          </p:cNvPr>
          <p:cNvSpPr txBox="1">
            <a:spLocks/>
          </p:cNvSpPr>
          <p:nvPr/>
        </p:nvSpPr>
        <p:spPr>
          <a:xfrm>
            <a:off x="838200" y="1468872"/>
            <a:ext cx="10515600" cy="160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2200"/>
              </a:spcBef>
              <a:buClr>
                <a:schemeClr val="tx1"/>
              </a:buClr>
              <a:buSzPct val="100000"/>
              <a:buFont typeface="Wingdings" charset="2"/>
              <a:buChar char="Ø"/>
              <a:defRPr sz="2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24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20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Terminology was introduced in “</a:t>
            </a:r>
            <a:r>
              <a:rPr lang="en-US" sz="2400">
                <a:hlinkClick r:id="rId5"/>
              </a:rPr>
              <a:t>Communication-Efficient Learning of Deep Networks from Decentralized Data</a:t>
            </a:r>
            <a:r>
              <a:rPr lang="en-US" sz="2400"/>
              <a:t>” (AIStats’17)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9D09F-BC4B-004E-AE0F-38EF52E2305E}"/>
              </a:ext>
            </a:extLst>
          </p:cNvPr>
          <p:cNvSpPr txBox="1"/>
          <p:nvPr/>
        </p:nvSpPr>
        <p:spPr>
          <a:xfrm>
            <a:off x="7501062" y="5999684"/>
            <a:ext cx="1978427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Security?</a:t>
            </a:r>
          </a:p>
        </p:txBody>
      </p:sp>
    </p:spTree>
    <p:extLst>
      <p:ext uri="{BB962C8B-B14F-4D97-AF65-F5344CB8AC3E}">
        <p14:creationId xmlns:p14="http://schemas.microsoft.com/office/powerpoint/2010/main" val="15352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8A8CDE-309F-4040-BAAF-AD95985C2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744" y="1285118"/>
            <a:ext cx="4306855" cy="5572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956F72-C2B5-A741-8AC7-40E700B3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20675"/>
            <a:ext cx="10801350" cy="1325563"/>
          </a:xfrm>
        </p:spPr>
        <p:txBody>
          <a:bodyPr/>
          <a:lstStyle/>
          <a:p>
            <a:r>
              <a:rPr lang="en-US" dirty="0"/>
              <a:t>Federated Learning and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FF14-0211-DB4B-98AF-AA1F0FE24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r>
              <a:rPr lang="en-US" dirty="0"/>
              <a:t>Eliminates data collection in the cloud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0F864-59E2-2946-B53E-979AB607D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41696" y="897154"/>
            <a:ext cx="3855701" cy="706269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4229287-ABB8-4C44-8602-0FE5D157AE77}"/>
              </a:ext>
            </a:extLst>
          </p:cNvPr>
          <p:cNvSpPr/>
          <p:nvPr/>
        </p:nvSpPr>
        <p:spPr>
          <a:xfrm>
            <a:off x="4369546" y="2968557"/>
            <a:ext cx="1629177" cy="920885"/>
          </a:xfrm>
          <a:prstGeom prst="roundRect">
            <a:avLst>
              <a:gd name="adj" fmla="val 6808"/>
            </a:avLst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B057C4E-B1E8-D54B-A602-DEA07D5929C4}"/>
              </a:ext>
            </a:extLst>
          </p:cNvPr>
          <p:cNvSpPr/>
          <p:nvPr/>
        </p:nvSpPr>
        <p:spPr>
          <a:xfrm>
            <a:off x="8005738" y="5256080"/>
            <a:ext cx="3758517" cy="391686"/>
          </a:xfrm>
          <a:prstGeom prst="roundRect">
            <a:avLst>
              <a:gd name="adj" fmla="val 6808"/>
            </a:avLst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21D685-FEDC-024A-B6DE-78074FDC9D86}"/>
              </a:ext>
            </a:extLst>
          </p:cNvPr>
          <p:cNvSpPr/>
          <p:nvPr/>
        </p:nvSpPr>
        <p:spPr>
          <a:xfrm>
            <a:off x="110732" y="6514569"/>
            <a:ext cx="975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obamawhitehouse.archives.gov</a:t>
            </a:r>
            <a:r>
              <a:rPr lang="en-US" dirty="0"/>
              <a:t>/sites/default/files/privacy-</a:t>
            </a:r>
            <a:r>
              <a:rPr lang="en-US" dirty="0" err="1"/>
              <a:t>final.pdf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45784E-0CE5-2245-BBC8-C58463530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44" y="5025167"/>
            <a:ext cx="3104478" cy="1512158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F66257-61D3-184E-950E-70BE39E9BC7C}"/>
              </a:ext>
            </a:extLst>
          </p:cNvPr>
          <p:cNvSpPr/>
          <p:nvPr/>
        </p:nvSpPr>
        <p:spPr>
          <a:xfrm>
            <a:off x="8090988" y="2500649"/>
            <a:ext cx="601191" cy="143734"/>
          </a:xfrm>
          <a:prstGeom prst="roundRect">
            <a:avLst>
              <a:gd name="adj" fmla="val 6808"/>
            </a:avLst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84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6F72-C2B5-A741-8AC7-40E700B3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20675"/>
            <a:ext cx="10801350" cy="1325563"/>
          </a:xfrm>
        </p:spPr>
        <p:txBody>
          <a:bodyPr/>
          <a:lstStyle/>
          <a:p>
            <a:r>
              <a:rPr lang="en-US" dirty="0"/>
              <a:t>Federated Learning and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FF14-0211-DB4B-98AF-AA1F0FE24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Eliminates data collection in the cloud</a:t>
            </a:r>
          </a:p>
          <a:p>
            <a:pPr lvl="1"/>
            <a:r>
              <a:rPr lang="en-US" dirty="0"/>
              <a:t>Helps eliminate risk associated with centralized data </a:t>
            </a:r>
          </a:p>
          <a:p>
            <a:pPr lvl="2"/>
            <a:r>
              <a:rPr lang="en-US" dirty="0"/>
              <a:t>Warrants, rogue employee, curious executives …</a:t>
            </a:r>
          </a:p>
          <a:p>
            <a:pPr lvl="2"/>
            <a:r>
              <a:rPr lang="en-US" dirty="0"/>
              <a:t>“Data is a toxic asset” -- Bruce </a:t>
            </a:r>
            <a:r>
              <a:rPr lang="en-US" dirty="0" err="1"/>
              <a:t>Schneier</a:t>
            </a:r>
            <a:endParaRPr lang="en-US" dirty="0"/>
          </a:p>
          <a:p>
            <a:r>
              <a:rPr lang="en-US" dirty="0"/>
              <a:t>Privacy?</a:t>
            </a:r>
          </a:p>
          <a:p>
            <a:pPr lvl="1"/>
            <a:r>
              <a:rPr lang="en-US" dirty="0"/>
              <a:t>Does not really protect user privacy</a:t>
            </a:r>
          </a:p>
          <a:p>
            <a:pPr lvl="1"/>
            <a:r>
              <a:rPr lang="en-US" dirty="0"/>
              <a:t>Model may still reveal user information</a:t>
            </a:r>
          </a:p>
          <a:p>
            <a:pPr lvl="2"/>
            <a:r>
              <a:rPr lang="en-US" dirty="0"/>
              <a:t>Adversarial users could manipulate protocol to learn about other users</a:t>
            </a:r>
          </a:p>
          <a:p>
            <a:pPr lvl="1"/>
            <a:r>
              <a:rPr lang="en-US" dirty="0"/>
              <a:t>Learning procedure (e.g., </a:t>
            </a:r>
            <a:r>
              <a:rPr lang="en-US" dirty="0" err="1"/>
              <a:t>FedAvg</a:t>
            </a:r>
            <a:r>
              <a:rPr lang="en-US" dirty="0"/>
              <a:t>) leaks raw data</a:t>
            </a:r>
          </a:p>
          <a:p>
            <a:pPr lvl="2"/>
            <a:r>
              <a:rPr lang="en-US" dirty="0"/>
              <a:t>Adversarial cloud/coordinator can extract data</a:t>
            </a:r>
          </a:p>
          <a:p>
            <a:r>
              <a:rPr lang="en-US" dirty="0"/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val="112389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6E5CE-C807-1D4E-AF33-7B187454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Multi-Party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F6154-FE10-7C41-96FD-DE2EABB2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728"/>
          </a:xfrm>
        </p:spPr>
        <p:txBody>
          <a:bodyPr/>
          <a:lstStyle/>
          <a:p>
            <a:r>
              <a:rPr lang="en-US" dirty="0"/>
              <a:t>Family of</a:t>
            </a:r>
            <a:r>
              <a:rPr lang="en-US" b="1" dirty="0"/>
              <a:t> cryptographic protocols</a:t>
            </a:r>
            <a:r>
              <a:rPr lang="en-US" dirty="0"/>
              <a:t> designed to allow </a:t>
            </a:r>
            <a:r>
              <a:rPr lang="en-US" b="1" dirty="0"/>
              <a:t>multiple parties </a:t>
            </a:r>
            <a:r>
              <a:rPr lang="en-US" dirty="0"/>
              <a:t>to compute a function over their inputs while keeping their inputs private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31C8C-EA68-AE4E-908B-35606D99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15" y="3714711"/>
            <a:ext cx="3479800" cy="469900"/>
          </a:xfrm>
          <a:prstGeom prst="rect">
            <a:avLst/>
          </a:prstGeom>
        </p:spPr>
      </p:pic>
      <p:pic>
        <p:nvPicPr>
          <p:cNvPr id="5" name="Graphic 4" descr="Man">
            <a:extLst>
              <a:ext uri="{FF2B5EF4-FFF2-40B4-BE49-F238E27FC236}">
                <a16:creationId xmlns:a16="http://schemas.microsoft.com/office/drawing/2014/main" id="{D5A46B0B-DF4D-A34E-8463-F5478137D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3519858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8710DF-37E8-FF41-99EA-598836EED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390" y="3505993"/>
            <a:ext cx="4191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B789C-3B2D-EE48-9B05-F3A0B4CEB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561" y="3505993"/>
            <a:ext cx="469900" cy="27940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17F10046-4691-3644-906B-825B69FDA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7111" y="3519858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1DA747-6693-C04E-B884-C8F022FCB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850" y="3938375"/>
            <a:ext cx="469900" cy="63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78A010-A369-7547-AF37-B685C00C37D2}"/>
              </a:ext>
            </a:extLst>
          </p:cNvPr>
          <p:cNvCxnSpPr/>
          <p:nvPr/>
        </p:nvCxnSpPr>
        <p:spPr>
          <a:xfrm>
            <a:off x="7425170" y="3381189"/>
            <a:ext cx="0" cy="117787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25DA8D-428D-004B-BDDE-526CAC9A2FF2}"/>
              </a:ext>
            </a:extLst>
          </p:cNvPr>
          <p:cNvCxnSpPr/>
          <p:nvPr/>
        </p:nvCxnSpPr>
        <p:spPr>
          <a:xfrm>
            <a:off x="8436430" y="3381189"/>
            <a:ext cx="0" cy="117787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2835A88-C34A-B24D-B38D-185968D28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1975" y="4001875"/>
            <a:ext cx="215900" cy="215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C31EC4-CA10-794F-9586-BD288CB79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6687" y="3986377"/>
            <a:ext cx="215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6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06C9B-731C-2249-B1AD-4694C6D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Example: Additive Secret Sharing</a:t>
            </a:r>
          </a:p>
        </p:txBody>
      </p:sp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id="{115550CE-9E3B-DD4F-A0C3-027CD0871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74" y="1956350"/>
            <a:ext cx="1472650" cy="147265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4D2525B9-DCC7-D448-BAAA-1CC87C82F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75" y="3548834"/>
            <a:ext cx="1472650" cy="147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411D83-9208-8B4A-88D1-C81431985DD7}"/>
              </a:ext>
            </a:extLst>
          </p:cNvPr>
          <p:cNvSpPr txBox="1"/>
          <p:nvPr/>
        </p:nvSpPr>
        <p:spPr>
          <a:xfrm>
            <a:off x="652946" y="227294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5111A9-B25A-3D4B-9C09-CBA17AEEA600}"/>
              </a:ext>
            </a:extLst>
          </p:cNvPr>
          <p:cNvSpPr txBox="1"/>
          <p:nvPr/>
        </p:nvSpPr>
        <p:spPr>
          <a:xfrm>
            <a:off x="660146" y="386414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Graphic 11" descr="Man">
            <a:extLst>
              <a:ext uri="{FF2B5EF4-FFF2-40B4-BE49-F238E27FC236}">
                <a16:creationId xmlns:a16="http://schemas.microsoft.com/office/drawing/2014/main" id="{94C39A01-FE80-3D4D-A50D-0C46D633A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75" y="5149034"/>
            <a:ext cx="1472650" cy="1472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9796E9-2A3F-FB44-A3C9-BB7CEBF481E5}"/>
              </a:ext>
            </a:extLst>
          </p:cNvPr>
          <p:cNvSpPr txBox="1"/>
          <p:nvPr/>
        </p:nvSpPr>
        <p:spPr>
          <a:xfrm>
            <a:off x="660146" y="546434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1B161C-2A0C-6F45-A483-DB4189DD7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825" y="1471210"/>
            <a:ext cx="55626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6EC7D1-1F08-244E-9BA2-519870AEA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7906" y="2015759"/>
            <a:ext cx="419100" cy="279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9DB7CE-148B-4C4B-A8B9-48F984C81FEA}"/>
              </a:ext>
            </a:extLst>
          </p:cNvPr>
          <p:cNvCxnSpPr>
            <a:cxnSpLocks/>
          </p:cNvCxnSpPr>
          <p:nvPr/>
        </p:nvCxnSpPr>
        <p:spPr>
          <a:xfrm>
            <a:off x="99911" y="3492261"/>
            <a:ext cx="30368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FBB14D-C179-1242-B20F-818C8787428E}"/>
              </a:ext>
            </a:extLst>
          </p:cNvPr>
          <p:cNvCxnSpPr>
            <a:cxnSpLocks/>
          </p:cNvCxnSpPr>
          <p:nvPr/>
        </p:nvCxnSpPr>
        <p:spPr>
          <a:xfrm>
            <a:off x="99911" y="5069505"/>
            <a:ext cx="30368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EA74386-BF3C-AD45-B5EE-20E6EBFA9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4726" y="3716520"/>
            <a:ext cx="431800" cy="27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E3CF70-39FC-E349-9CA3-B23ACBD1E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726" y="5281063"/>
            <a:ext cx="431800" cy="292100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9A7B66B7-D146-3C49-BDFD-853D10375135}"/>
              </a:ext>
            </a:extLst>
          </p:cNvPr>
          <p:cNvSpPr/>
          <p:nvPr/>
        </p:nvSpPr>
        <p:spPr>
          <a:xfrm>
            <a:off x="188880" y="1353715"/>
            <a:ext cx="1247320" cy="504080"/>
          </a:xfrm>
          <a:prstGeom prst="wedgeRoundRectCallout">
            <a:avLst>
              <a:gd name="adj1" fmla="val 45700"/>
              <a:gd name="adj2" fmla="val 21896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Random </a:t>
            </a:r>
            <a:br>
              <a:rPr lang="en-US" dirty="0"/>
            </a:br>
            <a:r>
              <a:rPr lang="en-US" dirty="0"/>
              <a:t>Numbers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59096A-39B2-214D-BC69-D6D279630E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4548" y="2937804"/>
            <a:ext cx="1562100" cy="342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15C7D5-D6B9-AF4D-8092-A22CFF820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2866" y="4582684"/>
            <a:ext cx="1562100" cy="34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1964A4-7716-6C4E-865F-EF4115DF1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4548" y="6129447"/>
            <a:ext cx="1562100" cy="342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D5BA69-211E-6245-AB83-6ED1BA2A30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7374" y="2489126"/>
            <a:ext cx="3263900" cy="3429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FBEE81-1821-D547-929F-907D2877A2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2216" y="4058794"/>
            <a:ext cx="2006600" cy="4064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7B1B99-7A6B-5742-83EB-4A5A3D7D63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82216" y="5723047"/>
            <a:ext cx="2019300" cy="4064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6CF6676-B795-A64C-9A00-A912020AD165}"/>
              </a:ext>
            </a:extLst>
          </p:cNvPr>
          <p:cNvSpPr txBox="1"/>
          <p:nvPr/>
        </p:nvSpPr>
        <p:spPr>
          <a:xfrm>
            <a:off x="7055286" y="2986592"/>
            <a:ext cx="4755713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dirty="0"/>
              <a:t>Note that: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Neither person 2 or person 3 knows the value of x</a:t>
            </a:r>
            <a:r>
              <a:rPr lang="en-US" sz="2400" baseline="-25000" dirty="0"/>
              <a:t>1</a:t>
            </a:r>
            <a:r>
              <a:rPr lang="en-US" sz="2400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If they collude, they cannot figure out the value of x</a:t>
            </a:r>
            <a:r>
              <a:rPr lang="en-US" sz="2400" baseline="-25000" dirty="0"/>
              <a:t>1</a:t>
            </a:r>
            <a:r>
              <a:rPr lang="en-US" sz="2400" dirty="0"/>
              <a:t>.</a:t>
            </a:r>
          </a:p>
        </p:txBody>
      </p: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A406AB16-38E8-A246-B585-0FF9D183872E}"/>
              </a:ext>
            </a:extLst>
          </p:cNvPr>
          <p:cNvSpPr/>
          <p:nvPr/>
        </p:nvSpPr>
        <p:spPr>
          <a:xfrm>
            <a:off x="6415922" y="2015759"/>
            <a:ext cx="2459355" cy="504080"/>
          </a:xfrm>
          <a:prstGeom prst="wedgeRoundRectCallout">
            <a:avLst>
              <a:gd name="adj1" fmla="val -61504"/>
              <a:gd name="adj2" fmla="val 466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Secret Shares</a:t>
            </a:r>
          </a:p>
        </p:txBody>
      </p:sp>
    </p:spTree>
    <p:extLst>
      <p:ext uri="{BB962C8B-B14F-4D97-AF65-F5344CB8AC3E}">
        <p14:creationId xmlns:p14="http://schemas.microsoft.com/office/powerpoint/2010/main" val="363422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2" grpId="0"/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06C9B-731C-2249-B1AD-4694C6D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Example: Additive Secret Sharing</a:t>
            </a:r>
          </a:p>
        </p:txBody>
      </p:sp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id="{115550CE-9E3B-DD4F-A0C3-027CD0871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74" y="1956350"/>
            <a:ext cx="1472650" cy="147265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4D2525B9-DCC7-D448-BAAA-1CC87C82F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75" y="3548834"/>
            <a:ext cx="1472650" cy="147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411D83-9208-8B4A-88D1-C81431985DD7}"/>
              </a:ext>
            </a:extLst>
          </p:cNvPr>
          <p:cNvSpPr txBox="1"/>
          <p:nvPr/>
        </p:nvSpPr>
        <p:spPr>
          <a:xfrm>
            <a:off x="652946" y="227294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5111A9-B25A-3D4B-9C09-CBA17AEEA600}"/>
              </a:ext>
            </a:extLst>
          </p:cNvPr>
          <p:cNvSpPr txBox="1"/>
          <p:nvPr/>
        </p:nvSpPr>
        <p:spPr>
          <a:xfrm>
            <a:off x="660146" y="386414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Graphic 11" descr="Man">
            <a:extLst>
              <a:ext uri="{FF2B5EF4-FFF2-40B4-BE49-F238E27FC236}">
                <a16:creationId xmlns:a16="http://schemas.microsoft.com/office/drawing/2014/main" id="{94C39A01-FE80-3D4D-A50D-0C46D633A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75" y="5149034"/>
            <a:ext cx="1472650" cy="1472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9796E9-2A3F-FB44-A3C9-BB7CEBF481E5}"/>
              </a:ext>
            </a:extLst>
          </p:cNvPr>
          <p:cNvSpPr txBox="1"/>
          <p:nvPr/>
        </p:nvSpPr>
        <p:spPr>
          <a:xfrm>
            <a:off x="660146" y="546434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1B161C-2A0C-6F45-A483-DB4189DD7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825" y="1471210"/>
            <a:ext cx="55626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6EC7D1-1F08-244E-9BA2-519870AEA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7906" y="2015759"/>
            <a:ext cx="419100" cy="279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9DB7CE-148B-4C4B-A8B9-48F984C81FEA}"/>
              </a:ext>
            </a:extLst>
          </p:cNvPr>
          <p:cNvCxnSpPr>
            <a:cxnSpLocks/>
          </p:cNvCxnSpPr>
          <p:nvPr/>
        </p:nvCxnSpPr>
        <p:spPr>
          <a:xfrm>
            <a:off x="99911" y="3492261"/>
            <a:ext cx="30368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FBB14D-C179-1242-B20F-818C8787428E}"/>
              </a:ext>
            </a:extLst>
          </p:cNvPr>
          <p:cNvCxnSpPr>
            <a:cxnSpLocks/>
          </p:cNvCxnSpPr>
          <p:nvPr/>
        </p:nvCxnSpPr>
        <p:spPr>
          <a:xfrm>
            <a:off x="99911" y="5069505"/>
            <a:ext cx="30368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EA74386-BF3C-AD45-B5EE-20E6EBFA9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4726" y="3716520"/>
            <a:ext cx="431800" cy="27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E3CF70-39FC-E349-9CA3-B23ACBD1E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726" y="5281063"/>
            <a:ext cx="431800" cy="292100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9A7B66B7-D146-3C49-BDFD-853D10375135}"/>
              </a:ext>
            </a:extLst>
          </p:cNvPr>
          <p:cNvSpPr/>
          <p:nvPr/>
        </p:nvSpPr>
        <p:spPr>
          <a:xfrm>
            <a:off x="188880" y="1353715"/>
            <a:ext cx="1247320" cy="504080"/>
          </a:xfrm>
          <a:prstGeom prst="wedgeRoundRectCallout">
            <a:avLst>
              <a:gd name="adj1" fmla="val 45700"/>
              <a:gd name="adj2" fmla="val 21896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Random </a:t>
            </a:r>
            <a:br>
              <a:rPr lang="en-US" dirty="0"/>
            </a:br>
            <a:r>
              <a:rPr lang="en-US" dirty="0"/>
              <a:t>Numbers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59096A-39B2-214D-BC69-D6D279630E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4548" y="2937804"/>
            <a:ext cx="1562100" cy="342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15C7D5-D6B9-AF4D-8092-A22CFF820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2866" y="4582684"/>
            <a:ext cx="1562100" cy="34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1964A4-7716-6C4E-865F-EF4115DF1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4548" y="6129447"/>
            <a:ext cx="1562100" cy="342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D5BA69-211E-6245-AB83-6ED1BA2A30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7374" y="2489126"/>
            <a:ext cx="3263900" cy="3429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B4094DD-C070-2B4A-8243-9B7FE2F77F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7374" y="4090544"/>
            <a:ext cx="3263900" cy="3429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B4AF5A5-7A8F-7B4A-8FD2-0CFAF0C563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7374" y="5736196"/>
            <a:ext cx="32639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FBEE81-1821-D547-929F-907D2877A2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97983" y="4058794"/>
            <a:ext cx="2006600" cy="4064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7B1B99-7A6B-5742-83EB-4A5A3D7D63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91633" y="5723047"/>
            <a:ext cx="2019300" cy="4064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4E08586-ADB4-C040-9442-63B19FEEE9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88816" y="2457376"/>
            <a:ext cx="2006600" cy="4064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3729E6-927B-0B4B-81D3-76AE3AE6BB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36609" y="5736196"/>
            <a:ext cx="2019300" cy="4064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E8C1F75-8C6A-5C4E-8C5A-2F3E564B26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36609" y="2493998"/>
            <a:ext cx="2006600" cy="406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0C22B62-2B4B-7C43-BF0C-F3A7A29D78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30259" y="4058794"/>
            <a:ext cx="2019300" cy="406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84547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1420" y="1975245"/>
            <a:ext cx="3039356" cy="3346755"/>
            <a:chOff x="221418" y="2569111"/>
            <a:chExt cx="3039356" cy="3346754"/>
          </a:xfrm>
        </p:grpSpPr>
        <p:grpSp>
          <p:nvGrpSpPr>
            <p:cNvPr id="7" name="Group 6"/>
            <p:cNvGrpSpPr/>
            <p:nvPr/>
          </p:nvGrpSpPr>
          <p:grpSpPr>
            <a:xfrm>
              <a:off x="221418" y="3227232"/>
              <a:ext cx="3039356" cy="2688633"/>
              <a:chOff x="556215" y="2733030"/>
              <a:chExt cx="4498512" cy="39794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6215" y="2733030"/>
                <a:ext cx="4498512" cy="256006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5549" y="5169336"/>
                <a:ext cx="2743297" cy="1543105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591585" y="2569111"/>
              <a:ext cx="2299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latin typeface="Helvetica Neue Light" charset="0"/>
                  <a:ea typeface="Helvetica Neue Light" charset="0"/>
                  <a:cs typeface="Helvetica Neue Light" charset="0"/>
                </a:rPr>
                <a:t>AR/VR Systems</a:t>
              </a:r>
              <a:endParaRPr lang="en-US" sz="2400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09008" y="1975247"/>
            <a:ext cx="2831101" cy="2509512"/>
            <a:chOff x="3325399" y="2569111"/>
            <a:chExt cx="2831101" cy="25095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5399" y="3227232"/>
              <a:ext cx="2831101" cy="185139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91187" y="2569111"/>
              <a:ext cx="2475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Helvetica Neue Light" charset="0"/>
                  <a:ea typeface="Helvetica Neue Light" charset="0"/>
                  <a:cs typeface="Helvetica Neue Light" charset="0"/>
                </a:rPr>
                <a:t>Home Monitoring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88342" y="1975247"/>
            <a:ext cx="2711190" cy="2053997"/>
            <a:chOff x="6199359" y="2569111"/>
            <a:chExt cx="2711191" cy="20539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910" y="3233364"/>
              <a:ext cx="2632091" cy="13897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99359" y="2569111"/>
              <a:ext cx="271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Helvetica Neue Light" charset="0"/>
                  <a:ea typeface="Helvetica Neue Light" charset="0"/>
                  <a:cs typeface="Helvetica Neue Light" charset="0"/>
                </a:rPr>
                <a:t>Voice Technologies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247766" y="1975247"/>
            <a:ext cx="2687352" cy="2172821"/>
            <a:chOff x="9075568" y="2569111"/>
            <a:chExt cx="2687352" cy="217282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5568" y="3230297"/>
              <a:ext cx="2687352" cy="151163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270349" y="2569111"/>
              <a:ext cx="2347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Helvetica Neue Light" charset="0"/>
                  <a:ea typeface="Helvetica Neue Light" charset="0"/>
                  <a:cs typeface="Helvetica Neue Light" charset="0"/>
                </a:rPr>
                <a:t>Medical Imaging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74991" y="5461010"/>
            <a:ext cx="10210872" cy="683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6" defTabSz="914354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US" sz="4267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Protect the </a:t>
            </a:r>
            <a:r>
              <a:rPr lang="en-US" sz="4267" b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data</a:t>
            </a:r>
            <a:r>
              <a:rPr lang="en-US" sz="4267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the </a:t>
            </a:r>
            <a:r>
              <a:rPr lang="en-US" sz="4267" b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model</a:t>
            </a:r>
            <a:r>
              <a:rPr lang="en-US" sz="4267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and the </a:t>
            </a:r>
            <a:r>
              <a:rPr lang="en-US" sz="4267" b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query</a:t>
            </a:r>
            <a:endParaRPr lang="en-US" sz="4267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21419" y="365125"/>
            <a:ext cx="11970581" cy="1325563"/>
          </a:xfrm>
        </p:spPr>
        <p:txBody>
          <a:bodyPr>
            <a:normAutofit/>
          </a:bodyPr>
          <a:lstStyle/>
          <a:p>
            <a:r>
              <a:rPr lang="en-US" sz="4800" dirty="0"/>
              <a:t>Intelligence in </a:t>
            </a:r>
            <a:r>
              <a:rPr lang="en-US" sz="4800" b="1" dirty="0"/>
              <a:t>Sensitive Contexts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21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06C9B-731C-2249-B1AD-4694C6D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Example: Additive Secret Sharing</a:t>
            </a:r>
          </a:p>
        </p:txBody>
      </p:sp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id="{115550CE-9E3B-DD4F-A0C3-027CD0871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583409" y="1849670"/>
            <a:ext cx="1472650" cy="147265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4D2525B9-DCC7-D448-BAAA-1CC87C82F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3408" y="3442154"/>
            <a:ext cx="1472650" cy="147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411D83-9208-8B4A-88D1-C81431985DD7}"/>
              </a:ext>
            </a:extLst>
          </p:cNvPr>
          <p:cNvSpPr txBox="1"/>
          <p:nvPr/>
        </p:nvSpPr>
        <p:spPr>
          <a:xfrm>
            <a:off x="-3032337" y="216626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5111A9-B25A-3D4B-9C09-CBA17AEEA600}"/>
              </a:ext>
            </a:extLst>
          </p:cNvPr>
          <p:cNvSpPr txBox="1"/>
          <p:nvPr/>
        </p:nvSpPr>
        <p:spPr>
          <a:xfrm>
            <a:off x="-3025137" y="375746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Graphic 11" descr="Man">
            <a:extLst>
              <a:ext uri="{FF2B5EF4-FFF2-40B4-BE49-F238E27FC236}">
                <a16:creationId xmlns:a16="http://schemas.microsoft.com/office/drawing/2014/main" id="{94C39A01-FE80-3D4D-A50D-0C46D633A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583408" y="5042354"/>
            <a:ext cx="1472650" cy="1472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9796E9-2A3F-FB44-A3C9-BB7CEBF481E5}"/>
              </a:ext>
            </a:extLst>
          </p:cNvPr>
          <p:cNvSpPr txBox="1"/>
          <p:nvPr/>
        </p:nvSpPr>
        <p:spPr>
          <a:xfrm>
            <a:off x="-3025137" y="535766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1B161C-2A0C-6F45-A483-DB4189DD7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825" y="1471210"/>
            <a:ext cx="55626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6EC7D1-1F08-244E-9BA2-519870AEA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07377" y="1909079"/>
            <a:ext cx="419100" cy="279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9DB7CE-148B-4C4B-A8B9-48F984C81FEA}"/>
              </a:ext>
            </a:extLst>
          </p:cNvPr>
          <p:cNvCxnSpPr>
            <a:cxnSpLocks/>
          </p:cNvCxnSpPr>
          <p:nvPr/>
        </p:nvCxnSpPr>
        <p:spPr>
          <a:xfrm>
            <a:off x="-3585372" y="3385581"/>
            <a:ext cx="30368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FBB14D-C179-1242-B20F-818C8787428E}"/>
              </a:ext>
            </a:extLst>
          </p:cNvPr>
          <p:cNvCxnSpPr>
            <a:cxnSpLocks/>
          </p:cNvCxnSpPr>
          <p:nvPr/>
        </p:nvCxnSpPr>
        <p:spPr>
          <a:xfrm>
            <a:off x="-3585372" y="4962825"/>
            <a:ext cx="30368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EA74386-BF3C-AD45-B5EE-20E6EBFA9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50557" y="3609840"/>
            <a:ext cx="431800" cy="27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E3CF70-39FC-E349-9CA3-B23ACBD1E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50557" y="5174383"/>
            <a:ext cx="431800" cy="292100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9A7B66B7-D146-3C49-BDFD-853D10375135}"/>
              </a:ext>
            </a:extLst>
          </p:cNvPr>
          <p:cNvSpPr/>
          <p:nvPr/>
        </p:nvSpPr>
        <p:spPr>
          <a:xfrm>
            <a:off x="-3496403" y="1247035"/>
            <a:ext cx="1247320" cy="504080"/>
          </a:xfrm>
          <a:prstGeom prst="wedgeRoundRectCallout">
            <a:avLst>
              <a:gd name="adj1" fmla="val 45700"/>
              <a:gd name="adj2" fmla="val 21896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Random </a:t>
            </a:r>
            <a:br>
              <a:rPr lang="en-US" dirty="0"/>
            </a:br>
            <a:r>
              <a:rPr lang="en-US" dirty="0"/>
              <a:t>Numbers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59096A-39B2-214D-BC69-D6D279630E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350735" y="2831124"/>
            <a:ext cx="1562100" cy="342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15C7D5-D6B9-AF4D-8092-A22CFF820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42417" y="4476004"/>
            <a:ext cx="1562100" cy="34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1964A4-7716-6C4E-865F-EF4115DF1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50735" y="6022767"/>
            <a:ext cx="1562100" cy="342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D5BA69-211E-6245-AB83-6ED1BA2A30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0130" y="3435207"/>
            <a:ext cx="3263900" cy="3429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B4094DD-C070-2B4A-8243-9B7FE2F77F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7589" y="4085082"/>
            <a:ext cx="3263900" cy="3429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B4AF5A5-7A8F-7B4A-8FD2-0CFAF0C563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5054" y="4759625"/>
            <a:ext cx="32639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FBEE81-1821-D547-929F-907D2877A2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48198" y="4053332"/>
            <a:ext cx="2006600" cy="4064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7B1B99-7A6B-5742-83EB-4A5A3D7D63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79313" y="4746476"/>
            <a:ext cx="2019300" cy="4064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4E08586-ADB4-C040-9442-63B19FEEE9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34205" y="3413541"/>
            <a:ext cx="2006600" cy="4064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3729E6-927B-0B4B-81D3-76AE3AE6BB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24289" y="4759625"/>
            <a:ext cx="2019300" cy="4064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E8C1F75-8C6A-5C4E-8C5A-2F3E564B26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26557" y="3403457"/>
            <a:ext cx="2006600" cy="406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0C22B62-2B4B-7C43-BF0C-F3A7A29D78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80474" y="4053332"/>
            <a:ext cx="2019300" cy="406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87BA1-568E-CB45-A457-03D8EF8F90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06648" y="4085082"/>
            <a:ext cx="304800" cy="31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1CB53E-4F5E-9041-BC52-7452E75915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22801" y="4740575"/>
            <a:ext cx="304800" cy="31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579F9F-F460-CB45-9930-57B526B2CF28}"/>
              </a:ext>
            </a:extLst>
          </p:cNvPr>
          <p:cNvSpPr txBox="1"/>
          <p:nvPr/>
        </p:nvSpPr>
        <p:spPr>
          <a:xfrm>
            <a:off x="552450" y="2773788"/>
            <a:ext cx="5035353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Parties all share their partial sums</a:t>
            </a:r>
          </a:p>
        </p:txBody>
      </p:sp>
    </p:spTree>
    <p:extLst>
      <p:ext uri="{BB962C8B-B14F-4D97-AF65-F5344CB8AC3E}">
        <p14:creationId xmlns:p14="http://schemas.microsoft.com/office/powerpoint/2010/main" val="3611699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06C9B-731C-2249-B1AD-4694C6D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MPC Example: Additive Secret Sharing</a:t>
            </a:r>
          </a:p>
        </p:txBody>
      </p:sp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id="{115550CE-9E3B-DD4F-A0C3-027CD0871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583409" y="1849670"/>
            <a:ext cx="1472650" cy="147265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4D2525B9-DCC7-D448-BAAA-1CC87C82F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3408" y="3442154"/>
            <a:ext cx="1472650" cy="147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411D83-9208-8B4A-88D1-C81431985DD7}"/>
              </a:ext>
            </a:extLst>
          </p:cNvPr>
          <p:cNvSpPr txBox="1"/>
          <p:nvPr/>
        </p:nvSpPr>
        <p:spPr>
          <a:xfrm>
            <a:off x="-3032337" y="216626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5111A9-B25A-3D4B-9C09-CBA17AEEA600}"/>
              </a:ext>
            </a:extLst>
          </p:cNvPr>
          <p:cNvSpPr txBox="1"/>
          <p:nvPr/>
        </p:nvSpPr>
        <p:spPr>
          <a:xfrm>
            <a:off x="-3025137" y="375746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Graphic 11" descr="Man">
            <a:extLst>
              <a:ext uri="{FF2B5EF4-FFF2-40B4-BE49-F238E27FC236}">
                <a16:creationId xmlns:a16="http://schemas.microsoft.com/office/drawing/2014/main" id="{94C39A01-FE80-3D4D-A50D-0C46D633A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583408" y="5042354"/>
            <a:ext cx="1472650" cy="1472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9796E9-2A3F-FB44-A3C9-BB7CEBF481E5}"/>
              </a:ext>
            </a:extLst>
          </p:cNvPr>
          <p:cNvSpPr txBox="1"/>
          <p:nvPr/>
        </p:nvSpPr>
        <p:spPr>
          <a:xfrm>
            <a:off x="-3025137" y="535766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1B161C-2A0C-6F45-A483-DB4189DD7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825" y="1471210"/>
            <a:ext cx="55626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6EC7D1-1F08-244E-9BA2-519870AEA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07377" y="1909079"/>
            <a:ext cx="419100" cy="279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9DB7CE-148B-4C4B-A8B9-48F984C81FEA}"/>
              </a:ext>
            </a:extLst>
          </p:cNvPr>
          <p:cNvCxnSpPr>
            <a:cxnSpLocks/>
          </p:cNvCxnSpPr>
          <p:nvPr/>
        </p:nvCxnSpPr>
        <p:spPr>
          <a:xfrm>
            <a:off x="-3585372" y="3385581"/>
            <a:ext cx="30368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FBB14D-C179-1242-B20F-818C8787428E}"/>
              </a:ext>
            </a:extLst>
          </p:cNvPr>
          <p:cNvCxnSpPr>
            <a:cxnSpLocks/>
          </p:cNvCxnSpPr>
          <p:nvPr/>
        </p:nvCxnSpPr>
        <p:spPr>
          <a:xfrm>
            <a:off x="-3585372" y="4962825"/>
            <a:ext cx="303689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EA74386-BF3C-AD45-B5EE-20E6EBFA9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50557" y="3609840"/>
            <a:ext cx="431800" cy="27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E3CF70-39FC-E349-9CA3-B23ACBD1E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50557" y="5174383"/>
            <a:ext cx="431800" cy="292100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9A7B66B7-D146-3C49-BDFD-853D10375135}"/>
              </a:ext>
            </a:extLst>
          </p:cNvPr>
          <p:cNvSpPr/>
          <p:nvPr/>
        </p:nvSpPr>
        <p:spPr>
          <a:xfrm>
            <a:off x="-3496403" y="1247035"/>
            <a:ext cx="1247320" cy="504080"/>
          </a:xfrm>
          <a:prstGeom prst="wedgeRoundRectCallout">
            <a:avLst>
              <a:gd name="adj1" fmla="val 45700"/>
              <a:gd name="adj2" fmla="val 21896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Random </a:t>
            </a:r>
            <a:br>
              <a:rPr lang="en-US" dirty="0"/>
            </a:br>
            <a:r>
              <a:rPr lang="en-US" dirty="0"/>
              <a:t>Numbers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59096A-39B2-214D-BC69-D6D279630E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350735" y="2831124"/>
            <a:ext cx="1562100" cy="342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15C7D5-D6B9-AF4D-8092-A22CFF820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42417" y="4476004"/>
            <a:ext cx="1562100" cy="34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1964A4-7716-6C4E-865F-EF4115DF1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50735" y="6022767"/>
            <a:ext cx="1562100" cy="342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D5BA69-211E-6245-AB83-6ED1BA2A30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4601" y="3164172"/>
            <a:ext cx="3263900" cy="3429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B4094DD-C070-2B4A-8243-9B7FE2F77F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4251" y="3801461"/>
            <a:ext cx="3263900" cy="3429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B4AF5A5-7A8F-7B4A-8FD2-0CFAF0C563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1716" y="4476004"/>
            <a:ext cx="32639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FBEE81-1821-D547-929F-907D2877A2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6464" y="3133818"/>
            <a:ext cx="2006600" cy="4064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7B1B99-7A6B-5742-83EB-4A5A3D7D63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53240" y="3139311"/>
            <a:ext cx="2019300" cy="406400"/>
          </a:xfrm>
          <a:prstGeom prst="rect">
            <a:avLst/>
          </a:prstGeom>
          <a:solidFill>
            <a:schemeClr val="accent4"/>
          </a:solidFill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4E08586-ADB4-C040-9442-63B19FEEE9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14292" y="3769711"/>
            <a:ext cx="2006600" cy="4064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3729E6-927B-0B4B-81D3-76AE3AE6BB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47033" y="3757011"/>
            <a:ext cx="2019300" cy="4064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E8C1F75-8C6A-5C4E-8C5A-2F3E564B26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64983" y="4412504"/>
            <a:ext cx="2006600" cy="406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0C22B62-2B4B-7C43-BF0C-F3A7A29D78C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10950" y="4412504"/>
            <a:ext cx="2019300" cy="406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87BA1-568E-CB45-A457-03D8EF8F90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93310" y="3801461"/>
            <a:ext cx="304800" cy="31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1CB53E-4F5E-9041-BC52-7452E75915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9463" y="4456954"/>
            <a:ext cx="304800" cy="3175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2BAB08-2F2C-824F-B0FA-C850FC4D168A}"/>
              </a:ext>
            </a:extLst>
          </p:cNvPr>
          <p:cNvCxnSpPr/>
          <p:nvPr/>
        </p:nvCxnSpPr>
        <p:spPr>
          <a:xfrm flipV="1">
            <a:off x="812708" y="3110188"/>
            <a:ext cx="472440" cy="38396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1804EF-F3D4-434E-90E1-5C466D2E4FCB}"/>
              </a:ext>
            </a:extLst>
          </p:cNvPr>
          <p:cNvCxnSpPr/>
          <p:nvPr/>
        </p:nvCxnSpPr>
        <p:spPr>
          <a:xfrm flipV="1">
            <a:off x="4458676" y="3124704"/>
            <a:ext cx="472440" cy="38396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7E4C891-B313-604F-9240-A985782B71F9}"/>
              </a:ext>
            </a:extLst>
          </p:cNvPr>
          <p:cNvCxnSpPr/>
          <p:nvPr/>
        </p:nvCxnSpPr>
        <p:spPr>
          <a:xfrm flipV="1">
            <a:off x="1937510" y="3110188"/>
            <a:ext cx="472440" cy="38396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3BCE41-B108-5743-8415-662820208BA1}"/>
              </a:ext>
            </a:extLst>
          </p:cNvPr>
          <p:cNvCxnSpPr/>
          <p:nvPr/>
        </p:nvCxnSpPr>
        <p:spPr>
          <a:xfrm flipV="1">
            <a:off x="5583478" y="3124704"/>
            <a:ext cx="472440" cy="38396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F42156-6EDC-FF42-8201-842D5EC64138}"/>
              </a:ext>
            </a:extLst>
          </p:cNvPr>
          <p:cNvCxnSpPr/>
          <p:nvPr/>
        </p:nvCxnSpPr>
        <p:spPr>
          <a:xfrm flipV="1">
            <a:off x="3436061" y="3141735"/>
            <a:ext cx="472440" cy="38396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5200819-D20C-C949-85CB-25D5478DC8D5}"/>
              </a:ext>
            </a:extLst>
          </p:cNvPr>
          <p:cNvCxnSpPr/>
          <p:nvPr/>
        </p:nvCxnSpPr>
        <p:spPr>
          <a:xfrm flipV="1">
            <a:off x="7762432" y="3164172"/>
            <a:ext cx="472440" cy="38396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67B708D-C5C8-8749-ABF3-93622D3F32BA}"/>
              </a:ext>
            </a:extLst>
          </p:cNvPr>
          <p:cNvGrpSpPr/>
          <p:nvPr/>
        </p:nvGrpSpPr>
        <p:grpSpPr>
          <a:xfrm>
            <a:off x="2992461" y="3719036"/>
            <a:ext cx="7422164" cy="437951"/>
            <a:chOff x="872957" y="2865872"/>
            <a:chExt cx="7422164" cy="437951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194E94-CC24-A540-96B5-7D980135A9C8}"/>
                </a:ext>
              </a:extLst>
            </p:cNvPr>
            <p:cNvCxnSpPr/>
            <p:nvPr/>
          </p:nvCxnSpPr>
          <p:spPr>
            <a:xfrm flipV="1">
              <a:off x="872957" y="2865872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1EFF00D-BB67-824F-9758-C59C8640A8C1}"/>
                </a:ext>
              </a:extLst>
            </p:cNvPr>
            <p:cNvCxnSpPr/>
            <p:nvPr/>
          </p:nvCxnSpPr>
          <p:spPr>
            <a:xfrm flipV="1">
              <a:off x="4518925" y="2880388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1A95497-457D-4242-A82F-CFF165470329}"/>
                </a:ext>
              </a:extLst>
            </p:cNvPr>
            <p:cNvCxnSpPr/>
            <p:nvPr/>
          </p:nvCxnSpPr>
          <p:spPr>
            <a:xfrm flipV="1">
              <a:off x="1997759" y="2865872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F4ACE52-F3E7-964F-A97F-9D595D6AB4BC}"/>
                </a:ext>
              </a:extLst>
            </p:cNvPr>
            <p:cNvCxnSpPr/>
            <p:nvPr/>
          </p:nvCxnSpPr>
          <p:spPr>
            <a:xfrm flipV="1">
              <a:off x="5643727" y="2880388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4E3EBFF-70DF-A943-B22E-016111AB37EE}"/>
                </a:ext>
              </a:extLst>
            </p:cNvPr>
            <p:cNvCxnSpPr/>
            <p:nvPr/>
          </p:nvCxnSpPr>
          <p:spPr>
            <a:xfrm flipV="1">
              <a:off x="3496310" y="2897419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7D6B37A-6FA1-F04A-AFF2-A990C78EDF98}"/>
                </a:ext>
              </a:extLst>
            </p:cNvPr>
            <p:cNvCxnSpPr/>
            <p:nvPr/>
          </p:nvCxnSpPr>
          <p:spPr>
            <a:xfrm flipV="1">
              <a:off x="7822681" y="2919856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05545D8-B583-C742-BAA7-BEACA7155C99}"/>
              </a:ext>
            </a:extLst>
          </p:cNvPr>
          <p:cNvGrpSpPr/>
          <p:nvPr/>
        </p:nvGrpSpPr>
        <p:grpSpPr>
          <a:xfrm>
            <a:off x="3163567" y="4392594"/>
            <a:ext cx="7422164" cy="437951"/>
            <a:chOff x="872957" y="2865872"/>
            <a:chExt cx="7422164" cy="43795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2665764-4F3C-E144-B9C7-D11B7644007B}"/>
                </a:ext>
              </a:extLst>
            </p:cNvPr>
            <p:cNvCxnSpPr/>
            <p:nvPr/>
          </p:nvCxnSpPr>
          <p:spPr>
            <a:xfrm flipV="1">
              <a:off x="872957" y="2865872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8A67C1-5638-024C-82A2-D64A13D84344}"/>
                </a:ext>
              </a:extLst>
            </p:cNvPr>
            <p:cNvCxnSpPr/>
            <p:nvPr/>
          </p:nvCxnSpPr>
          <p:spPr>
            <a:xfrm flipV="1">
              <a:off x="4518925" y="2880388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A0DDAEF-D0D2-F94C-B6EB-F6BF36E08F77}"/>
                </a:ext>
              </a:extLst>
            </p:cNvPr>
            <p:cNvCxnSpPr/>
            <p:nvPr/>
          </p:nvCxnSpPr>
          <p:spPr>
            <a:xfrm flipV="1">
              <a:off x="1997759" y="2865872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87BFCE-046B-3A43-B522-9C6A359C7CF2}"/>
                </a:ext>
              </a:extLst>
            </p:cNvPr>
            <p:cNvCxnSpPr/>
            <p:nvPr/>
          </p:nvCxnSpPr>
          <p:spPr>
            <a:xfrm flipV="1">
              <a:off x="5643727" y="2880388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BCA3493-0321-6F4A-924F-809467E89AE4}"/>
                </a:ext>
              </a:extLst>
            </p:cNvPr>
            <p:cNvCxnSpPr/>
            <p:nvPr/>
          </p:nvCxnSpPr>
          <p:spPr>
            <a:xfrm flipV="1">
              <a:off x="3496310" y="2897419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083C281-DBF3-9E49-A55E-1344481CB916}"/>
                </a:ext>
              </a:extLst>
            </p:cNvPr>
            <p:cNvCxnSpPr/>
            <p:nvPr/>
          </p:nvCxnSpPr>
          <p:spPr>
            <a:xfrm flipV="1">
              <a:off x="7822681" y="2919856"/>
              <a:ext cx="472440" cy="383967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15A7F3D-0C71-FC4E-A54A-B6A1DFE250F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10197" y="5375299"/>
            <a:ext cx="2933700" cy="3429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1A175CB-BE6A-EF43-8E61-970BFF73C2F3}"/>
              </a:ext>
            </a:extLst>
          </p:cNvPr>
          <p:cNvSpPr txBox="1"/>
          <p:nvPr/>
        </p:nvSpPr>
        <p:spPr>
          <a:xfrm>
            <a:off x="444039" y="2542314"/>
            <a:ext cx="593463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Rearranging and cancelling out terms:</a:t>
            </a:r>
          </a:p>
        </p:txBody>
      </p:sp>
    </p:spTree>
    <p:extLst>
      <p:ext uri="{BB962C8B-B14F-4D97-AF65-F5344CB8AC3E}">
        <p14:creationId xmlns:p14="http://schemas.microsoft.com/office/powerpoint/2010/main" val="243087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6E5CE-C807-1D4E-AF33-7B187454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Multi-Party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F6154-FE10-7C41-96FD-DE2EABB2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544"/>
            <a:ext cx="10515600" cy="5291456"/>
          </a:xfrm>
        </p:spPr>
        <p:txBody>
          <a:bodyPr>
            <a:normAutofit/>
          </a:bodyPr>
          <a:lstStyle/>
          <a:p>
            <a:r>
              <a:rPr lang="en-US" dirty="0"/>
              <a:t>Family of</a:t>
            </a:r>
            <a:r>
              <a:rPr lang="en-US" b="1" dirty="0"/>
              <a:t> cryptographic protocols</a:t>
            </a:r>
            <a:r>
              <a:rPr lang="en-US" dirty="0"/>
              <a:t> designed to allow </a:t>
            </a:r>
            <a:r>
              <a:rPr lang="en-US" b="1" dirty="0"/>
              <a:t>multiple parties </a:t>
            </a:r>
            <a:r>
              <a:rPr lang="en-US" dirty="0"/>
              <a:t>to compute a function over their inputs while keeping the inputs private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More sophisticated protocols</a:t>
            </a:r>
          </a:p>
          <a:p>
            <a:pPr lvl="1"/>
            <a:r>
              <a:rPr lang="en-US" b="1" dirty="0"/>
              <a:t>Shamir secret sharing</a:t>
            </a:r>
            <a:r>
              <a:rPr lang="en-US" dirty="0"/>
              <a:t>: uses evaluation of random polynomials</a:t>
            </a:r>
          </a:p>
          <a:p>
            <a:pPr lvl="2"/>
            <a:r>
              <a:rPr lang="en-US" dirty="0"/>
              <a:t>Supports </a:t>
            </a:r>
            <a:r>
              <a:rPr lang="en-US" b="1" dirty="0"/>
              <a:t>addition</a:t>
            </a:r>
            <a:r>
              <a:rPr lang="en-US" dirty="0"/>
              <a:t> and </a:t>
            </a:r>
            <a:r>
              <a:rPr lang="en-US" b="1" dirty="0"/>
              <a:t>multiplication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User specified fault tolerance (not all parties must participate)</a:t>
            </a:r>
          </a:p>
          <a:p>
            <a:r>
              <a:rPr lang="en-US" dirty="0"/>
              <a:t>Privacy?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31C8C-EA68-AE4E-908B-35606D99C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15" y="3303231"/>
            <a:ext cx="3479800" cy="469900"/>
          </a:xfrm>
          <a:prstGeom prst="rect">
            <a:avLst/>
          </a:prstGeom>
        </p:spPr>
      </p:pic>
      <p:pic>
        <p:nvPicPr>
          <p:cNvPr id="5" name="Graphic 4" descr="Man">
            <a:extLst>
              <a:ext uri="{FF2B5EF4-FFF2-40B4-BE49-F238E27FC236}">
                <a16:creationId xmlns:a16="http://schemas.microsoft.com/office/drawing/2014/main" id="{D5A46B0B-DF4D-A34E-8463-F5478137D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3108378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8710DF-37E8-FF41-99EA-598836EED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390" y="3094513"/>
            <a:ext cx="4191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B789C-3B2D-EE48-9B05-F3A0B4CEB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561" y="3094513"/>
            <a:ext cx="469900" cy="27940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17F10046-4691-3644-906B-825B69FDA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7111" y="3108378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1DA747-6693-C04E-B884-C8F022FCB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850" y="3526895"/>
            <a:ext cx="469900" cy="635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78A010-A369-7547-AF37-B685C00C37D2}"/>
              </a:ext>
            </a:extLst>
          </p:cNvPr>
          <p:cNvCxnSpPr/>
          <p:nvPr/>
        </p:nvCxnSpPr>
        <p:spPr>
          <a:xfrm>
            <a:off x="7425170" y="2969709"/>
            <a:ext cx="0" cy="117787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25DA8D-428D-004B-BDDE-526CAC9A2FF2}"/>
              </a:ext>
            </a:extLst>
          </p:cNvPr>
          <p:cNvCxnSpPr/>
          <p:nvPr/>
        </p:nvCxnSpPr>
        <p:spPr>
          <a:xfrm>
            <a:off x="8436430" y="2969709"/>
            <a:ext cx="0" cy="117787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2835A88-C34A-B24D-B38D-185968D28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1975" y="3590395"/>
            <a:ext cx="215900" cy="215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C31EC4-CA10-794F-9586-BD288CB79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6687" y="3574897"/>
            <a:ext cx="215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05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58CAF0-0F8E-6D45-8B5A-FF4ED34135AF}"/>
              </a:ext>
            </a:extLst>
          </p:cNvPr>
          <p:cNvSpPr/>
          <p:nvPr/>
        </p:nvSpPr>
        <p:spPr>
          <a:xfrm>
            <a:off x="4758744" y="3956088"/>
            <a:ext cx="2044728" cy="2344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06C9B-731C-2249-B1AD-4694C6D7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20675"/>
            <a:ext cx="10801350" cy="1325563"/>
          </a:xfrm>
        </p:spPr>
        <p:txBody>
          <a:bodyPr/>
          <a:lstStyle/>
          <a:p>
            <a:r>
              <a:rPr lang="en-US" dirty="0"/>
              <a:t>MPC Example: Additive Secret Sharing</a:t>
            </a:r>
          </a:p>
        </p:txBody>
      </p:sp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id="{115550CE-9E3B-DD4F-A0C3-027CD0871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74" y="1956350"/>
            <a:ext cx="1472650" cy="147265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4D2525B9-DCC7-D448-BAAA-1CC87C82F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75" y="3548834"/>
            <a:ext cx="1472650" cy="1472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411D83-9208-8B4A-88D1-C81431985DD7}"/>
              </a:ext>
            </a:extLst>
          </p:cNvPr>
          <p:cNvSpPr txBox="1"/>
          <p:nvPr/>
        </p:nvSpPr>
        <p:spPr>
          <a:xfrm>
            <a:off x="652946" y="227294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5111A9-B25A-3D4B-9C09-CBA17AEEA600}"/>
              </a:ext>
            </a:extLst>
          </p:cNvPr>
          <p:cNvSpPr txBox="1"/>
          <p:nvPr/>
        </p:nvSpPr>
        <p:spPr>
          <a:xfrm>
            <a:off x="660146" y="386414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Graphic 11" descr="Man">
            <a:extLst>
              <a:ext uri="{FF2B5EF4-FFF2-40B4-BE49-F238E27FC236}">
                <a16:creationId xmlns:a16="http://schemas.microsoft.com/office/drawing/2014/main" id="{94C39A01-FE80-3D4D-A50D-0C46D633A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75" y="5149034"/>
            <a:ext cx="1472650" cy="1472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9796E9-2A3F-FB44-A3C9-BB7CEBF481E5}"/>
              </a:ext>
            </a:extLst>
          </p:cNvPr>
          <p:cNvSpPr txBox="1"/>
          <p:nvPr/>
        </p:nvSpPr>
        <p:spPr>
          <a:xfrm>
            <a:off x="660146" y="5464343"/>
            <a:ext cx="38343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1B161C-2A0C-6F45-A483-DB4189DD7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825" y="1471210"/>
            <a:ext cx="5562600" cy="46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6EC7D1-1F08-244E-9BA2-519870AEA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7906" y="2015759"/>
            <a:ext cx="419100" cy="279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9DB7CE-148B-4C4B-A8B9-48F984C81FEA}"/>
              </a:ext>
            </a:extLst>
          </p:cNvPr>
          <p:cNvCxnSpPr>
            <a:cxnSpLocks/>
          </p:cNvCxnSpPr>
          <p:nvPr/>
        </p:nvCxnSpPr>
        <p:spPr>
          <a:xfrm>
            <a:off x="99911" y="3492261"/>
            <a:ext cx="661330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FBB14D-C179-1242-B20F-818C8787428E}"/>
              </a:ext>
            </a:extLst>
          </p:cNvPr>
          <p:cNvCxnSpPr>
            <a:cxnSpLocks/>
          </p:cNvCxnSpPr>
          <p:nvPr/>
        </p:nvCxnSpPr>
        <p:spPr>
          <a:xfrm>
            <a:off x="99911" y="5069505"/>
            <a:ext cx="661330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EA74386-BF3C-AD45-B5EE-20E6EBFA9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4726" y="3716520"/>
            <a:ext cx="431800" cy="27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E3CF70-39FC-E349-9CA3-B23ACBD1E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726" y="5281063"/>
            <a:ext cx="431800" cy="2921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59096A-39B2-214D-BC69-D6D279630E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4548" y="2937804"/>
            <a:ext cx="1562100" cy="342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15C7D5-D6B9-AF4D-8092-A22CFF820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2866" y="4582684"/>
            <a:ext cx="1562100" cy="342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1964A4-7716-6C4E-865F-EF4115DF1F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4548" y="6129447"/>
            <a:ext cx="1562100" cy="3429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6CF6676-B795-A64C-9A00-A912020AD165}"/>
              </a:ext>
            </a:extLst>
          </p:cNvPr>
          <p:cNvSpPr txBox="1"/>
          <p:nvPr/>
        </p:nvSpPr>
        <p:spPr>
          <a:xfrm>
            <a:off x="7271491" y="2399135"/>
            <a:ext cx="4755713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dirty="0"/>
              <a:t>Note that: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Neither person 2 or person 3 knows the value of x</a:t>
            </a:r>
            <a:r>
              <a:rPr lang="en-US" sz="2400" baseline="-25000" dirty="0"/>
              <a:t>1</a:t>
            </a:r>
            <a:r>
              <a:rPr lang="en-US" sz="2400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</a:rPr>
              <a:t>If they collude, they cannot figure out the value of x</a:t>
            </a:r>
            <a:r>
              <a:rPr lang="en-US" sz="2400" baseline="-25000" dirty="0">
                <a:solidFill>
                  <a:srgbClr val="FF0000"/>
                </a:solidFill>
              </a:rPr>
              <a:t>1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A43AB-3B6B-5A4F-8C1C-9C0B1BFB70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36620" y="2453263"/>
            <a:ext cx="3276600" cy="3429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40D921-39C6-4D4E-87A3-D858EDFA8B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36620" y="4061838"/>
            <a:ext cx="3276600" cy="342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BABED9-08B9-894F-BA57-AF41D7B722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36620" y="5657000"/>
            <a:ext cx="3276600" cy="34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D3646-8F47-1D4B-B719-1895E93C7FD0}"/>
              </a:ext>
            </a:extLst>
          </p:cNvPr>
          <p:cNvSpPr txBox="1"/>
          <p:nvPr/>
        </p:nvSpPr>
        <p:spPr>
          <a:xfrm>
            <a:off x="7004362" y="4582684"/>
            <a:ext cx="5064485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dirty="0"/>
              <a:t>The computation still reveals information.</a:t>
            </a:r>
          </a:p>
          <a:p>
            <a:endParaRPr lang="en-US" sz="2000" dirty="0"/>
          </a:p>
          <a:p>
            <a:r>
              <a:rPr lang="en-US" sz="2000" dirty="0"/>
              <a:t>In secure MPC we assume that each party is willing to share outcome of computation.</a:t>
            </a:r>
          </a:p>
        </p:txBody>
      </p:sp>
    </p:spTree>
    <p:extLst>
      <p:ext uri="{BB962C8B-B14F-4D97-AF65-F5344CB8AC3E}">
        <p14:creationId xmlns:p14="http://schemas.microsoft.com/office/powerpoint/2010/main" val="19134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39B4-CA84-814F-847F-E0FA563E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DD72B-D14C-7444-91B8-32A706B1B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801350" cy="1853490"/>
          </a:xfrm>
        </p:spPr>
        <p:txBody>
          <a:bodyPr/>
          <a:lstStyle/>
          <a:p>
            <a:r>
              <a:rPr lang="en-US" dirty="0"/>
              <a:t>Guarantees that only a </a:t>
            </a:r>
            <a:r>
              <a:rPr lang="en-US" b="1" dirty="0"/>
              <a:t>limited</a:t>
            </a:r>
            <a:r>
              <a:rPr lang="en-US" dirty="0"/>
              <a:t> amount of </a:t>
            </a:r>
            <a:r>
              <a:rPr lang="en-US" b="1" dirty="0"/>
              <a:t>information</a:t>
            </a:r>
            <a:r>
              <a:rPr lang="en-US" dirty="0"/>
              <a:t> is leaked about data involved in a computation.</a:t>
            </a:r>
          </a:p>
          <a:p>
            <a:pPr lvl="1"/>
            <a:r>
              <a:rPr lang="en-US" dirty="0"/>
              <a:t>Formalized in 2006 by </a:t>
            </a:r>
            <a:r>
              <a:rPr lang="en-US" dirty="0" err="1"/>
              <a:t>Dwork</a:t>
            </a:r>
            <a:r>
              <a:rPr lang="en-US" dirty="0"/>
              <a:t>, McSherry, Nissim, and Smith</a:t>
            </a:r>
          </a:p>
          <a:p>
            <a:pPr lvl="1"/>
            <a:r>
              <a:rPr lang="en-US" dirty="0"/>
              <a:t>Builds on randomized response (1965)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24DCC-2D20-024E-8F69-6D905D4D5E6E}"/>
              </a:ext>
            </a:extLst>
          </p:cNvPr>
          <p:cNvSpPr txBox="1"/>
          <p:nvPr/>
        </p:nvSpPr>
        <p:spPr>
          <a:xfrm>
            <a:off x="372294" y="3740071"/>
            <a:ext cx="508184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Have you cheated on an exam?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E683A5E-92AD-3A46-905B-689D7B766C5B}"/>
              </a:ext>
            </a:extLst>
          </p:cNvPr>
          <p:cNvGrpSpPr/>
          <p:nvPr/>
        </p:nvGrpSpPr>
        <p:grpSpPr>
          <a:xfrm>
            <a:off x="1531380" y="4262691"/>
            <a:ext cx="8509190" cy="2260280"/>
            <a:chOff x="1531380" y="4262691"/>
            <a:chExt cx="8509190" cy="22602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106B6F-0882-E448-A408-F08A0B6F089F}"/>
                </a:ext>
              </a:extLst>
            </p:cNvPr>
            <p:cNvSpPr txBox="1"/>
            <p:nvPr/>
          </p:nvSpPr>
          <p:spPr>
            <a:xfrm>
              <a:off x="1531380" y="5242922"/>
              <a:ext cx="1136850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Flip Coin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D2518DA-D9BD-B244-9268-F497EA27DFB2}"/>
                </a:ext>
              </a:extLst>
            </p:cNvPr>
            <p:cNvCxnSpPr>
              <a:stCxn id="8" idx="3"/>
            </p:cNvCxnSpPr>
            <p:nvPr/>
          </p:nvCxnSpPr>
          <p:spPr>
            <a:xfrm flipV="1">
              <a:off x="2668230" y="4862834"/>
              <a:ext cx="849520" cy="5647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1CCA536-E196-E343-B374-F6A3544A019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668230" y="5427588"/>
              <a:ext cx="849520" cy="7381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CDDEB2-D096-104B-8C01-815FD493EC50}"/>
                </a:ext>
              </a:extLst>
            </p:cNvPr>
            <p:cNvSpPr txBox="1"/>
            <p:nvPr/>
          </p:nvSpPr>
          <p:spPr>
            <a:xfrm>
              <a:off x="2722018" y="4801879"/>
              <a:ext cx="50526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0.5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C1FA2B-F3B1-B548-894D-FE3F13B56FA7}"/>
                </a:ext>
              </a:extLst>
            </p:cNvPr>
            <p:cNvSpPr txBox="1"/>
            <p:nvPr/>
          </p:nvSpPr>
          <p:spPr>
            <a:xfrm>
              <a:off x="2722018" y="5756565"/>
              <a:ext cx="50526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0.5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30FCBE-7659-B04D-9929-F26681F05557}"/>
                </a:ext>
              </a:extLst>
            </p:cNvPr>
            <p:cNvSpPr txBox="1"/>
            <p:nvPr/>
          </p:nvSpPr>
          <p:spPr>
            <a:xfrm>
              <a:off x="3517750" y="4697564"/>
              <a:ext cx="3062057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Heads </a:t>
              </a:r>
              <a:r>
                <a:rPr lang="en-US" dirty="0">
                  <a:sym typeface="Wingdings" pitchFamily="2" charset="2"/>
                </a:rPr>
                <a:t> Raise your Hand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970AF8-3027-DF48-BDE4-841B23CB9B7A}"/>
                </a:ext>
              </a:extLst>
            </p:cNvPr>
            <p:cNvSpPr txBox="1"/>
            <p:nvPr/>
          </p:nvSpPr>
          <p:spPr>
            <a:xfrm>
              <a:off x="3517750" y="5941231"/>
              <a:ext cx="2792752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Tails </a:t>
              </a:r>
              <a:r>
                <a:rPr lang="en-US" dirty="0">
                  <a:sym typeface="Wingdings" pitchFamily="2" charset="2"/>
                </a:rPr>
                <a:t> Answer Honestly</a:t>
              </a:r>
              <a:endParaRPr lang="en-US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80D974A-7968-EC41-991D-C1035B28449F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6310502" y="5476823"/>
              <a:ext cx="872121" cy="492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A14F0E-12C7-E442-87E5-1936AAE711EA}"/>
                </a:ext>
              </a:extLst>
            </p:cNvPr>
            <p:cNvCxnSpPr>
              <a:cxnSpLocks/>
              <a:stCxn id="19" idx="3"/>
              <a:endCxn id="31" idx="1"/>
            </p:cNvCxnSpPr>
            <p:nvPr/>
          </p:nvCxnSpPr>
          <p:spPr>
            <a:xfrm flipV="1">
              <a:off x="6310502" y="6116534"/>
              <a:ext cx="1063954" cy="93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536E9F-1645-E24F-B62F-F7E179E6E547}"/>
                </a:ext>
              </a:extLst>
            </p:cNvPr>
            <p:cNvSpPr txBox="1"/>
            <p:nvPr/>
          </p:nvSpPr>
          <p:spPr>
            <a:xfrm>
              <a:off x="6482629" y="5292157"/>
              <a:ext cx="505267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9693DD-7212-414B-B825-B00D6678C7DB}"/>
                </a:ext>
              </a:extLst>
            </p:cNvPr>
            <p:cNvSpPr txBox="1"/>
            <p:nvPr/>
          </p:nvSpPr>
          <p:spPr>
            <a:xfrm>
              <a:off x="6399441" y="6153639"/>
              <a:ext cx="783182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dirty="0"/>
                <a:t>(1-p)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19502-DDE6-E648-96FE-4E5DA87A2AC1}"/>
                </a:ext>
              </a:extLst>
            </p:cNvPr>
            <p:cNvSpPr txBox="1"/>
            <p:nvPr/>
          </p:nvSpPr>
          <p:spPr>
            <a:xfrm>
              <a:off x="7182623" y="5292157"/>
              <a:ext cx="1994457" cy="36933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sym typeface="Wingdings" pitchFamily="2" charset="2"/>
                </a:rPr>
                <a:t>Raise your Hand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C0700F-974E-BB42-9959-2783D83D3C6F}"/>
                </a:ext>
              </a:extLst>
            </p:cNvPr>
            <p:cNvSpPr txBox="1"/>
            <p:nvPr/>
          </p:nvSpPr>
          <p:spPr>
            <a:xfrm>
              <a:off x="7374456" y="5931868"/>
              <a:ext cx="2666114" cy="36933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sym typeface="Wingdings" pitchFamily="2" charset="2"/>
                </a:rPr>
                <a:t>Don’t raise your hand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F5F710-FDA5-ED4E-90C6-63CA5D92D498}"/>
                </a:ext>
              </a:extLst>
            </p:cNvPr>
            <p:cNvSpPr txBox="1"/>
            <p:nvPr/>
          </p:nvSpPr>
          <p:spPr>
            <a:xfrm>
              <a:off x="7749558" y="4262691"/>
              <a:ext cx="2291012" cy="64633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obs</a:t>
              </a:r>
              <a:r>
                <a:rPr lang="en-US" dirty="0"/>
                <a:t> = 0.5</a:t>
              </a:r>
              <a:r>
                <a:rPr lang="en-US" i="1" dirty="0"/>
                <a:t> + 0.5 p</a:t>
              </a:r>
            </a:p>
            <a:p>
              <a:r>
                <a:rPr lang="en-US" i="1" dirty="0"/>
                <a:t>p = (</a:t>
              </a:r>
              <a:r>
                <a:rPr lang="en-US" i="1" dirty="0" err="1"/>
                <a:t>obs</a:t>
              </a:r>
              <a:r>
                <a:rPr lang="en-US" i="1" dirty="0"/>
                <a:t> – 0.5) / 0.5</a:t>
              </a:r>
              <a:endParaRPr lang="en-US" dirty="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18DC051-D24C-C147-9EA7-0C7DA9160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100" y="3843020"/>
            <a:ext cx="10388600" cy="2159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BB9E9CE-A410-1943-9AD6-74B461269607}"/>
              </a:ext>
            </a:extLst>
          </p:cNvPr>
          <p:cNvSpPr txBox="1"/>
          <p:nvPr/>
        </p:nvSpPr>
        <p:spPr>
          <a:xfrm>
            <a:off x="169844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39B4-CA84-814F-847F-E0FA563E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DD72B-D14C-7444-91B8-32A706B1B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1350" cy="4351339"/>
          </a:xfrm>
        </p:spPr>
        <p:txBody>
          <a:bodyPr/>
          <a:lstStyle/>
          <a:p>
            <a:r>
              <a:rPr lang="en-US" dirty="0"/>
              <a:t>Guarantees that only a </a:t>
            </a:r>
            <a:r>
              <a:rPr lang="en-US" b="1" dirty="0"/>
              <a:t>limited</a:t>
            </a:r>
            <a:r>
              <a:rPr lang="en-US" dirty="0"/>
              <a:t> amount of </a:t>
            </a:r>
            <a:r>
              <a:rPr lang="en-US" b="1" dirty="0"/>
              <a:t>information</a:t>
            </a:r>
            <a:r>
              <a:rPr lang="en-US" dirty="0"/>
              <a:t> is leaked about data involved in a computation.</a:t>
            </a:r>
          </a:p>
          <a:p>
            <a:pPr lvl="1"/>
            <a:r>
              <a:rPr lang="en-US" dirty="0"/>
              <a:t>Formalized in 2006 by </a:t>
            </a:r>
            <a:r>
              <a:rPr lang="en-US" dirty="0" err="1"/>
              <a:t>Dwork</a:t>
            </a:r>
            <a:r>
              <a:rPr lang="en-US" dirty="0"/>
              <a:t>, McSherry, Nissim, and Smith</a:t>
            </a:r>
          </a:p>
          <a:p>
            <a:pPr lvl="1"/>
            <a:r>
              <a:rPr lang="en-US" dirty="0"/>
              <a:t>Builds on randomized response (1965)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B3DA1-EC76-7C4F-B5CC-8905779CD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3843020"/>
            <a:ext cx="10388600" cy="215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9CEBB-AD21-EB4E-BF6C-C0DB1CE9E97F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085DE-5490-4C44-BDB8-A9DDDA1696E0}"/>
              </a:ext>
            </a:extLst>
          </p:cNvPr>
          <p:cNvSpPr txBox="1"/>
          <p:nvPr/>
        </p:nvSpPr>
        <p:spPr>
          <a:xfrm>
            <a:off x="-11006906" y="3740071"/>
            <a:ext cx="508184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Have you cheated on an exam?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C3F382-9EBE-AE4B-AADC-3A6C1DFDDD11}"/>
              </a:ext>
            </a:extLst>
          </p:cNvPr>
          <p:cNvGrpSpPr/>
          <p:nvPr/>
        </p:nvGrpSpPr>
        <p:grpSpPr>
          <a:xfrm>
            <a:off x="-9847820" y="4262691"/>
            <a:ext cx="8509190" cy="2260280"/>
            <a:chOff x="1531380" y="4262691"/>
            <a:chExt cx="8509190" cy="226028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EE6DA3-107A-2845-920F-95A92D5D2EDB}"/>
                </a:ext>
              </a:extLst>
            </p:cNvPr>
            <p:cNvSpPr txBox="1"/>
            <p:nvPr/>
          </p:nvSpPr>
          <p:spPr>
            <a:xfrm>
              <a:off x="1531380" y="5242922"/>
              <a:ext cx="1136850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Flip Coin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BFC1176-F55A-A947-9B56-8524F3D9EDE5}"/>
                </a:ext>
              </a:extLst>
            </p:cNvPr>
            <p:cNvCxnSpPr>
              <a:stCxn id="10" idx="3"/>
            </p:cNvCxnSpPr>
            <p:nvPr/>
          </p:nvCxnSpPr>
          <p:spPr>
            <a:xfrm flipV="1">
              <a:off x="2668230" y="4862834"/>
              <a:ext cx="849520" cy="5647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77C7968-98D1-2B4B-A855-1A3877AD14F7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2668230" y="5427588"/>
              <a:ext cx="849520" cy="7381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A7F9E0-7556-1A4D-A590-E9A8DEEC3602}"/>
                </a:ext>
              </a:extLst>
            </p:cNvPr>
            <p:cNvSpPr txBox="1"/>
            <p:nvPr/>
          </p:nvSpPr>
          <p:spPr>
            <a:xfrm>
              <a:off x="2722018" y="4801879"/>
              <a:ext cx="50526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0.5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7C6AFD-5DD6-3740-A38D-BF0BAD7E84AB}"/>
                </a:ext>
              </a:extLst>
            </p:cNvPr>
            <p:cNvSpPr txBox="1"/>
            <p:nvPr/>
          </p:nvSpPr>
          <p:spPr>
            <a:xfrm>
              <a:off x="2722018" y="5756565"/>
              <a:ext cx="50526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0.5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F2CD42-5D15-0C40-8682-3FBE1479D642}"/>
                </a:ext>
              </a:extLst>
            </p:cNvPr>
            <p:cNvSpPr txBox="1"/>
            <p:nvPr/>
          </p:nvSpPr>
          <p:spPr>
            <a:xfrm>
              <a:off x="3517750" y="4697564"/>
              <a:ext cx="3062057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Heads </a:t>
              </a:r>
              <a:r>
                <a:rPr lang="en-US" dirty="0">
                  <a:sym typeface="Wingdings" pitchFamily="2" charset="2"/>
                </a:rPr>
                <a:t> Raise your Hand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467F77-A043-6248-9662-837782D82835}"/>
                </a:ext>
              </a:extLst>
            </p:cNvPr>
            <p:cNvSpPr txBox="1"/>
            <p:nvPr/>
          </p:nvSpPr>
          <p:spPr>
            <a:xfrm>
              <a:off x="3517750" y="5941231"/>
              <a:ext cx="2792752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Tails </a:t>
              </a:r>
              <a:r>
                <a:rPr lang="en-US" dirty="0">
                  <a:sym typeface="Wingdings" pitchFamily="2" charset="2"/>
                </a:rPr>
                <a:t> Answer Honestly</a:t>
              </a:r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7154CB5-949F-5446-8CBE-2C23C187ABE5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6310502" y="5476823"/>
              <a:ext cx="872121" cy="492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2133225-D950-B041-BD9B-63F0ADF7CEF8}"/>
                </a:ext>
              </a:extLst>
            </p:cNvPr>
            <p:cNvCxnSpPr>
              <a:cxnSpLocks/>
              <a:stCxn id="16" idx="3"/>
              <a:endCxn id="22" idx="1"/>
            </p:cNvCxnSpPr>
            <p:nvPr/>
          </p:nvCxnSpPr>
          <p:spPr>
            <a:xfrm flipV="1">
              <a:off x="6310502" y="6116534"/>
              <a:ext cx="1063954" cy="93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4234F9-1441-6140-8108-3137B8B711AA}"/>
                </a:ext>
              </a:extLst>
            </p:cNvPr>
            <p:cNvSpPr txBox="1"/>
            <p:nvPr/>
          </p:nvSpPr>
          <p:spPr>
            <a:xfrm>
              <a:off x="6482629" y="5292157"/>
              <a:ext cx="505267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241BCE-5285-3740-8DE3-594BF732C1DD}"/>
                </a:ext>
              </a:extLst>
            </p:cNvPr>
            <p:cNvSpPr txBox="1"/>
            <p:nvPr/>
          </p:nvSpPr>
          <p:spPr>
            <a:xfrm>
              <a:off x="6399441" y="6153639"/>
              <a:ext cx="783182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dirty="0"/>
                <a:t>(1-p)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229E6B-25AA-5C40-B7F2-5DC17E7B7C8A}"/>
                </a:ext>
              </a:extLst>
            </p:cNvPr>
            <p:cNvSpPr txBox="1"/>
            <p:nvPr/>
          </p:nvSpPr>
          <p:spPr>
            <a:xfrm>
              <a:off x="7182623" y="5292157"/>
              <a:ext cx="1994457" cy="36933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sym typeface="Wingdings" pitchFamily="2" charset="2"/>
                </a:rPr>
                <a:t>Raise your Hand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8186C1-1930-B849-8626-944F1EDC81DC}"/>
                </a:ext>
              </a:extLst>
            </p:cNvPr>
            <p:cNvSpPr txBox="1"/>
            <p:nvPr/>
          </p:nvSpPr>
          <p:spPr>
            <a:xfrm>
              <a:off x="7374456" y="5931868"/>
              <a:ext cx="2666114" cy="36933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sym typeface="Wingdings" pitchFamily="2" charset="2"/>
                </a:rPr>
                <a:t>Don’t raise your hand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19942D-3B69-234C-AAA5-C4486E569B55}"/>
                </a:ext>
              </a:extLst>
            </p:cNvPr>
            <p:cNvSpPr txBox="1"/>
            <p:nvPr/>
          </p:nvSpPr>
          <p:spPr>
            <a:xfrm>
              <a:off x="7749558" y="4262691"/>
              <a:ext cx="2291012" cy="64633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obs</a:t>
              </a:r>
              <a:r>
                <a:rPr lang="en-US" dirty="0"/>
                <a:t> = 0.5</a:t>
              </a:r>
              <a:r>
                <a:rPr lang="en-US" i="1" dirty="0"/>
                <a:t> + 0.5 p</a:t>
              </a:r>
            </a:p>
            <a:p>
              <a:r>
                <a:rPr lang="en-US" i="1" dirty="0"/>
                <a:t>p = (</a:t>
              </a:r>
              <a:r>
                <a:rPr lang="en-US" i="1" dirty="0" err="1"/>
                <a:t>obs</a:t>
              </a:r>
              <a:r>
                <a:rPr lang="en-US" i="1" dirty="0"/>
                <a:t> – 0.5) / 0.5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9632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5AF83C-70F3-534A-BF2C-AB5237DB2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414020"/>
            <a:ext cx="10388600" cy="215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42072D-43BB-2F43-A13C-15E5F92A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2727960"/>
            <a:ext cx="8839200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8E997E-DD54-D248-9208-27FDE173D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3399790"/>
            <a:ext cx="7975600" cy="368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53C1F8-1F04-7C4D-B3FE-0AC1AF9AE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680" y="4042410"/>
            <a:ext cx="6743700" cy="3683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B8ACE6-572D-464A-8F8E-D05AC3B6F4FC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FADDEA-2902-2C47-826D-A5308F47914D}"/>
              </a:ext>
            </a:extLst>
          </p:cNvPr>
          <p:cNvGrpSpPr/>
          <p:nvPr/>
        </p:nvGrpSpPr>
        <p:grpSpPr>
          <a:xfrm>
            <a:off x="2837180" y="4685030"/>
            <a:ext cx="6517640" cy="1566354"/>
            <a:chOff x="1447800" y="4877626"/>
            <a:chExt cx="6517640" cy="156635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10E082A-AB53-0B49-B0B6-F30BF9AA706B}"/>
                </a:ext>
              </a:extLst>
            </p:cNvPr>
            <p:cNvGrpSpPr/>
            <p:nvPr/>
          </p:nvGrpSpPr>
          <p:grpSpPr>
            <a:xfrm>
              <a:off x="1447800" y="4877626"/>
              <a:ext cx="3895090" cy="1566354"/>
              <a:chOff x="1234440" y="4841246"/>
              <a:chExt cx="3895090" cy="156635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736AD7C-3AC7-B140-ABEB-5043B063F30B}"/>
                  </a:ext>
                </a:extLst>
              </p:cNvPr>
              <p:cNvGrpSpPr/>
              <p:nvPr/>
            </p:nvGrpSpPr>
            <p:grpSpPr>
              <a:xfrm>
                <a:off x="1234440" y="5776309"/>
                <a:ext cx="731520" cy="631291"/>
                <a:chOff x="1219200" y="5006999"/>
                <a:chExt cx="731520" cy="1217372"/>
              </a:xfrm>
            </p:grpSpPr>
            <p:sp>
              <p:nvSpPr>
                <p:cNvPr id="15" name="Can 14">
                  <a:extLst>
                    <a:ext uri="{FF2B5EF4-FFF2-40B4-BE49-F238E27FC236}">
                      <a16:creationId xmlns:a16="http://schemas.microsoft.com/office/drawing/2014/main" id="{56DB30EB-40E5-ED44-89CE-F86D499C3ACE}"/>
                    </a:ext>
                  </a:extLst>
                </p:cNvPr>
                <p:cNvSpPr/>
                <p:nvPr/>
              </p:nvSpPr>
              <p:spPr>
                <a:xfrm>
                  <a:off x="1219200" y="5737910"/>
                  <a:ext cx="731520" cy="486461"/>
                </a:xfrm>
                <a:prstGeom prst="can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Can 13">
                  <a:extLst>
                    <a:ext uri="{FF2B5EF4-FFF2-40B4-BE49-F238E27FC236}">
                      <a16:creationId xmlns:a16="http://schemas.microsoft.com/office/drawing/2014/main" id="{03E630E6-7461-404A-9F09-DE3B4189315B}"/>
                    </a:ext>
                  </a:extLst>
                </p:cNvPr>
                <p:cNvSpPr/>
                <p:nvPr/>
              </p:nvSpPr>
              <p:spPr>
                <a:xfrm>
                  <a:off x="1219200" y="5006999"/>
                  <a:ext cx="731520" cy="972922"/>
                </a:xfrm>
                <a:prstGeom prst="can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y</a:t>
                  </a:r>
                </a:p>
              </p:txBody>
            </p:sp>
          </p:grpSp>
          <p:sp>
            <p:nvSpPr>
              <p:cNvPr id="19" name="Can 18">
                <a:extLst>
                  <a:ext uri="{FF2B5EF4-FFF2-40B4-BE49-F238E27FC236}">
                    <a16:creationId xmlns:a16="http://schemas.microsoft.com/office/drawing/2014/main" id="{FDD8A184-CE57-DF4A-93EF-8E7C9D35EF74}"/>
                  </a:ext>
                </a:extLst>
              </p:cNvPr>
              <p:cNvSpPr/>
              <p:nvPr/>
            </p:nvSpPr>
            <p:spPr>
              <a:xfrm>
                <a:off x="1234440" y="4841246"/>
                <a:ext cx="731520" cy="504527"/>
              </a:xfrm>
              <a:prstGeom prst="can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4E6FEA4-2C32-554B-AB84-816A8CE21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5580" y="4980479"/>
                <a:ext cx="279400" cy="2286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91F5D23-8C5A-8942-A39E-511C912D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75100" y="5959992"/>
                <a:ext cx="292100" cy="228600"/>
              </a:xfrm>
              <a:prstGeom prst="rect">
                <a:avLst/>
              </a:prstGeom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1820DCE-42AD-664C-972D-374F9344837C}"/>
                  </a:ext>
                </a:extLst>
              </p:cNvPr>
              <p:cNvCxnSpPr/>
              <p:nvPr/>
            </p:nvCxnSpPr>
            <p:spPr>
              <a:xfrm>
                <a:off x="2240280" y="5093509"/>
                <a:ext cx="15392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83B8AB9-9E23-B645-9BA9-2901E0A55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33650" y="4955079"/>
                <a:ext cx="876300" cy="368300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1C9BEB7-8C8E-4D4F-9A35-76942EC8D032}"/>
                  </a:ext>
                </a:extLst>
              </p:cNvPr>
              <p:cNvCxnSpPr/>
              <p:nvPr/>
            </p:nvCxnSpPr>
            <p:spPr>
              <a:xfrm>
                <a:off x="2225040" y="6053629"/>
                <a:ext cx="15392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C2F9E39-2CE9-974A-85D7-B75CB78EE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33650" y="5890142"/>
                <a:ext cx="850900" cy="368300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D785409-2FEF-7841-B98E-648919342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3730" y="5154578"/>
                <a:ext cx="685800" cy="253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3ED363A-7D9F-594F-86EA-B17A655F68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5950" y="5776309"/>
                <a:ext cx="703580" cy="2979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9D964A0-3016-994C-8D27-BA56CD35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39740" y="5225018"/>
              <a:ext cx="2425700" cy="86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322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39B4-CA84-814F-847F-E0FA563E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Differential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DD72B-D14C-7444-91B8-32A706B1B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1350" cy="1603375"/>
          </a:xfrm>
        </p:spPr>
        <p:txBody>
          <a:bodyPr/>
          <a:lstStyle/>
          <a:p>
            <a:r>
              <a:rPr lang="en-US" dirty="0"/>
              <a:t>Several mechanisms built around the addition of noise </a:t>
            </a:r>
          </a:p>
          <a:p>
            <a:r>
              <a:rPr lang="en-US" dirty="0"/>
              <a:t>Laplace mechanism is most common/simple</a:t>
            </a:r>
          </a:p>
        </p:txBody>
      </p:sp>
    </p:spTree>
    <p:extLst>
      <p:ext uri="{BB962C8B-B14F-4D97-AF65-F5344CB8AC3E}">
        <p14:creationId xmlns:p14="http://schemas.microsoft.com/office/powerpoint/2010/main" val="45073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669540"/>
            <a:ext cx="10388600" cy="215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D6A9A-983A-3B44-BB8E-9570868D495E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3211E-12BB-9D4B-9C31-BBEE983FB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7705937"/>
            <a:ext cx="103886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29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0492"/>
            <a:ext cx="10388600" cy="215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F9458-17E7-834F-9A20-A02B4B53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3709670"/>
            <a:ext cx="10388600" cy="227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8275DB-63F2-C847-8838-A0C11B5901F6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5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1977" y="1697571"/>
            <a:ext cx="5509713" cy="2968529"/>
            <a:chOff x="438433" y="1267288"/>
            <a:chExt cx="4132285" cy="2226397"/>
          </a:xfrm>
        </p:grpSpPr>
        <p:sp>
          <p:nvSpPr>
            <p:cNvPr id="4" name="Can 3"/>
            <p:cNvSpPr/>
            <p:nvPr/>
          </p:nvSpPr>
          <p:spPr>
            <a:xfrm>
              <a:off x="712068" y="1802819"/>
              <a:ext cx="1150978" cy="1690866"/>
            </a:xfrm>
            <a:prstGeom prst="can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r>
                <a:rPr lang="en-US" sz="2667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rPr>
                <a:t>Data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8433" y="1267288"/>
              <a:ext cx="4132285" cy="1915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High-Value </a:t>
              </a:r>
              <a:r>
                <a:rPr lang="en-US" sz="3200" b="1" dirty="0">
                  <a:latin typeface="Helvetica Neue" charset="0"/>
                  <a:ea typeface="Helvetica Neue" charset="0"/>
                  <a:cs typeface="Helvetica Neue" charset="0"/>
                </a:rPr>
                <a:t>Data</a:t>
              </a:r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  <a:sym typeface="Wingdings"/>
                </a:rPr>
                <a:t> </a:t>
              </a:r>
              <a:r>
                <a:rPr lang="en-US" sz="3200" i="1" dirty="0">
                  <a:latin typeface="Helvetica Neue" charset="0"/>
                  <a:ea typeface="Helvetica Neue" charset="0"/>
                  <a:cs typeface="Helvetica Neue" charset="0"/>
                  <a:sym typeface="Wingdings"/>
                </a:rPr>
                <a:t>is </a:t>
              </a:r>
              <a:r>
                <a:rPr lang="en-US" sz="3200" b="1" i="1" dirty="0">
                  <a:latin typeface="Helvetica Neue" charset="0"/>
                  <a:ea typeface="Helvetica Neue" charset="0"/>
                  <a:cs typeface="Helvetica Neue" charset="0"/>
                  <a:sym typeface="Wingdings"/>
                </a:rPr>
                <a:t>Sensitive</a:t>
              </a:r>
              <a:endParaRPr lang="en-US" sz="3200" i="1" dirty="0">
                <a:latin typeface="Helvetica Neue" charset="0"/>
                <a:ea typeface="Helvetica Neue" charset="0"/>
                <a:cs typeface="Helvetica Neue" charset="0"/>
                <a:sym typeface="Wingdings"/>
              </a:endParaRPr>
            </a:p>
            <a:p>
              <a:pPr marL="2438339" indent="-372524">
                <a:buFont typeface="Arial" charset="0"/>
                <a:buChar char="•"/>
              </a:pPr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  <a:sym typeface="Wingdings"/>
                </a:rPr>
                <a:t>Medical Info.</a:t>
              </a:r>
            </a:p>
            <a:p>
              <a:pPr marL="2438339" indent="-372524">
                <a:buFont typeface="Arial" charset="0"/>
                <a:buChar char="•"/>
              </a:pPr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  <a:sym typeface="Wingdings"/>
                </a:rPr>
                <a:t>Home video</a:t>
              </a:r>
            </a:p>
            <a:p>
              <a:pPr marL="2438339" indent="-372524">
                <a:buFont typeface="Arial" charset="0"/>
                <a:buChar char="•"/>
              </a:pPr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  <a:sym typeface="Wingdings"/>
                </a:rPr>
                <a:t>Finance</a:t>
              </a:r>
            </a:p>
            <a:p>
              <a:pPr marL="380990" indent="-380990">
                <a:buFont typeface="Arial" charset="0"/>
                <a:buChar char="•"/>
              </a:pP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1" y="1707681"/>
            <a:ext cx="5741315" cy="2554545"/>
            <a:chOff x="3662599" y="3493685"/>
            <a:chExt cx="4305986" cy="1915909"/>
          </a:xfrm>
        </p:grpSpPr>
        <p:grpSp>
          <p:nvGrpSpPr>
            <p:cNvPr id="7" name="Group 6"/>
            <p:cNvGrpSpPr/>
            <p:nvPr/>
          </p:nvGrpSpPr>
          <p:grpSpPr>
            <a:xfrm>
              <a:off x="5839284" y="3993905"/>
              <a:ext cx="1987235" cy="1149595"/>
              <a:chOff x="6031930" y="1896432"/>
              <a:chExt cx="1987235" cy="114959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031930" y="1896432"/>
                <a:ext cx="1987235" cy="1149595"/>
                <a:chOff x="4437802" y="2295143"/>
                <a:chExt cx="2565113" cy="1483893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6" name="Oval 15"/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70"/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8" name="Oval 17"/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70"/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70"/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70"/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70"/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70"/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76939" y="2101428"/>
                <a:ext cx="736831" cy="736831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3662599" y="3493685"/>
              <a:ext cx="4305986" cy="1915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Helvetica Neue" charset="0"/>
                  <a:ea typeface="Helvetica Neue" charset="0"/>
                  <a:cs typeface="Helvetica Neue" charset="0"/>
                </a:rPr>
                <a:t>Models</a:t>
              </a:r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 capture </a:t>
              </a:r>
              <a:r>
                <a:rPr lang="en-US" sz="3200" b="1" dirty="0">
                  <a:latin typeface="Helvetica Neue" charset="0"/>
                  <a:ea typeface="Helvetica Neue" charset="0"/>
                  <a:cs typeface="Helvetica Neue" charset="0"/>
                </a:rPr>
                <a:t>value</a:t>
              </a:r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 in data </a:t>
              </a:r>
              <a:endParaRPr lang="en-US" sz="3200" i="1" dirty="0">
                <a:latin typeface="Helvetica Neue" charset="0"/>
                <a:ea typeface="Helvetica Neue" charset="0"/>
                <a:cs typeface="Helvetica Neue" charset="0"/>
                <a:sym typeface="Wingdings"/>
              </a:endParaRPr>
            </a:p>
            <a:p>
              <a:pPr marL="609585" indent="-372524">
                <a:buFont typeface="Arial" charset="0"/>
                <a:buChar char="•"/>
              </a:pPr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  <a:sym typeface="Wingdings"/>
                </a:rPr>
                <a:t>Core Asset </a:t>
              </a:r>
            </a:p>
            <a:p>
              <a:pPr marL="609585" indent="-372524">
                <a:buFont typeface="Arial" charset="0"/>
                <a:buChar char="•"/>
              </a:pPr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  <a:sym typeface="Wingdings"/>
                </a:rPr>
                <a:t>Sensitive</a:t>
              </a:r>
            </a:p>
            <a:p>
              <a:pPr marL="2438339" indent="-372524">
                <a:buFont typeface="Arial" charset="0"/>
                <a:buChar char="•"/>
              </a:pPr>
              <a:endParaRPr lang="en-US" sz="3200" dirty="0">
                <a:latin typeface="Helvetica Neue" charset="0"/>
                <a:ea typeface="Helvetica Neue" charset="0"/>
                <a:cs typeface="Helvetica Neue" charset="0"/>
                <a:sym typeface="Wingdings"/>
              </a:endParaRPr>
            </a:p>
            <a:p>
              <a:pPr marL="380990" indent="-380990">
                <a:buFont typeface="Arial" charset="0"/>
                <a:buChar char="•"/>
              </a:pP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596307" y="4293004"/>
            <a:ext cx="7528130" cy="2180589"/>
            <a:chOff x="1826696" y="3327648"/>
            <a:chExt cx="5646097" cy="1635442"/>
          </a:xfrm>
        </p:grpSpPr>
        <p:sp>
          <p:nvSpPr>
            <p:cNvPr id="27" name="TextBox 26"/>
            <p:cNvSpPr txBox="1"/>
            <p:nvPr/>
          </p:nvSpPr>
          <p:spPr>
            <a:xfrm>
              <a:off x="1826696" y="3327648"/>
              <a:ext cx="5599129" cy="80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Helvetica Neue" charset="0"/>
                  <a:ea typeface="Helvetica Neue" charset="0"/>
                  <a:cs typeface="Helvetica Neue" charset="0"/>
                </a:rPr>
                <a:t>Queries</a:t>
              </a:r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 can be as sensitive as the data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  <a:sym typeface="Wingdings"/>
              </a:endParaRPr>
            </a:p>
            <a:p>
              <a:pPr marL="380990" indent="-380990">
                <a:buFont typeface="Arial" charset="0"/>
                <a:buChar char="•"/>
              </a:pP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8509" y="3795846"/>
              <a:ext cx="1775668" cy="116119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6451" y="3801339"/>
              <a:ext cx="2054579" cy="11557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17553" y="3743146"/>
              <a:ext cx="1355240" cy="1219944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106326" y="510653"/>
            <a:ext cx="11466409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286" defTabSz="914354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US" sz="48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Protect the </a:t>
            </a:r>
            <a:r>
              <a:rPr lang="en-US" sz="4800" b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data</a:t>
            </a:r>
            <a:r>
              <a:rPr lang="en-US" sz="48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the </a:t>
            </a:r>
            <a:r>
              <a:rPr lang="en-US" sz="4800" b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model</a:t>
            </a:r>
            <a:r>
              <a:rPr lang="en-US" sz="48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and the </a:t>
            </a:r>
            <a:r>
              <a:rPr lang="en-US" sz="4800" b="1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query</a:t>
            </a:r>
            <a:endParaRPr lang="en-US" sz="48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64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3154045"/>
            <a:ext cx="10801350" cy="1325563"/>
          </a:xfrm>
        </p:spPr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2277588"/>
            <a:ext cx="10388600" cy="215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F9458-17E7-834F-9A20-A02B4B53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234950"/>
            <a:ext cx="10388600" cy="227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E7C17-2638-F746-8ECF-17E2CA4A86D6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30B5-4ED7-7041-A8EF-CC706668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84" y="2831068"/>
            <a:ext cx="4876800" cy="365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8FC7C7-60C2-504D-BBAA-980F956C8159}"/>
              </a:ext>
            </a:extLst>
          </p:cNvPr>
          <p:cNvGrpSpPr/>
          <p:nvPr/>
        </p:nvGrpSpPr>
        <p:grpSpPr>
          <a:xfrm>
            <a:off x="9098280" y="844509"/>
            <a:ext cx="3032760" cy="993655"/>
            <a:chOff x="9159240" y="951189"/>
            <a:chExt cx="3032760" cy="993655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4D85FCC6-BBC1-AC47-A1D4-CBB836C904FF}"/>
                </a:ext>
              </a:extLst>
            </p:cNvPr>
            <p:cNvSpPr/>
            <p:nvPr/>
          </p:nvSpPr>
          <p:spPr>
            <a:xfrm>
              <a:off x="9159240" y="951189"/>
              <a:ext cx="3032760" cy="993655"/>
            </a:xfrm>
            <a:prstGeom prst="wedgeRoundRectCallout">
              <a:avLst>
                <a:gd name="adj1" fmla="val -37131"/>
                <a:gd name="adj2" fmla="val 69036"/>
                <a:gd name="adj3" fmla="val 16667"/>
              </a:avLst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Zero Mean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A3F60-93FC-1D46-BD28-2D81B45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1970" y="1358879"/>
              <a:ext cx="2527300" cy="444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29138F-D95B-9344-8EFE-8DB9BFF7F54E}"/>
              </a:ext>
            </a:extLst>
          </p:cNvPr>
          <p:cNvSpPr txBox="1"/>
          <p:nvPr/>
        </p:nvSpPr>
        <p:spPr>
          <a:xfrm>
            <a:off x="350520" y="2508250"/>
            <a:ext cx="40110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Samples from Laplace distribution.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ACBD2-406A-5049-A5EA-5F7D4B620644}"/>
              </a:ext>
            </a:extLst>
          </p:cNvPr>
          <p:cNvSpPr txBox="1"/>
          <p:nvPr/>
        </p:nvSpPr>
        <p:spPr>
          <a:xfrm>
            <a:off x="5264694" y="2738636"/>
            <a:ext cx="1059906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/>
              <a:t>Proof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36E31-87DE-2147-BF40-256AFEC8B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080" y="3492242"/>
            <a:ext cx="42164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3154045"/>
            <a:ext cx="10801350" cy="1325563"/>
          </a:xfrm>
        </p:spPr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2277588"/>
            <a:ext cx="10388600" cy="215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F9458-17E7-834F-9A20-A02B4B53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234950"/>
            <a:ext cx="10388600" cy="227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E7C17-2638-F746-8ECF-17E2CA4A86D6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30B5-4ED7-7041-A8EF-CC706668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6476" y="2831068"/>
            <a:ext cx="4876800" cy="365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8FC7C7-60C2-504D-BBAA-980F956C8159}"/>
              </a:ext>
            </a:extLst>
          </p:cNvPr>
          <p:cNvGrpSpPr/>
          <p:nvPr/>
        </p:nvGrpSpPr>
        <p:grpSpPr>
          <a:xfrm>
            <a:off x="9098280" y="844509"/>
            <a:ext cx="3032760" cy="993655"/>
            <a:chOff x="9159240" y="951189"/>
            <a:chExt cx="3032760" cy="993655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4D85FCC6-BBC1-AC47-A1D4-CBB836C904FF}"/>
                </a:ext>
              </a:extLst>
            </p:cNvPr>
            <p:cNvSpPr/>
            <p:nvPr/>
          </p:nvSpPr>
          <p:spPr>
            <a:xfrm>
              <a:off x="9159240" y="951189"/>
              <a:ext cx="3032760" cy="993655"/>
            </a:xfrm>
            <a:prstGeom prst="wedgeRoundRectCallout">
              <a:avLst>
                <a:gd name="adj1" fmla="val -37131"/>
                <a:gd name="adj2" fmla="val 69036"/>
                <a:gd name="adj3" fmla="val 16667"/>
              </a:avLst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Zero Mean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A3F60-93FC-1D46-BD28-2D81B45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1970" y="1358879"/>
              <a:ext cx="2527300" cy="444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29138F-D95B-9344-8EFE-8DB9BFF7F54E}"/>
              </a:ext>
            </a:extLst>
          </p:cNvPr>
          <p:cNvSpPr txBox="1"/>
          <p:nvPr/>
        </p:nvSpPr>
        <p:spPr>
          <a:xfrm>
            <a:off x="-4587240" y="2508250"/>
            <a:ext cx="40110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Samples from Laplace distribution.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ACBD2-406A-5049-A5EA-5F7D4B620644}"/>
              </a:ext>
            </a:extLst>
          </p:cNvPr>
          <p:cNvSpPr txBox="1"/>
          <p:nvPr/>
        </p:nvSpPr>
        <p:spPr>
          <a:xfrm>
            <a:off x="365760" y="2738636"/>
            <a:ext cx="1059906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/>
              <a:t>Proof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36E31-87DE-2147-BF40-256AFEC8B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46" y="3492242"/>
            <a:ext cx="4216400" cy="1384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695B2-F7C5-1D4C-9E98-C79E8C8E8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430" y="3449202"/>
            <a:ext cx="46101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6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5668645"/>
            <a:ext cx="10801350" cy="1325563"/>
          </a:xfrm>
        </p:spPr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4792188"/>
            <a:ext cx="10388600" cy="215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F9458-17E7-834F-9A20-A02B4B53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-2279650"/>
            <a:ext cx="10388600" cy="227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E7C17-2638-F746-8ECF-17E2CA4A86D6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30B5-4ED7-7041-A8EF-CC706668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6476" y="316468"/>
            <a:ext cx="4876800" cy="365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8FC7C7-60C2-504D-BBAA-980F956C8159}"/>
              </a:ext>
            </a:extLst>
          </p:cNvPr>
          <p:cNvGrpSpPr/>
          <p:nvPr/>
        </p:nvGrpSpPr>
        <p:grpSpPr>
          <a:xfrm>
            <a:off x="9098280" y="-1670091"/>
            <a:ext cx="3032760" cy="993655"/>
            <a:chOff x="9159240" y="951189"/>
            <a:chExt cx="3032760" cy="993655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4D85FCC6-BBC1-AC47-A1D4-CBB836C904FF}"/>
                </a:ext>
              </a:extLst>
            </p:cNvPr>
            <p:cNvSpPr/>
            <p:nvPr/>
          </p:nvSpPr>
          <p:spPr>
            <a:xfrm>
              <a:off x="9159240" y="951189"/>
              <a:ext cx="3032760" cy="993655"/>
            </a:xfrm>
            <a:prstGeom prst="wedgeRoundRectCallout">
              <a:avLst>
                <a:gd name="adj1" fmla="val -37131"/>
                <a:gd name="adj2" fmla="val 69036"/>
                <a:gd name="adj3" fmla="val 16667"/>
              </a:avLst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Zero Mean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A3F60-93FC-1D46-BD28-2D81B45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1970" y="1358879"/>
              <a:ext cx="2527300" cy="444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29138F-D95B-9344-8EFE-8DB9BFF7F54E}"/>
              </a:ext>
            </a:extLst>
          </p:cNvPr>
          <p:cNvSpPr txBox="1"/>
          <p:nvPr/>
        </p:nvSpPr>
        <p:spPr>
          <a:xfrm>
            <a:off x="-4587240" y="-6350"/>
            <a:ext cx="40110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Samples from Laplace distribution.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ACBD2-406A-5049-A5EA-5F7D4B620644}"/>
              </a:ext>
            </a:extLst>
          </p:cNvPr>
          <p:cNvSpPr txBox="1"/>
          <p:nvPr/>
        </p:nvSpPr>
        <p:spPr>
          <a:xfrm>
            <a:off x="365760" y="224036"/>
            <a:ext cx="1059906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/>
              <a:t>Proof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36E31-87DE-2147-BF40-256AFEC8B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776" y="401340"/>
            <a:ext cx="3833091" cy="1258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695B2-F7C5-1D4C-9E98-C79E8C8E8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509" y="401340"/>
            <a:ext cx="4191000" cy="1258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78ACD-4956-4741-8ED4-DD661EE45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5866" y="1837157"/>
            <a:ext cx="5462443" cy="44246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9242F0-A0E1-0F46-A8F8-037FCAA2A291}"/>
              </a:ext>
            </a:extLst>
          </p:cNvPr>
          <p:cNvSpPr txBox="1"/>
          <p:nvPr/>
        </p:nvSpPr>
        <p:spPr>
          <a:xfrm>
            <a:off x="2157969" y="1992588"/>
            <a:ext cx="4257897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Product of K </a:t>
            </a:r>
            <a:r>
              <a:rPr lang="en-US" sz="2400" dirty="0" err="1">
                <a:solidFill>
                  <a:srgbClr val="7030A0"/>
                </a:solidFill>
              </a:rPr>
              <a:t>iid</a:t>
            </a:r>
            <a:r>
              <a:rPr lang="en-US" sz="2400" dirty="0">
                <a:solidFill>
                  <a:srgbClr val="7030A0"/>
                </a:solidFill>
              </a:rPr>
              <a:t> draws from 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 Laplace Distribution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9B263D-6B37-A949-86B0-AABD0B8274B8}"/>
              </a:ext>
            </a:extLst>
          </p:cNvPr>
          <p:cNvSpPr/>
          <p:nvPr/>
        </p:nvSpPr>
        <p:spPr>
          <a:xfrm>
            <a:off x="6096000" y="3002280"/>
            <a:ext cx="5782309" cy="838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F5050C-5262-CB4B-9F25-E22E7FAA5BA7}"/>
              </a:ext>
            </a:extLst>
          </p:cNvPr>
          <p:cNvSpPr/>
          <p:nvPr/>
        </p:nvSpPr>
        <p:spPr>
          <a:xfrm>
            <a:off x="6032500" y="3962101"/>
            <a:ext cx="5782309" cy="838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95FDE-C41C-7348-9E58-8D5B77CE67C8}"/>
              </a:ext>
            </a:extLst>
          </p:cNvPr>
          <p:cNvSpPr/>
          <p:nvPr/>
        </p:nvSpPr>
        <p:spPr>
          <a:xfrm>
            <a:off x="5895340" y="4830781"/>
            <a:ext cx="5782309" cy="838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A407A-53B2-4145-9900-01E10795CA40}"/>
              </a:ext>
            </a:extLst>
          </p:cNvPr>
          <p:cNvSpPr/>
          <p:nvPr/>
        </p:nvSpPr>
        <p:spPr>
          <a:xfrm>
            <a:off x="5895340" y="5619988"/>
            <a:ext cx="5782309" cy="51786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6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5668645"/>
            <a:ext cx="10801350" cy="1325563"/>
          </a:xfrm>
        </p:spPr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4792188"/>
            <a:ext cx="10388600" cy="215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F9458-17E7-834F-9A20-A02B4B53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-2279650"/>
            <a:ext cx="10388600" cy="227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E7C17-2638-F746-8ECF-17E2CA4A86D6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30B5-4ED7-7041-A8EF-CC706668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6476" y="316468"/>
            <a:ext cx="4876800" cy="365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8FC7C7-60C2-504D-BBAA-980F956C8159}"/>
              </a:ext>
            </a:extLst>
          </p:cNvPr>
          <p:cNvGrpSpPr/>
          <p:nvPr/>
        </p:nvGrpSpPr>
        <p:grpSpPr>
          <a:xfrm>
            <a:off x="9098280" y="-1670091"/>
            <a:ext cx="3032760" cy="993655"/>
            <a:chOff x="9159240" y="951189"/>
            <a:chExt cx="3032760" cy="993655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4D85FCC6-BBC1-AC47-A1D4-CBB836C904FF}"/>
                </a:ext>
              </a:extLst>
            </p:cNvPr>
            <p:cNvSpPr/>
            <p:nvPr/>
          </p:nvSpPr>
          <p:spPr>
            <a:xfrm>
              <a:off x="9159240" y="951189"/>
              <a:ext cx="3032760" cy="993655"/>
            </a:xfrm>
            <a:prstGeom prst="wedgeRoundRectCallout">
              <a:avLst>
                <a:gd name="adj1" fmla="val -37131"/>
                <a:gd name="adj2" fmla="val 69036"/>
                <a:gd name="adj3" fmla="val 16667"/>
              </a:avLst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Zero Mean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A3F60-93FC-1D46-BD28-2D81B45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1970" y="1358879"/>
              <a:ext cx="2527300" cy="444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29138F-D95B-9344-8EFE-8DB9BFF7F54E}"/>
              </a:ext>
            </a:extLst>
          </p:cNvPr>
          <p:cNvSpPr txBox="1"/>
          <p:nvPr/>
        </p:nvSpPr>
        <p:spPr>
          <a:xfrm>
            <a:off x="-4587240" y="-6350"/>
            <a:ext cx="40110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Samples from Laplace distribution.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ACBD2-406A-5049-A5EA-5F7D4B620644}"/>
              </a:ext>
            </a:extLst>
          </p:cNvPr>
          <p:cNvSpPr txBox="1"/>
          <p:nvPr/>
        </p:nvSpPr>
        <p:spPr>
          <a:xfrm>
            <a:off x="365760" y="224036"/>
            <a:ext cx="1059906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/>
              <a:t>Proof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36E31-87DE-2147-BF40-256AFEC8B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776" y="401340"/>
            <a:ext cx="3833091" cy="1258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695B2-F7C5-1D4C-9E98-C79E8C8E8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509" y="401340"/>
            <a:ext cx="4191000" cy="1258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78ACD-4956-4741-8ED4-DD661EE45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5866" y="1837157"/>
            <a:ext cx="5462443" cy="44246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9242F0-A0E1-0F46-A8F8-037FCAA2A291}"/>
              </a:ext>
            </a:extLst>
          </p:cNvPr>
          <p:cNvSpPr txBox="1"/>
          <p:nvPr/>
        </p:nvSpPr>
        <p:spPr>
          <a:xfrm>
            <a:off x="2157969" y="1992588"/>
            <a:ext cx="4257897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Product of K </a:t>
            </a:r>
            <a:r>
              <a:rPr lang="en-US" sz="2400" dirty="0" err="1">
                <a:solidFill>
                  <a:srgbClr val="7030A0"/>
                </a:solidFill>
              </a:rPr>
              <a:t>iid</a:t>
            </a:r>
            <a:r>
              <a:rPr lang="en-US" sz="2400" dirty="0">
                <a:solidFill>
                  <a:srgbClr val="7030A0"/>
                </a:solidFill>
              </a:rPr>
              <a:t> draws from 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 Laplace Distribution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F5050C-5262-CB4B-9F25-E22E7FAA5BA7}"/>
              </a:ext>
            </a:extLst>
          </p:cNvPr>
          <p:cNvSpPr/>
          <p:nvPr/>
        </p:nvSpPr>
        <p:spPr>
          <a:xfrm>
            <a:off x="6032500" y="3962101"/>
            <a:ext cx="5782309" cy="838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95FDE-C41C-7348-9E58-8D5B77CE67C8}"/>
              </a:ext>
            </a:extLst>
          </p:cNvPr>
          <p:cNvSpPr/>
          <p:nvPr/>
        </p:nvSpPr>
        <p:spPr>
          <a:xfrm>
            <a:off x="5895340" y="4830781"/>
            <a:ext cx="5782309" cy="838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A407A-53B2-4145-9900-01E10795CA40}"/>
              </a:ext>
            </a:extLst>
          </p:cNvPr>
          <p:cNvSpPr/>
          <p:nvPr/>
        </p:nvSpPr>
        <p:spPr>
          <a:xfrm>
            <a:off x="5895340" y="5619988"/>
            <a:ext cx="5782309" cy="51786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8191B-BA94-FD4B-8904-74905FB8D75D}"/>
              </a:ext>
            </a:extLst>
          </p:cNvPr>
          <p:cNvSpPr txBox="1"/>
          <p:nvPr/>
        </p:nvSpPr>
        <p:spPr>
          <a:xfrm>
            <a:off x="4931270" y="3181607"/>
            <a:ext cx="13933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Algebra</a:t>
            </a:r>
          </a:p>
        </p:txBody>
      </p:sp>
    </p:spTree>
    <p:extLst>
      <p:ext uri="{BB962C8B-B14F-4D97-AF65-F5344CB8AC3E}">
        <p14:creationId xmlns:p14="http://schemas.microsoft.com/office/powerpoint/2010/main" val="2463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5668645"/>
            <a:ext cx="10801350" cy="1325563"/>
          </a:xfrm>
        </p:spPr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4792188"/>
            <a:ext cx="10388600" cy="215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F9458-17E7-834F-9A20-A02B4B53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-2279650"/>
            <a:ext cx="10388600" cy="227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E7C17-2638-F746-8ECF-17E2CA4A86D6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30B5-4ED7-7041-A8EF-CC706668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6476" y="316468"/>
            <a:ext cx="4876800" cy="365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8FC7C7-60C2-504D-BBAA-980F956C8159}"/>
              </a:ext>
            </a:extLst>
          </p:cNvPr>
          <p:cNvGrpSpPr/>
          <p:nvPr/>
        </p:nvGrpSpPr>
        <p:grpSpPr>
          <a:xfrm>
            <a:off x="9098280" y="-1670091"/>
            <a:ext cx="3032760" cy="993655"/>
            <a:chOff x="9159240" y="951189"/>
            <a:chExt cx="3032760" cy="993655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4D85FCC6-BBC1-AC47-A1D4-CBB836C904FF}"/>
                </a:ext>
              </a:extLst>
            </p:cNvPr>
            <p:cNvSpPr/>
            <p:nvPr/>
          </p:nvSpPr>
          <p:spPr>
            <a:xfrm>
              <a:off x="9159240" y="951189"/>
              <a:ext cx="3032760" cy="993655"/>
            </a:xfrm>
            <a:prstGeom prst="wedgeRoundRectCallout">
              <a:avLst>
                <a:gd name="adj1" fmla="val -37131"/>
                <a:gd name="adj2" fmla="val 69036"/>
                <a:gd name="adj3" fmla="val 16667"/>
              </a:avLst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Zero Mean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A3F60-93FC-1D46-BD28-2D81B45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1970" y="1358879"/>
              <a:ext cx="2527300" cy="444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29138F-D95B-9344-8EFE-8DB9BFF7F54E}"/>
              </a:ext>
            </a:extLst>
          </p:cNvPr>
          <p:cNvSpPr txBox="1"/>
          <p:nvPr/>
        </p:nvSpPr>
        <p:spPr>
          <a:xfrm>
            <a:off x="-4587240" y="-6350"/>
            <a:ext cx="40110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Samples from Laplace distribution.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ACBD2-406A-5049-A5EA-5F7D4B620644}"/>
              </a:ext>
            </a:extLst>
          </p:cNvPr>
          <p:cNvSpPr txBox="1"/>
          <p:nvPr/>
        </p:nvSpPr>
        <p:spPr>
          <a:xfrm>
            <a:off x="365760" y="224036"/>
            <a:ext cx="1059906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/>
              <a:t>Proof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36E31-87DE-2147-BF40-256AFEC8B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776" y="401340"/>
            <a:ext cx="3833091" cy="1258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695B2-F7C5-1D4C-9E98-C79E8C8E8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509" y="401340"/>
            <a:ext cx="4191000" cy="1258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78ACD-4956-4741-8ED4-DD661EE45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5866" y="1837157"/>
            <a:ext cx="5462443" cy="44246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9242F0-A0E1-0F46-A8F8-037FCAA2A291}"/>
              </a:ext>
            </a:extLst>
          </p:cNvPr>
          <p:cNvSpPr txBox="1"/>
          <p:nvPr/>
        </p:nvSpPr>
        <p:spPr>
          <a:xfrm>
            <a:off x="2157969" y="1992588"/>
            <a:ext cx="4257897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Product of K </a:t>
            </a:r>
            <a:r>
              <a:rPr lang="en-US" sz="2400" dirty="0" err="1">
                <a:solidFill>
                  <a:srgbClr val="7030A0"/>
                </a:solidFill>
              </a:rPr>
              <a:t>iid</a:t>
            </a:r>
            <a:r>
              <a:rPr lang="en-US" sz="2400" dirty="0">
                <a:solidFill>
                  <a:srgbClr val="7030A0"/>
                </a:solidFill>
              </a:rPr>
              <a:t> draws from 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 Laplace Distribution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95FDE-C41C-7348-9E58-8D5B77CE67C8}"/>
              </a:ext>
            </a:extLst>
          </p:cNvPr>
          <p:cNvSpPr/>
          <p:nvPr/>
        </p:nvSpPr>
        <p:spPr>
          <a:xfrm>
            <a:off x="5895340" y="4830781"/>
            <a:ext cx="5782309" cy="838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A407A-53B2-4145-9900-01E10795CA40}"/>
              </a:ext>
            </a:extLst>
          </p:cNvPr>
          <p:cNvSpPr/>
          <p:nvPr/>
        </p:nvSpPr>
        <p:spPr>
          <a:xfrm>
            <a:off x="5895340" y="5619988"/>
            <a:ext cx="5782309" cy="51786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8191B-BA94-FD4B-8904-74905FB8D75D}"/>
              </a:ext>
            </a:extLst>
          </p:cNvPr>
          <p:cNvSpPr txBox="1"/>
          <p:nvPr/>
        </p:nvSpPr>
        <p:spPr>
          <a:xfrm>
            <a:off x="4931270" y="3181607"/>
            <a:ext cx="13933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Algebra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6DAF99-C046-4D42-A2B3-286A9CCF1B43}"/>
              </a:ext>
            </a:extLst>
          </p:cNvPr>
          <p:cNvSpPr txBox="1"/>
          <p:nvPr/>
        </p:nvSpPr>
        <p:spPr>
          <a:xfrm>
            <a:off x="3448492" y="4090710"/>
            <a:ext cx="287610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Triangle Inequality</a:t>
            </a:r>
          </a:p>
        </p:txBody>
      </p:sp>
    </p:spTree>
    <p:extLst>
      <p:ext uri="{BB962C8B-B14F-4D97-AF65-F5344CB8AC3E}">
        <p14:creationId xmlns:p14="http://schemas.microsoft.com/office/powerpoint/2010/main" val="35159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5668645"/>
            <a:ext cx="10801350" cy="1325563"/>
          </a:xfrm>
        </p:spPr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4792188"/>
            <a:ext cx="10388600" cy="215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F9458-17E7-834F-9A20-A02B4B53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-2279650"/>
            <a:ext cx="10388600" cy="227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E7C17-2638-F746-8ECF-17E2CA4A86D6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30B5-4ED7-7041-A8EF-CC706668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66476" y="316468"/>
            <a:ext cx="4876800" cy="365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8FC7C7-60C2-504D-BBAA-980F956C8159}"/>
              </a:ext>
            </a:extLst>
          </p:cNvPr>
          <p:cNvGrpSpPr/>
          <p:nvPr/>
        </p:nvGrpSpPr>
        <p:grpSpPr>
          <a:xfrm>
            <a:off x="9098280" y="-1670091"/>
            <a:ext cx="3032760" cy="993655"/>
            <a:chOff x="9159240" y="951189"/>
            <a:chExt cx="3032760" cy="993655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4D85FCC6-BBC1-AC47-A1D4-CBB836C904FF}"/>
                </a:ext>
              </a:extLst>
            </p:cNvPr>
            <p:cNvSpPr/>
            <p:nvPr/>
          </p:nvSpPr>
          <p:spPr>
            <a:xfrm>
              <a:off x="9159240" y="951189"/>
              <a:ext cx="3032760" cy="993655"/>
            </a:xfrm>
            <a:prstGeom prst="wedgeRoundRectCallout">
              <a:avLst>
                <a:gd name="adj1" fmla="val -37131"/>
                <a:gd name="adj2" fmla="val 69036"/>
                <a:gd name="adj3" fmla="val 16667"/>
              </a:avLst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Zero Mean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A3F60-93FC-1D46-BD28-2D81B45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1970" y="1358879"/>
              <a:ext cx="2527300" cy="444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29138F-D95B-9344-8EFE-8DB9BFF7F54E}"/>
              </a:ext>
            </a:extLst>
          </p:cNvPr>
          <p:cNvSpPr txBox="1"/>
          <p:nvPr/>
        </p:nvSpPr>
        <p:spPr>
          <a:xfrm>
            <a:off x="-4587240" y="-6350"/>
            <a:ext cx="40110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Samples from Laplace distribution.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ACBD2-406A-5049-A5EA-5F7D4B620644}"/>
              </a:ext>
            </a:extLst>
          </p:cNvPr>
          <p:cNvSpPr txBox="1"/>
          <p:nvPr/>
        </p:nvSpPr>
        <p:spPr>
          <a:xfrm>
            <a:off x="365760" y="224036"/>
            <a:ext cx="1059906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/>
              <a:t>Proof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36E31-87DE-2147-BF40-256AFEC8B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776" y="401340"/>
            <a:ext cx="3833091" cy="1258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695B2-F7C5-1D4C-9E98-C79E8C8E8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509" y="401340"/>
            <a:ext cx="4191000" cy="1258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78ACD-4956-4741-8ED4-DD661EE45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5866" y="1837157"/>
            <a:ext cx="5462443" cy="44246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9242F0-A0E1-0F46-A8F8-037FCAA2A291}"/>
              </a:ext>
            </a:extLst>
          </p:cNvPr>
          <p:cNvSpPr txBox="1"/>
          <p:nvPr/>
        </p:nvSpPr>
        <p:spPr>
          <a:xfrm>
            <a:off x="2157969" y="1992588"/>
            <a:ext cx="4257897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Product of K </a:t>
            </a:r>
            <a:r>
              <a:rPr lang="en-US" sz="2400" dirty="0" err="1">
                <a:solidFill>
                  <a:srgbClr val="7030A0"/>
                </a:solidFill>
              </a:rPr>
              <a:t>iid</a:t>
            </a:r>
            <a:r>
              <a:rPr lang="en-US" sz="2400" dirty="0">
                <a:solidFill>
                  <a:srgbClr val="7030A0"/>
                </a:solidFill>
              </a:rPr>
              <a:t> draws from 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 Laplace Distribution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5A407A-53B2-4145-9900-01E10795CA40}"/>
              </a:ext>
            </a:extLst>
          </p:cNvPr>
          <p:cNvSpPr/>
          <p:nvPr/>
        </p:nvSpPr>
        <p:spPr>
          <a:xfrm>
            <a:off x="5895340" y="5619988"/>
            <a:ext cx="5782309" cy="51786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8191B-BA94-FD4B-8904-74905FB8D75D}"/>
              </a:ext>
            </a:extLst>
          </p:cNvPr>
          <p:cNvSpPr txBox="1"/>
          <p:nvPr/>
        </p:nvSpPr>
        <p:spPr>
          <a:xfrm>
            <a:off x="4931270" y="3181607"/>
            <a:ext cx="13933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Algebra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6DAF99-C046-4D42-A2B3-286A9CCF1B43}"/>
              </a:ext>
            </a:extLst>
          </p:cNvPr>
          <p:cNvSpPr txBox="1"/>
          <p:nvPr/>
        </p:nvSpPr>
        <p:spPr>
          <a:xfrm>
            <a:off x="3448492" y="4090710"/>
            <a:ext cx="287610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Triangle Inequality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FF2424-D7CB-6E4D-A52E-8F77FAE1D047}"/>
              </a:ext>
            </a:extLst>
          </p:cNvPr>
          <p:cNvSpPr txBox="1"/>
          <p:nvPr/>
        </p:nvSpPr>
        <p:spPr>
          <a:xfrm>
            <a:off x="4931270" y="4979927"/>
            <a:ext cx="13933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Algebra</a:t>
            </a:r>
          </a:p>
        </p:txBody>
      </p:sp>
    </p:spTree>
    <p:extLst>
      <p:ext uri="{BB962C8B-B14F-4D97-AF65-F5344CB8AC3E}">
        <p14:creationId xmlns:p14="http://schemas.microsoft.com/office/powerpoint/2010/main" val="15345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5668645"/>
            <a:ext cx="10801350" cy="1325563"/>
          </a:xfrm>
        </p:spPr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6" t="40605" r="29731" b="-1"/>
          <a:stretch/>
        </p:blipFill>
        <p:spPr>
          <a:xfrm>
            <a:off x="365760" y="4950831"/>
            <a:ext cx="3203921" cy="876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F9458-17E7-834F-9A20-A02B4B53A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-2279650"/>
            <a:ext cx="10388600" cy="227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E7C17-2638-F746-8ECF-17E2CA4A86D6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30B5-4ED7-7041-A8EF-CC7066683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66476" y="316468"/>
            <a:ext cx="4876800" cy="365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8FC7C7-60C2-504D-BBAA-980F956C8159}"/>
              </a:ext>
            </a:extLst>
          </p:cNvPr>
          <p:cNvGrpSpPr/>
          <p:nvPr/>
        </p:nvGrpSpPr>
        <p:grpSpPr>
          <a:xfrm>
            <a:off x="9098280" y="-1670091"/>
            <a:ext cx="3032760" cy="993655"/>
            <a:chOff x="9159240" y="951189"/>
            <a:chExt cx="3032760" cy="993655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4D85FCC6-BBC1-AC47-A1D4-CBB836C904FF}"/>
                </a:ext>
              </a:extLst>
            </p:cNvPr>
            <p:cNvSpPr/>
            <p:nvPr/>
          </p:nvSpPr>
          <p:spPr>
            <a:xfrm>
              <a:off x="9159240" y="951189"/>
              <a:ext cx="3032760" cy="993655"/>
            </a:xfrm>
            <a:prstGeom prst="wedgeRoundRectCallout">
              <a:avLst>
                <a:gd name="adj1" fmla="val -37131"/>
                <a:gd name="adj2" fmla="val 69036"/>
                <a:gd name="adj3" fmla="val 16667"/>
              </a:avLst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Zero Mean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A3F60-93FC-1D46-BD28-2D81B45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1970" y="1358879"/>
              <a:ext cx="2527300" cy="444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29138F-D95B-9344-8EFE-8DB9BFF7F54E}"/>
              </a:ext>
            </a:extLst>
          </p:cNvPr>
          <p:cNvSpPr txBox="1"/>
          <p:nvPr/>
        </p:nvSpPr>
        <p:spPr>
          <a:xfrm>
            <a:off x="-4587240" y="-6350"/>
            <a:ext cx="40110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Samples from Laplace distribution.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ACBD2-406A-5049-A5EA-5F7D4B620644}"/>
              </a:ext>
            </a:extLst>
          </p:cNvPr>
          <p:cNvSpPr txBox="1"/>
          <p:nvPr/>
        </p:nvSpPr>
        <p:spPr>
          <a:xfrm>
            <a:off x="365760" y="224036"/>
            <a:ext cx="1059906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/>
              <a:t>Proof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36E31-87DE-2147-BF40-256AFEC8B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776" y="401340"/>
            <a:ext cx="3833091" cy="1258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78ACD-4956-4741-8ED4-DD661EE45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5866" y="1837157"/>
            <a:ext cx="5462443" cy="44246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9242F0-A0E1-0F46-A8F8-037FCAA2A291}"/>
              </a:ext>
            </a:extLst>
          </p:cNvPr>
          <p:cNvSpPr txBox="1"/>
          <p:nvPr/>
        </p:nvSpPr>
        <p:spPr>
          <a:xfrm>
            <a:off x="2157969" y="1992588"/>
            <a:ext cx="4257897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Product of K </a:t>
            </a:r>
            <a:r>
              <a:rPr lang="en-US" sz="2400" dirty="0" err="1">
                <a:solidFill>
                  <a:srgbClr val="7030A0"/>
                </a:solidFill>
              </a:rPr>
              <a:t>iid</a:t>
            </a:r>
            <a:r>
              <a:rPr lang="en-US" sz="2400" dirty="0">
                <a:solidFill>
                  <a:srgbClr val="7030A0"/>
                </a:solidFill>
              </a:rPr>
              <a:t> draws from 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 Laplace Distribution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8191B-BA94-FD4B-8904-74905FB8D75D}"/>
              </a:ext>
            </a:extLst>
          </p:cNvPr>
          <p:cNvSpPr txBox="1"/>
          <p:nvPr/>
        </p:nvSpPr>
        <p:spPr>
          <a:xfrm>
            <a:off x="4931270" y="3181607"/>
            <a:ext cx="13933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Algebra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6DAF99-C046-4D42-A2B3-286A9CCF1B43}"/>
              </a:ext>
            </a:extLst>
          </p:cNvPr>
          <p:cNvSpPr txBox="1"/>
          <p:nvPr/>
        </p:nvSpPr>
        <p:spPr>
          <a:xfrm>
            <a:off x="3448492" y="4090710"/>
            <a:ext cx="287610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Triangle Inequality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FF2424-D7CB-6E4D-A52E-8F77FAE1D047}"/>
              </a:ext>
            </a:extLst>
          </p:cNvPr>
          <p:cNvSpPr txBox="1"/>
          <p:nvPr/>
        </p:nvSpPr>
        <p:spPr>
          <a:xfrm>
            <a:off x="4931270" y="4979927"/>
            <a:ext cx="13933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Algebra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1F4173-DD65-7D47-B019-C1F981EBE042}"/>
              </a:ext>
            </a:extLst>
          </p:cNvPr>
          <p:cNvSpPr txBox="1"/>
          <p:nvPr/>
        </p:nvSpPr>
        <p:spPr>
          <a:xfrm>
            <a:off x="2893853" y="5579565"/>
            <a:ext cx="3430747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Definition of Sensitivity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653C3A-EF72-9B4F-AA4C-A117DA87C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00716" y="7338159"/>
            <a:ext cx="6822079" cy="141779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02C148A-1826-9942-8059-300D9FC49C93}"/>
              </a:ext>
            </a:extLst>
          </p:cNvPr>
          <p:cNvSpPr/>
          <p:nvPr/>
        </p:nvSpPr>
        <p:spPr>
          <a:xfrm>
            <a:off x="6507131" y="-66877"/>
            <a:ext cx="5462444" cy="1957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695B2-F7C5-1D4C-9E98-C79E8C8E8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3509" y="401340"/>
            <a:ext cx="4191000" cy="12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B78ACD-4956-4741-8ED4-DD661EE45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67" y="-1849348"/>
            <a:ext cx="5462443" cy="44246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291284-42E2-3847-8479-FCA963C1FA44}"/>
              </a:ext>
            </a:extLst>
          </p:cNvPr>
          <p:cNvSpPr/>
          <p:nvPr/>
        </p:nvSpPr>
        <p:spPr>
          <a:xfrm>
            <a:off x="6415867" y="-1849348"/>
            <a:ext cx="5462444" cy="3757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353BC-E908-0142-937C-0D8895BF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5668645"/>
            <a:ext cx="10801350" cy="1325563"/>
          </a:xfrm>
        </p:spPr>
        <p:txBody>
          <a:bodyPr/>
          <a:lstStyle/>
          <a:p>
            <a:r>
              <a:rPr lang="en-US" dirty="0"/>
              <a:t>Laplace Mechanism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FEA7-10FC-D44B-86B9-CCB6955C3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26" t="40605" r="29731" b="-1"/>
          <a:stretch/>
        </p:blipFill>
        <p:spPr>
          <a:xfrm>
            <a:off x="-4324773" y="6151531"/>
            <a:ext cx="3203921" cy="876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F9458-17E7-834F-9A20-A02B4B53A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300" y="-2279650"/>
            <a:ext cx="10388600" cy="227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E7C17-2638-F746-8ECF-17E2CA4A86D6}"/>
              </a:ext>
            </a:extLst>
          </p:cNvPr>
          <p:cNvSpPr txBox="1"/>
          <p:nvPr/>
        </p:nvSpPr>
        <p:spPr>
          <a:xfrm>
            <a:off x="5148084" y="6488668"/>
            <a:ext cx="70439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www.cis.upenn.edu</a:t>
            </a:r>
            <a:r>
              <a:rPr lang="en-US" dirty="0"/>
              <a:t>/~</a:t>
            </a:r>
            <a:r>
              <a:rPr lang="en-US" dirty="0" err="1"/>
              <a:t>aaroth</a:t>
            </a:r>
            <a:r>
              <a:rPr lang="en-US" dirty="0"/>
              <a:t>/Papers/</a:t>
            </a:r>
            <a:r>
              <a:rPr lang="en-US" dirty="0" err="1"/>
              <a:t>privacybook.pdf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30B5-4ED7-7041-A8EF-CC7066683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66476" y="316468"/>
            <a:ext cx="4876800" cy="3657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8FC7C7-60C2-504D-BBAA-980F956C8159}"/>
              </a:ext>
            </a:extLst>
          </p:cNvPr>
          <p:cNvGrpSpPr/>
          <p:nvPr/>
        </p:nvGrpSpPr>
        <p:grpSpPr>
          <a:xfrm>
            <a:off x="9098280" y="-1670091"/>
            <a:ext cx="3032760" cy="993655"/>
            <a:chOff x="9159240" y="951189"/>
            <a:chExt cx="3032760" cy="993655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4D85FCC6-BBC1-AC47-A1D4-CBB836C904FF}"/>
                </a:ext>
              </a:extLst>
            </p:cNvPr>
            <p:cNvSpPr/>
            <p:nvPr/>
          </p:nvSpPr>
          <p:spPr>
            <a:xfrm>
              <a:off x="9159240" y="951189"/>
              <a:ext cx="3032760" cy="993655"/>
            </a:xfrm>
            <a:prstGeom prst="wedgeRoundRectCallout">
              <a:avLst>
                <a:gd name="adj1" fmla="val -37131"/>
                <a:gd name="adj2" fmla="val 69036"/>
                <a:gd name="adj3" fmla="val 16667"/>
              </a:avLst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Zero Mean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A3F60-93FC-1D46-BD28-2D81B45A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11970" y="1358879"/>
              <a:ext cx="2527300" cy="444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29138F-D95B-9344-8EFE-8DB9BFF7F54E}"/>
              </a:ext>
            </a:extLst>
          </p:cNvPr>
          <p:cNvSpPr txBox="1"/>
          <p:nvPr/>
        </p:nvSpPr>
        <p:spPr>
          <a:xfrm>
            <a:off x="-4587240" y="-6350"/>
            <a:ext cx="401103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Samples from Laplace distribution.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ACBD2-406A-5049-A5EA-5F7D4B620644}"/>
              </a:ext>
            </a:extLst>
          </p:cNvPr>
          <p:cNvSpPr txBox="1"/>
          <p:nvPr/>
        </p:nvSpPr>
        <p:spPr>
          <a:xfrm>
            <a:off x="365760" y="224036"/>
            <a:ext cx="1059906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/>
              <a:t>Proof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136E31-87DE-2147-BF40-256AFEC8B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776" y="401340"/>
            <a:ext cx="3833091" cy="12584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9242F0-A0E1-0F46-A8F8-037FCAA2A291}"/>
              </a:ext>
            </a:extLst>
          </p:cNvPr>
          <p:cNvSpPr txBox="1"/>
          <p:nvPr/>
        </p:nvSpPr>
        <p:spPr>
          <a:xfrm>
            <a:off x="-6085255" y="1992588"/>
            <a:ext cx="4257897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Product of K </a:t>
            </a:r>
            <a:r>
              <a:rPr lang="en-US" sz="2400" dirty="0" err="1">
                <a:solidFill>
                  <a:srgbClr val="7030A0"/>
                </a:solidFill>
              </a:rPr>
              <a:t>iid</a:t>
            </a:r>
            <a:r>
              <a:rPr lang="en-US" sz="2400" dirty="0">
                <a:solidFill>
                  <a:srgbClr val="7030A0"/>
                </a:solidFill>
              </a:rPr>
              <a:t> draws from 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 Laplace Distribution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48191B-BA94-FD4B-8904-74905FB8D75D}"/>
              </a:ext>
            </a:extLst>
          </p:cNvPr>
          <p:cNvSpPr txBox="1"/>
          <p:nvPr/>
        </p:nvSpPr>
        <p:spPr>
          <a:xfrm>
            <a:off x="-3311954" y="3181607"/>
            <a:ext cx="13933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Algebra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6DAF99-C046-4D42-A2B3-286A9CCF1B43}"/>
              </a:ext>
            </a:extLst>
          </p:cNvPr>
          <p:cNvSpPr txBox="1"/>
          <p:nvPr/>
        </p:nvSpPr>
        <p:spPr>
          <a:xfrm>
            <a:off x="-4794732" y="4090710"/>
            <a:ext cx="287610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Triangle Inequality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FF2424-D7CB-6E4D-A52E-8F77FAE1D047}"/>
              </a:ext>
            </a:extLst>
          </p:cNvPr>
          <p:cNvSpPr txBox="1"/>
          <p:nvPr/>
        </p:nvSpPr>
        <p:spPr>
          <a:xfrm>
            <a:off x="-3311954" y="4979927"/>
            <a:ext cx="13933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Algebra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1F4173-DD65-7D47-B019-C1F981EBE042}"/>
              </a:ext>
            </a:extLst>
          </p:cNvPr>
          <p:cNvSpPr txBox="1"/>
          <p:nvPr/>
        </p:nvSpPr>
        <p:spPr>
          <a:xfrm>
            <a:off x="-5349371" y="5579565"/>
            <a:ext cx="3430747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Definition of Sensitivity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653C3A-EF72-9B4F-AA4C-A117DA87C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1533" y="3106502"/>
            <a:ext cx="9312976" cy="19354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194110-AA79-F44D-B095-7475D2560558}"/>
              </a:ext>
            </a:extLst>
          </p:cNvPr>
          <p:cNvSpPr/>
          <p:nvPr/>
        </p:nvSpPr>
        <p:spPr>
          <a:xfrm>
            <a:off x="6507131" y="-66877"/>
            <a:ext cx="5462444" cy="1957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60E90-3934-D443-AF7E-8CF45DDCA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3509" y="401340"/>
            <a:ext cx="4191000" cy="12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8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39B4-CA84-814F-847F-E0FA563E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Privacy: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DD72B-D14C-7444-91B8-32A706B1B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1350" cy="4351339"/>
          </a:xfrm>
        </p:spPr>
        <p:txBody>
          <a:bodyPr/>
          <a:lstStyle/>
          <a:p>
            <a:r>
              <a:rPr lang="en-US" b="1" dirty="0"/>
              <a:t>Privacy-Utility Tradeoff:</a:t>
            </a:r>
            <a:r>
              <a:rPr lang="en-US" dirty="0"/>
              <a:t> What are the right values of (</a:t>
            </a:r>
            <a:r>
              <a:rPr lang="en-US" i="1" dirty="0" err="1"/>
              <a:t>ε</a:t>
            </a:r>
            <a:r>
              <a:rPr lang="en-US" dirty="0"/>
              <a:t>,𝛿) to balance privacy and accuracy?</a:t>
            </a:r>
            <a:endParaRPr lang="en-US" b="1" dirty="0"/>
          </a:p>
          <a:p>
            <a:r>
              <a:rPr lang="en-US" b="1" dirty="0"/>
              <a:t>Privacy Budget:</a:t>
            </a:r>
            <a:r>
              <a:rPr lang="en-US" dirty="0"/>
              <a:t> each differentially private operation on the data leaks information.</a:t>
            </a:r>
          </a:p>
          <a:p>
            <a:pPr lvl="1"/>
            <a:r>
              <a:rPr lang="en-US" dirty="0"/>
              <a:t>At some point you must stop querying the data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82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7D5D-1135-D64A-AFA6-FCA402C9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44475"/>
            <a:ext cx="10801350" cy="1325563"/>
          </a:xfrm>
        </p:spPr>
        <p:txBody>
          <a:bodyPr/>
          <a:lstStyle/>
          <a:p>
            <a:r>
              <a:rPr lang="en-US" dirty="0"/>
              <a:t>Trusted Execution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FAED-8A51-9E49-B425-07FDF5B7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638"/>
            <a:ext cx="10515600" cy="4891087"/>
          </a:xfrm>
        </p:spPr>
        <p:txBody>
          <a:bodyPr>
            <a:normAutofit/>
          </a:bodyPr>
          <a:lstStyle/>
          <a:p>
            <a:r>
              <a:rPr lang="en-US" b="1" dirty="0"/>
              <a:t>Hardware primitives</a:t>
            </a:r>
            <a:r>
              <a:rPr lang="en-US" dirty="0"/>
              <a:t> that </a:t>
            </a:r>
            <a:r>
              <a:rPr lang="en-US" b="1" u="sng" dirty="0"/>
              <a:t>isolate</a:t>
            </a:r>
            <a:r>
              <a:rPr lang="en-US" dirty="0"/>
              <a:t> </a:t>
            </a:r>
            <a:r>
              <a:rPr lang="en-US" b="1" dirty="0"/>
              <a:t>data</a:t>
            </a:r>
            <a:r>
              <a:rPr lang="en-US" dirty="0"/>
              <a:t> and </a:t>
            </a:r>
            <a:r>
              <a:rPr lang="en-US" b="1" dirty="0"/>
              <a:t>computation</a:t>
            </a:r>
            <a:r>
              <a:rPr lang="en-US" dirty="0"/>
              <a:t> from other </a:t>
            </a:r>
            <a:r>
              <a:rPr lang="en-US" b="1" dirty="0"/>
              <a:t>processes</a:t>
            </a:r>
            <a:r>
              <a:rPr lang="en-US" dirty="0"/>
              <a:t>, the </a:t>
            </a:r>
            <a:r>
              <a:rPr lang="en-US" b="1" dirty="0"/>
              <a:t>OS</a:t>
            </a:r>
            <a:r>
              <a:rPr lang="en-US" dirty="0"/>
              <a:t>, and even</a:t>
            </a:r>
            <a:r>
              <a:rPr lang="en-US" b="1" dirty="0"/>
              <a:t> hardware attacks</a:t>
            </a:r>
            <a:r>
              <a:rPr lang="en-US" dirty="0"/>
              <a:t> while </a:t>
            </a:r>
            <a:r>
              <a:rPr lang="en-US" b="1" u="sng" dirty="0"/>
              <a:t>attesting</a:t>
            </a:r>
            <a:r>
              <a:rPr lang="en-US" dirty="0"/>
              <a:t> to the correct execution.</a:t>
            </a:r>
          </a:p>
          <a:p>
            <a:pPr lvl="1"/>
            <a:r>
              <a:rPr lang="en-US" b="1" dirty="0"/>
              <a:t>isolation:</a:t>
            </a:r>
            <a:r>
              <a:rPr lang="en-US" dirty="0"/>
              <a:t> typically encrypt data in memory and prevent other processes including the OS from observing computation</a:t>
            </a:r>
          </a:p>
          <a:p>
            <a:pPr lvl="1"/>
            <a:r>
              <a:rPr lang="en-US" b="1" dirty="0"/>
              <a:t>attestation:</a:t>
            </a:r>
            <a:r>
              <a:rPr lang="en-US" dirty="0"/>
              <a:t> verify the integrity of the computation as well as all inputs.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Intel SGX (Software Guard Extensions)</a:t>
            </a:r>
          </a:p>
          <a:p>
            <a:pPr lvl="1"/>
            <a:r>
              <a:rPr lang="en-US" dirty="0"/>
              <a:t>AMD Memory Encryption</a:t>
            </a:r>
          </a:p>
          <a:p>
            <a:pPr lvl="1"/>
            <a:r>
              <a:rPr lang="en-US" dirty="0"/>
              <a:t>ARM </a:t>
            </a:r>
            <a:r>
              <a:rPr lang="en-US" dirty="0" err="1"/>
              <a:t>TrustZone</a:t>
            </a:r>
            <a:r>
              <a:rPr lang="en-US" dirty="0"/>
              <a:t> </a:t>
            </a:r>
          </a:p>
          <a:p>
            <a:pPr lvl="1"/>
            <a:endParaRPr lang="en-US" b="1" dirty="0"/>
          </a:p>
          <a:p>
            <a:pPr marL="14287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86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an 96">
            <a:extLst>
              <a:ext uri="{FF2B5EF4-FFF2-40B4-BE49-F238E27FC236}">
                <a16:creationId xmlns:a16="http://schemas.microsoft.com/office/drawing/2014/main" id="{602B2492-E05D-A444-991A-C4D1637DAB7E}"/>
              </a:ext>
            </a:extLst>
          </p:cNvPr>
          <p:cNvSpPr/>
          <p:nvPr/>
        </p:nvSpPr>
        <p:spPr>
          <a:xfrm>
            <a:off x="2249283" y="5038422"/>
            <a:ext cx="888773" cy="852789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an 95">
            <a:extLst>
              <a:ext uri="{FF2B5EF4-FFF2-40B4-BE49-F238E27FC236}">
                <a16:creationId xmlns:a16="http://schemas.microsoft.com/office/drawing/2014/main" id="{F25A528A-6478-6643-91E6-AB74714ABCA8}"/>
              </a:ext>
            </a:extLst>
          </p:cNvPr>
          <p:cNvSpPr/>
          <p:nvPr/>
        </p:nvSpPr>
        <p:spPr>
          <a:xfrm>
            <a:off x="2232465" y="3246460"/>
            <a:ext cx="888773" cy="852789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an 94">
            <a:extLst>
              <a:ext uri="{FF2B5EF4-FFF2-40B4-BE49-F238E27FC236}">
                <a16:creationId xmlns:a16="http://schemas.microsoft.com/office/drawing/2014/main" id="{A8351BC0-BE98-4D49-A339-5EA2C773F5BE}"/>
              </a:ext>
            </a:extLst>
          </p:cNvPr>
          <p:cNvSpPr/>
          <p:nvPr/>
        </p:nvSpPr>
        <p:spPr>
          <a:xfrm>
            <a:off x="2227497" y="1546189"/>
            <a:ext cx="888773" cy="852789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B3F85-6106-8C41-8623-F1C13410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51408"/>
            <a:ext cx="10801350" cy="1325563"/>
          </a:xfrm>
        </p:spPr>
        <p:txBody>
          <a:bodyPr/>
          <a:lstStyle/>
          <a:p>
            <a:r>
              <a:rPr lang="en-US" dirty="0"/>
              <a:t>Who/What do you trust?</a:t>
            </a:r>
          </a:p>
        </p:txBody>
      </p:sp>
      <p:pic>
        <p:nvPicPr>
          <p:cNvPr id="19" name="Graphic 18" descr="Group">
            <a:extLst>
              <a:ext uri="{FF2B5EF4-FFF2-40B4-BE49-F238E27FC236}">
                <a16:creationId xmlns:a16="http://schemas.microsoft.com/office/drawing/2014/main" id="{15050D65-F69C-4545-B025-8F724A174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7821" y="1612071"/>
            <a:ext cx="914400" cy="9144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EA8936-8B20-E54C-BD12-08A37A9D276D}"/>
              </a:ext>
            </a:extLst>
          </p:cNvPr>
          <p:cNvGrpSpPr/>
          <p:nvPr/>
        </p:nvGrpSpPr>
        <p:grpSpPr>
          <a:xfrm>
            <a:off x="3660284" y="1118605"/>
            <a:ext cx="2266495" cy="2266495"/>
            <a:chOff x="5529222" y="4038316"/>
            <a:chExt cx="2266495" cy="2266495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423E0DDD-1344-1845-AF15-555F76D0B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29222" y="4038316"/>
              <a:ext cx="2266495" cy="2266495"/>
            </a:xfrm>
            <a:prstGeom prst="rect">
              <a:avLst/>
            </a:prstGeom>
          </p:spPr>
        </p:pic>
        <p:pic>
          <p:nvPicPr>
            <p:cNvPr id="26" name="Graphic 25" descr="Processor">
              <a:extLst>
                <a:ext uri="{FF2B5EF4-FFF2-40B4-BE49-F238E27FC236}">
                  <a16:creationId xmlns:a16="http://schemas.microsoft.com/office/drawing/2014/main" id="{BA88EA58-3E6C-834F-85C6-23060E63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38902" y="4685067"/>
              <a:ext cx="755703" cy="755703"/>
            </a:xfrm>
            <a:prstGeom prst="rect">
              <a:avLst/>
            </a:prstGeom>
          </p:spPr>
        </p:pic>
      </p:grpSp>
      <p:sp>
        <p:nvSpPr>
          <p:cNvPr id="34" name="Right Arrow 33">
            <a:extLst>
              <a:ext uri="{FF2B5EF4-FFF2-40B4-BE49-F238E27FC236}">
                <a16:creationId xmlns:a16="http://schemas.microsoft.com/office/drawing/2014/main" id="{C1E9070B-6DFF-BA40-B902-F0B92CF1798C}"/>
              </a:ext>
            </a:extLst>
          </p:cNvPr>
          <p:cNvSpPr/>
          <p:nvPr/>
        </p:nvSpPr>
        <p:spPr>
          <a:xfrm>
            <a:off x="3304778" y="2003264"/>
            <a:ext cx="354654" cy="2485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Group">
            <a:extLst>
              <a:ext uri="{FF2B5EF4-FFF2-40B4-BE49-F238E27FC236}">
                <a16:creationId xmlns:a16="http://schemas.microsoft.com/office/drawing/2014/main" id="{3BB9A87F-0866-3D4B-9895-891AC3F01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7821" y="3311942"/>
            <a:ext cx="914400" cy="914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15E154A-3865-EF4C-AE2E-B5C947DFF179}"/>
              </a:ext>
            </a:extLst>
          </p:cNvPr>
          <p:cNvGrpSpPr/>
          <p:nvPr/>
        </p:nvGrpSpPr>
        <p:grpSpPr>
          <a:xfrm>
            <a:off x="3660284" y="2818476"/>
            <a:ext cx="2266495" cy="2266495"/>
            <a:chOff x="5529222" y="4038316"/>
            <a:chExt cx="2266495" cy="2266495"/>
          </a:xfrm>
        </p:grpSpPr>
        <p:pic>
          <p:nvPicPr>
            <p:cNvPr id="37" name="Graphic 36" descr="Laptop">
              <a:extLst>
                <a:ext uri="{FF2B5EF4-FFF2-40B4-BE49-F238E27FC236}">
                  <a16:creationId xmlns:a16="http://schemas.microsoft.com/office/drawing/2014/main" id="{A3833B68-7EFD-5340-8571-94C9793B0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29222" y="4038316"/>
              <a:ext cx="2266495" cy="2266495"/>
            </a:xfrm>
            <a:prstGeom prst="rect">
              <a:avLst/>
            </a:prstGeom>
          </p:spPr>
        </p:pic>
        <p:pic>
          <p:nvPicPr>
            <p:cNvPr id="39" name="Graphic 38" descr="Processor">
              <a:extLst>
                <a:ext uri="{FF2B5EF4-FFF2-40B4-BE49-F238E27FC236}">
                  <a16:creationId xmlns:a16="http://schemas.microsoft.com/office/drawing/2014/main" id="{C02ED0BB-EE7A-DD40-9D9C-E27F1F35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38902" y="4685067"/>
              <a:ext cx="755703" cy="755703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8DA3AC4E-736F-FE49-93CC-DCBA8FC339AE}"/>
              </a:ext>
            </a:extLst>
          </p:cNvPr>
          <p:cNvSpPr/>
          <p:nvPr/>
        </p:nvSpPr>
        <p:spPr>
          <a:xfrm>
            <a:off x="3304778" y="3703135"/>
            <a:ext cx="354654" cy="2485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 descr="Group">
            <a:extLst>
              <a:ext uri="{FF2B5EF4-FFF2-40B4-BE49-F238E27FC236}">
                <a16:creationId xmlns:a16="http://schemas.microsoft.com/office/drawing/2014/main" id="{CE4F53C2-A6F5-224B-BE47-57E615A9E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3230" y="5084971"/>
            <a:ext cx="914400" cy="9144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F391E21-4D7E-DA4B-8213-E422DDBC10A4}"/>
              </a:ext>
            </a:extLst>
          </p:cNvPr>
          <p:cNvGrpSpPr/>
          <p:nvPr/>
        </p:nvGrpSpPr>
        <p:grpSpPr>
          <a:xfrm>
            <a:off x="3665693" y="4591505"/>
            <a:ext cx="2266495" cy="2266495"/>
            <a:chOff x="5529222" y="4038316"/>
            <a:chExt cx="2266495" cy="2266495"/>
          </a:xfrm>
        </p:grpSpPr>
        <p:pic>
          <p:nvPicPr>
            <p:cNvPr id="43" name="Graphic 42" descr="Laptop">
              <a:extLst>
                <a:ext uri="{FF2B5EF4-FFF2-40B4-BE49-F238E27FC236}">
                  <a16:creationId xmlns:a16="http://schemas.microsoft.com/office/drawing/2014/main" id="{6B7EE965-C8BE-504A-A31D-A470C320F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29222" y="4038316"/>
              <a:ext cx="2266495" cy="2266495"/>
            </a:xfrm>
            <a:prstGeom prst="rect">
              <a:avLst/>
            </a:prstGeom>
          </p:spPr>
        </p:pic>
        <p:pic>
          <p:nvPicPr>
            <p:cNvPr id="45" name="Graphic 44" descr="Processor">
              <a:extLst>
                <a:ext uri="{FF2B5EF4-FFF2-40B4-BE49-F238E27FC236}">
                  <a16:creationId xmlns:a16="http://schemas.microsoft.com/office/drawing/2014/main" id="{36A14D97-8A3D-9940-8693-9F27E7040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38902" y="4685067"/>
              <a:ext cx="755703" cy="755703"/>
            </a:xfrm>
            <a:prstGeom prst="rect">
              <a:avLst/>
            </a:prstGeom>
          </p:spPr>
        </p:pic>
      </p:grpSp>
      <p:sp>
        <p:nvSpPr>
          <p:cNvPr id="46" name="Right Arrow 45">
            <a:extLst>
              <a:ext uri="{FF2B5EF4-FFF2-40B4-BE49-F238E27FC236}">
                <a16:creationId xmlns:a16="http://schemas.microsoft.com/office/drawing/2014/main" id="{33FFCE38-2285-B646-95B3-E2C34B5BD1B4}"/>
              </a:ext>
            </a:extLst>
          </p:cNvPr>
          <p:cNvSpPr/>
          <p:nvPr/>
        </p:nvSpPr>
        <p:spPr>
          <a:xfrm>
            <a:off x="3310187" y="5476164"/>
            <a:ext cx="354654" cy="2485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phic 50" descr="Cloud">
            <a:extLst>
              <a:ext uri="{FF2B5EF4-FFF2-40B4-BE49-F238E27FC236}">
                <a16:creationId xmlns:a16="http://schemas.microsoft.com/office/drawing/2014/main" id="{99A54D0A-E099-FA4C-937B-16681EBB29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23806" y="1049189"/>
            <a:ext cx="2943740" cy="2943740"/>
          </a:xfrm>
          <a:prstGeom prst="rect">
            <a:avLst/>
          </a:prstGeom>
        </p:spPr>
      </p:pic>
      <p:pic>
        <p:nvPicPr>
          <p:cNvPr id="52" name="Graphic 51" descr="Cloud">
            <a:extLst>
              <a:ext uri="{FF2B5EF4-FFF2-40B4-BE49-F238E27FC236}">
                <a16:creationId xmlns:a16="http://schemas.microsoft.com/office/drawing/2014/main" id="{502A27FE-BC3D-844D-870D-B3D4473DDD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23806" y="3722640"/>
            <a:ext cx="2943740" cy="294374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C680B0C-9BC4-1242-9DF6-9DA6DBDD1D7C}"/>
              </a:ext>
            </a:extLst>
          </p:cNvPr>
          <p:cNvGrpSpPr/>
          <p:nvPr/>
        </p:nvGrpSpPr>
        <p:grpSpPr>
          <a:xfrm>
            <a:off x="8495676" y="2218033"/>
            <a:ext cx="786979" cy="783334"/>
            <a:chOff x="9144667" y="2059267"/>
            <a:chExt cx="786979" cy="783334"/>
          </a:xfrm>
        </p:grpSpPr>
        <p:pic>
          <p:nvPicPr>
            <p:cNvPr id="53" name="Graphic 52" descr="Processor">
              <a:extLst>
                <a:ext uri="{FF2B5EF4-FFF2-40B4-BE49-F238E27FC236}">
                  <a16:creationId xmlns:a16="http://schemas.microsoft.com/office/drawing/2014/main" id="{C04046B2-74A7-754A-A411-CDCBD85B1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144667" y="2069271"/>
              <a:ext cx="381663" cy="381663"/>
            </a:xfrm>
            <a:prstGeom prst="rect">
              <a:avLst/>
            </a:prstGeom>
          </p:spPr>
        </p:pic>
        <p:pic>
          <p:nvPicPr>
            <p:cNvPr id="54" name="Graphic 53" descr="Processor">
              <a:extLst>
                <a:ext uri="{FF2B5EF4-FFF2-40B4-BE49-F238E27FC236}">
                  <a16:creationId xmlns:a16="http://schemas.microsoft.com/office/drawing/2014/main" id="{53A94BA0-6B20-AC48-B50F-29C21C02C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26330" y="2059267"/>
              <a:ext cx="381663" cy="381663"/>
            </a:xfrm>
            <a:prstGeom prst="rect">
              <a:avLst/>
            </a:prstGeom>
          </p:spPr>
        </p:pic>
        <p:pic>
          <p:nvPicPr>
            <p:cNvPr id="55" name="Graphic 54" descr="Processor">
              <a:extLst>
                <a:ext uri="{FF2B5EF4-FFF2-40B4-BE49-F238E27FC236}">
                  <a16:creationId xmlns:a16="http://schemas.microsoft.com/office/drawing/2014/main" id="{2837C086-275D-4243-B35F-8D1B10A12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165927" y="2450934"/>
              <a:ext cx="381663" cy="381663"/>
            </a:xfrm>
            <a:prstGeom prst="rect">
              <a:avLst/>
            </a:prstGeom>
          </p:spPr>
        </p:pic>
        <p:pic>
          <p:nvPicPr>
            <p:cNvPr id="56" name="Graphic 55" descr="Processor">
              <a:extLst>
                <a:ext uri="{FF2B5EF4-FFF2-40B4-BE49-F238E27FC236}">
                  <a16:creationId xmlns:a16="http://schemas.microsoft.com/office/drawing/2014/main" id="{0FFF894F-6933-7D49-9181-99A434CF3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49983" y="2460938"/>
              <a:ext cx="381663" cy="381663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9C05FD8-EF09-0849-A1BF-3E5F664FB9CC}"/>
              </a:ext>
            </a:extLst>
          </p:cNvPr>
          <p:cNvGrpSpPr/>
          <p:nvPr/>
        </p:nvGrpSpPr>
        <p:grpSpPr>
          <a:xfrm>
            <a:off x="8495676" y="5055323"/>
            <a:ext cx="786979" cy="783334"/>
            <a:chOff x="9144667" y="2059267"/>
            <a:chExt cx="786979" cy="783334"/>
          </a:xfrm>
        </p:grpSpPr>
        <p:pic>
          <p:nvPicPr>
            <p:cNvPr id="59" name="Graphic 58" descr="Processor">
              <a:extLst>
                <a:ext uri="{FF2B5EF4-FFF2-40B4-BE49-F238E27FC236}">
                  <a16:creationId xmlns:a16="http://schemas.microsoft.com/office/drawing/2014/main" id="{C68E0E2A-5A26-3944-847A-8FE05D561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144667" y="2069271"/>
              <a:ext cx="381663" cy="381663"/>
            </a:xfrm>
            <a:prstGeom prst="rect">
              <a:avLst/>
            </a:prstGeom>
          </p:spPr>
        </p:pic>
        <p:pic>
          <p:nvPicPr>
            <p:cNvPr id="60" name="Graphic 59" descr="Processor">
              <a:extLst>
                <a:ext uri="{FF2B5EF4-FFF2-40B4-BE49-F238E27FC236}">
                  <a16:creationId xmlns:a16="http://schemas.microsoft.com/office/drawing/2014/main" id="{6CF5C4E9-3B04-364E-8D0C-A046E792D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26330" y="2059267"/>
              <a:ext cx="381663" cy="381663"/>
            </a:xfrm>
            <a:prstGeom prst="rect">
              <a:avLst/>
            </a:prstGeom>
          </p:spPr>
        </p:pic>
        <p:pic>
          <p:nvPicPr>
            <p:cNvPr id="61" name="Graphic 60" descr="Processor">
              <a:extLst>
                <a:ext uri="{FF2B5EF4-FFF2-40B4-BE49-F238E27FC236}">
                  <a16:creationId xmlns:a16="http://schemas.microsoft.com/office/drawing/2014/main" id="{CB40875E-3438-6F4F-A69B-6B9EA39C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165927" y="2450934"/>
              <a:ext cx="381663" cy="381663"/>
            </a:xfrm>
            <a:prstGeom prst="rect">
              <a:avLst/>
            </a:prstGeom>
          </p:spPr>
        </p:pic>
        <p:pic>
          <p:nvPicPr>
            <p:cNvPr id="62" name="Graphic 61" descr="Processor">
              <a:extLst>
                <a:ext uri="{FF2B5EF4-FFF2-40B4-BE49-F238E27FC236}">
                  <a16:creationId xmlns:a16="http://schemas.microsoft.com/office/drawing/2014/main" id="{CCD172FA-6266-514F-B606-14B41F855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49983" y="2460938"/>
              <a:ext cx="381663" cy="381663"/>
            </a:xfrm>
            <a:prstGeom prst="rect">
              <a:avLst/>
            </a:prstGeom>
          </p:spPr>
        </p:pic>
      </p:grpSp>
      <p:sp>
        <p:nvSpPr>
          <p:cNvPr id="63" name="Right Arrow 62">
            <a:extLst>
              <a:ext uri="{FF2B5EF4-FFF2-40B4-BE49-F238E27FC236}">
                <a16:creationId xmlns:a16="http://schemas.microsoft.com/office/drawing/2014/main" id="{395E3399-1379-5042-BFF0-16DB2EFFBD2A}"/>
              </a:ext>
            </a:extLst>
          </p:cNvPr>
          <p:cNvSpPr/>
          <p:nvPr/>
        </p:nvSpPr>
        <p:spPr>
          <a:xfrm rot="1071070">
            <a:off x="6091489" y="2219395"/>
            <a:ext cx="766422" cy="2203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B8735717-1D34-0547-B429-953B1664E966}"/>
              </a:ext>
            </a:extLst>
          </p:cNvPr>
          <p:cNvSpPr/>
          <p:nvPr/>
        </p:nvSpPr>
        <p:spPr>
          <a:xfrm rot="19965827">
            <a:off x="6098876" y="3628390"/>
            <a:ext cx="766422" cy="2203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77466D20-3F18-084B-9C0E-2F5DFA955586}"/>
              </a:ext>
            </a:extLst>
          </p:cNvPr>
          <p:cNvSpPr/>
          <p:nvPr/>
        </p:nvSpPr>
        <p:spPr>
          <a:xfrm rot="2076022">
            <a:off x="6077547" y="4289782"/>
            <a:ext cx="766422" cy="2203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4D21EEE9-9931-FA46-9CE2-B61F15D43D73}"/>
              </a:ext>
            </a:extLst>
          </p:cNvPr>
          <p:cNvSpPr/>
          <p:nvPr/>
        </p:nvSpPr>
        <p:spPr>
          <a:xfrm rot="20657598">
            <a:off x="6142263" y="5527629"/>
            <a:ext cx="766422" cy="2203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F04528F1-A1A4-1F44-AD64-B325FDB996FA}"/>
              </a:ext>
            </a:extLst>
          </p:cNvPr>
          <p:cNvSpPr/>
          <p:nvPr/>
        </p:nvSpPr>
        <p:spPr>
          <a:xfrm rot="9978492">
            <a:off x="6231562" y="2861734"/>
            <a:ext cx="766422" cy="2203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ight Arrow 91">
            <a:extLst>
              <a:ext uri="{FF2B5EF4-FFF2-40B4-BE49-F238E27FC236}">
                <a16:creationId xmlns:a16="http://schemas.microsoft.com/office/drawing/2014/main" id="{94CF965E-CF0F-EE45-9A82-681AB490D420}"/>
              </a:ext>
            </a:extLst>
          </p:cNvPr>
          <p:cNvSpPr/>
          <p:nvPr/>
        </p:nvSpPr>
        <p:spPr>
          <a:xfrm rot="8346560">
            <a:off x="6730584" y="3888853"/>
            <a:ext cx="766422" cy="2203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Arrow 92">
            <a:extLst>
              <a:ext uri="{FF2B5EF4-FFF2-40B4-BE49-F238E27FC236}">
                <a16:creationId xmlns:a16="http://schemas.microsoft.com/office/drawing/2014/main" id="{019EA545-52E0-4341-A2E4-D2C2433ADBEA}"/>
              </a:ext>
            </a:extLst>
          </p:cNvPr>
          <p:cNvSpPr/>
          <p:nvPr/>
        </p:nvSpPr>
        <p:spPr>
          <a:xfrm rot="10953400">
            <a:off x="6112658" y="4996546"/>
            <a:ext cx="766422" cy="2203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A443FF2D-BD7D-C34A-89D8-7525F0E65DA0}"/>
              </a:ext>
            </a:extLst>
          </p:cNvPr>
          <p:cNvSpPr/>
          <p:nvPr/>
        </p:nvSpPr>
        <p:spPr>
          <a:xfrm rot="13729647">
            <a:off x="7016806" y="4422672"/>
            <a:ext cx="766422" cy="2203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29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8776C-1896-F14E-9D79-B898CA08D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Trusted Execution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597A6-78E1-5547-8EEC-D420EFFC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840"/>
            <a:ext cx="10801350" cy="5150485"/>
          </a:xfrm>
        </p:spPr>
        <p:txBody>
          <a:bodyPr>
            <a:normAutofit/>
          </a:bodyPr>
          <a:lstStyle/>
          <a:p>
            <a:r>
              <a:rPr lang="en-US" b="1" dirty="0"/>
              <a:t>Advantages</a:t>
            </a:r>
          </a:p>
          <a:p>
            <a:pPr lvl="1"/>
            <a:r>
              <a:rPr lang="en-US" dirty="0"/>
              <a:t>Minimal impact on compute performance.</a:t>
            </a:r>
          </a:p>
          <a:p>
            <a:pPr lvl="1"/>
            <a:r>
              <a:rPr lang="en-US" dirty="0"/>
              <a:t>Support for fully generic computation</a:t>
            </a:r>
          </a:p>
          <a:p>
            <a:pPr lvl="1"/>
            <a:r>
              <a:rPr lang="en-US" dirty="0"/>
              <a:t>Leverage industry standard encryption rather than PHE/FHE</a:t>
            </a:r>
          </a:p>
          <a:p>
            <a:r>
              <a:rPr lang="en-US" b="1" dirty="0"/>
              <a:t>Disadvantages</a:t>
            </a:r>
          </a:p>
          <a:p>
            <a:pPr lvl="1"/>
            <a:r>
              <a:rPr lang="en-US" dirty="0"/>
              <a:t>Need to trust hardware manufacturer </a:t>
            </a:r>
          </a:p>
          <a:p>
            <a:pPr lvl="2"/>
            <a:r>
              <a:rPr lang="en-US" dirty="0"/>
              <a:t>Sign certificates and verify code</a:t>
            </a:r>
          </a:p>
          <a:p>
            <a:pPr lvl="2"/>
            <a:r>
              <a:rPr lang="en-US" dirty="0">
                <a:sym typeface="Wingdings" pitchFamily="2" charset="2"/>
              </a:rPr>
              <a:t>Bugs: exploits like </a:t>
            </a:r>
            <a:r>
              <a:rPr lang="en-US" dirty="0" err="1">
                <a:sym typeface="Wingdings" pitchFamily="2" charset="2"/>
              </a:rPr>
              <a:t>Spectre</a:t>
            </a:r>
            <a:r>
              <a:rPr lang="en-US" dirty="0">
                <a:sym typeface="Wingdings" pitchFamily="2" charset="2"/>
              </a:rPr>
              <a:t> and Meltdown can compromise SGX</a:t>
            </a:r>
          </a:p>
          <a:p>
            <a:pPr lvl="1"/>
            <a:r>
              <a:rPr lang="en-US" dirty="0">
                <a:sym typeface="Wingdings" pitchFamily="2" charset="2"/>
              </a:rPr>
              <a:t>Susceptible to a wide range of side channel attacks</a:t>
            </a:r>
            <a:endParaRPr lang="en-US" dirty="0"/>
          </a:p>
          <a:p>
            <a:pPr lvl="1"/>
            <a:r>
              <a:rPr lang="en-US" dirty="0"/>
              <a:t>Current implementations have some performance limitations</a:t>
            </a:r>
          </a:p>
          <a:p>
            <a:pPr lvl="2"/>
            <a:r>
              <a:rPr lang="en-US" dirty="0"/>
              <a:t>SGX Enclave Page Cache (EPC) is limited to ~100MB </a:t>
            </a:r>
            <a:r>
              <a:rPr lang="en-US" dirty="0">
                <a:sym typeface="Wingdings" pitchFamily="2" charset="2"/>
              </a:rPr>
              <a:t> very slow to move data in and out of EPC</a:t>
            </a:r>
          </a:p>
          <a:p>
            <a:pPr lvl="2"/>
            <a:r>
              <a:rPr lang="en-US" dirty="0">
                <a:sym typeface="Wingdings" pitchFamily="2" charset="2"/>
              </a:rPr>
              <a:t>Single socket desktop processor</a:t>
            </a:r>
          </a:p>
        </p:txBody>
      </p:sp>
    </p:spTree>
    <p:extLst>
      <p:ext uri="{BB962C8B-B14F-4D97-AF65-F5344CB8AC3E}">
        <p14:creationId xmlns:p14="http://schemas.microsoft.com/office/powerpoint/2010/main" val="28152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27ED68-219C-9C43-962A-F35675B0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This Week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9A94F7-30A7-684B-9162-736346A8F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6292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9823-97A9-F445-9E94-7064E9C5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1" y="0"/>
            <a:ext cx="10801350" cy="1325563"/>
          </a:xfrm>
        </p:spPr>
        <p:txBody>
          <a:bodyPr/>
          <a:lstStyle/>
          <a:p>
            <a:r>
              <a:rPr lang="en-US" dirty="0"/>
              <a:t>Reading for the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CBDF-2B95-B24A-9F25-26A522F8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34" y="1253905"/>
            <a:ext cx="11159715" cy="5801829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Communication-Efficient Learning of Deep Networks from Decentralized Data</a:t>
            </a:r>
            <a:r>
              <a:rPr lang="en-US" sz="2400" dirty="0"/>
              <a:t> </a:t>
            </a:r>
            <a:r>
              <a:rPr lang="en-US" sz="1800" dirty="0"/>
              <a:t>(AIStat’17)</a:t>
            </a:r>
          </a:p>
          <a:p>
            <a:pPr lvl="1"/>
            <a:r>
              <a:rPr lang="en-US" sz="2000" dirty="0"/>
              <a:t>Introduced Federated Learning setting and federated averaging</a:t>
            </a:r>
          </a:p>
          <a:p>
            <a:r>
              <a:rPr lang="en-US" sz="2400" dirty="0">
                <a:hlinkClick r:id="rId3"/>
              </a:rPr>
              <a:t>Privacy Accounting and Quality Control in the Sage Differentially Private ML Platform</a:t>
            </a:r>
            <a:r>
              <a:rPr lang="en-US" sz="2400" dirty="0"/>
              <a:t> </a:t>
            </a:r>
            <a:r>
              <a:rPr lang="en-US" sz="1800" dirty="0"/>
              <a:t>(SOSP’19)</a:t>
            </a:r>
          </a:p>
          <a:p>
            <a:pPr lvl="1"/>
            <a:r>
              <a:rPr lang="en-US" sz="2000" dirty="0"/>
              <a:t>Differential privacy ML platform which doesn’t expire</a:t>
            </a:r>
          </a:p>
          <a:p>
            <a:r>
              <a:rPr lang="en-US" sz="2400" dirty="0">
                <a:hlinkClick r:id="rId4"/>
              </a:rPr>
              <a:t>Slalom: Fast, Verifiable and Private Execution of Neural Networks in Trusted Hardware</a:t>
            </a:r>
            <a:r>
              <a:rPr lang="en-US" sz="1800" dirty="0"/>
              <a:t>(ICLR’19)</a:t>
            </a:r>
          </a:p>
          <a:p>
            <a:pPr lvl="1"/>
            <a:r>
              <a:rPr lang="en-US" sz="2000" dirty="0"/>
              <a:t>Combine trusted execution environment (SGX) with untrusted hardware (GPU) for inference</a:t>
            </a:r>
          </a:p>
          <a:p>
            <a:r>
              <a:rPr lang="en-US" sz="2400" dirty="0">
                <a:hlinkClick r:id="rId5"/>
              </a:rPr>
              <a:t>Robust Physical-World Attacks on Deep Learning Models</a:t>
            </a:r>
            <a:r>
              <a:rPr lang="en-US" sz="2400" dirty="0"/>
              <a:t> </a:t>
            </a:r>
            <a:r>
              <a:rPr lang="en-US" sz="1800" dirty="0"/>
              <a:t>[CVPR’ 18 ]</a:t>
            </a:r>
          </a:p>
          <a:p>
            <a:pPr lvl="1"/>
            <a:r>
              <a:rPr lang="en-US" sz="2000" dirty="0"/>
              <a:t>Highly influential paper on on adversarial attacks on computer vision models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1A189E-0B15-C255-F0FE-0679B1439B15}"/>
              </a:ext>
            </a:extLst>
          </p:cNvPr>
          <p:cNvCxnSpPr/>
          <p:nvPr/>
        </p:nvCxnSpPr>
        <p:spPr>
          <a:xfrm>
            <a:off x="479833" y="3693814"/>
            <a:ext cx="11159715" cy="1367073"/>
          </a:xfrm>
          <a:prstGeom prst="line">
            <a:avLst/>
          </a:prstGeom>
          <a:ln w="635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43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744F-767D-084F-B193-0509A63C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Communication-Efficient Learning of Deep Networks from Decentralized Data </a:t>
            </a:r>
            <a:r>
              <a:rPr lang="en-US" sz="3100" dirty="0"/>
              <a:t>(AIStats’17)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C8CF0-0496-3348-857B-6BAD9E4B4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1350" cy="4351339"/>
          </a:xfrm>
        </p:spPr>
        <p:txBody>
          <a:bodyPr/>
          <a:lstStyle/>
          <a:p>
            <a:r>
              <a:rPr lang="en-US" dirty="0"/>
              <a:t>Early work framing the federated setting</a:t>
            </a:r>
          </a:p>
          <a:p>
            <a:pPr lvl="1"/>
            <a:r>
              <a:rPr lang="en-US" dirty="0"/>
              <a:t>Identified several key challenges: comm., non-</a:t>
            </a:r>
            <a:r>
              <a:rPr lang="en-US" dirty="0" err="1"/>
              <a:t>iid</a:t>
            </a:r>
            <a:r>
              <a:rPr lang="en-US" dirty="0"/>
              <a:t>, participation</a:t>
            </a:r>
          </a:p>
          <a:p>
            <a:r>
              <a:rPr lang="en-US" dirty="0"/>
              <a:t>Advocating for distributed model averaging in the federated setting</a:t>
            </a:r>
          </a:p>
          <a:p>
            <a:pPr lvl="1"/>
            <a:r>
              <a:rPr lang="en-US" dirty="0"/>
              <a:t>Counter intuitive (at the time)</a:t>
            </a:r>
          </a:p>
          <a:p>
            <a:pPr lvl="2"/>
            <a:r>
              <a:rPr lang="en-US" dirty="0"/>
              <a:t>Non-</a:t>
            </a:r>
            <a:r>
              <a:rPr lang="en-US" dirty="0" err="1"/>
              <a:t>iid</a:t>
            </a:r>
            <a:r>
              <a:rPr lang="en-US" dirty="0"/>
              <a:t> assumption</a:t>
            </a:r>
          </a:p>
          <a:p>
            <a:pPr lvl="2"/>
            <a:r>
              <a:rPr lang="en-US" dirty="0"/>
              <a:t>Non-convexity of deep learning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E94E7-6549-BC44-BDCC-24834134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50" y="3511551"/>
            <a:ext cx="55499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4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98A5-9988-5E48-A0EA-495205622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70033"/>
            <a:ext cx="10801350" cy="1325563"/>
          </a:xfrm>
        </p:spPr>
        <p:txBody>
          <a:bodyPr>
            <a:noAutofit/>
          </a:bodyPr>
          <a:lstStyle/>
          <a:p>
            <a:r>
              <a:rPr lang="en-US" sz="3600" dirty="0"/>
              <a:t>Privacy Accounting and Quality Control in the Sage Differentially Private ML Platform </a:t>
            </a:r>
            <a:r>
              <a:rPr lang="en-US" sz="2800" dirty="0"/>
              <a:t>(SOSP’19)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7C46-D739-374A-9A8F-E5B70638C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1633062"/>
            <a:ext cx="6516001" cy="4829332"/>
          </a:xfrm>
        </p:spPr>
        <p:txBody>
          <a:bodyPr>
            <a:normAutofit/>
          </a:bodyPr>
          <a:lstStyle/>
          <a:p>
            <a:r>
              <a:rPr lang="en-US" dirty="0"/>
              <a:t>Platform for differential privacy accounting that interposes in existing ML frameworks.</a:t>
            </a:r>
          </a:p>
          <a:p>
            <a:r>
              <a:rPr lang="en-US" dirty="0"/>
              <a:t>Addresses the problems:</a:t>
            </a:r>
          </a:p>
          <a:p>
            <a:pPr lvl="1"/>
            <a:r>
              <a:rPr lang="en-US" b="1" dirty="0"/>
              <a:t>Managing</a:t>
            </a:r>
            <a:r>
              <a:rPr lang="en-US" dirty="0"/>
              <a:t> a privacy budget and </a:t>
            </a:r>
            <a:r>
              <a:rPr lang="en-US" b="1" dirty="0"/>
              <a:t>extending</a:t>
            </a:r>
            <a:r>
              <a:rPr lang="en-US" dirty="0"/>
              <a:t> the privacy budget</a:t>
            </a:r>
          </a:p>
          <a:p>
            <a:pPr lvl="1"/>
            <a:r>
              <a:rPr lang="en-US" dirty="0"/>
              <a:t>Balancing </a:t>
            </a:r>
            <a:r>
              <a:rPr lang="en-US" b="1" dirty="0"/>
              <a:t>privacy</a:t>
            </a:r>
            <a:r>
              <a:rPr lang="en-US" dirty="0"/>
              <a:t> and </a:t>
            </a:r>
            <a:r>
              <a:rPr lang="en-US" b="1" dirty="0"/>
              <a:t>accuracy</a:t>
            </a:r>
            <a:r>
              <a:rPr lang="en-US" dirty="0"/>
              <a:t> objectives with retraining</a:t>
            </a:r>
          </a:p>
          <a:p>
            <a:r>
              <a:rPr lang="en-US" b="1" dirty="0"/>
              <a:t>Big Idea: </a:t>
            </a:r>
            <a:r>
              <a:rPr lang="en-US" dirty="0"/>
              <a:t>Break data into blocks with independent privacy budgets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81329-2BE4-F345-92A2-870DD946D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241" y="1633062"/>
            <a:ext cx="5118653" cy="45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1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1CDCF-CD38-9B49-A054-169C6E02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Slalom: Fast, Verifiable and Private Execution of Neural Networks in Trusted Hardware </a:t>
            </a:r>
            <a:r>
              <a:rPr lang="en-US" sz="2800" dirty="0"/>
              <a:t>(ICLR’19)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1B867-1CAE-3B4E-89F6-491A8BD26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07075" cy="4351339"/>
          </a:xfrm>
        </p:spPr>
        <p:txBody>
          <a:bodyPr/>
          <a:lstStyle/>
          <a:p>
            <a:r>
              <a:rPr lang="en-US" dirty="0"/>
              <a:t>Use cryptographic techniques to combine TEE with untrusted accelerator during inference.</a:t>
            </a:r>
          </a:p>
          <a:p>
            <a:r>
              <a:rPr lang="en-US" b="1" dirty="0"/>
              <a:t>Big Idea: </a:t>
            </a:r>
            <a:r>
              <a:rPr lang="en-US" dirty="0"/>
              <a:t>Leverage linearity operators to compute over pre-computed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0977D-4798-4D4D-9516-BEF955A8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062" y="2855617"/>
            <a:ext cx="5994275" cy="3321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79A91-C3F9-A448-B679-104BB10CD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049" y="1646238"/>
            <a:ext cx="1410970" cy="138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E0E8C7-750B-6041-8393-0EAF44F6F4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8588" y="1646238"/>
            <a:ext cx="2880962" cy="1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69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8022D0-2CC8-274E-AD52-526883D8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03EB0-CD06-AA42-ACC8-FEF68D24B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03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361B04-4DC9-8B49-A91B-D00CA800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Scenarios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4986A4-004C-7E40-8515-68E76801E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48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E1CB6-C2E4-F64A-AB5F-518271B2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Training:</a:t>
            </a:r>
            <a:r>
              <a:rPr lang="en-US" dirty="0"/>
              <a:t> Data Poisoning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02ADD-154D-4648-8961-9F221F7FA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Scenario: </a:t>
            </a:r>
            <a:r>
              <a:rPr lang="en-US" i="1" dirty="0"/>
              <a:t>Spammers rating emails to affect classifier.</a:t>
            </a:r>
          </a:p>
          <a:p>
            <a:pPr lvl="1"/>
            <a:r>
              <a:rPr lang="en-US" i="1" dirty="0"/>
              <a:t>Real-world problem</a:t>
            </a:r>
          </a:p>
          <a:p>
            <a:r>
              <a:rPr lang="en-US" i="1" dirty="0"/>
              <a:t>Kinds of Attacks</a:t>
            </a:r>
          </a:p>
          <a:p>
            <a:pPr lvl="1"/>
            <a:r>
              <a:rPr lang="en-US" dirty="0"/>
              <a:t>Train model to misclassify their spam as ham.</a:t>
            </a:r>
          </a:p>
          <a:p>
            <a:pPr lvl="1"/>
            <a:r>
              <a:rPr lang="en-US" dirty="0"/>
              <a:t>Train model to misclassify everything (DoS attack). why?</a:t>
            </a:r>
          </a:p>
          <a:p>
            <a:pPr lvl="1"/>
            <a:r>
              <a:rPr lang="en-US" dirty="0"/>
              <a:t>Train model to classify competitor email as spam.</a:t>
            </a:r>
          </a:p>
          <a:p>
            <a:r>
              <a:rPr lang="en-US" i="1" dirty="0"/>
              <a:t>Responses</a:t>
            </a:r>
          </a:p>
          <a:p>
            <a:pPr lvl="1"/>
            <a:r>
              <a:rPr lang="en-US" dirty="0"/>
              <a:t>Careful validation of training data </a:t>
            </a:r>
          </a:p>
          <a:p>
            <a:pPr lvl="2"/>
            <a:r>
              <a:rPr lang="en-US" dirty="0"/>
              <a:t>Reject on negative impact (RONI) defense</a:t>
            </a:r>
          </a:p>
          <a:p>
            <a:pPr lvl="1"/>
            <a:r>
              <a:rPr lang="en-US" dirty="0"/>
              <a:t>Personalization  </a:t>
            </a:r>
          </a:p>
        </p:txBody>
      </p:sp>
    </p:spTree>
    <p:extLst>
      <p:ext uri="{BB962C8B-B14F-4D97-AF65-F5344CB8AC3E}">
        <p14:creationId xmlns:p14="http://schemas.microsoft.com/office/powerpoint/2010/main" val="427419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E1CB6-C2E4-F64A-AB5F-518271B2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Training:</a:t>
            </a:r>
            <a:r>
              <a:rPr lang="en-US" dirty="0"/>
              <a:t> Extracting Model, Alg.,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02ADD-154D-4648-8961-9F221F7F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95495" cy="4351339"/>
          </a:xfrm>
        </p:spPr>
        <p:txBody>
          <a:bodyPr>
            <a:normAutofit/>
          </a:bodyPr>
          <a:lstStyle/>
          <a:p>
            <a:r>
              <a:rPr lang="en-US" b="1" dirty="0"/>
              <a:t>Kinds of attacks: </a:t>
            </a:r>
          </a:p>
          <a:p>
            <a:pPr lvl="1"/>
            <a:r>
              <a:rPr lang="en-US" i="1" dirty="0"/>
              <a:t>Crafting labeled inputs to reveal important features</a:t>
            </a:r>
          </a:p>
          <a:p>
            <a:pPr lvl="1"/>
            <a:r>
              <a:rPr lang="en-US" i="1" dirty="0"/>
              <a:t>Modifying data/gradient to probe global loss</a:t>
            </a:r>
          </a:p>
          <a:p>
            <a:pPr lvl="1"/>
            <a:r>
              <a:rPr lang="en-US" i="1" dirty="0"/>
              <a:t>Tracking changes in model to learn about users</a:t>
            </a:r>
          </a:p>
          <a:p>
            <a:r>
              <a:rPr lang="en-US" i="1" dirty="0"/>
              <a:t>Possible Solutions (Federated setting)</a:t>
            </a:r>
          </a:p>
          <a:p>
            <a:pPr lvl="1"/>
            <a:r>
              <a:rPr lang="en-US" dirty="0"/>
              <a:t>Secure multi-party computation</a:t>
            </a:r>
          </a:p>
          <a:p>
            <a:pPr lvl="1"/>
            <a:r>
              <a:rPr lang="en-US" dirty="0"/>
              <a:t>Trusted enclaves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E1CB6-C2E4-F64A-AB5F-518271B2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9" y="320675"/>
            <a:ext cx="11381245" cy="1325563"/>
          </a:xfrm>
        </p:spPr>
        <p:txBody>
          <a:bodyPr/>
          <a:lstStyle/>
          <a:p>
            <a:r>
              <a:rPr lang="en-US" b="1" dirty="0"/>
              <a:t>Inference: </a:t>
            </a:r>
            <a:r>
              <a:rPr lang="en-US" dirty="0"/>
              <a:t>Evasion Attacks &amp; </a:t>
            </a:r>
            <a:br>
              <a:rPr lang="en-US" dirty="0"/>
            </a:br>
            <a:r>
              <a:rPr lang="en-US" dirty="0"/>
              <a:t>Adversarial Inputs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02ADD-154D-4648-8961-9F221F7F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5" y="1810126"/>
            <a:ext cx="10956010" cy="486964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Scenarios</a:t>
            </a:r>
          </a:p>
          <a:p>
            <a:pPr lvl="1"/>
            <a:r>
              <a:rPr lang="en-US" i="1" dirty="0"/>
              <a:t>spammers modify content to bypass filters</a:t>
            </a:r>
          </a:p>
          <a:p>
            <a:pPr lvl="1"/>
            <a:r>
              <a:rPr lang="en-US" i="1" dirty="0"/>
              <a:t>adversary modifies signs to confuse autonomous vehicles</a:t>
            </a:r>
          </a:p>
          <a:p>
            <a:r>
              <a:rPr lang="en-US" i="1" dirty="0"/>
              <a:t>Kinds of Attacks </a:t>
            </a:r>
          </a:p>
          <a:p>
            <a:pPr lvl="1"/>
            <a:r>
              <a:rPr lang="en-US" i="1" dirty="0"/>
              <a:t>Leveraging adversarial noise to minimally perturb inputs while substantially changing predictions.</a:t>
            </a:r>
          </a:p>
          <a:p>
            <a:pPr lvl="1"/>
            <a:r>
              <a:rPr lang="en-US" i="1" dirty="0"/>
              <a:t>Whitebox attacks seem to transfer to </a:t>
            </a:r>
            <a:r>
              <a:rPr lang="en-US" i="1" dirty="0" err="1"/>
              <a:t>blackbox</a:t>
            </a:r>
            <a:r>
              <a:rPr lang="en-US" i="1" dirty="0"/>
              <a:t> settings</a:t>
            </a:r>
          </a:p>
          <a:p>
            <a:r>
              <a:rPr lang="en-US" i="1" dirty="0"/>
              <a:t>Possible Solutions</a:t>
            </a:r>
          </a:p>
          <a:p>
            <a:pPr lvl="1"/>
            <a:r>
              <a:rPr lang="en-US" i="1" dirty="0"/>
              <a:t>Robust model design</a:t>
            </a:r>
          </a:p>
          <a:p>
            <a:pPr lvl="1"/>
            <a:r>
              <a:rPr lang="en-US" i="1" dirty="0"/>
              <a:t>Noise elimination </a:t>
            </a:r>
          </a:p>
          <a:p>
            <a:pPr lvl="1"/>
            <a:r>
              <a:rPr lang="en-US" i="1" dirty="0"/>
              <a:t>Arms race …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5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56871-119F-894B-B5FD-B7BE2D02F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58" y="0"/>
            <a:ext cx="596914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97323-3E14-BB4A-8155-B1CCEC600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037" y="67162"/>
            <a:ext cx="4696114" cy="306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443E0-7EE1-1547-B327-9F8C678D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029" y="3134012"/>
            <a:ext cx="4696113" cy="37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44439</TotalTime>
  <Words>2004</Words>
  <Application>Microsoft Macintosh PowerPoint</Application>
  <PresentationFormat>Widescreen</PresentationFormat>
  <Paragraphs>321</Paragraphs>
  <Slides>46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Aharoni</vt:lpstr>
      <vt:lpstr>Arial</vt:lpstr>
      <vt:lpstr>Calibri</vt:lpstr>
      <vt:lpstr>Century Gothic</vt:lpstr>
      <vt:lpstr>Helvetica Neue</vt:lpstr>
      <vt:lpstr>Helvetica Neue Light</vt:lpstr>
      <vt:lpstr>Monaco</vt:lpstr>
      <vt:lpstr>Wingdings</vt:lpstr>
      <vt:lpstr>2_Office Theme</vt:lpstr>
      <vt:lpstr>Machine Learning with Adversaries</vt:lpstr>
      <vt:lpstr>Intelligence in Sensitive Contexts</vt:lpstr>
      <vt:lpstr>PowerPoint Presentation</vt:lpstr>
      <vt:lpstr>Who/What do you trust?</vt:lpstr>
      <vt:lpstr>Attack Scenarios</vt:lpstr>
      <vt:lpstr>Training: Data Poisoning Attack</vt:lpstr>
      <vt:lpstr>Training: Extracting Model, Alg., Data</vt:lpstr>
      <vt:lpstr>Inference: Evasion Attacks &amp;  Adversarial Inputs </vt:lpstr>
      <vt:lpstr>PowerPoint Presentation</vt:lpstr>
      <vt:lpstr>Inference: Model + Data Inversion</vt:lpstr>
      <vt:lpstr>PowerPoint Presentation</vt:lpstr>
      <vt:lpstr>Big Concepts</vt:lpstr>
      <vt:lpstr>Big Concepts in Secure ML</vt:lpstr>
      <vt:lpstr>Federated Learning</vt:lpstr>
      <vt:lpstr>Federated Learning and Security</vt:lpstr>
      <vt:lpstr>Federated Learning and Security</vt:lpstr>
      <vt:lpstr>Secure Multi-Party Computation</vt:lpstr>
      <vt:lpstr>MPC Example: Additive Secret Sharing</vt:lpstr>
      <vt:lpstr>MPC Example: Additive Secret Sharing</vt:lpstr>
      <vt:lpstr>MPC Example: Additive Secret Sharing</vt:lpstr>
      <vt:lpstr>MPC Example: Additive Secret Sharing</vt:lpstr>
      <vt:lpstr>Secure Multi-Party Computation</vt:lpstr>
      <vt:lpstr>MPC Example: Additive Secret Sharing</vt:lpstr>
      <vt:lpstr>Differential Privacy</vt:lpstr>
      <vt:lpstr>Differential Privacy</vt:lpstr>
      <vt:lpstr>PowerPoint Presentation</vt:lpstr>
      <vt:lpstr>Achieving Differential Privacy</vt:lpstr>
      <vt:lpstr>Laplace Mechanism </vt:lpstr>
      <vt:lpstr>Laplace Mechanism </vt:lpstr>
      <vt:lpstr>Laplace Mechanism </vt:lpstr>
      <vt:lpstr>Laplace Mechanism </vt:lpstr>
      <vt:lpstr>Laplace Mechanism </vt:lpstr>
      <vt:lpstr>Laplace Mechanism </vt:lpstr>
      <vt:lpstr>Laplace Mechanism </vt:lpstr>
      <vt:lpstr>Laplace Mechanism </vt:lpstr>
      <vt:lpstr>Laplace Mechanism </vt:lpstr>
      <vt:lpstr>Laplace Mechanism </vt:lpstr>
      <vt:lpstr>Differential Privacy: Issues</vt:lpstr>
      <vt:lpstr>Trusted Execution Environments</vt:lpstr>
      <vt:lpstr>Trusted Execution Environments</vt:lpstr>
      <vt:lpstr>Reading This Week</vt:lpstr>
      <vt:lpstr>Reading for the Week</vt:lpstr>
      <vt:lpstr>Communication-Efficient Learning of Deep Networks from Decentralized Data (AIStats’17)</vt:lpstr>
      <vt:lpstr>Privacy Accounting and Quality Control in the Sage Differentially Private ML Platform (SOSP’19)</vt:lpstr>
      <vt:lpstr>Slalom: Fast, Verifiable and Private Execution of Neural Networks in Trusted Hardware (ICLR’19)</vt:lpstr>
      <vt:lpstr>Done!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Low-Latency Online Prediction Serving System</dc:title>
  <dc:creator>Joseph Gonzalez</dc:creator>
  <cp:lastModifiedBy>Joseph Gonzalez</cp:lastModifiedBy>
  <cp:revision>975</cp:revision>
  <cp:lastPrinted>2019-09-09T20:51:14Z</cp:lastPrinted>
  <dcterms:created xsi:type="dcterms:W3CDTF">2016-06-11T00:34:45Z</dcterms:created>
  <dcterms:modified xsi:type="dcterms:W3CDTF">2022-04-18T19:12:11Z</dcterms:modified>
</cp:coreProperties>
</file>