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Relationship Id="rId4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Relationship Id="rId4" Type="http://schemas.openxmlformats.org/officeDocument/2006/relationships/image" Target="../media/image10.png"/><Relationship Id="rId11" Type="http://schemas.openxmlformats.org/officeDocument/2006/relationships/image" Target="../media/image19.png"/><Relationship Id="rId10" Type="http://schemas.openxmlformats.org/officeDocument/2006/relationships/image" Target="../media/image15.png"/><Relationship Id="rId9" Type="http://schemas.openxmlformats.org/officeDocument/2006/relationships/image" Target="../media/image12.png"/><Relationship Id="rId5" Type="http://schemas.openxmlformats.org/officeDocument/2006/relationships/image" Target="../media/image14.png"/><Relationship Id="rId6" Type="http://schemas.openxmlformats.org/officeDocument/2006/relationships/image" Target="../media/image11.png"/><Relationship Id="rId7" Type="http://schemas.openxmlformats.org/officeDocument/2006/relationships/image" Target="../media/image17.png"/><Relationship Id="rId8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1.png"/><Relationship Id="rId4" Type="http://schemas.openxmlformats.org/officeDocument/2006/relationships/image" Target="../media/image20.png"/><Relationship Id="rId5" Type="http://schemas.openxmlformats.org/officeDocument/2006/relationships/image" Target="../media/image1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gif"/><Relationship Id="rId4" Type="http://schemas.openxmlformats.org/officeDocument/2006/relationships/image" Target="../media/image08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Relationship Id="rId4" Type="http://schemas.openxmlformats.org/officeDocument/2006/relationships/image" Target="../media/image05.png"/><Relationship Id="rId5" Type="http://schemas.openxmlformats.org/officeDocument/2006/relationships/image" Target="../media/image06.png"/><Relationship Id="rId6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800"/>
              <a:t>Incrementally Maintaining Classification using an RDBMS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Presented by: Noah Golmant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2400"/>
              <a:t>October 3, 2016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Incremental Maintenance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50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At round </a:t>
            </a:r>
            <a:r>
              <a:rPr i="1" lang="en" sz="1800"/>
              <a:t>i</a:t>
            </a:r>
            <a:r>
              <a:rPr lang="en" sz="1800"/>
              <a:t>, maintain a materialized view: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  <a:r>
              <a:rPr lang="en" sz="1800"/>
              <a:t>: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Let </a:t>
            </a:r>
            <a:r>
              <a:rPr i="1" lang="en" sz="1800"/>
              <a:t>s</a:t>
            </a:r>
            <a:r>
              <a:rPr lang="en" sz="1800"/>
              <a:t> be the last round at which HAZY </a:t>
            </a:r>
            <a:r>
              <a:rPr lang="en"/>
              <a:t>reorganized</a:t>
            </a:r>
            <a:r>
              <a:rPr lang="en" sz="1800"/>
              <a:t> the model.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t/>
            </a:r>
            <a:endParaRPr sz="1800"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1425" y="2942124"/>
            <a:ext cx="2091449" cy="232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13381" y="1774575"/>
            <a:ext cx="1717225" cy="26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nes.png"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5900" y="300862"/>
            <a:ext cx="6055700" cy="454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Incremental Maintenance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450" y="1341525"/>
            <a:ext cx="1296750" cy="275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3450" y="1799700"/>
            <a:ext cx="2138424" cy="227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3450" y="2263400"/>
            <a:ext cx="1973797" cy="2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4746325" y="1037175"/>
            <a:ext cx="40530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Let           be a round after the “anchor” </a:t>
            </a:r>
            <a:r>
              <a:rPr i="1" lang="en" sz="1600"/>
              <a:t>s</a:t>
            </a:r>
            <a:r>
              <a:rPr lang="en" sz="1600"/>
              <a:t>. 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10925" y="1194912"/>
            <a:ext cx="435674" cy="157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7100" y="1529412"/>
            <a:ext cx="3363894" cy="31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17100" y="2123200"/>
            <a:ext cx="3595825" cy="27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84925" y="3331587"/>
            <a:ext cx="1563132" cy="33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935875" y="3341412"/>
            <a:ext cx="1526302" cy="311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2031175" y="3089022"/>
            <a:ext cx="4791600" cy="187349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Only need to reclassify tuples satisfying: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346550" y="4234250"/>
            <a:ext cx="2160881" cy="27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Reorganization -	The Skiing Strategy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1212625"/>
            <a:ext cx="304800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Reorganization -	The Skiing Strategy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are going skiing for an unknown number of days </a:t>
            </a:r>
            <a:r>
              <a:rPr i="1" lang="en"/>
              <a:t>d</a:t>
            </a:r>
            <a:r>
              <a:rPr lang="en"/>
              <a:t>. Every day you choose between renting a pair of skis for $1 and buying the pair for $10.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should you purchase the skis</a:t>
            </a:r>
            <a:r>
              <a:rPr lang="en"/>
              <a:t>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Minimize the ratio between what you would pay using some decision strategy and what you would pay if you knew </a:t>
            </a:r>
            <a:r>
              <a:rPr i="1" lang="en"/>
              <a:t>d</a:t>
            </a:r>
            <a:r>
              <a:rPr lang="en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Reorganization -	The Skiing Strategy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Choose some	 	   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At each round </a:t>
            </a:r>
            <a:r>
              <a:rPr i="1" lang="en"/>
              <a:t>i</a:t>
            </a:r>
            <a:r>
              <a:rPr lang="en"/>
              <a:t>, accumulate a total cost: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Reorganize when: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Then reset the accumulated cost to 0.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This is a 2-approximation of the optimal strategy, and is optimal among all online, deterministic strategies**.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Reorganization</a:t>
            </a:r>
            <a:r>
              <a:rPr lang="en"/>
              <a:t>: update the model, re-cluster on t.eps, and rebuild indices.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**Assuming reorganizing more recently does not raise the cost.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4850" y="1280025"/>
            <a:ext cx="86750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9450" y="1584075"/>
            <a:ext cx="1572343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00350" y="1894750"/>
            <a:ext cx="867500" cy="220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Architectural Optimizations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In-memory architecture: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Maintain classification view in memory, discard when memory needs to be revoked.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Cluster the data (on t.eps) in memory.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We only need to persist the entities and training examples since everything else can be re-computed.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Hybrid architecture: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Maintain buffer for entities.</a:t>
            </a:r>
          </a:p>
          <a:p>
            <a:pPr indent="-342900" lvl="1" marL="914400">
              <a:spcBef>
                <a:spcPts val="0"/>
              </a:spcBef>
              <a:buSzPct val="100000"/>
            </a:pPr>
            <a:r>
              <a:rPr lang="en" sz="1800"/>
              <a:t>Cache t.eps if we can’t store all the entities in memory.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Questions, Issues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How does this fit with the semantics of streaming systems?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Not “black box” enough: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Featurization still exposed (vs. LASER source nodes).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Lazy and eager approaches have different semantics.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Scala</a:t>
            </a:r>
            <a:r>
              <a:rPr lang="en" sz="2000"/>
              <a:t>bility - balancing throughput with feature length, dataset size.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Drift, dataset size and the monotonicity assumption.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Questions, Issues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Pushing incremental maintenance through the model training process: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SGD is orders of magnitude slower on larger datasets when performed in HAZY system vs. a hand-coded C file. Can this be improved without bulk-loading?</a:t>
            </a:r>
          </a:p>
          <a:p>
            <a:pPr indent="-355600" lvl="1" marL="914400">
              <a:spcBef>
                <a:spcPts val="0"/>
              </a:spcBef>
              <a:buSzPct val="100000"/>
            </a:pPr>
            <a:r>
              <a:rPr lang="en" sz="2000"/>
              <a:t>Can we take advantage of epsilon clustering during training?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1297400"/>
            <a:ext cx="8520600" cy="20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1155CC"/>
                </a:solidFill>
              </a:rPr>
              <a:t>HAZY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i="1" lang="en" sz="2800">
                <a:solidFill>
                  <a:srgbClr val="666666"/>
                </a:solidFill>
              </a:rPr>
              <a:t>“An end-to-end system for imprecision management”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Goals: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87600"/>
            <a:ext cx="8520600" cy="135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Integrate classification models into run-time operation with RDBMS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Incorporate new training examples in a real-time, dynamic environment</a:t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311700" y="26937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How?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3345350"/>
            <a:ext cx="8520600" cy="131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Model-based Views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Incremental Maintenance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Goals: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87600"/>
            <a:ext cx="8520600" cy="135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b="1" lang="en" sz="2000"/>
              <a:t>Integrate classification models into run-time operation with </a:t>
            </a:r>
            <a:r>
              <a:rPr b="1" lang="en" sz="2000"/>
              <a:t>RDBMS</a:t>
            </a:r>
          </a:p>
          <a:p>
            <a:pPr indent="-355600" lvl="0" marL="457200">
              <a:spcBef>
                <a:spcPts val="0"/>
              </a:spcBef>
              <a:buSzPct val="100000"/>
            </a:pPr>
            <a:r>
              <a:rPr lang="en" sz="2000"/>
              <a:t>Incorporate new training examples in a real-time, dynamic environment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311700" y="26937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How?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3345350"/>
            <a:ext cx="8520600" cy="131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b="1" lang="en" sz="2000"/>
              <a:t>Model-based Views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Incremental Maintenance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Model-based Views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Expose statistical computations through relational views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Standard SQL semantics: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Queries for updates, inserts, and deletes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Triggers to propagate updates</a:t>
            </a:r>
          </a:p>
          <a:p>
            <a:pPr indent="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0800" y="2886487"/>
            <a:ext cx="1628775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2787" y="3257962"/>
            <a:ext cx="3695700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2965250" y="3179862"/>
            <a:ext cx="674700" cy="3372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Model-based Views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6985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CREATE CLASSIFICATION VIEW</a:t>
            </a:r>
            <a:b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Labeled_Papers KEY id </a:t>
            </a:r>
            <a:r>
              <a:rPr lang="en" sz="1400">
                <a:solidFill>
                  <a:srgbClr val="8C868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-- (id, class)</a:t>
            </a:r>
            <a:b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ENTITIES </a:t>
            </a:r>
            <a:r>
              <a:rPr lang="en" sz="1400">
                <a:solidFill>
                  <a:srgbClr val="FF78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Papers KEY id </a:t>
            </a:r>
            <a:r>
              <a:rPr lang="en" sz="1400">
                <a:solidFill>
                  <a:srgbClr val="8C868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-- (id, title, ...)</a:t>
            </a:r>
            <a:b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LABELS   </a:t>
            </a:r>
            <a:r>
              <a:rPr lang="en" sz="1400">
                <a:solidFill>
                  <a:srgbClr val="FF78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Paper_Area LABEL l </a:t>
            </a:r>
            <a:r>
              <a:rPr lang="en" sz="1400">
                <a:solidFill>
                  <a:srgbClr val="8C868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-- (label)</a:t>
            </a:r>
            <a:b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EXAMPLES </a:t>
            </a:r>
            <a:r>
              <a:rPr lang="en" sz="1400">
                <a:solidFill>
                  <a:srgbClr val="FF78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Example_Papers KEY id LABEL l </a:t>
            </a:r>
            <a:r>
              <a:rPr lang="en" sz="1400">
                <a:solidFill>
                  <a:srgbClr val="8C868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-- (id, label)</a:t>
            </a:r>
            <a:b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FEATURE FUNCTION tf_bag_of_words</a:t>
            </a:r>
          </a:p>
        </p:txBody>
      </p:sp>
      <p:sp>
        <p:nvSpPr>
          <p:cNvPr id="92" name="Shape 92"/>
          <p:cNvSpPr/>
          <p:nvPr/>
        </p:nvSpPr>
        <p:spPr>
          <a:xfrm>
            <a:off x="1006200" y="1871625"/>
            <a:ext cx="1667700" cy="24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3" name="Shape 93"/>
          <p:cNvSpPr/>
          <p:nvPr/>
        </p:nvSpPr>
        <p:spPr>
          <a:xfrm>
            <a:off x="1006200" y="2206975"/>
            <a:ext cx="1013100" cy="24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006200" y="2542325"/>
            <a:ext cx="1013100" cy="24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006200" y="2877675"/>
            <a:ext cx="1013100" cy="24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903575" y="3191925"/>
            <a:ext cx="1667700" cy="24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97" name="Shape 97"/>
          <p:cNvCxnSpPr>
            <a:stCxn id="93" idx="1"/>
          </p:cNvCxnSpPr>
          <p:nvPr/>
        </p:nvCxnSpPr>
        <p:spPr>
          <a:xfrm rot="10800000">
            <a:off x="605100" y="2330125"/>
            <a:ext cx="401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" name="Shape 98"/>
          <p:cNvCxnSpPr/>
          <p:nvPr/>
        </p:nvCxnSpPr>
        <p:spPr>
          <a:xfrm>
            <a:off x="605300" y="2326225"/>
            <a:ext cx="0" cy="137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9" name="Shape 99"/>
          <p:cNvCxnSpPr/>
          <p:nvPr/>
        </p:nvCxnSpPr>
        <p:spPr>
          <a:xfrm rot="10800000">
            <a:off x="605024" y="3701725"/>
            <a:ext cx="307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" name="Shape 100"/>
          <p:cNvCxnSpPr/>
          <p:nvPr/>
        </p:nvCxnSpPr>
        <p:spPr>
          <a:xfrm>
            <a:off x="3675225" y="3457525"/>
            <a:ext cx="0" cy="48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1" name="Shape 101"/>
          <p:cNvSpPr txBox="1"/>
          <p:nvPr/>
        </p:nvSpPr>
        <p:spPr>
          <a:xfrm>
            <a:off x="3499250" y="3965225"/>
            <a:ext cx="737700" cy="405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T(id, 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Model-based Views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2930675"/>
            <a:ext cx="8520600" cy="206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Incremental model maintenance should improve both of these approaches for: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i="1" lang="en"/>
              <a:t>Single Entity</a:t>
            </a:r>
            <a:r>
              <a:rPr lang="en"/>
              <a:t> read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i="1" lang="en"/>
              <a:t>All Members</a:t>
            </a:r>
            <a:r>
              <a:rPr lang="en"/>
              <a:t> read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i="1" lang="en"/>
              <a:t>Update</a:t>
            </a:r>
            <a:r>
              <a:rPr lang="en"/>
              <a:t> 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245625"/>
            <a:ext cx="3995400" cy="131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Eager Approach:</a:t>
            </a:r>
            <a:r>
              <a:rPr lang="en"/>
              <a:t> maintain </a:t>
            </a:r>
            <a:r>
              <a:rPr i="1" lang="en"/>
              <a:t>V</a:t>
            </a:r>
            <a:r>
              <a:rPr lang="en"/>
              <a:t> as a materialized view where updates to class labels occur immediately after a model update.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5298000" y="1245625"/>
            <a:ext cx="3534300" cy="131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Lazy approach:</a:t>
            </a:r>
            <a:r>
              <a:rPr lang="en"/>
              <a:t> in response to read of an input </a:t>
            </a:r>
            <a:r>
              <a:rPr i="1" lang="en"/>
              <a:t>id</a:t>
            </a:r>
            <a:r>
              <a:rPr lang="en"/>
              <a:t>, read feature vector and label using current model.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Goals: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87600"/>
            <a:ext cx="8520600" cy="135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Integrate classification models into run-time operation with RDBMS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b="1" lang="en" sz="2000"/>
              <a:t>Incorporate new training examples in a real-time, dynamic environment</a:t>
            </a:r>
          </a:p>
        </p:txBody>
      </p:sp>
      <p:sp>
        <p:nvSpPr>
          <p:cNvPr id="116" name="Shape 116"/>
          <p:cNvSpPr txBox="1"/>
          <p:nvPr>
            <p:ph type="title"/>
          </p:nvPr>
        </p:nvSpPr>
        <p:spPr>
          <a:xfrm>
            <a:off x="311700" y="26937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How?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3345350"/>
            <a:ext cx="8520600" cy="131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Model-based Views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b="1" lang="en" sz="2000"/>
              <a:t>Incremental Maintenance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Incremental Maintenance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223250"/>
            <a:ext cx="8076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At round </a:t>
            </a:r>
            <a:r>
              <a:rPr i="1" lang="en" sz="1800"/>
              <a:t>i</a:t>
            </a:r>
            <a:r>
              <a:rPr lang="en" sz="1800"/>
              <a:t>, we receive new examples to update a materialized view       .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HAZY divides this into two problems: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How to perform an </a:t>
            </a:r>
            <a:r>
              <a:rPr i="1" lang="en" sz="1800"/>
              <a:t>incremental step</a:t>
            </a:r>
            <a:r>
              <a:rPr lang="en" sz="1800"/>
              <a:t> to update the old model to          with (preferably low) cost     .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Decide when to </a:t>
            </a:r>
            <a:r>
              <a:rPr i="1" lang="en" sz="1800"/>
              <a:t>reorganize</a:t>
            </a:r>
            <a:r>
              <a:rPr lang="en" sz="1800"/>
              <a:t> to obtain a model by training on the whole dataset with a fixed cost    . 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2200" y="2664175"/>
            <a:ext cx="227601" cy="200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61725" y="2367375"/>
            <a:ext cx="495400" cy="200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3750" y="3294162"/>
            <a:ext cx="150618" cy="20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28750" y="1326900"/>
            <a:ext cx="354624" cy="231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