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347" r:id="rId2"/>
    <p:sldId id="368" r:id="rId3"/>
    <p:sldId id="369" r:id="rId4"/>
    <p:sldId id="370" r:id="rId5"/>
    <p:sldId id="371" r:id="rId6"/>
    <p:sldId id="372" r:id="rId7"/>
    <p:sldId id="365" r:id="rId8"/>
    <p:sldId id="373" r:id="rId9"/>
    <p:sldId id="374" r:id="rId10"/>
    <p:sldId id="376" r:id="rId11"/>
    <p:sldId id="377" r:id="rId12"/>
    <p:sldId id="382" r:id="rId13"/>
    <p:sldId id="383" r:id="rId14"/>
    <p:sldId id="384" r:id="rId15"/>
    <p:sldId id="385" r:id="rId16"/>
    <p:sldId id="386" r:id="rId17"/>
    <p:sldId id="391" r:id="rId18"/>
    <p:sldId id="410" r:id="rId19"/>
    <p:sldId id="408" r:id="rId20"/>
    <p:sldId id="402" r:id="rId21"/>
    <p:sldId id="403" r:id="rId22"/>
    <p:sldId id="393" r:id="rId23"/>
    <p:sldId id="390" r:id="rId24"/>
    <p:sldId id="394" r:id="rId25"/>
    <p:sldId id="407" r:id="rId26"/>
    <p:sldId id="392" r:id="rId27"/>
    <p:sldId id="406" r:id="rId28"/>
    <p:sldId id="395" r:id="rId29"/>
    <p:sldId id="396" r:id="rId30"/>
    <p:sldId id="397" r:id="rId31"/>
    <p:sldId id="401" r:id="rId32"/>
    <p:sldId id="412" r:id="rId33"/>
    <p:sldId id="404" r:id="rId34"/>
    <p:sldId id="398" r:id="rId35"/>
    <p:sldId id="40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E6C2F9-67AC-4D44-84C4-D902A82AC2A8}">
          <p14:sldIdLst>
            <p14:sldId id="347"/>
            <p14:sldId id="368"/>
            <p14:sldId id="369"/>
            <p14:sldId id="370"/>
            <p14:sldId id="371"/>
            <p14:sldId id="372"/>
            <p14:sldId id="365"/>
            <p14:sldId id="373"/>
            <p14:sldId id="374"/>
            <p14:sldId id="376"/>
            <p14:sldId id="377"/>
            <p14:sldId id="382"/>
            <p14:sldId id="383"/>
            <p14:sldId id="384"/>
            <p14:sldId id="385"/>
            <p14:sldId id="386"/>
            <p14:sldId id="391"/>
            <p14:sldId id="410"/>
            <p14:sldId id="408"/>
            <p14:sldId id="402"/>
            <p14:sldId id="403"/>
            <p14:sldId id="393"/>
            <p14:sldId id="390"/>
            <p14:sldId id="394"/>
            <p14:sldId id="407"/>
            <p14:sldId id="392"/>
            <p14:sldId id="406"/>
            <p14:sldId id="395"/>
            <p14:sldId id="396"/>
            <p14:sldId id="397"/>
            <p14:sldId id="401"/>
            <p14:sldId id="412"/>
            <p14:sldId id="404"/>
            <p14:sldId id="398"/>
            <p14:sldId id="405"/>
          </p14:sldIdLst>
        </p14:section>
        <p14:section name="scratch" id="{633BF85D-AADB-4445-8827-F48CC3681F6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2DC0"/>
    <a:srgbClr val="DE84A2"/>
    <a:srgbClr val="C384AA"/>
    <a:srgbClr val="A58F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81"/>
    <p:restoredTop sz="92210"/>
  </p:normalViewPr>
  <p:slideViewPr>
    <p:cSldViewPr snapToGrid="0" snapToObjects="1">
      <p:cViewPr>
        <p:scale>
          <a:sx n="67" d="100"/>
          <a:sy n="67" d="100"/>
        </p:scale>
        <p:origin x="1944" y="784"/>
      </p:cViewPr>
      <p:guideLst/>
    </p:cSldViewPr>
  </p:slideViewPr>
  <p:notesTextViewPr>
    <p:cViewPr>
      <p:scale>
        <a:sx n="185" d="100"/>
        <a:sy n="18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360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010D5-81C9-C448-82E8-71177EBFEC32}" type="datetimeFigureOut">
              <a:rPr lang="en-US" smtClean="0"/>
              <a:t>10/31/16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6DF27-AD16-B741-919E-EA3A35DE9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07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9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406C2-1B2C-4329-BE8D-E32811738F9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60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(12 * (5*5)) + (12 * 5</a:t>
            </a:r>
            <a:r>
              <a:rPr lang="en-US" baseline="0" dirty="0" smtClean="0"/>
              <a:t> *5 *8) + 6000 + 300 = 9K parameters </a:t>
            </a:r>
          </a:p>
          <a:p>
            <a:r>
              <a:rPr lang="en-US" baseline="0" dirty="0" smtClean="0"/>
              <a:t>20000 + 40000 + 6000 + 300 = 66K Ops</a:t>
            </a:r>
          </a:p>
          <a:p>
            <a:endParaRPr lang="en-US" baseline="0" dirty="0" smtClean="0"/>
          </a:p>
          <a:p>
            <a:r>
              <a:rPr lang="en-US" baseline="0" dirty="0" smtClean="0"/>
              <a:t>2700 + 112000 + 159000 + 380000 + 364000 + 437000 + 463000 + 580000 + 840000 + 1072000 + 1388000 + 1000000 =~ 6.8M</a:t>
            </a:r>
          </a:p>
          <a:p>
            <a:r>
              <a:rPr lang="en-US" baseline="0" dirty="0" smtClean="0"/>
              <a:t>34</a:t>
            </a:r>
            <a:r>
              <a:rPr lang="mr-IN" baseline="0" dirty="0" smtClean="0"/>
              <a:t>*10^6</a:t>
            </a:r>
            <a:r>
              <a:rPr lang="en-US" baseline="0" dirty="0" smtClean="0"/>
              <a:t> + 360</a:t>
            </a:r>
            <a:r>
              <a:rPr lang="mr-IN" baseline="0" dirty="0" smtClean="0"/>
              <a:t>*10^6</a:t>
            </a:r>
            <a:r>
              <a:rPr lang="en-US" baseline="0" dirty="0" smtClean="0"/>
              <a:t> + 128</a:t>
            </a:r>
            <a:r>
              <a:rPr lang="mr-IN" baseline="0" dirty="0" smtClean="0"/>
              <a:t>*10^6</a:t>
            </a:r>
            <a:r>
              <a:rPr lang="en-US" baseline="0" dirty="0" smtClean="0"/>
              <a:t> + 304</a:t>
            </a:r>
            <a:r>
              <a:rPr lang="mr-IN" baseline="0" dirty="0" smtClean="0"/>
              <a:t>*10^6</a:t>
            </a:r>
            <a:r>
              <a:rPr lang="en-US" baseline="0" dirty="0" smtClean="0"/>
              <a:t> + 73</a:t>
            </a:r>
            <a:r>
              <a:rPr lang="mr-IN" baseline="0" dirty="0" smtClean="0"/>
              <a:t>*10^6</a:t>
            </a:r>
            <a:r>
              <a:rPr lang="en-US" baseline="0" dirty="0" smtClean="0"/>
              <a:t> + 88</a:t>
            </a:r>
            <a:r>
              <a:rPr lang="mr-IN" baseline="0" dirty="0" smtClean="0"/>
              <a:t>*10^6</a:t>
            </a:r>
            <a:r>
              <a:rPr lang="en-US" baseline="0" dirty="0" smtClean="0"/>
              <a:t> + 100</a:t>
            </a:r>
            <a:r>
              <a:rPr lang="mr-IN" baseline="0" dirty="0" smtClean="0"/>
              <a:t>*10^6</a:t>
            </a:r>
            <a:r>
              <a:rPr lang="en-US" baseline="0" dirty="0" smtClean="0"/>
              <a:t> + 119</a:t>
            </a:r>
            <a:r>
              <a:rPr lang="mr-IN" baseline="0" dirty="0" smtClean="0"/>
              <a:t>*10^6</a:t>
            </a:r>
            <a:r>
              <a:rPr lang="en-US" baseline="0" dirty="0" smtClean="0"/>
              <a:t> + 170</a:t>
            </a:r>
            <a:r>
              <a:rPr lang="mr-IN" baseline="0" dirty="0" smtClean="0"/>
              <a:t>*10^6</a:t>
            </a:r>
            <a:r>
              <a:rPr lang="en-US" baseline="0" dirty="0" smtClean="0"/>
              <a:t> + 54</a:t>
            </a:r>
            <a:r>
              <a:rPr lang="mr-IN" baseline="0" dirty="0" smtClean="0"/>
              <a:t>*10^6</a:t>
            </a:r>
            <a:r>
              <a:rPr lang="en-US" baseline="0" dirty="0" smtClean="0"/>
              <a:t> + 71</a:t>
            </a:r>
            <a:r>
              <a:rPr lang="mr-IN" baseline="0" dirty="0" smtClean="0"/>
              <a:t>*10^6</a:t>
            </a:r>
            <a:r>
              <a:rPr lang="en-US" baseline="0" dirty="0" smtClean="0"/>
              <a:t> + 1</a:t>
            </a:r>
            <a:r>
              <a:rPr lang="mr-IN" baseline="0" dirty="0" smtClean="0"/>
              <a:t>*10^6</a:t>
            </a:r>
            <a:endParaRPr lang="en-US" baseline="0" dirty="0" smtClean="0"/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r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7*7*64 + 3*3*64 + 3*3*64 + 3*256 + 8*128 + 3*3*128*8 + 36*256 + 36*256*3*3 + 36*1024 + 3 * 512 + 3*3*512*3 + 3 *2048 * 1000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66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1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2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42913">
              <a:buClr>
                <a:schemeClr val="tx1"/>
              </a:buClr>
              <a:buSzPct val="100000"/>
              <a:buFont typeface="Wingdings" charset="2"/>
              <a:buChar char="Ø"/>
              <a:tabLst/>
              <a:defRPr/>
            </a:lvl1pPr>
            <a:lvl2pPr marL="914400" indent="-457200">
              <a:tabLst/>
              <a:defRPr/>
            </a:lvl2pPr>
            <a:lvl3pPr marL="1373188" indent="-311150">
              <a:tabLst/>
              <a:defRPr/>
            </a:lvl3pPr>
            <a:lvl4pPr marL="1830388" indent="-236538">
              <a:tabLst/>
              <a:defRPr/>
            </a:lvl4pPr>
            <a:lvl5pPr marL="2287588" indent="-234950"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683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2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07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04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07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9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10/31/16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6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Wingdings" charset="2"/>
        <a:buNone/>
        <a:defRPr sz="28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4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0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egonzal@cs.berkeley.edu" TargetMode="External"/><Relationship Id="rId4" Type="http://schemas.openxmlformats.org/officeDocument/2006/relationships/hyperlink" Target="http://ai.stanford.edu/~acoates/coates_dltutorial_2013.pptx" TargetMode="External"/><Relationship Id="rId5" Type="http://schemas.openxmlformats.org/officeDocument/2006/relationships/hyperlink" Target="http://cs231n.stanford.edu/syllabus.html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3.wdp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3.wdp"/><Relationship Id="rId5" Type="http://schemas.openxmlformats.org/officeDocument/2006/relationships/image" Target="../media/image25.jpeg"/><Relationship Id="rId6" Type="http://schemas.microsoft.com/office/2007/relationships/hdphoto" Target="../media/hdphoto4.wdp"/><Relationship Id="rId7" Type="http://schemas.openxmlformats.org/officeDocument/2006/relationships/image" Target="../media/image26.jpeg"/><Relationship Id="rId8" Type="http://schemas.microsoft.com/office/2007/relationships/hdphoto" Target="../media/hdphoto5.wdp"/><Relationship Id="rId9" Type="http://schemas.openxmlformats.org/officeDocument/2006/relationships/image" Target="../media/image27.jpeg"/><Relationship Id="rId10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emf"/><Relationship Id="rId1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microsoft.com/office/2007/relationships/hdphoto" Target="../media/hdphoto3.wdp"/><Relationship Id="rId4" Type="http://schemas.openxmlformats.org/officeDocument/2006/relationships/image" Target="../media/image25.jpeg"/><Relationship Id="rId5" Type="http://schemas.microsoft.com/office/2007/relationships/hdphoto" Target="../media/hdphoto4.wdp"/><Relationship Id="rId6" Type="http://schemas.openxmlformats.org/officeDocument/2006/relationships/image" Target="../media/image26.jpeg"/><Relationship Id="rId7" Type="http://schemas.microsoft.com/office/2007/relationships/hdphoto" Target="../media/hdphoto5.wdp"/><Relationship Id="rId8" Type="http://schemas.openxmlformats.org/officeDocument/2006/relationships/image" Target="../media/image27.jpeg"/><Relationship Id="rId9" Type="http://schemas.microsoft.com/office/2007/relationships/hdphoto" Target="../media/hdphoto6.wdp"/><Relationship Id="rId10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37.emf"/><Relationship Id="rId9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37.emf"/><Relationship Id="rId9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38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8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8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50.tiff"/><Relationship Id="rId5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50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5.jpeg"/><Relationship Id="rId6" Type="http://schemas.microsoft.com/office/2007/relationships/hdphoto" Target="../media/hdphoto2.wdp"/><Relationship Id="rId7" Type="http://schemas.openxmlformats.org/officeDocument/2006/relationships/image" Target="../media/image6.tiff"/><Relationship Id="rId8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2.wdp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392" y="1905831"/>
            <a:ext cx="4775853" cy="4362624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87075" y="3544075"/>
            <a:ext cx="6619565" cy="1595887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Joseph E. Gonzalez</a:t>
            </a:r>
          </a:p>
          <a:p>
            <a:pPr algn="l"/>
            <a:r>
              <a:rPr lang="en-US" sz="2000" dirty="0" smtClean="0">
                <a:hlinkClick r:id="rId3"/>
              </a:rPr>
              <a:t>jegonzal@cs.berkeley.edu</a:t>
            </a:r>
          </a:p>
          <a:p>
            <a:pPr algn="l"/>
            <a:endParaRPr 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12065" y="217692"/>
            <a:ext cx="78455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accent2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Deep Learning</a:t>
            </a:r>
          </a:p>
          <a:p>
            <a:r>
              <a:rPr lang="en-US" sz="9600" b="1" dirty="0" smtClean="0">
                <a:solidFill>
                  <a:schemeClr val="accent2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Overview</a:t>
            </a:r>
            <a:endParaRPr lang="en-US" sz="9600" b="1" dirty="0">
              <a:solidFill>
                <a:schemeClr val="accent5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1295" y="5670687"/>
            <a:ext cx="9402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Borrowed </a:t>
            </a:r>
            <a:r>
              <a:rPr lang="en-US" dirty="0" smtClean="0"/>
              <a:t>heavily from excellent talks by: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Adam Coates: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http://ai.stanford.edu/~acoates/coates_dltutorial_2013.pptx</a:t>
            </a:r>
            <a:r>
              <a:rPr lang="en-US" dirty="0" smtClean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err="1" smtClean="0"/>
              <a:t>Fei-Fei</a:t>
            </a:r>
            <a:r>
              <a:rPr lang="en-US" b="1" dirty="0" smtClean="0"/>
              <a:t> Li and Andrej </a:t>
            </a:r>
            <a:r>
              <a:rPr lang="en-US" b="1" dirty="0" err="1" smtClean="0"/>
              <a:t>Karpathy</a:t>
            </a:r>
            <a:r>
              <a:rPr lang="en-US" b="1" dirty="0"/>
              <a:t>: 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cs231n.stanford.edu/syllabus.html</a:t>
            </a:r>
            <a:r>
              <a:rPr lang="en-US" dirty="0" smtClean="0"/>
              <a:t> 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433" y="169898"/>
            <a:ext cx="10515600" cy="1325563"/>
          </a:xfrm>
        </p:spPr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433" y="1387370"/>
            <a:ext cx="10515600" cy="5258359"/>
          </a:xfrm>
        </p:spPr>
        <p:txBody>
          <a:bodyPr>
            <a:normAutofit/>
          </a:bodyPr>
          <a:lstStyle/>
          <a:p>
            <a:r>
              <a:rPr lang="en-US" dirty="0" smtClean="0"/>
              <a:t>Predict is this a picture of a cat?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and training data:</a:t>
            </a:r>
          </a:p>
          <a:p>
            <a:endParaRPr lang="en-US" dirty="0" smtClean="0"/>
          </a:p>
          <a:p>
            <a:r>
              <a:rPr lang="en-US" dirty="0" smtClean="0"/>
              <a:t>Learn a function: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By estimating the parameters </a:t>
            </a:r>
            <a:r>
              <a:rPr lang="en-US" sz="3200" i="1" dirty="0"/>
              <a:t>w</a:t>
            </a:r>
            <a:endParaRPr lang="en-US" i="1" dirty="0" smtClean="0"/>
          </a:p>
        </p:txBody>
      </p:sp>
      <p:pic>
        <p:nvPicPr>
          <p:cNvPr id="4" name="Picture 4" descr="https://encrypted-tbn1.gstatic.com/images?q=tbn:ANd9GcQ-1rHkamhDd8jaylUzd9ZLACpZeFJeUbYXt8ulOFnLR3-GhW0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3803" r="10141" b="21695"/>
          <a:stretch>
            <a:fillRect/>
          </a:stretch>
        </p:blipFill>
        <p:spPr bwMode="auto">
          <a:xfrm>
            <a:off x="1979027" y="2373880"/>
            <a:ext cx="1662991" cy="1447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0" name="Rectangle 59"/>
          <p:cNvSpPr/>
          <p:nvPr/>
        </p:nvSpPr>
        <p:spPr>
          <a:xfrm>
            <a:off x="4392270" y="2259674"/>
            <a:ext cx="169350" cy="110950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392270" y="2410004"/>
            <a:ext cx="169350" cy="110950"/>
          </a:xfrm>
          <a:prstGeom prst="rect">
            <a:avLst/>
          </a:prstGeom>
          <a:solidFill>
            <a:schemeClr val="bg1">
              <a:lumMod val="50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392270" y="2560334"/>
            <a:ext cx="169350" cy="110950"/>
          </a:xfrm>
          <a:prstGeom prst="rect">
            <a:avLst/>
          </a:prstGeom>
          <a:solidFill>
            <a:schemeClr val="bg1">
              <a:lumMod val="50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4392270" y="2710664"/>
            <a:ext cx="169350" cy="110950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392270" y="2860994"/>
            <a:ext cx="169350" cy="110950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4392270" y="3011324"/>
            <a:ext cx="169350" cy="110950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4392270" y="3161654"/>
            <a:ext cx="169350" cy="110950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4392270" y="3311984"/>
            <a:ext cx="169350" cy="110950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4392270" y="3462314"/>
            <a:ext cx="169350" cy="110950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392270" y="3612644"/>
            <a:ext cx="169350" cy="110950"/>
          </a:xfrm>
          <a:prstGeom prst="rect">
            <a:avLst/>
          </a:prstGeom>
          <a:solidFill>
            <a:schemeClr val="bg1">
              <a:lumMod val="50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392270" y="3762970"/>
            <a:ext cx="169350" cy="110950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Double Bracket 70"/>
          <p:cNvSpPr/>
          <p:nvPr/>
        </p:nvSpPr>
        <p:spPr>
          <a:xfrm>
            <a:off x="4256869" y="2182485"/>
            <a:ext cx="444500" cy="1778000"/>
          </a:xfrm>
          <a:prstGeom prst="bracketPair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3757641" y="2774411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smtClean="0">
                <a:latin typeface="Helvetica Neue" charset="0"/>
                <a:ea typeface="Helvetica Neue" charset="0"/>
                <a:cs typeface="Helvetica Neue" charset="0"/>
              </a:rPr>
              <a:t>=</a:t>
            </a:r>
            <a:endParaRPr lang="en-US" sz="32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918" y="4189416"/>
            <a:ext cx="4102100" cy="520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988" y="2259674"/>
            <a:ext cx="927100" cy="444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9169" y="5058506"/>
            <a:ext cx="3343827" cy="8033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2414" y="2886057"/>
            <a:ext cx="1879600" cy="4699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104" y="2979426"/>
            <a:ext cx="7239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7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868" y="4488554"/>
            <a:ext cx="3178385" cy="21189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797" y="3852907"/>
            <a:ext cx="4125203" cy="30939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956" y="365125"/>
            <a:ext cx="11244943" cy="1325563"/>
          </a:xfrm>
        </p:spPr>
        <p:txBody>
          <a:bodyPr/>
          <a:lstStyle/>
          <a:p>
            <a:r>
              <a:rPr lang="en-US" dirty="0" smtClean="0"/>
              <a:t>Logistic Regression for </a:t>
            </a:r>
            <a:r>
              <a:rPr lang="en-US" smtClean="0"/>
              <a:t>Binary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957" y="1690688"/>
            <a:ext cx="10515600" cy="4351339"/>
          </a:xfrm>
        </p:spPr>
        <p:txBody>
          <a:bodyPr/>
          <a:lstStyle/>
          <a:p>
            <a:r>
              <a:rPr lang="en-US" dirty="0" smtClean="0"/>
              <a:t>Consider the simple function family: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With non-linearity: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83" y="4987927"/>
            <a:ext cx="4000500" cy="1054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357" y="2368784"/>
            <a:ext cx="97282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4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261" y="4889749"/>
            <a:ext cx="2813594" cy="1875731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715475" y="4135206"/>
            <a:ext cx="2502680" cy="2178833"/>
            <a:chOff x="715475" y="4135206"/>
            <a:chExt cx="2502680" cy="2178833"/>
          </a:xfrm>
        </p:grpSpPr>
        <p:pic>
          <p:nvPicPr>
            <p:cNvPr id="61" name="Picture 4" descr="https://encrypted-tbn1.gstatic.com/images?q=tbn:ANd9GcQ-1rHkamhDd8jaylUzd9ZLACpZeFJeUbYXt8ulOFnLR3-GhW0v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33803" r="10141" b="21695"/>
            <a:stretch>
              <a:fillRect/>
            </a:stretch>
          </p:blipFill>
          <p:spPr bwMode="auto">
            <a:xfrm>
              <a:off x="715475" y="4135206"/>
              <a:ext cx="2502680" cy="21788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64" name="Rectangle 63"/>
            <p:cNvSpPr/>
            <p:nvPr/>
          </p:nvSpPr>
          <p:spPr>
            <a:xfrm>
              <a:off x="1976079" y="5954046"/>
              <a:ext cx="373138" cy="357920"/>
            </a:xfrm>
            <a:prstGeom prst="rect">
              <a:avLst/>
            </a:prstGeom>
            <a:solidFill>
              <a:schemeClr val="bg1">
                <a:lumMod val="50000"/>
                <a:alpha val="58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033574" y="5263974"/>
              <a:ext cx="373138" cy="357920"/>
            </a:xfrm>
            <a:prstGeom prst="rect">
              <a:avLst/>
            </a:prstGeom>
            <a:solidFill>
              <a:schemeClr val="bg1">
                <a:lumMod val="75000"/>
                <a:alpha val="58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946678" y="4135206"/>
              <a:ext cx="373138" cy="357920"/>
            </a:xfrm>
            <a:prstGeom prst="rect">
              <a:avLst/>
            </a:prstGeom>
            <a:solidFill>
              <a:schemeClr val="bg1">
                <a:lumMod val="50000"/>
                <a:alpha val="58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956" y="365125"/>
            <a:ext cx="11244943" cy="1325563"/>
          </a:xfrm>
        </p:spPr>
        <p:txBody>
          <a:bodyPr/>
          <a:lstStyle/>
          <a:p>
            <a:r>
              <a:rPr lang="en-US" dirty="0" smtClean="0"/>
              <a:t>Logistic Regression as a “Neuron”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957" y="1690689"/>
            <a:ext cx="10515600" cy="2195512"/>
          </a:xfrm>
        </p:spPr>
        <p:txBody>
          <a:bodyPr/>
          <a:lstStyle/>
          <a:p>
            <a:r>
              <a:rPr lang="en-US" dirty="0" smtClean="0"/>
              <a:t>Consider the simple function family: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0457" y="1317064"/>
            <a:ext cx="4000500" cy="1054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5357" y="2368784"/>
            <a:ext cx="9728200" cy="1651000"/>
          </a:xfrm>
          <a:prstGeom prst="rect">
            <a:avLst/>
          </a:prstGeom>
        </p:spPr>
      </p:pic>
      <p:cxnSp>
        <p:nvCxnSpPr>
          <p:cNvPr id="5" name="Straight Arrow Connector 4"/>
          <p:cNvCxnSpPr>
            <a:stCxn id="66" idx="3"/>
            <a:endCxn id="57" idx="1"/>
          </p:cNvCxnSpPr>
          <p:nvPr/>
        </p:nvCxnSpPr>
        <p:spPr>
          <a:xfrm>
            <a:off x="2319816" y="4314166"/>
            <a:ext cx="2897593" cy="6113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5" idx="3"/>
            <a:endCxn id="57" idx="2"/>
          </p:cNvCxnSpPr>
          <p:nvPr/>
        </p:nvCxnSpPr>
        <p:spPr>
          <a:xfrm flipV="1">
            <a:off x="1406712" y="5311951"/>
            <a:ext cx="3650616" cy="1309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4" idx="3"/>
            <a:endCxn id="57" idx="3"/>
          </p:cNvCxnSpPr>
          <p:nvPr/>
        </p:nvCxnSpPr>
        <p:spPr>
          <a:xfrm flipV="1">
            <a:off x="2349217" y="5698419"/>
            <a:ext cx="2868192" cy="434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5057328" y="4765401"/>
            <a:ext cx="1093099" cy="1093099"/>
            <a:chOff x="2706449" y="4584954"/>
            <a:chExt cx="662755" cy="662755"/>
          </a:xfrm>
        </p:grpSpPr>
        <p:sp>
          <p:nvSpPr>
            <p:cNvPr id="57" name="Oval 56"/>
            <p:cNvSpPr/>
            <p:nvPr/>
          </p:nvSpPr>
          <p:spPr>
            <a:xfrm>
              <a:off x="2706449" y="4584954"/>
              <a:ext cx="662755" cy="662755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2830008" y="4750077"/>
              <a:ext cx="415636" cy="332509"/>
            </a:xfrm>
            <a:custGeom>
              <a:avLst/>
              <a:gdLst>
                <a:gd name="connsiteX0" fmla="*/ 0 w 1340556"/>
                <a:gd name="connsiteY0" fmla="*/ 1189143 h 1288265"/>
                <a:gd name="connsiteX1" fmla="*/ 310444 w 1340556"/>
                <a:gd name="connsiteY1" fmla="*/ 1189143 h 1288265"/>
                <a:gd name="connsiteX2" fmla="*/ 776111 w 1340556"/>
                <a:gd name="connsiteY2" fmla="*/ 159032 h 1288265"/>
                <a:gd name="connsiteX3" fmla="*/ 1340556 w 1340556"/>
                <a:gd name="connsiteY3" fmla="*/ 3810 h 1288265"/>
                <a:gd name="connsiteX0" fmla="*/ 0 w 1340556"/>
                <a:gd name="connsiteY0" fmla="*/ 1186354 h 1233692"/>
                <a:gd name="connsiteX1" fmla="*/ 437444 w 1340556"/>
                <a:gd name="connsiteY1" fmla="*/ 1073465 h 1233692"/>
                <a:gd name="connsiteX2" fmla="*/ 776111 w 1340556"/>
                <a:gd name="connsiteY2" fmla="*/ 156243 h 1233692"/>
                <a:gd name="connsiteX3" fmla="*/ 1340556 w 1340556"/>
                <a:gd name="connsiteY3" fmla="*/ 1021 h 1233692"/>
                <a:gd name="connsiteX0" fmla="*/ 0 w 1340556"/>
                <a:gd name="connsiteY0" fmla="*/ 1186354 h 1186354"/>
                <a:gd name="connsiteX1" fmla="*/ 776111 w 1340556"/>
                <a:gd name="connsiteY1" fmla="*/ 156243 h 1186354"/>
                <a:gd name="connsiteX2" fmla="*/ 1340556 w 1340556"/>
                <a:gd name="connsiteY2" fmla="*/ 1021 h 1186354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0556" h="1185333">
                  <a:moveTo>
                    <a:pt x="0" y="1185333"/>
                  </a:moveTo>
                  <a:cubicBezTo>
                    <a:pt x="1053774" y="1171223"/>
                    <a:pt x="380177" y="14110"/>
                    <a:pt x="1340556" y="0"/>
                  </a:cubicBezTo>
                </a:path>
              </a:pathLst>
            </a:custGeom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 rot="822651">
            <a:off x="3389441" y="4189832"/>
            <a:ext cx="101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w</a:t>
            </a:r>
            <a:r>
              <a:rPr lang="en-US" sz="2400" baseline="-25000" smtClean="0"/>
              <a:t>23</a:t>
            </a:r>
            <a:r>
              <a:rPr lang="en-US" sz="2400" smtClean="0"/>
              <a:t>x</a:t>
            </a:r>
            <a:r>
              <a:rPr lang="en-US" sz="2400" baseline="-25000" smtClean="0"/>
              <a:t>23</a:t>
            </a:r>
            <a:endParaRPr lang="en-US" sz="2400"/>
          </a:p>
        </p:txBody>
      </p:sp>
      <p:sp>
        <p:nvSpPr>
          <p:cNvPr id="113" name="TextBox 112"/>
          <p:cNvSpPr txBox="1"/>
          <p:nvPr/>
        </p:nvSpPr>
        <p:spPr>
          <a:xfrm>
            <a:off x="3456308" y="4891048"/>
            <a:ext cx="101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w</a:t>
            </a:r>
            <a:r>
              <a:rPr lang="en-US" sz="2400" baseline="-25000" smtClean="0"/>
              <a:t>52</a:t>
            </a:r>
            <a:r>
              <a:rPr lang="en-US" sz="2400" smtClean="0"/>
              <a:t>x</a:t>
            </a:r>
            <a:r>
              <a:rPr lang="en-US" sz="2400" baseline="-25000" smtClean="0"/>
              <a:t>52</a:t>
            </a:r>
            <a:endParaRPr lang="en-US" sz="2400" dirty="0"/>
          </a:p>
        </p:txBody>
      </p:sp>
      <p:sp>
        <p:nvSpPr>
          <p:cNvPr id="114" name="TextBox 113"/>
          <p:cNvSpPr txBox="1"/>
          <p:nvPr/>
        </p:nvSpPr>
        <p:spPr>
          <a:xfrm rot="21005904">
            <a:off x="3257881" y="5457780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w</a:t>
            </a:r>
            <a:r>
              <a:rPr lang="en-US" sz="2400" baseline="-25000" smtClean="0"/>
              <a:t>123</a:t>
            </a:r>
            <a:r>
              <a:rPr lang="en-US" sz="2400" smtClean="0"/>
              <a:t>x</a:t>
            </a:r>
            <a:r>
              <a:rPr lang="en-US" sz="2400" baseline="-25000" smtClean="0"/>
              <a:t>123</a:t>
            </a:r>
            <a:endParaRPr lang="en-US" sz="2400" dirty="0"/>
          </a:p>
        </p:txBody>
      </p:sp>
      <p:cxnSp>
        <p:nvCxnSpPr>
          <p:cNvPr id="118" name="Straight Arrow Connector 117"/>
          <p:cNvCxnSpPr>
            <a:stCxn id="57" idx="6"/>
          </p:cNvCxnSpPr>
          <p:nvPr/>
        </p:nvCxnSpPr>
        <p:spPr>
          <a:xfrm>
            <a:off x="6150427" y="5311951"/>
            <a:ext cx="64137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8691406" y="3994827"/>
            <a:ext cx="30043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Helvetica Neue" charset="0"/>
                <a:ea typeface="Helvetica Neue" charset="0"/>
                <a:cs typeface="Helvetica Neue" charset="0"/>
              </a:rPr>
              <a:t>Neuron “fires” if weighted sum of input </a:t>
            </a:r>
            <a:r>
              <a:rPr lang="en-US" sz="3200" i="1" smtClean="0">
                <a:latin typeface="Helvetica Neue" charset="0"/>
                <a:ea typeface="Helvetica Neue" charset="0"/>
                <a:cs typeface="Helvetica Neue" charset="0"/>
              </a:rPr>
              <a:t>is greater </a:t>
            </a:r>
            <a:r>
              <a:rPr lang="en-US" sz="3200" i="1" dirty="0" smtClean="0">
                <a:latin typeface="Helvetica Neue" charset="0"/>
                <a:ea typeface="Helvetica Neue" charset="0"/>
                <a:cs typeface="Helvetica Neue" charset="0"/>
              </a:rPr>
              <a:t>than zero.</a:t>
            </a:r>
            <a:endParaRPr lang="en-US" i="1" dirty="0"/>
          </a:p>
        </p:txBody>
      </p:sp>
      <p:sp>
        <p:nvSpPr>
          <p:cNvPr id="123" name="TextBox 122"/>
          <p:cNvSpPr txBox="1"/>
          <p:nvPr/>
        </p:nvSpPr>
        <p:spPr>
          <a:xfrm>
            <a:off x="4419555" y="4090921"/>
            <a:ext cx="1869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“perceptron”</a:t>
            </a:r>
            <a:endParaRPr lang="en-US" sz="2400" dirty="0"/>
          </a:p>
        </p:txBody>
      </p:sp>
      <p:sp>
        <p:nvSpPr>
          <p:cNvPr id="124" name="TextBox 123"/>
          <p:cNvSpPr txBox="1"/>
          <p:nvPr/>
        </p:nvSpPr>
        <p:spPr>
          <a:xfrm>
            <a:off x="3245463" y="6152618"/>
            <a:ext cx="194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 Neue" charset="0"/>
                <a:ea typeface="Helvetica Neue" charset="0"/>
                <a:cs typeface="Helvetica Neue" charset="0"/>
              </a:rPr>
              <a:t>Bias= w</a:t>
            </a:r>
            <a:r>
              <a:rPr lang="en-US" sz="2800" baseline="-25000" dirty="0" smtClean="0">
                <a:latin typeface="Helvetica Neue" charset="0"/>
                <a:ea typeface="Helvetica Neue" charset="0"/>
                <a:cs typeface="Helvetica Neue" charset="0"/>
              </a:rPr>
              <a:t>0</a:t>
            </a:r>
            <a:r>
              <a:rPr lang="en-US" sz="2800" dirty="0" smtClean="0">
                <a:latin typeface="Helvetica Neue" charset="0"/>
                <a:ea typeface="Helvetica Neue" charset="0"/>
                <a:cs typeface="Helvetica Neue" charset="0"/>
              </a:rPr>
              <a:t> x</a:t>
            </a:r>
            <a:endParaRPr lang="en-US" sz="2800" baseline="-25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26" name="Elbow Connector 125"/>
          <p:cNvCxnSpPr>
            <a:stCxn id="124" idx="3"/>
            <a:endCxn id="57" idx="4"/>
          </p:cNvCxnSpPr>
          <p:nvPr/>
        </p:nvCxnSpPr>
        <p:spPr>
          <a:xfrm flipV="1">
            <a:off x="5190100" y="5858500"/>
            <a:ext cx="413778" cy="555728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92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956" y="365125"/>
            <a:ext cx="11244943" cy="1325563"/>
          </a:xfrm>
        </p:spPr>
        <p:txBody>
          <a:bodyPr/>
          <a:lstStyle/>
          <a:p>
            <a:r>
              <a:rPr lang="en-US" dirty="0" smtClean="0"/>
              <a:t>Learning the logistic regression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957" y="1690688"/>
            <a:ext cx="10515600" cy="3429951"/>
          </a:xfrm>
        </p:spPr>
        <p:txBody>
          <a:bodyPr/>
          <a:lstStyle/>
          <a:p>
            <a:r>
              <a:rPr lang="en-US" dirty="0" smtClean="0"/>
              <a:t>Consider the simple function family: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/>
              <a:t>Goal:</a:t>
            </a:r>
            <a:r>
              <a:rPr lang="en-US" dirty="0"/>
              <a:t> </a:t>
            </a:r>
            <a:r>
              <a:rPr lang="en-US" i="1" dirty="0"/>
              <a:t>find </a:t>
            </a:r>
            <a:r>
              <a:rPr lang="en-US" b="1" i="1" dirty="0"/>
              <a:t>w</a:t>
            </a:r>
            <a:r>
              <a:rPr lang="en-US" i="1" dirty="0"/>
              <a:t> that minimizes the loss on the training data: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457" y="1317064"/>
            <a:ext cx="4000500" cy="1054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357" y="2368784"/>
            <a:ext cx="9728200" cy="1651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56" y="5042417"/>
            <a:ext cx="11176000" cy="1257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52432" y="6104325"/>
            <a:ext cx="1710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likelihood</a:t>
            </a:r>
            <a:endParaRPr lang="en-US" sz="28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Right Brace 7"/>
          <p:cNvSpPr/>
          <p:nvPr/>
        </p:nvSpPr>
        <p:spPr>
          <a:xfrm rot="5400000">
            <a:off x="9037548" y="3564366"/>
            <a:ext cx="429768" cy="5040933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956" y="240517"/>
            <a:ext cx="11244943" cy="1325563"/>
          </a:xfrm>
        </p:spPr>
        <p:txBody>
          <a:bodyPr/>
          <a:lstStyle/>
          <a:p>
            <a:r>
              <a:rPr lang="en-US" dirty="0" smtClean="0"/>
              <a:t>Numerical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957" y="1718394"/>
            <a:ext cx="10515600" cy="3429951"/>
          </a:xfrm>
        </p:spPr>
        <p:txBody>
          <a:bodyPr/>
          <a:lstStyle/>
          <a:p>
            <a:r>
              <a:rPr lang="en-US" dirty="0" smtClean="0"/>
              <a:t>Gradient Descent: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Convex </a:t>
            </a:r>
            <a:r>
              <a:rPr lang="en-US" dirty="0" smtClean="0">
                <a:sym typeface="Wingdings"/>
              </a:rPr>
              <a:t> Guaranteed to find optimal </a:t>
            </a:r>
            <a:r>
              <a:rPr lang="en-US" i="1" dirty="0" smtClean="0">
                <a:sym typeface="Wingdings"/>
              </a:rPr>
              <a:t>w</a:t>
            </a:r>
            <a:endParaRPr lang="en-US" dirty="0" smtClean="0"/>
          </a:p>
          <a:p>
            <a:r>
              <a:rPr lang="en-US" dirty="0" smtClean="0"/>
              <a:t>Stochastic gradient descent: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338" y="2423408"/>
            <a:ext cx="5207000" cy="5461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745979" y="122754"/>
            <a:ext cx="4091652" cy="2885039"/>
            <a:chOff x="7745979" y="122754"/>
            <a:chExt cx="4091652" cy="2885039"/>
          </a:xfrm>
        </p:grpSpPr>
        <p:grpSp>
          <p:nvGrpSpPr>
            <p:cNvPr id="6" name="Group 5"/>
            <p:cNvGrpSpPr/>
            <p:nvPr/>
          </p:nvGrpSpPr>
          <p:grpSpPr>
            <a:xfrm>
              <a:off x="7745979" y="392831"/>
              <a:ext cx="4067196" cy="2614962"/>
              <a:chOff x="6628157" y="709093"/>
              <a:chExt cx="5517107" cy="3505200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flipH="1">
                <a:off x="8608429" y="2329975"/>
                <a:ext cx="1763801" cy="904549"/>
              </a:xfrm>
              <a:prstGeom prst="line">
                <a:avLst/>
              </a:prstGeom>
              <a:ln>
                <a:headEnd type="diamond" w="lg" len="lg"/>
                <a:tailEnd type="triangle" w="lg" len="lg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grpSp>
            <p:nvGrpSpPr>
              <p:cNvPr id="11" name="Group 10"/>
              <p:cNvGrpSpPr/>
              <p:nvPr/>
            </p:nvGrpSpPr>
            <p:grpSpPr>
              <a:xfrm>
                <a:off x="6628157" y="709093"/>
                <a:ext cx="5517107" cy="3505200"/>
                <a:chOff x="3080269" y="3521436"/>
                <a:chExt cx="3137178" cy="1993153"/>
              </a:xfrm>
            </p:grpSpPr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3891379" y="3521436"/>
                  <a:ext cx="0" cy="1993153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 flipH="1">
                  <a:off x="3080269" y="4957465"/>
                  <a:ext cx="3137178" cy="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Freeform 15"/>
              <p:cNvSpPr/>
              <p:nvPr/>
            </p:nvSpPr>
            <p:spPr>
              <a:xfrm>
                <a:off x="7099553" y="709093"/>
                <a:ext cx="4648200" cy="1828800"/>
              </a:xfrm>
              <a:custGeom>
                <a:avLst/>
                <a:gdLst>
                  <a:gd name="connsiteX0" fmla="*/ 0 w 1843353"/>
                  <a:gd name="connsiteY0" fmla="*/ 8820 h 1495386"/>
                  <a:gd name="connsiteX1" fmla="*/ 361615 w 1843353"/>
                  <a:gd name="connsiteY1" fmla="*/ 1208225 h 1495386"/>
                  <a:gd name="connsiteX2" fmla="*/ 837888 w 1843353"/>
                  <a:gd name="connsiteY2" fmla="*/ 1490439 h 1495386"/>
                  <a:gd name="connsiteX3" fmla="*/ 1296521 w 1843353"/>
                  <a:gd name="connsiteY3" fmla="*/ 1269960 h 1495386"/>
                  <a:gd name="connsiteX4" fmla="*/ 1843353 w 1843353"/>
                  <a:gd name="connsiteY4" fmla="*/ 0 h 1495386"/>
                  <a:gd name="connsiteX0" fmla="*/ 0 w 1843353"/>
                  <a:gd name="connsiteY0" fmla="*/ 8820 h 1566210"/>
                  <a:gd name="connsiteX1" fmla="*/ 361615 w 1843353"/>
                  <a:gd name="connsiteY1" fmla="*/ 1208225 h 1566210"/>
                  <a:gd name="connsiteX2" fmla="*/ 837888 w 1843353"/>
                  <a:gd name="connsiteY2" fmla="*/ 1490439 h 1566210"/>
                  <a:gd name="connsiteX3" fmla="*/ 1843353 w 1843353"/>
                  <a:gd name="connsiteY3" fmla="*/ 0 h 1566210"/>
                  <a:gd name="connsiteX0" fmla="*/ 0 w 1843353"/>
                  <a:gd name="connsiteY0" fmla="*/ 8820 h 1490440"/>
                  <a:gd name="connsiteX1" fmla="*/ 837888 w 1843353"/>
                  <a:gd name="connsiteY1" fmla="*/ 1490439 h 1490440"/>
                  <a:gd name="connsiteX2" fmla="*/ 1843353 w 1843353"/>
                  <a:gd name="connsiteY2" fmla="*/ 0 h 1490440"/>
                  <a:gd name="connsiteX0" fmla="*/ 0 w 1843353"/>
                  <a:gd name="connsiteY0" fmla="*/ 8820 h 1509232"/>
                  <a:gd name="connsiteX1" fmla="*/ 837888 w 1843353"/>
                  <a:gd name="connsiteY1" fmla="*/ 1490439 h 1509232"/>
                  <a:gd name="connsiteX2" fmla="*/ 1843353 w 1843353"/>
                  <a:gd name="connsiteY2" fmla="*/ 0 h 1509232"/>
                  <a:gd name="connsiteX0" fmla="*/ 0 w 1843353"/>
                  <a:gd name="connsiteY0" fmla="*/ 8820 h 1490440"/>
                  <a:gd name="connsiteX1" fmla="*/ 837888 w 1843353"/>
                  <a:gd name="connsiteY1" fmla="*/ 1490439 h 1490440"/>
                  <a:gd name="connsiteX2" fmla="*/ 1843353 w 1843353"/>
                  <a:gd name="connsiteY2" fmla="*/ 0 h 1490440"/>
                  <a:gd name="connsiteX0" fmla="*/ 0 w 1843353"/>
                  <a:gd name="connsiteY0" fmla="*/ 8820 h 1490440"/>
                  <a:gd name="connsiteX1" fmla="*/ 837888 w 1843353"/>
                  <a:gd name="connsiteY1" fmla="*/ 1490439 h 1490440"/>
                  <a:gd name="connsiteX2" fmla="*/ 1843353 w 1843353"/>
                  <a:gd name="connsiteY2" fmla="*/ 0 h 1490440"/>
                  <a:gd name="connsiteX0" fmla="*/ 0 w 1843353"/>
                  <a:gd name="connsiteY0" fmla="*/ 8820 h 1490440"/>
                  <a:gd name="connsiteX1" fmla="*/ 837888 w 1843353"/>
                  <a:gd name="connsiteY1" fmla="*/ 1490439 h 1490440"/>
                  <a:gd name="connsiteX2" fmla="*/ 1843353 w 1843353"/>
                  <a:gd name="connsiteY2" fmla="*/ 0 h 1490440"/>
                  <a:gd name="connsiteX0" fmla="*/ 0 w 1843353"/>
                  <a:gd name="connsiteY0" fmla="*/ 8820 h 1490438"/>
                  <a:gd name="connsiteX1" fmla="*/ 908447 w 1843353"/>
                  <a:gd name="connsiteY1" fmla="*/ 1490438 h 1490438"/>
                  <a:gd name="connsiteX2" fmla="*/ 1843353 w 1843353"/>
                  <a:gd name="connsiteY2" fmla="*/ 0 h 1490438"/>
                  <a:gd name="connsiteX0" fmla="*/ 0 w 1843353"/>
                  <a:gd name="connsiteY0" fmla="*/ 8820 h 1490440"/>
                  <a:gd name="connsiteX1" fmla="*/ 917267 w 1843353"/>
                  <a:gd name="connsiteY1" fmla="*/ 1490438 h 1490440"/>
                  <a:gd name="connsiteX2" fmla="*/ 1843353 w 1843353"/>
                  <a:gd name="connsiteY2" fmla="*/ 0 h 14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3353" h="1490440">
                    <a:moveTo>
                      <a:pt x="0" y="8820"/>
                    </a:moveTo>
                    <a:cubicBezTo>
                      <a:pt x="139281" y="489990"/>
                      <a:pt x="335156" y="1488968"/>
                      <a:pt x="917267" y="1490438"/>
                    </a:cubicBezTo>
                    <a:cubicBezTo>
                      <a:pt x="1499378" y="1491908"/>
                      <a:pt x="1704440" y="403394"/>
                      <a:pt x="1843353" y="0"/>
                    </a:cubicBezTo>
                  </a:path>
                </a:pathLst>
              </a:custGeom>
              <a:ln>
                <a:headEnd type="triangle"/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872333">
              <a:off x="9552447" y="1698142"/>
              <a:ext cx="1968500" cy="4699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307642">
              <a:off x="10628914" y="364054"/>
              <a:ext cx="952500" cy="4699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20131" y="2010163"/>
              <a:ext cx="317500" cy="21590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1526564" y="3868072"/>
            <a:ext cx="10044793" cy="2438602"/>
            <a:chOff x="1711193" y="3767114"/>
            <a:chExt cx="10044793" cy="243860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00886" y="4211816"/>
              <a:ext cx="9055100" cy="1993900"/>
            </a:xfrm>
            <a:prstGeom prst="rect">
              <a:avLst/>
            </a:prstGeom>
          </p:spPr>
        </p:pic>
        <p:grpSp>
          <p:nvGrpSpPr>
            <p:cNvPr id="34" name="Group 33"/>
            <p:cNvGrpSpPr/>
            <p:nvPr/>
          </p:nvGrpSpPr>
          <p:grpSpPr>
            <a:xfrm>
              <a:off x="5636702" y="3767114"/>
              <a:ext cx="1713290" cy="695974"/>
              <a:chOff x="5636702" y="3767114"/>
              <a:chExt cx="1713290" cy="695974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6012260" y="3767114"/>
                <a:ext cx="13377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accent4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Slow</a:t>
                </a:r>
                <a:endParaRPr lang="en-US" sz="3200" dirty="0">
                  <a:solidFill>
                    <a:schemeClr val="accent4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cxnSp>
            <p:nvCxnSpPr>
              <p:cNvPr id="32" name="Straight Arrow Connector 31"/>
              <p:cNvCxnSpPr>
                <a:stCxn id="30" idx="1"/>
              </p:cNvCxnSpPr>
              <p:nvPr/>
            </p:nvCxnSpPr>
            <p:spPr>
              <a:xfrm flipH="1">
                <a:off x="5636702" y="4059502"/>
                <a:ext cx="375558" cy="40358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1711193" y="5620941"/>
              <a:ext cx="279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solidFill>
                    <a:schemeClr val="accent4"/>
                  </a:solidFill>
                  <a:latin typeface="Helvetica Neue" charset="0"/>
                  <a:ea typeface="Helvetica Neue" charset="0"/>
                  <a:cs typeface="Helvetica Neue" charset="0"/>
                </a:rPr>
                <a:t>Approximate</a:t>
              </a:r>
              <a:endParaRPr lang="en-US" sz="3200" dirty="0">
                <a:solidFill>
                  <a:schemeClr val="accent4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87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ight Arrow 94"/>
          <p:cNvSpPr/>
          <p:nvPr/>
        </p:nvSpPr>
        <p:spPr>
          <a:xfrm>
            <a:off x="7893911" y="5010835"/>
            <a:ext cx="284480" cy="56764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046" y="0"/>
            <a:ext cx="11463867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Logistic Regression: Strengths and Limitations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480" y="1325563"/>
            <a:ext cx="10541000" cy="4652964"/>
          </a:xfrm>
        </p:spPr>
        <p:txBody>
          <a:bodyPr/>
          <a:lstStyle/>
          <a:p>
            <a:r>
              <a:rPr lang="en-US" dirty="0" smtClean="0"/>
              <a:t>Widely used machine learning technique</a:t>
            </a:r>
          </a:p>
          <a:p>
            <a:pPr lvl="1"/>
            <a:r>
              <a:rPr lang="en-US" dirty="0" smtClean="0"/>
              <a:t>convex </a:t>
            </a:r>
            <a:r>
              <a:rPr lang="en-US" dirty="0" smtClean="0">
                <a:sym typeface="Wingdings"/>
              </a:rPr>
              <a:t> efficient to learn</a:t>
            </a:r>
          </a:p>
          <a:p>
            <a:pPr lvl="1"/>
            <a:r>
              <a:rPr lang="en-US" dirty="0" smtClean="0">
                <a:sym typeface="Wingdings"/>
              </a:rPr>
              <a:t>easy to interpret model weights</a:t>
            </a:r>
          </a:p>
          <a:p>
            <a:pPr lvl="1"/>
            <a:r>
              <a:rPr lang="en-US" dirty="0" smtClean="0">
                <a:sym typeface="Wingdings"/>
              </a:rPr>
              <a:t>works well given good features</a:t>
            </a: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Limitations:</a:t>
            </a:r>
          </a:p>
          <a:p>
            <a:pPr lvl="1"/>
            <a:r>
              <a:rPr lang="en-US" dirty="0" smtClean="0">
                <a:sym typeface="Wingdings"/>
              </a:rPr>
              <a:t>Restricted to linear relationships  sensitive to choice of features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831390" y="1325563"/>
            <a:ext cx="4194240" cy="1691818"/>
            <a:chOff x="7258985" y="2303319"/>
            <a:chExt cx="4194240" cy="1691818"/>
          </a:xfrm>
        </p:grpSpPr>
        <p:grpSp>
          <p:nvGrpSpPr>
            <p:cNvPr id="4" name="Group 3"/>
            <p:cNvGrpSpPr/>
            <p:nvPr/>
          </p:nvGrpSpPr>
          <p:grpSpPr>
            <a:xfrm>
              <a:off x="7258985" y="2303319"/>
              <a:ext cx="3038195" cy="1691818"/>
              <a:chOff x="3186627" y="2768600"/>
              <a:chExt cx="2768600" cy="154169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b="48951"/>
              <a:stretch/>
            </p:blipFill>
            <p:spPr>
              <a:xfrm>
                <a:off x="3187701" y="2768600"/>
                <a:ext cx="2767525" cy="66751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t="48705" b="266"/>
              <a:stretch/>
            </p:blipFill>
            <p:spPr>
              <a:xfrm>
                <a:off x="3186627" y="3642782"/>
                <a:ext cx="2768600" cy="667512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10479882" y="2484909"/>
              <a:ext cx="9733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y</a:t>
              </a:r>
              <a:r>
                <a:rPr lang="en-US" sz="2800" smtClean="0"/>
                <a:t> = 0</a:t>
              </a:r>
              <a:endParaRPr lang="en-US" sz="28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479882" y="3445817"/>
              <a:ext cx="9733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y</a:t>
              </a:r>
              <a:r>
                <a:rPr lang="en-US" sz="2800" dirty="0" smtClean="0"/>
                <a:t> = 1</a:t>
              </a:r>
              <a:endParaRPr lang="en-US" sz="28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51840" y="4261888"/>
            <a:ext cx="2502680" cy="2178833"/>
            <a:chOff x="715475" y="4135206"/>
            <a:chExt cx="2502680" cy="2178833"/>
          </a:xfrm>
        </p:grpSpPr>
        <p:pic>
          <p:nvPicPr>
            <p:cNvPr id="50" name="Picture 4" descr="https://encrypted-tbn1.gstatic.com/images?q=tbn:ANd9GcQ-1rHkamhDd8jaylUzd9ZLACpZeFJeUbYXt8ulOFnLR3-GhW0v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33803" r="10141" b="21695"/>
            <a:stretch>
              <a:fillRect/>
            </a:stretch>
          </p:blipFill>
          <p:spPr bwMode="auto">
            <a:xfrm>
              <a:off x="715475" y="4135206"/>
              <a:ext cx="2502680" cy="21788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52" name="Rectangle 51"/>
            <p:cNvSpPr/>
            <p:nvPr/>
          </p:nvSpPr>
          <p:spPr>
            <a:xfrm>
              <a:off x="1033574" y="5263974"/>
              <a:ext cx="373138" cy="35792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51478" y="4338406"/>
              <a:ext cx="373138" cy="35792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</p:grpSp>
      <p:sp>
        <p:nvSpPr>
          <p:cNvPr id="65" name="Right Arrow 64"/>
          <p:cNvSpPr/>
          <p:nvPr/>
        </p:nvSpPr>
        <p:spPr>
          <a:xfrm>
            <a:off x="3454400" y="5005888"/>
            <a:ext cx="284480" cy="56764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/>
          <p:cNvGrpSpPr/>
          <p:nvPr/>
        </p:nvGrpSpPr>
        <p:grpSpPr>
          <a:xfrm>
            <a:off x="3938760" y="4258379"/>
            <a:ext cx="4142672" cy="2557903"/>
            <a:chOff x="3917286" y="4154570"/>
            <a:chExt cx="4142672" cy="255790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t="14257" r="16402"/>
            <a:stretch/>
          </p:blipFill>
          <p:spPr>
            <a:xfrm>
              <a:off x="4691332" y="5000485"/>
              <a:ext cx="1068584" cy="1356445"/>
            </a:xfrm>
            <a:prstGeom prst="rect">
              <a:avLst/>
            </a:prstGeom>
          </p:spPr>
        </p:pic>
        <p:grpSp>
          <p:nvGrpSpPr>
            <p:cNvPr id="64" name="Group 63"/>
            <p:cNvGrpSpPr/>
            <p:nvPr/>
          </p:nvGrpSpPr>
          <p:grpSpPr>
            <a:xfrm>
              <a:off x="3917286" y="4159973"/>
              <a:ext cx="3589036" cy="2552500"/>
              <a:chOff x="3978246" y="4236491"/>
              <a:chExt cx="3589036" cy="2552500"/>
            </a:xfrm>
          </p:grpSpPr>
          <p:cxnSp>
            <p:nvCxnSpPr>
              <p:cNvPr id="55" name="Straight Arrow Connector 54"/>
              <p:cNvCxnSpPr/>
              <p:nvPr/>
            </p:nvCxnSpPr>
            <p:spPr>
              <a:xfrm>
                <a:off x="4511663" y="6237610"/>
                <a:ext cx="3055619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 flipV="1">
                <a:off x="4624692" y="4236491"/>
                <a:ext cx="0" cy="2178834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 rot="16200000">
                <a:off x="3566755" y="4851182"/>
                <a:ext cx="140775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accent2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Pixel 2</a:t>
                </a:r>
                <a:endParaRPr lang="en-US" sz="3200" dirty="0">
                  <a:solidFill>
                    <a:schemeClr val="accent2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160823" y="6204216"/>
                <a:ext cx="140775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accent5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Pixel 1</a:t>
                </a:r>
                <a:endParaRPr lang="en-US" sz="3200" dirty="0">
                  <a:solidFill>
                    <a:schemeClr val="accent5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pic>
          <p:nvPicPr>
            <p:cNvPr id="70" name="Picture 4" descr="https://encrypted-tbn1.gstatic.com/images?q=tbn:ANd9GcQ-1rHkamhDd8jaylUzd9ZLACpZeFJeUbYXt8ulOFnLR3-GhW0v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33803" r="10141" b="21695"/>
            <a:stretch>
              <a:fillRect/>
            </a:stretch>
          </p:blipFill>
          <p:spPr bwMode="auto">
            <a:xfrm>
              <a:off x="6241934" y="4154570"/>
              <a:ext cx="971646" cy="8459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05495" y="5067051"/>
              <a:ext cx="1854463" cy="1467344"/>
            </a:xfrm>
            <a:prstGeom prst="rect">
              <a:avLst/>
            </a:prstGeom>
          </p:spPr>
        </p:pic>
      </p:grpSp>
      <p:cxnSp>
        <p:nvCxnSpPr>
          <p:cNvPr id="76" name="Straight Connector 75"/>
          <p:cNvCxnSpPr/>
          <p:nvPr/>
        </p:nvCxnSpPr>
        <p:spPr>
          <a:xfrm>
            <a:off x="10121723" y="4186665"/>
            <a:ext cx="1693775" cy="1470103"/>
          </a:xfrm>
          <a:prstGeom prst="line">
            <a:avLst/>
          </a:prstGeom>
          <a:ln w="76200"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94" name="Group 93"/>
          <p:cNvGrpSpPr/>
          <p:nvPr/>
        </p:nvGrpSpPr>
        <p:grpSpPr>
          <a:xfrm>
            <a:off x="8333808" y="4186665"/>
            <a:ext cx="3589036" cy="2629617"/>
            <a:chOff x="8049328" y="4186665"/>
            <a:chExt cx="3589036" cy="2629617"/>
          </a:xfrm>
        </p:grpSpPr>
        <p:grpSp>
          <p:nvGrpSpPr>
            <p:cNvPr id="82" name="Group 81"/>
            <p:cNvGrpSpPr/>
            <p:nvPr/>
          </p:nvGrpSpPr>
          <p:grpSpPr>
            <a:xfrm>
              <a:off x="8049328" y="4263782"/>
              <a:ext cx="3589036" cy="2552500"/>
              <a:chOff x="3978246" y="4236491"/>
              <a:chExt cx="3589036" cy="2552500"/>
            </a:xfrm>
          </p:grpSpPr>
          <p:cxnSp>
            <p:nvCxnSpPr>
              <p:cNvPr id="86" name="Straight Arrow Connector 85"/>
              <p:cNvCxnSpPr/>
              <p:nvPr/>
            </p:nvCxnSpPr>
            <p:spPr>
              <a:xfrm>
                <a:off x="4511663" y="6237610"/>
                <a:ext cx="3055619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/>
              <p:nvPr/>
            </p:nvCxnSpPr>
            <p:spPr>
              <a:xfrm flipV="1">
                <a:off x="4624692" y="4236491"/>
                <a:ext cx="0" cy="2178834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/>
              <p:cNvSpPr txBox="1"/>
              <p:nvPr/>
            </p:nvSpPr>
            <p:spPr>
              <a:xfrm rot="16200000">
                <a:off x="3566755" y="4851182"/>
                <a:ext cx="140775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accent2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Pixel 2</a:t>
                </a:r>
                <a:endParaRPr lang="en-US" sz="3200" dirty="0">
                  <a:solidFill>
                    <a:schemeClr val="accent2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160823" y="6204216"/>
                <a:ext cx="140775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accent5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Pixel 1</a:t>
                </a:r>
                <a:endParaRPr lang="en-US" sz="3200" dirty="0">
                  <a:solidFill>
                    <a:schemeClr val="accent5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10553432" y="4236447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1</a:t>
              </a:r>
              <a:endParaRPr lang="en-US" sz="54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9239898" y="524248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1</a:t>
              </a:r>
              <a:endParaRPr lang="en-US" sz="54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9338388" y="4186665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mtClean="0"/>
                <a:t>0</a:t>
              </a:r>
              <a:endParaRPr lang="en-US" sz="54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0581703" y="539259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0</a:t>
              </a:r>
              <a:endParaRPr lang="en-US" sz="5400" dirty="0"/>
            </a:p>
          </p:txBody>
        </p:sp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9603" y="3962401"/>
            <a:ext cx="896433" cy="1069674"/>
          </a:xfrm>
          <a:prstGeom prst="rect">
            <a:avLst/>
          </a:prstGeom>
        </p:spPr>
      </p:pic>
      <p:grpSp>
        <p:nvGrpSpPr>
          <p:cNvPr id="103" name="Group 102"/>
          <p:cNvGrpSpPr/>
          <p:nvPr/>
        </p:nvGrpSpPr>
        <p:grpSpPr>
          <a:xfrm>
            <a:off x="8918583" y="1638677"/>
            <a:ext cx="117696" cy="1101446"/>
            <a:chOff x="8918583" y="1638677"/>
            <a:chExt cx="117696" cy="1101446"/>
          </a:xfrm>
        </p:grpSpPr>
        <p:sp>
          <p:nvSpPr>
            <p:cNvPr id="101" name="Rectangle 100"/>
            <p:cNvSpPr/>
            <p:nvPr/>
          </p:nvSpPr>
          <p:spPr>
            <a:xfrm>
              <a:off x="8918584" y="1638677"/>
              <a:ext cx="117695" cy="11769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8918583" y="2622428"/>
              <a:ext cx="117695" cy="11769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103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6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ight Arrow 94"/>
          <p:cNvSpPr/>
          <p:nvPr/>
        </p:nvSpPr>
        <p:spPr>
          <a:xfrm>
            <a:off x="7893911" y="2281931"/>
            <a:ext cx="284480" cy="56764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046" y="0"/>
            <a:ext cx="11463867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Feature Engineering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479" y="4163501"/>
            <a:ext cx="10541000" cy="715048"/>
          </a:xfrm>
        </p:spPr>
        <p:txBody>
          <a:bodyPr>
            <a:normAutofit/>
          </a:bodyPr>
          <a:lstStyle/>
          <a:p>
            <a:r>
              <a:rPr lang="en-US" dirty="0" smtClean="0"/>
              <a:t>Rather than use raw </a:t>
            </a:r>
            <a:r>
              <a:rPr lang="en-US" b="1" dirty="0" smtClean="0"/>
              <a:t>pixels build/train feature functions</a:t>
            </a:r>
            <a:r>
              <a:rPr lang="en-US" dirty="0" smtClean="0"/>
              <a:t>: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751840" y="1532984"/>
            <a:ext cx="2502680" cy="2178833"/>
            <a:chOff x="715475" y="4135206"/>
            <a:chExt cx="2502680" cy="2178833"/>
          </a:xfrm>
        </p:grpSpPr>
        <p:pic>
          <p:nvPicPr>
            <p:cNvPr id="50" name="Picture 4" descr="https://encrypted-tbn1.gstatic.com/images?q=tbn:ANd9GcQ-1rHkamhDd8jaylUzd9ZLACpZeFJeUbYXt8ulOFnLR3-GhW0v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33803" r="10141" b="21695"/>
            <a:stretch>
              <a:fillRect/>
            </a:stretch>
          </p:blipFill>
          <p:spPr bwMode="auto">
            <a:xfrm>
              <a:off x="715475" y="4135206"/>
              <a:ext cx="2502680" cy="21788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52" name="Rectangle 51"/>
            <p:cNvSpPr/>
            <p:nvPr/>
          </p:nvSpPr>
          <p:spPr>
            <a:xfrm>
              <a:off x="1033574" y="5263974"/>
              <a:ext cx="373138" cy="35792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51478" y="4338406"/>
              <a:ext cx="373138" cy="35792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</p:grpSp>
      <p:sp>
        <p:nvSpPr>
          <p:cNvPr id="65" name="Right Arrow 64"/>
          <p:cNvSpPr/>
          <p:nvPr/>
        </p:nvSpPr>
        <p:spPr>
          <a:xfrm>
            <a:off x="3454400" y="2276984"/>
            <a:ext cx="284480" cy="56764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/>
          <p:cNvGrpSpPr/>
          <p:nvPr/>
        </p:nvGrpSpPr>
        <p:grpSpPr>
          <a:xfrm>
            <a:off x="3938760" y="1529475"/>
            <a:ext cx="4142672" cy="2557903"/>
            <a:chOff x="3917286" y="4154570"/>
            <a:chExt cx="4142672" cy="255790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t="14257" r="16402"/>
            <a:stretch/>
          </p:blipFill>
          <p:spPr>
            <a:xfrm>
              <a:off x="4691332" y="5000485"/>
              <a:ext cx="1068584" cy="1356445"/>
            </a:xfrm>
            <a:prstGeom prst="rect">
              <a:avLst/>
            </a:prstGeom>
          </p:spPr>
        </p:pic>
        <p:grpSp>
          <p:nvGrpSpPr>
            <p:cNvPr id="64" name="Group 63"/>
            <p:cNvGrpSpPr/>
            <p:nvPr/>
          </p:nvGrpSpPr>
          <p:grpSpPr>
            <a:xfrm>
              <a:off x="3917286" y="4159973"/>
              <a:ext cx="3589036" cy="2552500"/>
              <a:chOff x="3978246" y="4236491"/>
              <a:chExt cx="3589036" cy="2552500"/>
            </a:xfrm>
          </p:grpSpPr>
          <p:cxnSp>
            <p:nvCxnSpPr>
              <p:cNvPr id="55" name="Straight Arrow Connector 54"/>
              <p:cNvCxnSpPr/>
              <p:nvPr/>
            </p:nvCxnSpPr>
            <p:spPr>
              <a:xfrm>
                <a:off x="4511663" y="6237610"/>
                <a:ext cx="3055619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 flipV="1">
                <a:off x="4624692" y="4236491"/>
                <a:ext cx="0" cy="2178834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 rot="16200000">
                <a:off x="3566755" y="4851182"/>
                <a:ext cx="140775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accent2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Pixel 2</a:t>
                </a:r>
                <a:endParaRPr lang="en-US" sz="3200" dirty="0">
                  <a:solidFill>
                    <a:schemeClr val="accent2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160823" y="6204216"/>
                <a:ext cx="140775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accent5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Pixel 1</a:t>
                </a:r>
                <a:endParaRPr lang="en-US" sz="3200" dirty="0">
                  <a:solidFill>
                    <a:schemeClr val="accent5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pic>
          <p:nvPicPr>
            <p:cNvPr id="70" name="Picture 4" descr="https://encrypted-tbn1.gstatic.com/images?q=tbn:ANd9GcQ-1rHkamhDd8jaylUzd9ZLACpZeFJeUbYXt8ulOFnLR3-GhW0v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33803" r="10141" b="21695"/>
            <a:stretch>
              <a:fillRect/>
            </a:stretch>
          </p:blipFill>
          <p:spPr bwMode="auto">
            <a:xfrm>
              <a:off x="6241934" y="4154570"/>
              <a:ext cx="971646" cy="8459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05495" y="5067051"/>
              <a:ext cx="1854463" cy="1467344"/>
            </a:xfrm>
            <a:prstGeom prst="rect">
              <a:avLst/>
            </a:prstGeom>
          </p:spPr>
        </p:pic>
      </p:grpSp>
      <p:cxnSp>
        <p:nvCxnSpPr>
          <p:cNvPr id="76" name="Straight Connector 75"/>
          <p:cNvCxnSpPr/>
          <p:nvPr/>
        </p:nvCxnSpPr>
        <p:spPr>
          <a:xfrm>
            <a:off x="10121723" y="1457761"/>
            <a:ext cx="1693775" cy="1470103"/>
          </a:xfrm>
          <a:prstGeom prst="line">
            <a:avLst/>
          </a:prstGeom>
          <a:ln w="76200"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94" name="Group 93"/>
          <p:cNvGrpSpPr/>
          <p:nvPr/>
        </p:nvGrpSpPr>
        <p:grpSpPr>
          <a:xfrm>
            <a:off x="8333808" y="1457761"/>
            <a:ext cx="3589036" cy="2629617"/>
            <a:chOff x="8049328" y="4186665"/>
            <a:chExt cx="3589036" cy="2629617"/>
          </a:xfrm>
        </p:grpSpPr>
        <p:grpSp>
          <p:nvGrpSpPr>
            <p:cNvPr id="82" name="Group 81"/>
            <p:cNvGrpSpPr/>
            <p:nvPr/>
          </p:nvGrpSpPr>
          <p:grpSpPr>
            <a:xfrm>
              <a:off x="8049328" y="4263782"/>
              <a:ext cx="3589036" cy="2552500"/>
              <a:chOff x="3978246" y="4236491"/>
              <a:chExt cx="3589036" cy="2552500"/>
            </a:xfrm>
          </p:grpSpPr>
          <p:cxnSp>
            <p:nvCxnSpPr>
              <p:cNvPr id="86" name="Straight Arrow Connector 85"/>
              <p:cNvCxnSpPr/>
              <p:nvPr/>
            </p:nvCxnSpPr>
            <p:spPr>
              <a:xfrm>
                <a:off x="4511663" y="6237610"/>
                <a:ext cx="3055619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/>
              <p:nvPr/>
            </p:nvCxnSpPr>
            <p:spPr>
              <a:xfrm flipV="1">
                <a:off x="4624692" y="4236491"/>
                <a:ext cx="0" cy="2178834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/>
              <p:cNvSpPr txBox="1"/>
              <p:nvPr/>
            </p:nvSpPr>
            <p:spPr>
              <a:xfrm rot="16200000">
                <a:off x="3566755" y="4851182"/>
                <a:ext cx="140775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accent2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Pixel 2</a:t>
                </a:r>
                <a:endParaRPr lang="en-US" sz="3200" dirty="0">
                  <a:solidFill>
                    <a:schemeClr val="accent2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160823" y="6204216"/>
                <a:ext cx="140775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accent5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Pixel 1</a:t>
                </a:r>
                <a:endParaRPr lang="en-US" sz="3200" dirty="0">
                  <a:solidFill>
                    <a:schemeClr val="accent5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10553432" y="4236447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1</a:t>
              </a:r>
              <a:endParaRPr lang="en-US" sz="54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9239898" y="524248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1</a:t>
              </a:r>
              <a:endParaRPr lang="en-US" sz="54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9338388" y="4186665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mtClean="0"/>
                <a:t>0</a:t>
              </a:r>
              <a:endParaRPr lang="en-US" sz="54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0581703" y="539259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0</a:t>
              </a:r>
              <a:endParaRPr lang="en-US" sz="5400" dirty="0"/>
            </a:p>
          </p:txBody>
        </p:sp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9603" y="1233497"/>
            <a:ext cx="896433" cy="106967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17259" y="4689294"/>
            <a:ext cx="5641851" cy="1922205"/>
            <a:chOff x="517259" y="4689294"/>
            <a:chExt cx="5641851" cy="1922205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t="14257" r="16402"/>
            <a:stretch/>
          </p:blipFill>
          <p:spPr>
            <a:xfrm>
              <a:off x="966749" y="4689294"/>
              <a:ext cx="1514280" cy="192220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7259" y="5496329"/>
              <a:ext cx="357581" cy="476774"/>
            </a:xfrm>
            <a:prstGeom prst="rect">
              <a:avLst/>
            </a:prstGeom>
          </p:spPr>
        </p:pic>
        <p:sp>
          <p:nvSpPr>
            <p:cNvPr id="12" name="Double Bracket 11"/>
            <p:cNvSpPr/>
            <p:nvPr/>
          </p:nvSpPr>
          <p:spPr>
            <a:xfrm>
              <a:off x="966749" y="4860182"/>
              <a:ext cx="1774598" cy="1751317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43489" y="5278166"/>
              <a:ext cx="64545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=</a:t>
              </a:r>
              <a:endParaRPr lang="en-US" sz="54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86867" y="5009249"/>
              <a:ext cx="476581" cy="487080"/>
            </a:xfrm>
            <a:prstGeom prst="rect">
              <a:avLst/>
            </a:prstGeom>
            <a:noFill/>
            <a:ln w="44450">
              <a:solidFill>
                <a:schemeClr val="accent5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887698" y="5526810"/>
              <a:ext cx="355809" cy="384292"/>
            </a:xfrm>
            <a:prstGeom prst="rect">
              <a:avLst/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15438" y="5407201"/>
              <a:ext cx="26436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(</a:t>
              </a:r>
              <a:r>
                <a:rPr lang="en-US" sz="3200" dirty="0" smtClean="0">
                  <a:solidFill>
                    <a:schemeClr val="accent5"/>
                  </a:solidFill>
                </a:rPr>
                <a:t>Paws</a:t>
              </a:r>
              <a:r>
                <a:rPr lang="en-US" sz="3200" dirty="0" smtClean="0"/>
                <a:t>, </a:t>
              </a:r>
              <a:r>
                <a:rPr lang="en-US" sz="3200" dirty="0" smtClean="0">
                  <a:solidFill>
                    <a:schemeClr val="accent2"/>
                  </a:solidFill>
                </a:rPr>
                <a:t>Furry</a:t>
              </a:r>
              <a:r>
                <a:rPr lang="en-US" sz="3200" dirty="0" smtClean="0"/>
                <a:t>)</a:t>
              </a:r>
              <a:endParaRPr lang="en-US" sz="3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73617" y="4580162"/>
            <a:ext cx="3589035" cy="2265305"/>
            <a:chOff x="7554097" y="4580162"/>
            <a:chExt cx="3589035" cy="2265305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8882476" y="4886285"/>
              <a:ext cx="1693775" cy="1470103"/>
            </a:xfrm>
            <a:prstGeom prst="line">
              <a:avLst/>
            </a:prstGeom>
            <a:ln w="76200">
              <a:prstDash val="sysDot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7554097" y="4580162"/>
              <a:ext cx="3589035" cy="2265305"/>
              <a:chOff x="8049329" y="4307926"/>
              <a:chExt cx="3589035" cy="2265305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8049329" y="4622976"/>
                <a:ext cx="3589035" cy="1950255"/>
                <a:chOff x="3978247" y="4595685"/>
                <a:chExt cx="3589035" cy="1950255"/>
              </a:xfrm>
            </p:grpSpPr>
            <p:cxnSp>
              <p:nvCxnSpPr>
                <p:cNvPr id="66" name="Straight Arrow Connector 65"/>
                <p:cNvCxnSpPr/>
                <p:nvPr/>
              </p:nvCxnSpPr>
              <p:spPr>
                <a:xfrm>
                  <a:off x="4511663" y="5939900"/>
                  <a:ext cx="3055619" cy="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/>
                <p:cNvCxnSpPr/>
                <p:nvPr/>
              </p:nvCxnSpPr>
              <p:spPr>
                <a:xfrm flipV="1">
                  <a:off x="4688487" y="4595685"/>
                  <a:ext cx="0" cy="1429275"/>
                </a:xfrm>
                <a:prstGeom prst="straightConnector1">
                  <a:avLst/>
                </a:prstGeom>
                <a:ln w="381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TextBox 67"/>
                <p:cNvSpPr txBox="1"/>
                <p:nvPr/>
              </p:nvSpPr>
              <p:spPr>
                <a:xfrm rot="16200000">
                  <a:off x="3707820" y="5085097"/>
                  <a:ext cx="112562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 smtClean="0">
                      <a:solidFill>
                        <a:schemeClr val="accent2"/>
                      </a:solidFill>
                      <a:latin typeface="Helvetica Neue" charset="0"/>
                      <a:ea typeface="Helvetica Neue" charset="0"/>
                      <a:cs typeface="Helvetica Neue" charset="0"/>
                    </a:rPr>
                    <a:t>Furry</a:t>
                  </a:r>
                  <a:endParaRPr lang="en-US" sz="3200" dirty="0">
                    <a:solidFill>
                      <a:schemeClr val="accent2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5300419" y="5961165"/>
                  <a:ext cx="118654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 smtClean="0">
                      <a:solidFill>
                        <a:schemeClr val="accent5"/>
                      </a:solidFill>
                      <a:latin typeface="Helvetica Neue" charset="0"/>
                      <a:ea typeface="Helvetica Neue" charset="0"/>
                      <a:cs typeface="Helvetica Neue" charset="0"/>
                    </a:rPr>
                    <a:t>Paws</a:t>
                  </a:r>
                  <a:endParaRPr lang="en-US" sz="3200" dirty="0">
                    <a:solidFill>
                      <a:schemeClr val="accent5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  <p:sp>
            <p:nvSpPr>
              <p:cNvPr id="58" name="TextBox 57"/>
              <p:cNvSpPr txBox="1"/>
              <p:nvPr/>
            </p:nvSpPr>
            <p:spPr>
              <a:xfrm>
                <a:off x="10581703" y="4930188"/>
                <a:ext cx="49885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 smtClean="0"/>
                  <a:t>1</a:t>
                </a:r>
                <a:endParaRPr lang="en-US" sz="5400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964772" y="4307926"/>
                <a:ext cx="49885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 smtClean="0"/>
                  <a:t>1</a:t>
                </a:r>
                <a:endParaRPr lang="en-US" sz="5400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938888" y="5236040"/>
                <a:ext cx="49885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smtClean="0"/>
                  <a:t>0</a:t>
                </a:r>
                <a:endParaRPr lang="en-US" sz="5400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9619245" y="5138598"/>
                <a:ext cx="49885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 smtClean="0"/>
                  <a:t>0</a:t>
                </a:r>
                <a:endParaRPr lang="en-US" sz="5400" dirty="0"/>
              </a:p>
            </p:txBody>
          </p:sp>
        </p:grpSp>
      </p:grpSp>
      <p:sp>
        <p:nvSpPr>
          <p:cNvPr id="71" name="Right Arrow 70"/>
          <p:cNvSpPr/>
          <p:nvPr/>
        </p:nvSpPr>
        <p:spPr>
          <a:xfrm>
            <a:off x="6352093" y="5410834"/>
            <a:ext cx="284480" cy="56764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93100" y="4720007"/>
            <a:ext cx="2089656" cy="5902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57481" y="877816"/>
            <a:ext cx="1317366" cy="57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11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740" y="285357"/>
            <a:ext cx="10515600" cy="1325563"/>
          </a:xfrm>
        </p:spPr>
        <p:txBody>
          <a:bodyPr/>
          <a:lstStyle/>
          <a:p>
            <a:r>
              <a:rPr lang="en-US" dirty="0" smtClean="0"/>
              <a:t>Composition Linear Models and </a:t>
            </a:r>
            <a:br>
              <a:rPr lang="en-US" dirty="0" smtClean="0"/>
            </a:br>
            <a:r>
              <a:rPr lang="en-US" dirty="0" smtClean="0"/>
              <a:t>Nonlinearities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3605834" y="1910551"/>
            <a:ext cx="1822883" cy="4562985"/>
            <a:chOff x="4150299" y="1195615"/>
            <a:chExt cx="1822883" cy="4562985"/>
          </a:xfrm>
        </p:grpSpPr>
        <p:sp>
          <p:nvSpPr>
            <p:cNvPr id="96" name="Rounded Rectangle 95"/>
            <p:cNvSpPr/>
            <p:nvPr/>
          </p:nvSpPr>
          <p:spPr>
            <a:xfrm>
              <a:off x="4697331" y="2013984"/>
              <a:ext cx="857033" cy="29751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0" name="Oval 99"/>
            <p:cNvSpPr/>
            <p:nvPr/>
          </p:nvSpPr>
          <p:spPr>
            <a:xfrm>
              <a:off x="4800227" y="2157091"/>
              <a:ext cx="615951" cy="6159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91440" rtlCol="0" anchor="ctr"/>
            <a:lstStyle/>
            <a:p>
              <a:pPr algn="ctr"/>
              <a:r>
                <a:rPr lang="en-US" sz="3200" i="1" dirty="0" smtClean="0">
                  <a:latin typeface="Helvetica Neue" charset="0"/>
                  <a:ea typeface="Helvetica Neue" charset="0"/>
                  <a:cs typeface="Helvetica Neue" charset="0"/>
                </a:rPr>
                <a:t>x</a:t>
              </a:r>
              <a:r>
                <a:rPr lang="en-US" sz="3200" i="1" baseline="-25000" dirty="0" smtClean="0">
                  <a:latin typeface="Helvetica Neue" charset="0"/>
                  <a:ea typeface="Helvetica Neue" charset="0"/>
                  <a:cs typeface="Helvetica Neue" charset="0"/>
                </a:rPr>
                <a:t>1</a:t>
              </a:r>
              <a:endParaRPr lang="en-US" sz="2000" i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4800227" y="3011991"/>
              <a:ext cx="615951" cy="6159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91440" rtlCol="0" anchor="ctr"/>
            <a:lstStyle/>
            <a:p>
              <a:pPr algn="ctr"/>
              <a:r>
                <a:rPr lang="en-US" sz="3200" i="1" dirty="0" smtClean="0">
                  <a:latin typeface="Helvetica Neue" charset="0"/>
                  <a:ea typeface="Helvetica Neue" charset="0"/>
                  <a:cs typeface="Helvetica Neue" charset="0"/>
                </a:rPr>
                <a:t>x</a:t>
              </a:r>
              <a:r>
                <a:rPr lang="en-US" sz="3200" i="1" baseline="-25000" dirty="0" smtClean="0">
                  <a:latin typeface="Helvetica Neue" charset="0"/>
                  <a:ea typeface="Helvetica Neue" charset="0"/>
                  <a:cs typeface="Helvetica Neue" charset="0"/>
                </a:rPr>
                <a:t>2</a:t>
              </a:r>
              <a:endParaRPr lang="en-US" sz="2000" i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4800227" y="4207712"/>
              <a:ext cx="615951" cy="6159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91440" rtlCol="0" anchor="ctr"/>
            <a:lstStyle/>
            <a:p>
              <a:pPr algn="ctr"/>
              <a:r>
                <a:rPr lang="en-US" sz="3200" i="1" dirty="0" err="1" smtClean="0">
                  <a:latin typeface="Helvetica Neue" charset="0"/>
                  <a:ea typeface="Helvetica Neue" charset="0"/>
                  <a:cs typeface="Helvetica Neue" charset="0"/>
                </a:rPr>
                <a:t>x</a:t>
              </a:r>
              <a:r>
                <a:rPr lang="en-US" sz="3200" i="1" baseline="-25000" dirty="0" err="1" smtClean="0">
                  <a:latin typeface="Helvetica Neue" charset="0"/>
                  <a:ea typeface="Helvetica Neue" charset="0"/>
                  <a:cs typeface="Helvetica Neue" charset="0"/>
                </a:rPr>
                <a:t>d</a:t>
              </a:r>
              <a:endParaRPr lang="en-US" sz="2000" i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243221" y="1195615"/>
              <a:ext cx="172996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5"/>
                  </a:solidFill>
                  <a:latin typeface="Helvetica Neue" charset="0"/>
                  <a:ea typeface="Helvetica Neue" charset="0"/>
                  <a:cs typeface="Helvetica Neue" charset="0"/>
                </a:rPr>
                <a:t>Input Layer</a:t>
              </a:r>
            </a:p>
            <a:p>
              <a:pPr algn="ctr"/>
              <a:r>
                <a:rPr lang="en-US" sz="2400" dirty="0" smtClean="0">
                  <a:solidFill>
                    <a:schemeClr val="accent5"/>
                  </a:solidFill>
                  <a:latin typeface="Helvetica Neue" charset="0"/>
                  <a:ea typeface="Helvetica Neue" charset="0"/>
                  <a:cs typeface="Helvetica Neue" charset="0"/>
                </a:rPr>
                <a:t>(Pixels)</a:t>
              </a:r>
              <a:endParaRPr lang="en-US" sz="2400" dirty="0">
                <a:solidFill>
                  <a:schemeClr val="accent5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4150299" y="4047279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d</a:t>
              </a:r>
              <a:endParaRPr lang="en-US" sz="4400" dirty="0"/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4876419" y="4989159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mtClean="0"/>
                <a:t>1</a:t>
              </a:r>
              <a:endParaRPr lang="en-US" sz="44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29350" y="2815899"/>
            <a:ext cx="1363941" cy="2509952"/>
            <a:chOff x="6572361" y="2013984"/>
            <a:chExt cx="1363941" cy="2509952"/>
          </a:xfrm>
        </p:grpSpPr>
        <p:sp>
          <p:nvSpPr>
            <p:cNvPr id="17" name="Rectangle 16"/>
            <p:cNvSpPr/>
            <p:nvPr/>
          </p:nvSpPr>
          <p:spPr>
            <a:xfrm>
              <a:off x="7039155" y="2013984"/>
              <a:ext cx="897147" cy="181532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/>
                <a:t>z</a:t>
              </a:r>
              <a:endParaRPr lang="en-US" dirty="0"/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6572361" y="2465066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k</a:t>
              </a:r>
              <a:endParaRPr lang="en-US" sz="4400" dirty="0"/>
            </a:p>
          </p:txBody>
        </p:sp>
        <p:sp>
          <p:nvSpPr>
            <p:cNvPr id="320" name="TextBox 319"/>
            <p:cNvSpPr txBox="1"/>
            <p:nvPr/>
          </p:nvSpPr>
          <p:spPr>
            <a:xfrm>
              <a:off x="7238300" y="3754495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mtClean="0"/>
                <a:t>1</a:t>
              </a:r>
              <a:endParaRPr lang="en-US" sz="44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42848" y="2046144"/>
            <a:ext cx="3484559" cy="2570507"/>
            <a:chOff x="397328" y="1313953"/>
            <a:chExt cx="3484559" cy="2570507"/>
          </a:xfrm>
        </p:grpSpPr>
        <p:sp>
          <p:nvSpPr>
            <p:cNvPr id="5" name="Rectangle 4"/>
            <p:cNvSpPr/>
            <p:nvPr/>
          </p:nvSpPr>
          <p:spPr>
            <a:xfrm>
              <a:off x="897148" y="2065741"/>
              <a:ext cx="2984739" cy="1818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/>
                <a:t>W</a:t>
              </a:r>
              <a:r>
                <a:rPr lang="en-US" sz="4000" baseline="30000" dirty="0" smtClean="0"/>
                <a:t>0</a:t>
              </a:r>
              <a:endParaRPr lang="en-US" sz="4000" baseline="30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7328" y="2534078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k</a:t>
              </a:r>
              <a:endParaRPr lang="en-US" sz="4400" dirty="0"/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2171462" y="1313953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d</a:t>
              </a:r>
              <a:endParaRPr lang="en-US" sz="4400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050465" y="3291792"/>
            <a:ext cx="54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=</a:t>
            </a:r>
            <a:endParaRPr lang="en-US" sz="4800" dirty="0"/>
          </a:p>
        </p:txBody>
      </p:sp>
      <p:sp>
        <p:nvSpPr>
          <p:cNvPr id="31" name="Right Arrow 30"/>
          <p:cNvSpPr/>
          <p:nvPr/>
        </p:nvSpPr>
        <p:spPr>
          <a:xfrm>
            <a:off x="7295027" y="3398663"/>
            <a:ext cx="465826" cy="546924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2" name="Group 321"/>
          <p:cNvGrpSpPr/>
          <p:nvPr/>
        </p:nvGrpSpPr>
        <p:grpSpPr>
          <a:xfrm>
            <a:off x="8566203" y="2798007"/>
            <a:ext cx="1363941" cy="2509952"/>
            <a:chOff x="6572361" y="2013984"/>
            <a:chExt cx="1363941" cy="2509952"/>
          </a:xfrm>
        </p:grpSpPr>
        <p:sp>
          <p:nvSpPr>
            <p:cNvPr id="323" name="Rectangle 322"/>
            <p:cNvSpPr/>
            <p:nvPr/>
          </p:nvSpPr>
          <p:spPr>
            <a:xfrm>
              <a:off x="7039155" y="2013984"/>
              <a:ext cx="897147" cy="181532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/>
                <a:t>z</a:t>
              </a:r>
              <a:endParaRPr lang="en-US" dirty="0"/>
            </a:p>
          </p:txBody>
        </p:sp>
        <p:sp>
          <p:nvSpPr>
            <p:cNvPr id="324" name="TextBox 323"/>
            <p:cNvSpPr txBox="1"/>
            <p:nvPr/>
          </p:nvSpPr>
          <p:spPr>
            <a:xfrm>
              <a:off x="6572361" y="2465066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k</a:t>
              </a:r>
              <a:endParaRPr lang="en-US" sz="4400" dirty="0"/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7238300" y="3754495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mtClean="0"/>
                <a:t>1</a:t>
              </a:r>
              <a:endParaRPr lang="en-US" sz="4400" dirty="0"/>
            </a:p>
          </p:txBody>
        </p:sp>
      </p:grpSp>
      <p:sp>
        <p:nvSpPr>
          <p:cNvPr id="328" name="TextBox 327"/>
          <p:cNvSpPr txBox="1"/>
          <p:nvPr/>
        </p:nvSpPr>
        <p:spPr>
          <a:xfrm>
            <a:off x="10659943" y="324849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k</a:t>
            </a:r>
            <a:endParaRPr lang="en-US" sz="4400" dirty="0"/>
          </a:p>
        </p:txBody>
      </p:sp>
      <p:sp>
        <p:nvSpPr>
          <p:cNvPr id="329" name="TextBox 328"/>
          <p:cNvSpPr txBox="1"/>
          <p:nvPr/>
        </p:nvSpPr>
        <p:spPr>
          <a:xfrm>
            <a:off x="11325882" y="4537927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/>
              <a:t>1</a:t>
            </a:r>
            <a:endParaRPr lang="en-US" sz="4400" dirty="0"/>
          </a:p>
        </p:txBody>
      </p:sp>
      <p:sp>
        <p:nvSpPr>
          <p:cNvPr id="32" name="TextBox 31"/>
          <p:cNvSpPr txBox="1"/>
          <p:nvPr/>
        </p:nvSpPr>
        <p:spPr>
          <a:xfrm>
            <a:off x="7979562" y="3052317"/>
            <a:ext cx="635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𝜎</a:t>
            </a:r>
            <a:endParaRPr lang="en-US" sz="6000" dirty="0"/>
          </a:p>
        </p:txBody>
      </p:sp>
      <p:sp>
        <p:nvSpPr>
          <p:cNvPr id="330" name="TextBox 329"/>
          <p:cNvSpPr txBox="1"/>
          <p:nvPr/>
        </p:nvSpPr>
        <p:spPr>
          <a:xfrm>
            <a:off x="10148896" y="3256626"/>
            <a:ext cx="54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=</a:t>
            </a:r>
            <a:endParaRPr lang="en-US" sz="4800" dirty="0"/>
          </a:p>
        </p:txBody>
      </p:sp>
      <p:sp>
        <p:nvSpPr>
          <p:cNvPr id="34" name="Double Bracket 33"/>
          <p:cNvSpPr/>
          <p:nvPr/>
        </p:nvSpPr>
        <p:spPr>
          <a:xfrm>
            <a:off x="8566203" y="2551779"/>
            <a:ext cx="1582693" cy="2774071"/>
          </a:xfrm>
          <a:prstGeom prst="bracketPair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Rounded Rectangle 330"/>
          <p:cNvSpPr/>
          <p:nvPr/>
        </p:nvSpPr>
        <p:spPr>
          <a:xfrm>
            <a:off x="11126737" y="2797932"/>
            <a:ext cx="857033" cy="18075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2" name="Oval 331"/>
          <p:cNvSpPr/>
          <p:nvPr/>
        </p:nvSpPr>
        <p:spPr>
          <a:xfrm>
            <a:off x="11316291" y="2888764"/>
            <a:ext cx="504880" cy="5048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91440" rtlCol="0" anchor="ctr"/>
          <a:lstStyle/>
          <a:p>
            <a:pPr algn="ctr"/>
            <a:r>
              <a:rPr lang="en-US" sz="2400" i="1" dirty="0" smtClean="0">
                <a:latin typeface="Helvetica Neue" charset="0"/>
                <a:ea typeface="Helvetica Neue" charset="0"/>
                <a:cs typeface="Helvetica Neue" charset="0"/>
              </a:rPr>
              <a:t>h</a:t>
            </a:r>
            <a:r>
              <a:rPr lang="en-US" sz="2400" i="1" baseline="-25000" dirty="0" smtClean="0">
                <a:latin typeface="Helvetica Neue" charset="0"/>
                <a:ea typeface="Helvetica Neue" charset="0"/>
                <a:cs typeface="Helvetica Neue" charset="0"/>
              </a:rPr>
              <a:t>1</a:t>
            </a:r>
            <a:endParaRPr lang="en-US" sz="16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4" name="Oval 333"/>
          <p:cNvSpPr/>
          <p:nvPr/>
        </p:nvSpPr>
        <p:spPr>
          <a:xfrm>
            <a:off x="11330668" y="3456668"/>
            <a:ext cx="504880" cy="5048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91440" rtlCol="0" anchor="ctr"/>
          <a:lstStyle/>
          <a:p>
            <a:pPr algn="ctr"/>
            <a:r>
              <a:rPr lang="en-US" sz="2400" i="1" dirty="0" smtClean="0">
                <a:latin typeface="Helvetica Neue" charset="0"/>
                <a:ea typeface="Helvetica Neue" charset="0"/>
                <a:cs typeface="Helvetica Neue" charset="0"/>
              </a:rPr>
              <a:t>h</a:t>
            </a:r>
            <a:r>
              <a:rPr lang="en-US" sz="2400" i="1" baseline="-25000" dirty="0">
                <a:latin typeface="Helvetica Neue" charset="0"/>
                <a:ea typeface="Helvetica Neue" charset="0"/>
                <a:cs typeface="Helvetica Neue" charset="0"/>
              </a:rPr>
              <a:t>2</a:t>
            </a:r>
            <a:endParaRPr lang="en-US" sz="16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5" name="Oval 334"/>
          <p:cNvSpPr/>
          <p:nvPr/>
        </p:nvSpPr>
        <p:spPr>
          <a:xfrm>
            <a:off x="11313415" y="4024573"/>
            <a:ext cx="504880" cy="5048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91440" rtlCol="0" anchor="ctr"/>
          <a:lstStyle/>
          <a:p>
            <a:pPr algn="ctr"/>
            <a:r>
              <a:rPr lang="en-US" sz="2400" i="1" dirty="0" err="1" smtClean="0">
                <a:latin typeface="Helvetica Neue" charset="0"/>
                <a:ea typeface="Helvetica Neue" charset="0"/>
                <a:cs typeface="Helvetica Neue" charset="0"/>
              </a:rPr>
              <a:t>h</a:t>
            </a:r>
            <a:r>
              <a:rPr lang="en-US" sz="2400" i="1" baseline="-25000" dirty="0" err="1" smtClean="0">
                <a:latin typeface="Helvetica Neue" charset="0"/>
                <a:ea typeface="Helvetica Neue" charset="0"/>
                <a:cs typeface="Helvetica Neue" charset="0"/>
              </a:rPr>
              <a:t>k</a:t>
            </a:r>
            <a:endParaRPr lang="en-US" sz="16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07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8" grpId="0"/>
      <p:bldP spid="329" grpId="0"/>
      <p:bldP spid="32" grpId="0"/>
      <p:bldP spid="330" grpId="0"/>
      <p:bldP spid="34" grpId="0" animBg="1"/>
      <p:bldP spid="331" grpId="0" animBg="1"/>
      <p:bldP spid="332" grpId="0" animBg="1"/>
      <p:bldP spid="334" grpId="0" animBg="1"/>
      <p:bldP spid="3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740" y="285357"/>
            <a:ext cx="10515600" cy="1325563"/>
          </a:xfrm>
        </p:spPr>
        <p:txBody>
          <a:bodyPr/>
          <a:lstStyle/>
          <a:p>
            <a:r>
              <a:rPr lang="en-US" dirty="0" smtClean="0"/>
              <a:t>Composition Linear Models and </a:t>
            </a:r>
            <a:br>
              <a:rPr lang="en-US" dirty="0" smtClean="0"/>
            </a:br>
            <a:r>
              <a:rPr lang="en-US" dirty="0" smtClean="0"/>
              <a:t>Nonlinearities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-7364097" y="1910551"/>
            <a:ext cx="1822883" cy="4562985"/>
            <a:chOff x="4150299" y="1195615"/>
            <a:chExt cx="1822883" cy="4562985"/>
          </a:xfrm>
        </p:grpSpPr>
        <p:sp>
          <p:nvSpPr>
            <p:cNvPr id="96" name="Rounded Rectangle 95"/>
            <p:cNvSpPr/>
            <p:nvPr/>
          </p:nvSpPr>
          <p:spPr>
            <a:xfrm>
              <a:off x="4697331" y="2013984"/>
              <a:ext cx="857033" cy="29751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0" name="Oval 99"/>
            <p:cNvSpPr/>
            <p:nvPr/>
          </p:nvSpPr>
          <p:spPr>
            <a:xfrm>
              <a:off x="4800227" y="2157091"/>
              <a:ext cx="615951" cy="6159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91440" rtlCol="0" anchor="ctr"/>
            <a:lstStyle/>
            <a:p>
              <a:pPr algn="ctr"/>
              <a:r>
                <a:rPr lang="en-US" sz="3200" i="1" dirty="0" smtClean="0">
                  <a:latin typeface="Helvetica Neue" charset="0"/>
                  <a:ea typeface="Helvetica Neue" charset="0"/>
                  <a:cs typeface="Helvetica Neue" charset="0"/>
                </a:rPr>
                <a:t>x</a:t>
              </a:r>
              <a:r>
                <a:rPr lang="en-US" sz="3200" i="1" baseline="-25000" dirty="0" smtClean="0">
                  <a:latin typeface="Helvetica Neue" charset="0"/>
                  <a:ea typeface="Helvetica Neue" charset="0"/>
                  <a:cs typeface="Helvetica Neue" charset="0"/>
                </a:rPr>
                <a:t>1</a:t>
              </a:r>
              <a:endParaRPr lang="en-US" sz="2000" i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4800227" y="3011991"/>
              <a:ext cx="615951" cy="6159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91440" rtlCol="0" anchor="ctr"/>
            <a:lstStyle/>
            <a:p>
              <a:pPr algn="ctr"/>
              <a:r>
                <a:rPr lang="en-US" sz="3200" i="1" dirty="0" smtClean="0">
                  <a:latin typeface="Helvetica Neue" charset="0"/>
                  <a:ea typeface="Helvetica Neue" charset="0"/>
                  <a:cs typeface="Helvetica Neue" charset="0"/>
                </a:rPr>
                <a:t>x</a:t>
              </a:r>
              <a:r>
                <a:rPr lang="en-US" sz="3200" i="1" baseline="-25000" dirty="0" smtClean="0">
                  <a:latin typeface="Helvetica Neue" charset="0"/>
                  <a:ea typeface="Helvetica Neue" charset="0"/>
                  <a:cs typeface="Helvetica Neue" charset="0"/>
                </a:rPr>
                <a:t>2</a:t>
              </a:r>
              <a:endParaRPr lang="en-US" sz="2000" i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4800227" y="4207712"/>
              <a:ext cx="615951" cy="6159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91440" rtlCol="0" anchor="ctr"/>
            <a:lstStyle/>
            <a:p>
              <a:pPr algn="ctr"/>
              <a:r>
                <a:rPr lang="en-US" sz="3200" i="1" dirty="0" err="1" smtClean="0">
                  <a:latin typeface="Helvetica Neue" charset="0"/>
                  <a:ea typeface="Helvetica Neue" charset="0"/>
                  <a:cs typeface="Helvetica Neue" charset="0"/>
                </a:rPr>
                <a:t>x</a:t>
              </a:r>
              <a:r>
                <a:rPr lang="en-US" sz="3200" i="1" baseline="-25000" dirty="0" err="1" smtClean="0">
                  <a:latin typeface="Helvetica Neue" charset="0"/>
                  <a:ea typeface="Helvetica Neue" charset="0"/>
                  <a:cs typeface="Helvetica Neue" charset="0"/>
                </a:rPr>
                <a:t>d</a:t>
              </a:r>
              <a:endParaRPr lang="en-US" sz="2000" i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243221" y="1195615"/>
              <a:ext cx="172996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5"/>
                  </a:solidFill>
                  <a:latin typeface="Helvetica Neue" charset="0"/>
                  <a:ea typeface="Helvetica Neue" charset="0"/>
                  <a:cs typeface="Helvetica Neue" charset="0"/>
                </a:rPr>
                <a:t>Input Layer</a:t>
              </a:r>
            </a:p>
            <a:p>
              <a:pPr algn="ctr"/>
              <a:r>
                <a:rPr lang="en-US" sz="2400" dirty="0" smtClean="0">
                  <a:solidFill>
                    <a:schemeClr val="accent5"/>
                  </a:solidFill>
                  <a:latin typeface="Helvetica Neue" charset="0"/>
                  <a:ea typeface="Helvetica Neue" charset="0"/>
                  <a:cs typeface="Helvetica Neue" charset="0"/>
                </a:rPr>
                <a:t>(Pixels)</a:t>
              </a:r>
              <a:endParaRPr lang="en-US" sz="2400" dirty="0">
                <a:solidFill>
                  <a:schemeClr val="accent5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4150299" y="4047279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d</a:t>
              </a:r>
              <a:endParaRPr lang="en-US" sz="4400" dirty="0"/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4876419" y="4989159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mtClean="0"/>
                <a:t>1</a:t>
              </a:r>
              <a:endParaRPr lang="en-US" sz="44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-5340581" y="2815899"/>
            <a:ext cx="1363941" cy="2509952"/>
            <a:chOff x="6572361" y="2013984"/>
            <a:chExt cx="1363941" cy="2509952"/>
          </a:xfrm>
        </p:grpSpPr>
        <p:sp>
          <p:nvSpPr>
            <p:cNvPr id="17" name="Rectangle 16"/>
            <p:cNvSpPr/>
            <p:nvPr/>
          </p:nvSpPr>
          <p:spPr>
            <a:xfrm>
              <a:off x="7039155" y="2013984"/>
              <a:ext cx="897147" cy="181532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/>
                <a:t>z</a:t>
              </a:r>
              <a:endParaRPr lang="en-US" dirty="0"/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6572361" y="2465066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k</a:t>
              </a:r>
              <a:endParaRPr lang="en-US" sz="4400" dirty="0"/>
            </a:p>
          </p:txBody>
        </p:sp>
        <p:sp>
          <p:nvSpPr>
            <p:cNvPr id="320" name="TextBox 319"/>
            <p:cNvSpPr txBox="1"/>
            <p:nvPr/>
          </p:nvSpPr>
          <p:spPr>
            <a:xfrm>
              <a:off x="7238300" y="3754495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mtClean="0"/>
                <a:t>1</a:t>
              </a:r>
              <a:endParaRPr lang="en-US" sz="44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10827083" y="2046144"/>
            <a:ext cx="3484559" cy="2570507"/>
            <a:chOff x="397328" y="1313953"/>
            <a:chExt cx="3484559" cy="2570507"/>
          </a:xfrm>
        </p:grpSpPr>
        <p:sp>
          <p:nvSpPr>
            <p:cNvPr id="5" name="Rectangle 4"/>
            <p:cNvSpPr/>
            <p:nvPr/>
          </p:nvSpPr>
          <p:spPr>
            <a:xfrm>
              <a:off x="897148" y="2065741"/>
              <a:ext cx="2984739" cy="1818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/>
                <a:t>W</a:t>
              </a:r>
              <a:r>
                <a:rPr lang="en-US" sz="4000" baseline="30000" dirty="0" smtClean="0"/>
                <a:t>0</a:t>
              </a:r>
              <a:endParaRPr lang="en-US" sz="4000" baseline="30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7328" y="2534078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k</a:t>
              </a:r>
              <a:endParaRPr lang="en-US" sz="4400" dirty="0"/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2171462" y="1313953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d</a:t>
              </a:r>
              <a:endParaRPr lang="en-US" sz="4400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-5919466" y="3291792"/>
            <a:ext cx="54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=</a:t>
            </a:r>
            <a:endParaRPr lang="en-US" sz="4800" dirty="0"/>
          </a:p>
        </p:txBody>
      </p:sp>
      <p:sp>
        <p:nvSpPr>
          <p:cNvPr id="31" name="Right Arrow 30"/>
          <p:cNvSpPr/>
          <p:nvPr/>
        </p:nvSpPr>
        <p:spPr>
          <a:xfrm>
            <a:off x="-3674904" y="3398663"/>
            <a:ext cx="465826" cy="546924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2" name="Group 321"/>
          <p:cNvGrpSpPr/>
          <p:nvPr/>
        </p:nvGrpSpPr>
        <p:grpSpPr>
          <a:xfrm>
            <a:off x="-2403728" y="2798007"/>
            <a:ext cx="1363941" cy="2509952"/>
            <a:chOff x="6572361" y="2013984"/>
            <a:chExt cx="1363941" cy="2509952"/>
          </a:xfrm>
        </p:grpSpPr>
        <p:sp>
          <p:nvSpPr>
            <p:cNvPr id="323" name="Rectangle 322"/>
            <p:cNvSpPr/>
            <p:nvPr/>
          </p:nvSpPr>
          <p:spPr>
            <a:xfrm>
              <a:off x="7039155" y="2013984"/>
              <a:ext cx="897147" cy="181532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/>
                <a:t>z</a:t>
              </a:r>
              <a:endParaRPr lang="en-US" dirty="0"/>
            </a:p>
          </p:txBody>
        </p:sp>
        <p:sp>
          <p:nvSpPr>
            <p:cNvPr id="324" name="TextBox 323"/>
            <p:cNvSpPr txBox="1"/>
            <p:nvPr/>
          </p:nvSpPr>
          <p:spPr>
            <a:xfrm>
              <a:off x="6572361" y="2465066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k</a:t>
              </a:r>
              <a:endParaRPr lang="en-US" sz="4400" dirty="0"/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7238300" y="3754495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mtClean="0"/>
                <a:t>1</a:t>
              </a:r>
              <a:endParaRPr lang="en-US" sz="4400" dirty="0"/>
            </a:p>
          </p:txBody>
        </p:sp>
      </p:grpSp>
      <p:sp>
        <p:nvSpPr>
          <p:cNvPr id="328" name="TextBox 327"/>
          <p:cNvSpPr txBox="1"/>
          <p:nvPr/>
        </p:nvSpPr>
        <p:spPr>
          <a:xfrm>
            <a:off x="2980560" y="3958786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k</a:t>
            </a:r>
            <a:endParaRPr lang="en-US" sz="4400" dirty="0"/>
          </a:p>
        </p:txBody>
      </p:sp>
      <p:sp>
        <p:nvSpPr>
          <p:cNvPr id="329" name="TextBox 328"/>
          <p:cNvSpPr txBox="1"/>
          <p:nvPr/>
        </p:nvSpPr>
        <p:spPr>
          <a:xfrm>
            <a:off x="3646499" y="4664927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/>
              <a:t>1</a:t>
            </a:r>
            <a:endParaRPr lang="en-US" sz="4400" dirty="0"/>
          </a:p>
        </p:txBody>
      </p:sp>
      <p:sp>
        <p:nvSpPr>
          <p:cNvPr id="32" name="TextBox 31"/>
          <p:cNvSpPr txBox="1"/>
          <p:nvPr/>
        </p:nvSpPr>
        <p:spPr>
          <a:xfrm>
            <a:off x="-2990369" y="3052317"/>
            <a:ext cx="635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𝜎</a:t>
            </a:r>
            <a:endParaRPr lang="en-US" sz="6000" dirty="0"/>
          </a:p>
        </p:txBody>
      </p:sp>
      <p:sp>
        <p:nvSpPr>
          <p:cNvPr id="34" name="Double Bracket 33"/>
          <p:cNvSpPr/>
          <p:nvPr/>
        </p:nvSpPr>
        <p:spPr>
          <a:xfrm>
            <a:off x="-2403728" y="2551779"/>
            <a:ext cx="1582693" cy="2774071"/>
          </a:xfrm>
          <a:prstGeom prst="bracketPair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Rounded Rectangle 330"/>
          <p:cNvSpPr/>
          <p:nvPr/>
        </p:nvSpPr>
        <p:spPr>
          <a:xfrm>
            <a:off x="3447354" y="2924932"/>
            <a:ext cx="857033" cy="18075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2" name="Oval 331"/>
          <p:cNvSpPr/>
          <p:nvPr/>
        </p:nvSpPr>
        <p:spPr>
          <a:xfrm>
            <a:off x="3636908" y="3015764"/>
            <a:ext cx="504880" cy="5048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91440" rtlCol="0" anchor="ctr"/>
          <a:lstStyle/>
          <a:p>
            <a:pPr algn="ctr"/>
            <a:r>
              <a:rPr lang="en-US" sz="2400" i="1" dirty="0" smtClean="0">
                <a:latin typeface="Helvetica Neue" charset="0"/>
                <a:ea typeface="Helvetica Neue" charset="0"/>
                <a:cs typeface="Helvetica Neue" charset="0"/>
              </a:rPr>
              <a:t>h</a:t>
            </a:r>
            <a:r>
              <a:rPr lang="en-US" sz="2400" i="1" baseline="-25000" dirty="0" smtClean="0">
                <a:latin typeface="Helvetica Neue" charset="0"/>
                <a:ea typeface="Helvetica Neue" charset="0"/>
                <a:cs typeface="Helvetica Neue" charset="0"/>
              </a:rPr>
              <a:t>1</a:t>
            </a:r>
            <a:endParaRPr lang="en-US" sz="16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4" name="Oval 333"/>
          <p:cNvSpPr/>
          <p:nvPr/>
        </p:nvSpPr>
        <p:spPr>
          <a:xfrm>
            <a:off x="3651285" y="3583668"/>
            <a:ext cx="504880" cy="5048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91440" rtlCol="0" anchor="ctr"/>
          <a:lstStyle/>
          <a:p>
            <a:pPr algn="ctr"/>
            <a:r>
              <a:rPr lang="en-US" sz="2400" i="1" dirty="0" smtClean="0">
                <a:latin typeface="Helvetica Neue" charset="0"/>
                <a:ea typeface="Helvetica Neue" charset="0"/>
                <a:cs typeface="Helvetica Neue" charset="0"/>
              </a:rPr>
              <a:t>h</a:t>
            </a:r>
            <a:r>
              <a:rPr lang="en-US" sz="2400" i="1" baseline="-25000" dirty="0">
                <a:latin typeface="Helvetica Neue" charset="0"/>
                <a:ea typeface="Helvetica Neue" charset="0"/>
                <a:cs typeface="Helvetica Neue" charset="0"/>
              </a:rPr>
              <a:t>2</a:t>
            </a:r>
            <a:endParaRPr lang="en-US" sz="16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5" name="Oval 334"/>
          <p:cNvSpPr/>
          <p:nvPr/>
        </p:nvSpPr>
        <p:spPr>
          <a:xfrm>
            <a:off x="3634032" y="4151573"/>
            <a:ext cx="504880" cy="5048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91440" rtlCol="0" anchor="ctr"/>
          <a:lstStyle/>
          <a:p>
            <a:pPr algn="ctr"/>
            <a:r>
              <a:rPr lang="en-US" sz="2400" i="1" dirty="0" err="1" smtClean="0">
                <a:latin typeface="Helvetica Neue" charset="0"/>
                <a:ea typeface="Helvetica Neue" charset="0"/>
                <a:cs typeface="Helvetica Neue" charset="0"/>
              </a:rPr>
              <a:t>h</a:t>
            </a:r>
            <a:r>
              <a:rPr lang="en-US" sz="2400" i="1" baseline="-25000" dirty="0" err="1" smtClean="0">
                <a:latin typeface="Helvetica Neue" charset="0"/>
                <a:ea typeface="Helvetica Neue" charset="0"/>
                <a:cs typeface="Helvetica Neue" charset="0"/>
              </a:rPr>
              <a:t>k</a:t>
            </a:r>
            <a:endParaRPr lang="en-US" sz="16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6386" y="2148366"/>
            <a:ext cx="2344876" cy="2003207"/>
            <a:chOff x="2124001" y="9467075"/>
            <a:chExt cx="2344876" cy="2003207"/>
          </a:xfrm>
        </p:grpSpPr>
        <p:sp>
          <p:nvSpPr>
            <p:cNvPr id="36" name="Rectangle 35"/>
            <p:cNvSpPr/>
            <p:nvPr/>
          </p:nvSpPr>
          <p:spPr>
            <a:xfrm>
              <a:off x="2649221" y="10221989"/>
              <a:ext cx="1819656" cy="12482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/>
                <a:t>W</a:t>
              </a:r>
              <a:r>
                <a:rPr lang="en-US" sz="4000" baseline="30000" dirty="0" smtClean="0"/>
                <a:t>1</a:t>
              </a:r>
              <a:endParaRPr lang="en-US" sz="4000" baseline="30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124001" y="10461726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2</a:t>
              </a:r>
              <a:endParaRPr lang="en-US" sz="4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331426" y="9467075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k</a:t>
              </a:r>
              <a:endParaRPr lang="en-US" sz="44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13208" y="2518650"/>
            <a:ext cx="7235442" cy="2774071"/>
            <a:chOff x="4613208" y="2518650"/>
            <a:chExt cx="7235442" cy="2774071"/>
          </a:xfrm>
        </p:grpSpPr>
        <p:grpSp>
          <p:nvGrpSpPr>
            <p:cNvPr id="4" name="Group 3"/>
            <p:cNvGrpSpPr/>
            <p:nvPr/>
          </p:nvGrpSpPr>
          <p:grpSpPr>
            <a:xfrm>
              <a:off x="4613208" y="2902311"/>
              <a:ext cx="1942826" cy="2277619"/>
              <a:chOff x="4648622" y="2763554"/>
              <a:chExt cx="1942826" cy="2277619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5227507" y="2763554"/>
                <a:ext cx="1363941" cy="2277619"/>
                <a:chOff x="6572361" y="2013984"/>
                <a:chExt cx="1363941" cy="2277619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7039155" y="2013984"/>
                  <a:ext cx="897147" cy="1388019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dirty="0" smtClean="0"/>
                    <a:t>z</a:t>
                  </a:r>
                  <a:endParaRPr lang="en-US" dirty="0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6572361" y="2465066"/>
                  <a:ext cx="498855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 smtClean="0"/>
                    <a:t>2</a:t>
                  </a:r>
                  <a:endParaRPr lang="en-US" sz="4400" dirty="0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7238300" y="3522162"/>
                  <a:ext cx="498855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smtClean="0"/>
                    <a:t>1</a:t>
                  </a:r>
                  <a:endParaRPr lang="en-US" sz="4400" dirty="0"/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4648622" y="3137847"/>
                <a:ext cx="54373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/>
                  <a:t>=</a:t>
                </a:r>
                <a:endParaRPr lang="en-US" sz="4800" dirty="0"/>
              </a:p>
            </p:txBody>
          </p:sp>
        </p:grpSp>
        <p:sp>
          <p:nvSpPr>
            <p:cNvPr id="46" name="Right Arrow 45"/>
            <p:cNvSpPr/>
            <p:nvPr/>
          </p:nvSpPr>
          <p:spPr>
            <a:xfrm>
              <a:off x="6789915" y="3365534"/>
              <a:ext cx="465826" cy="546924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474450" y="3019188"/>
              <a:ext cx="63511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𝜎</a:t>
              </a:r>
              <a:endParaRPr lang="en-US" sz="6000" dirty="0"/>
            </a:p>
          </p:txBody>
        </p:sp>
        <p:sp>
          <p:nvSpPr>
            <p:cNvPr id="52" name="Double Bracket 51"/>
            <p:cNvSpPr/>
            <p:nvPr/>
          </p:nvSpPr>
          <p:spPr>
            <a:xfrm>
              <a:off x="8061091" y="2518650"/>
              <a:ext cx="1582693" cy="2774071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8035238" y="2911163"/>
              <a:ext cx="1363941" cy="2277619"/>
              <a:chOff x="6572361" y="2013984"/>
              <a:chExt cx="1363941" cy="2277619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7039155" y="2013984"/>
                <a:ext cx="897147" cy="1388019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 smtClean="0"/>
                  <a:t>z</a:t>
                </a:r>
                <a:endParaRPr lang="en-US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572361" y="2465066"/>
                <a:ext cx="49885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 smtClean="0"/>
                  <a:t>2</a:t>
                </a:r>
                <a:endParaRPr lang="en-US" sz="4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7238300" y="3522162"/>
                <a:ext cx="49885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smtClean="0"/>
                  <a:t>1</a:t>
                </a:r>
                <a:endParaRPr lang="en-US" sz="4400" dirty="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0465807" y="2872027"/>
              <a:ext cx="1382843" cy="2307902"/>
              <a:chOff x="10694407" y="2872027"/>
              <a:chExt cx="1382843" cy="2307902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11578395" y="3398663"/>
                <a:ext cx="49885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2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0893340" y="4410488"/>
                <a:ext cx="49885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smtClean="0"/>
                  <a:t>1</a:t>
                </a:r>
                <a:endParaRPr lang="en-US" sz="4400" dirty="0"/>
              </a:p>
            </p:txBody>
          </p:sp>
          <p:sp>
            <p:nvSpPr>
              <p:cNvPr id="64" name="Rounded Rectangle 63"/>
              <p:cNvSpPr/>
              <p:nvPr/>
            </p:nvSpPr>
            <p:spPr>
              <a:xfrm>
                <a:off x="10694407" y="2872027"/>
                <a:ext cx="857033" cy="141830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10883961" y="2962859"/>
                <a:ext cx="504880" cy="5048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91440" rtlCol="0" anchor="ctr"/>
              <a:lstStyle/>
              <a:p>
                <a:pPr algn="ctr"/>
                <a:r>
                  <a:rPr lang="en-US" sz="2400" i="1" dirty="0" smtClean="0">
                    <a:latin typeface="Helvetica Neue" charset="0"/>
                    <a:ea typeface="Helvetica Neue" charset="0"/>
                    <a:cs typeface="Helvetica Neue" charset="0"/>
                  </a:rPr>
                  <a:t>h</a:t>
                </a:r>
                <a:r>
                  <a:rPr lang="en-US" sz="2400" i="1" baseline="-25000" dirty="0" smtClean="0">
                    <a:latin typeface="Helvetica Neue" charset="0"/>
                    <a:ea typeface="Helvetica Neue" charset="0"/>
                    <a:cs typeface="Helvetica Neue" charset="0"/>
                  </a:rPr>
                  <a:t>1</a:t>
                </a:r>
                <a:endParaRPr lang="en-US" sz="1600" i="1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0872938" y="3606963"/>
                <a:ext cx="504880" cy="5048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91440" rtlCol="0" anchor="ctr"/>
              <a:lstStyle/>
              <a:p>
                <a:pPr algn="ctr"/>
                <a:r>
                  <a:rPr lang="en-US" sz="2400" i="1" dirty="0" smtClean="0">
                    <a:latin typeface="Helvetica Neue" charset="0"/>
                    <a:ea typeface="Helvetica Neue" charset="0"/>
                    <a:cs typeface="Helvetica Neue" charset="0"/>
                  </a:rPr>
                  <a:t>h</a:t>
                </a:r>
                <a:r>
                  <a:rPr lang="en-US" sz="2400" i="1" baseline="-25000" dirty="0">
                    <a:latin typeface="Helvetica Neue" charset="0"/>
                    <a:ea typeface="Helvetica Neue" charset="0"/>
                    <a:cs typeface="Helvetica Neue" charset="0"/>
                  </a:rPr>
                  <a:t>2</a:t>
                </a:r>
                <a:endParaRPr lang="en-US" sz="1600" i="1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9768999" y="3251716"/>
              <a:ext cx="5437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/>
                <a:t>=</a:t>
              </a:r>
              <a:endParaRPr lang="en-US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97594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328" y="-59423"/>
            <a:ext cx="10515600" cy="1325563"/>
          </a:xfrm>
        </p:spPr>
        <p:txBody>
          <a:bodyPr/>
          <a:lstStyle/>
          <a:p>
            <a:r>
              <a:rPr lang="en-US" dirty="0" smtClean="0"/>
              <a:t>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557" y="1067239"/>
            <a:ext cx="10515600" cy="779905"/>
          </a:xfrm>
        </p:spPr>
        <p:txBody>
          <a:bodyPr>
            <a:normAutofit/>
          </a:bodyPr>
          <a:lstStyle/>
          <a:p>
            <a:r>
              <a:rPr lang="en-US" dirty="0" smtClean="0"/>
              <a:t>Composing “</a:t>
            </a:r>
            <a:r>
              <a:rPr lang="en-US" dirty="0" err="1" smtClean="0"/>
              <a:t>perceptrons</a:t>
            </a:r>
            <a:r>
              <a:rPr lang="en-US" dirty="0" smtClean="0"/>
              <a:t>”</a:t>
            </a:r>
          </a:p>
        </p:txBody>
      </p:sp>
      <p:pic>
        <p:nvPicPr>
          <p:cNvPr id="279" name="Picture 2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128" y="2445004"/>
            <a:ext cx="8128000" cy="508000"/>
          </a:xfrm>
          <a:prstGeom prst="rect">
            <a:avLst/>
          </a:prstGeom>
        </p:spPr>
      </p:pic>
      <p:grpSp>
        <p:nvGrpSpPr>
          <p:cNvPr id="93" name="Group 92"/>
          <p:cNvGrpSpPr/>
          <p:nvPr/>
        </p:nvGrpSpPr>
        <p:grpSpPr>
          <a:xfrm>
            <a:off x="1837716" y="3441919"/>
            <a:ext cx="8465158" cy="2996365"/>
            <a:chOff x="955666" y="2336221"/>
            <a:chExt cx="9799115" cy="3468538"/>
          </a:xfrm>
        </p:grpSpPr>
        <p:sp>
          <p:nvSpPr>
            <p:cNvPr id="94" name="Rounded Rectangle 93"/>
            <p:cNvSpPr/>
            <p:nvPr/>
          </p:nvSpPr>
          <p:spPr>
            <a:xfrm>
              <a:off x="7136746" y="2346479"/>
              <a:ext cx="992086" cy="3444009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5" name="Rounded Rectangle 94"/>
            <p:cNvSpPr/>
            <p:nvPr/>
          </p:nvSpPr>
          <p:spPr>
            <a:xfrm>
              <a:off x="4287746" y="2346479"/>
              <a:ext cx="992086" cy="3444009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1489857" y="2346479"/>
              <a:ext cx="992086" cy="344400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1608967" y="2336221"/>
              <a:ext cx="9145814" cy="3262692"/>
              <a:chOff x="1006929" y="2364895"/>
              <a:chExt cx="9145814" cy="3262692"/>
            </a:xfrm>
          </p:grpSpPr>
          <p:sp>
            <p:nvSpPr>
              <p:cNvPr id="100" name="Oval 99"/>
              <p:cNvSpPr/>
              <p:nvPr/>
            </p:nvSpPr>
            <p:spPr>
              <a:xfrm>
                <a:off x="1006929" y="2540811"/>
                <a:ext cx="713014" cy="713014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91440" rtlCol="0" anchor="ctr"/>
              <a:lstStyle/>
              <a:p>
                <a:pPr algn="ctr"/>
                <a:r>
                  <a:rPr lang="en-US" sz="3200" i="1" dirty="0" smtClean="0">
                    <a:latin typeface="Helvetica Neue" charset="0"/>
                    <a:ea typeface="Helvetica Neue" charset="0"/>
                    <a:cs typeface="Helvetica Neue" charset="0"/>
                  </a:rPr>
                  <a:t>x</a:t>
                </a:r>
                <a:r>
                  <a:rPr lang="en-US" sz="3200" i="1" baseline="-25000" dirty="0" smtClean="0">
                    <a:latin typeface="Helvetica Neue" charset="0"/>
                    <a:ea typeface="Helvetica Neue" charset="0"/>
                    <a:cs typeface="Helvetica Neue" charset="0"/>
                  </a:rPr>
                  <a:t>1</a:t>
                </a:r>
                <a:endParaRPr lang="en-US" sz="2000" i="1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1006929" y="3530428"/>
                <a:ext cx="713014" cy="713014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91440" rtlCol="0" anchor="ctr"/>
              <a:lstStyle/>
              <a:p>
                <a:pPr algn="ctr"/>
                <a:r>
                  <a:rPr lang="en-US" sz="3200" i="1" dirty="0" smtClean="0">
                    <a:latin typeface="Helvetica Neue" charset="0"/>
                    <a:ea typeface="Helvetica Neue" charset="0"/>
                    <a:cs typeface="Helvetica Neue" charset="0"/>
                  </a:rPr>
                  <a:t>x</a:t>
                </a:r>
                <a:r>
                  <a:rPr lang="en-US" sz="3200" i="1" baseline="-25000" dirty="0" smtClean="0">
                    <a:latin typeface="Helvetica Neue" charset="0"/>
                    <a:ea typeface="Helvetica Neue" charset="0"/>
                    <a:cs typeface="Helvetica Neue" charset="0"/>
                  </a:rPr>
                  <a:t>2</a:t>
                </a:r>
                <a:endParaRPr lang="en-US" sz="2000" i="1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1006929" y="4914573"/>
                <a:ext cx="713014" cy="713014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91440" rtlCol="0" anchor="ctr"/>
              <a:lstStyle/>
              <a:p>
                <a:pPr algn="ctr"/>
                <a:r>
                  <a:rPr lang="en-US" sz="3200" i="1" dirty="0" err="1" smtClean="0">
                    <a:latin typeface="Helvetica Neue" charset="0"/>
                    <a:ea typeface="Helvetica Neue" charset="0"/>
                    <a:cs typeface="Helvetica Neue" charset="0"/>
                  </a:rPr>
                  <a:t>x</a:t>
                </a:r>
                <a:r>
                  <a:rPr lang="en-US" sz="3200" i="1" baseline="-25000" dirty="0" err="1" smtClean="0">
                    <a:latin typeface="Helvetica Neue" charset="0"/>
                    <a:ea typeface="Helvetica Neue" charset="0"/>
                    <a:cs typeface="Helvetica Neue" charset="0"/>
                  </a:rPr>
                  <a:t>d</a:t>
                </a:r>
                <a:endParaRPr lang="en-US" sz="2000" i="1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103" name="Group 102"/>
              <p:cNvGrpSpPr/>
              <p:nvPr/>
            </p:nvGrpSpPr>
            <p:grpSpPr>
              <a:xfrm>
                <a:off x="3122324" y="4237631"/>
                <a:ext cx="130629" cy="593273"/>
                <a:chOff x="4158341" y="3706586"/>
                <a:chExt cx="130629" cy="593273"/>
              </a:xfrm>
            </p:grpSpPr>
            <p:sp>
              <p:nvSpPr>
                <p:cNvPr id="207" name="Oval 206"/>
                <p:cNvSpPr/>
                <p:nvPr/>
              </p:nvSpPr>
              <p:spPr>
                <a:xfrm>
                  <a:off x="4158341" y="3706586"/>
                  <a:ext cx="130629" cy="13062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208" name="Oval 207"/>
                <p:cNvSpPr/>
                <p:nvPr/>
              </p:nvSpPr>
              <p:spPr>
                <a:xfrm>
                  <a:off x="4158341" y="3937908"/>
                  <a:ext cx="130629" cy="13062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209" name="Oval 208"/>
                <p:cNvSpPr/>
                <p:nvPr/>
              </p:nvSpPr>
              <p:spPr>
                <a:xfrm>
                  <a:off x="4158341" y="4169230"/>
                  <a:ext cx="130629" cy="13062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  <p:grpSp>
            <p:nvGrpSpPr>
              <p:cNvPr id="104" name="Group 103"/>
              <p:cNvGrpSpPr/>
              <p:nvPr/>
            </p:nvGrpSpPr>
            <p:grpSpPr>
              <a:xfrm>
                <a:off x="2927992" y="2637672"/>
                <a:ext cx="519293" cy="519293"/>
                <a:chOff x="2706449" y="4584954"/>
                <a:chExt cx="662755" cy="662755"/>
              </a:xfrm>
            </p:grpSpPr>
            <p:sp>
              <p:nvSpPr>
                <p:cNvPr id="205" name="Oval 204"/>
                <p:cNvSpPr/>
                <p:nvPr/>
              </p:nvSpPr>
              <p:spPr>
                <a:xfrm>
                  <a:off x="2706449" y="4584954"/>
                  <a:ext cx="662755" cy="662755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206" name="Freeform 205"/>
                <p:cNvSpPr/>
                <p:nvPr/>
              </p:nvSpPr>
              <p:spPr>
                <a:xfrm>
                  <a:off x="2830008" y="4750077"/>
                  <a:ext cx="415636" cy="332509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1053774" y="1171223"/>
                        <a:pt x="380177" y="14110"/>
                        <a:pt x="1340556" y="0"/>
                      </a:cubicBezTo>
                    </a:path>
                  </a:pathLst>
                </a:custGeom>
                <a:ln>
                  <a:solidFill>
                    <a:schemeClr val="bg1"/>
                  </a:solidFill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  <p:cxnSp>
            <p:nvCxnSpPr>
              <p:cNvPr id="105" name="Straight Arrow Connector 104"/>
              <p:cNvCxnSpPr>
                <a:stCxn id="95" idx="6"/>
                <a:endCxn id="104" idx="2"/>
              </p:cNvCxnSpPr>
              <p:nvPr/>
            </p:nvCxnSpPr>
            <p:spPr>
              <a:xfrm>
                <a:off x="1719943" y="2897318"/>
                <a:ext cx="1208049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>
                <a:stCxn id="97" idx="6"/>
                <a:endCxn id="104" idx="2"/>
              </p:cNvCxnSpPr>
              <p:nvPr/>
            </p:nvCxnSpPr>
            <p:spPr>
              <a:xfrm flipV="1">
                <a:off x="1719943" y="2897319"/>
                <a:ext cx="1208049" cy="9896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/>
              <p:cNvCxnSpPr>
                <a:stCxn id="98" idx="6"/>
                <a:endCxn id="104" idx="2"/>
              </p:cNvCxnSpPr>
              <p:nvPr/>
            </p:nvCxnSpPr>
            <p:spPr>
              <a:xfrm flipV="1">
                <a:off x="1719943" y="2897319"/>
                <a:ext cx="1208049" cy="237376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08" name="Group 107"/>
              <p:cNvGrpSpPr/>
              <p:nvPr/>
            </p:nvGrpSpPr>
            <p:grpSpPr>
              <a:xfrm>
                <a:off x="2927992" y="3627289"/>
                <a:ext cx="519293" cy="519293"/>
                <a:chOff x="2706449" y="4584954"/>
                <a:chExt cx="662755" cy="662755"/>
              </a:xfrm>
            </p:grpSpPr>
            <p:sp>
              <p:nvSpPr>
                <p:cNvPr id="203" name="Oval 202"/>
                <p:cNvSpPr/>
                <p:nvPr/>
              </p:nvSpPr>
              <p:spPr>
                <a:xfrm>
                  <a:off x="2706449" y="4584954"/>
                  <a:ext cx="662755" cy="662755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204" name="Freeform 203"/>
                <p:cNvSpPr/>
                <p:nvPr/>
              </p:nvSpPr>
              <p:spPr>
                <a:xfrm>
                  <a:off x="2830008" y="4750077"/>
                  <a:ext cx="415636" cy="332509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1053774" y="1171223"/>
                        <a:pt x="380177" y="14110"/>
                        <a:pt x="1340556" y="0"/>
                      </a:cubicBezTo>
                    </a:path>
                  </a:pathLst>
                </a:custGeom>
                <a:ln>
                  <a:solidFill>
                    <a:schemeClr val="bg1"/>
                  </a:solidFill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  <p:cxnSp>
            <p:nvCxnSpPr>
              <p:cNvPr id="109" name="Straight Arrow Connector 108"/>
              <p:cNvCxnSpPr>
                <a:stCxn id="97" idx="6"/>
                <a:endCxn id="116" idx="2"/>
              </p:cNvCxnSpPr>
              <p:nvPr/>
            </p:nvCxnSpPr>
            <p:spPr>
              <a:xfrm>
                <a:off x="1719943" y="3886935"/>
                <a:ext cx="1208049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>
                <a:stCxn id="98" idx="6"/>
                <a:endCxn id="116" idx="2"/>
              </p:cNvCxnSpPr>
              <p:nvPr/>
            </p:nvCxnSpPr>
            <p:spPr>
              <a:xfrm flipV="1">
                <a:off x="1719943" y="3886936"/>
                <a:ext cx="1208049" cy="138414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>
                <a:stCxn id="95" idx="6"/>
                <a:endCxn id="116" idx="2"/>
              </p:cNvCxnSpPr>
              <p:nvPr/>
            </p:nvCxnSpPr>
            <p:spPr>
              <a:xfrm>
                <a:off x="1719943" y="2897318"/>
                <a:ext cx="1208049" cy="98961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12" name="Group 111"/>
              <p:cNvGrpSpPr/>
              <p:nvPr/>
            </p:nvGrpSpPr>
            <p:grpSpPr>
              <a:xfrm>
                <a:off x="2927992" y="5011434"/>
                <a:ext cx="519293" cy="519293"/>
                <a:chOff x="2706449" y="4584954"/>
                <a:chExt cx="662755" cy="662755"/>
              </a:xfrm>
            </p:grpSpPr>
            <p:sp>
              <p:nvSpPr>
                <p:cNvPr id="201" name="Oval 200"/>
                <p:cNvSpPr/>
                <p:nvPr/>
              </p:nvSpPr>
              <p:spPr>
                <a:xfrm>
                  <a:off x="2706449" y="4584954"/>
                  <a:ext cx="662755" cy="662755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202" name="Freeform 201"/>
                <p:cNvSpPr/>
                <p:nvPr/>
              </p:nvSpPr>
              <p:spPr>
                <a:xfrm>
                  <a:off x="2830008" y="4750077"/>
                  <a:ext cx="415636" cy="332509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1053774" y="1171223"/>
                        <a:pt x="380177" y="14110"/>
                        <a:pt x="1340556" y="0"/>
                      </a:cubicBezTo>
                    </a:path>
                  </a:pathLst>
                </a:custGeom>
                <a:ln>
                  <a:solidFill>
                    <a:schemeClr val="bg1"/>
                  </a:solidFill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  <p:cxnSp>
            <p:nvCxnSpPr>
              <p:cNvPr id="113" name="Straight Arrow Connector 112"/>
              <p:cNvCxnSpPr>
                <a:stCxn id="98" idx="6"/>
                <a:endCxn id="129" idx="2"/>
              </p:cNvCxnSpPr>
              <p:nvPr/>
            </p:nvCxnSpPr>
            <p:spPr>
              <a:xfrm>
                <a:off x="1719943" y="5271080"/>
                <a:ext cx="1208049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>
                <a:stCxn id="97" idx="6"/>
                <a:endCxn id="129" idx="2"/>
              </p:cNvCxnSpPr>
              <p:nvPr/>
            </p:nvCxnSpPr>
            <p:spPr>
              <a:xfrm>
                <a:off x="1719943" y="3886935"/>
                <a:ext cx="1208049" cy="13841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>
                <a:stCxn id="95" idx="6"/>
                <a:endCxn id="129" idx="2"/>
              </p:cNvCxnSpPr>
              <p:nvPr/>
            </p:nvCxnSpPr>
            <p:spPr>
              <a:xfrm>
                <a:off x="1719943" y="2897318"/>
                <a:ext cx="1208049" cy="23737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16" name="Group 115"/>
              <p:cNvGrpSpPr/>
              <p:nvPr/>
            </p:nvGrpSpPr>
            <p:grpSpPr>
              <a:xfrm>
                <a:off x="3824588" y="2540811"/>
                <a:ext cx="713014" cy="713014"/>
                <a:chOff x="3325659" y="2437234"/>
                <a:chExt cx="713014" cy="713014"/>
              </a:xfrm>
            </p:grpSpPr>
            <p:sp>
              <p:nvSpPr>
                <p:cNvPr id="199" name="Oval 198"/>
                <p:cNvSpPr/>
                <p:nvPr/>
              </p:nvSpPr>
              <p:spPr>
                <a:xfrm>
                  <a:off x="3325659" y="2437234"/>
                  <a:ext cx="713014" cy="713014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91440" rtlCol="0" anchor="ctr"/>
                <a:lstStyle/>
                <a:p>
                  <a:pPr algn="ctr"/>
                  <a:endParaRPr lang="en-US" sz="1600" i="1" dirty="0"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pic>
              <p:nvPicPr>
                <p:cNvPr id="200" name="Picture 19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529766" y="2611196"/>
                  <a:ext cx="304800" cy="419100"/>
                </a:xfrm>
                <a:prstGeom prst="rect">
                  <a:avLst/>
                </a:prstGeom>
              </p:spPr>
            </p:pic>
          </p:grpSp>
          <p:grpSp>
            <p:nvGrpSpPr>
              <p:cNvPr id="117" name="Group 116"/>
              <p:cNvGrpSpPr/>
              <p:nvPr/>
            </p:nvGrpSpPr>
            <p:grpSpPr>
              <a:xfrm>
                <a:off x="3824588" y="3530428"/>
                <a:ext cx="713014" cy="713014"/>
                <a:chOff x="3325659" y="3426851"/>
                <a:chExt cx="713014" cy="713014"/>
              </a:xfrm>
            </p:grpSpPr>
            <p:sp>
              <p:nvSpPr>
                <p:cNvPr id="197" name="Oval 196"/>
                <p:cNvSpPr/>
                <p:nvPr/>
              </p:nvSpPr>
              <p:spPr>
                <a:xfrm>
                  <a:off x="3325659" y="3426851"/>
                  <a:ext cx="713014" cy="713014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91440" rtlCol="0" anchor="ctr"/>
                <a:lstStyle/>
                <a:p>
                  <a:pPr algn="ctr"/>
                  <a:endParaRPr lang="en-US" sz="2000" i="1" dirty="0"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pic>
              <p:nvPicPr>
                <p:cNvPr id="198" name="Picture 19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13339" y="3559251"/>
                  <a:ext cx="317500" cy="419100"/>
                </a:xfrm>
                <a:prstGeom prst="rect">
                  <a:avLst/>
                </a:prstGeom>
              </p:spPr>
            </p:pic>
          </p:grpSp>
          <p:grpSp>
            <p:nvGrpSpPr>
              <p:cNvPr id="118" name="Group 117"/>
              <p:cNvGrpSpPr/>
              <p:nvPr/>
            </p:nvGrpSpPr>
            <p:grpSpPr>
              <a:xfrm>
                <a:off x="3824588" y="4914573"/>
                <a:ext cx="713014" cy="713014"/>
                <a:chOff x="3325659" y="5286344"/>
                <a:chExt cx="713014" cy="713014"/>
              </a:xfrm>
            </p:grpSpPr>
            <p:sp>
              <p:nvSpPr>
                <p:cNvPr id="195" name="Oval 194"/>
                <p:cNvSpPr/>
                <p:nvPr/>
              </p:nvSpPr>
              <p:spPr>
                <a:xfrm>
                  <a:off x="3325659" y="5286344"/>
                  <a:ext cx="713014" cy="713014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91440" rtlCol="0" anchor="ctr"/>
                <a:lstStyle/>
                <a:p>
                  <a:pPr algn="ctr"/>
                  <a:endParaRPr lang="en-US" sz="2000" i="1" dirty="0"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pic>
              <p:nvPicPr>
                <p:cNvPr id="196" name="Picture 19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491666" y="5456667"/>
                  <a:ext cx="457200" cy="419100"/>
                </a:xfrm>
                <a:prstGeom prst="rect">
                  <a:avLst/>
                </a:prstGeom>
              </p:spPr>
            </p:pic>
          </p:grpSp>
          <p:cxnSp>
            <p:nvCxnSpPr>
              <p:cNvPr id="119" name="Straight Arrow Connector 118"/>
              <p:cNvCxnSpPr>
                <a:stCxn id="104" idx="6"/>
                <a:endCxn id="163" idx="2"/>
              </p:cNvCxnSpPr>
              <p:nvPr/>
            </p:nvCxnSpPr>
            <p:spPr>
              <a:xfrm flipV="1">
                <a:off x="3447285" y="2897318"/>
                <a:ext cx="377303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/>
              <p:cNvCxnSpPr>
                <a:stCxn id="116" idx="6"/>
                <a:endCxn id="165" idx="2"/>
              </p:cNvCxnSpPr>
              <p:nvPr/>
            </p:nvCxnSpPr>
            <p:spPr>
              <a:xfrm flipV="1">
                <a:off x="3447285" y="3886935"/>
                <a:ext cx="377303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>
                <a:stCxn id="129" idx="6"/>
                <a:endCxn id="166" idx="2"/>
              </p:cNvCxnSpPr>
              <p:nvPr/>
            </p:nvCxnSpPr>
            <p:spPr>
              <a:xfrm flipV="1">
                <a:off x="3447285" y="5271080"/>
                <a:ext cx="377303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22" name="Group 121"/>
              <p:cNvGrpSpPr/>
              <p:nvPr/>
            </p:nvGrpSpPr>
            <p:grpSpPr>
              <a:xfrm>
                <a:off x="5972324" y="4265095"/>
                <a:ext cx="130629" cy="593273"/>
                <a:chOff x="4158341" y="3706586"/>
                <a:chExt cx="130629" cy="593273"/>
              </a:xfrm>
            </p:grpSpPr>
            <p:sp>
              <p:nvSpPr>
                <p:cNvPr id="192" name="Oval 191"/>
                <p:cNvSpPr/>
                <p:nvPr/>
              </p:nvSpPr>
              <p:spPr>
                <a:xfrm>
                  <a:off x="4158341" y="3706586"/>
                  <a:ext cx="130629" cy="13062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93" name="Oval 192"/>
                <p:cNvSpPr/>
                <p:nvPr/>
              </p:nvSpPr>
              <p:spPr>
                <a:xfrm>
                  <a:off x="4158341" y="3937908"/>
                  <a:ext cx="130629" cy="13062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4158341" y="4169230"/>
                  <a:ext cx="130629" cy="13062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  <p:grpSp>
            <p:nvGrpSpPr>
              <p:cNvPr id="123" name="Group 122"/>
              <p:cNvGrpSpPr/>
              <p:nvPr/>
            </p:nvGrpSpPr>
            <p:grpSpPr>
              <a:xfrm>
                <a:off x="5777992" y="2637672"/>
                <a:ext cx="519293" cy="519293"/>
                <a:chOff x="2706449" y="4584954"/>
                <a:chExt cx="662755" cy="662755"/>
              </a:xfrm>
            </p:grpSpPr>
            <p:sp>
              <p:nvSpPr>
                <p:cNvPr id="190" name="Oval 189"/>
                <p:cNvSpPr/>
                <p:nvPr/>
              </p:nvSpPr>
              <p:spPr>
                <a:xfrm>
                  <a:off x="2706449" y="4584954"/>
                  <a:ext cx="662755" cy="662755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91" name="Freeform 190"/>
                <p:cNvSpPr/>
                <p:nvPr/>
              </p:nvSpPr>
              <p:spPr>
                <a:xfrm>
                  <a:off x="2830008" y="4750077"/>
                  <a:ext cx="415636" cy="332509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1053774" y="1171223"/>
                        <a:pt x="380177" y="14110"/>
                        <a:pt x="1340556" y="0"/>
                      </a:cubicBezTo>
                    </a:path>
                  </a:pathLst>
                </a:custGeom>
                <a:ln>
                  <a:solidFill>
                    <a:schemeClr val="bg1"/>
                  </a:solidFill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  <p:cxnSp>
            <p:nvCxnSpPr>
              <p:cNvPr id="124" name="Straight Arrow Connector 123"/>
              <p:cNvCxnSpPr>
                <a:stCxn id="163" idx="6"/>
              </p:cNvCxnSpPr>
              <p:nvPr/>
            </p:nvCxnSpPr>
            <p:spPr>
              <a:xfrm>
                <a:off x="4537602" y="2897318"/>
                <a:ext cx="1240390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/>
              <p:cNvCxnSpPr>
                <a:stCxn id="165" idx="6"/>
              </p:cNvCxnSpPr>
              <p:nvPr/>
            </p:nvCxnSpPr>
            <p:spPr>
              <a:xfrm flipV="1">
                <a:off x="4537602" y="2897319"/>
                <a:ext cx="1240390" cy="9896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/>
              <p:cNvCxnSpPr>
                <a:stCxn id="166" idx="6"/>
              </p:cNvCxnSpPr>
              <p:nvPr/>
            </p:nvCxnSpPr>
            <p:spPr>
              <a:xfrm flipV="1">
                <a:off x="4537602" y="2897319"/>
                <a:ext cx="1240390" cy="237376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27" name="Group 126"/>
              <p:cNvGrpSpPr/>
              <p:nvPr/>
            </p:nvGrpSpPr>
            <p:grpSpPr>
              <a:xfrm>
                <a:off x="5777992" y="3627289"/>
                <a:ext cx="519293" cy="519293"/>
                <a:chOff x="2706449" y="4584954"/>
                <a:chExt cx="662755" cy="662755"/>
              </a:xfrm>
            </p:grpSpPr>
            <p:sp>
              <p:nvSpPr>
                <p:cNvPr id="188" name="Oval 187"/>
                <p:cNvSpPr/>
                <p:nvPr/>
              </p:nvSpPr>
              <p:spPr>
                <a:xfrm>
                  <a:off x="2706449" y="4584954"/>
                  <a:ext cx="662755" cy="662755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89" name="Freeform 188"/>
                <p:cNvSpPr/>
                <p:nvPr/>
              </p:nvSpPr>
              <p:spPr>
                <a:xfrm>
                  <a:off x="2830008" y="4750077"/>
                  <a:ext cx="415636" cy="332509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1053774" y="1171223"/>
                        <a:pt x="380177" y="14110"/>
                        <a:pt x="1340556" y="0"/>
                      </a:cubicBezTo>
                    </a:path>
                  </a:pathLst>
                </a:custGeom>
                <a:ln>
                  <a:solidFill>
                    <a:schemeClr val="bg1"/>
                  </a:solidFill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  <p:cxnSp>
            <p:nvCxnSpPr>
              <p:cNvPr id="128" name="Straight Arrow Connector 127"/>
              <p:cNvCxnSpPr>
                <a:stCxn id="165" idx="6"/>
              </p:cNvCxnSpPr>
              <p:nvPr/>
            </p:nvCxnSpPr>
            <p:spPr>
              <a:xfrm>
                <a:off x="4537602" y="3886935"/>
                <a:ext cx="1240390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/>
              <p:cNvCxnSpPr>
                <a:stCxn id="166" idx="6"/>
              </p:cNvCxnSpPr>
              <p:nvPr/>
            </p:nvCxnSpPr>
            <p:spPr>
              <a:xfrm flipV="1">
                <a:off x="4537602" y="3886936"/>
                <a:ext cx="1240390" cy="138414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/>
              <p:cNvCxnSpPr>
                <a:stCxn id="163" idx="6"/>
              </p:cNvCxnSpPr>
              <p:nvPr/>
            </p:nvCxnSpPr>
            <p:spPr>
              <a:xfrm>
                <a:off x="4537602" y="2897318"/>
                <a:ext cx="1240390" cy="98961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1" name="Group 130"/>
              <p:cNvGrpSpPr/>
              <p:nvPr/>
            </p:nvGrpSpPr>
            <p:grpSpPr>
              <a:xfrm>
                <a:off x="5777992" y="5011434"/>
                <a:ext cx="519293" cy="519293"/>
                <a:chOff x="2706449" y="4584954"/>
                <a:chExt cx="662755" cy="662755"/>
              </a:xfrm>
            </p:grpSpPr>
            <p:sp>
              <p:nvSpPr>
                <p:cNvPr id="186" name="Oval 185"/>
                <p:cNvSpPr/>
                <p:nvPr/>
              </p:nvSpPr>
              <p:spPr>
                <a:xfrm>
                  <a:off x="2706449" y="4584954"/>
                  <a:ext cx="662755" cy="662755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87" name="Freeform 186"/>
                <p:cNvSpPr/>
                <p:nvPr/>
              </p:nvSpPr>
              <p:spPr>
                <a:xfrm>
                  <a:off x="2830008" y="4750077"/>
                  <a:ext cx="415636" cy="332509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1053774" y="1171223"/>
                        <a:pt x="380177" y="14110"/>
                        <a:pt x="1340556" y="0"/>
                      </a:cubicBezTo>
                    </a:path>
                  </a:pathLst>
                </a:custGeom>
                <a:ln>
                  <a:solidFill>
                    <a:schemeClr val="bg1"/>
                  </a:solidFill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  <p:cxnSp>
            <p:nvCxnSpPr>
              <p:cNvPr id="132" name="Straight Arrow Connector 131"/>
              <p:cNvCxnSpPr>
                <a:stCxn id="166" idx="6"/>
              </p:cNvCxnSpPr>
              <p:nvPr/>
            </p:nvCxnSpPr>
            <p:spPr>
              <a:xfrm>
                <a:off x="4537602" y="5271080"/>
                <a:ext cx="1849990" cy="116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/>
              <p:cNvCxnSpPr>
                <a:stCxn id="165" idx="6"/>
              </p:cNvCxnSpPr>
              <p:nvPr/>
            </p:nvCxnSpPr>
            <p:spPr>
              <a:xfrm>
                <a:off x="4537602" y="3886935"/>
                <a:ext cx="1240390" cy="13841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/>
              <p:cNvCxnSpPr>
                <a:stCxn id="163" idx="6"/>
              </p:cNvCxnSpPr>
              <p:nvPr/>
            </p:nvCxnSpPr>
            <p:spPr>
              <a:xfrm>
                <a:off x="4537602" y="2897318"/>
                <a:ext cx="1240390" cy="23737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/>
              <p:cNvCxnSpPr/>
              <p:nvPr/>
            </p:nvCxnSpPr>
            <p:spPr>
              <a:xfrm flipV="1">
                <a:off x="6297285" y="2897318"/>
                <a:ext cx="377303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/>
              <p:cNvCxnSpPr/>
              <p:nvPr/>
            </p:nvCxnSpPr>
            <p:spPr>
              <a:xfrm flipV="1">
                <a:off x="6297285" y="3886935"/>
                <a:ext cx="377303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Straight Arrow Connector 136"/>
              <p:cNvCxnSpPr/>
              <p:nvPr/>
            </p:nvCxnSpPr>
            <p:spPr>
              <a:xfrm flipV="1">
                <a:off x="6297285" y="5271080"/>
                <a:ext cx="377303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6674588" y="4914573"/>
                <a:ext cx="713014" cy="713014"/>
                <a:chOff x="6391559" y="5032506"/>
                <a:chExt cx="713014" cy="713014"/>
              </a:xfrm>
            </p:grpSpPr>
            <p:sp>
              <p:nvSpPr>
                <p:cNvPr id="184" name="Oval 183"/>
                <p:cNvSpPr/>
                <p:nvPr/>
              </p:nvSpPr>
              <p:spPr>
                <a:xfrm>
                  <a:off x="6391559" y="5032506"/>
                  <a:ext cx="713014" cy="713014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91440" rtlCol="0" anchor="ctr"/>
                <a:lstStyle/>
                <a:p>
                  <a:pPr algn="ctr"/>
                  <a:endParaRPr lang="en-US" sz="2000" i="1" dirty="0"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pic>
              <p:nvPicPr>
                <p:cNvPr id="185" name="Picture 184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38312" y="5177429"/>
                  <a:ext cx="457200" cy="419100"/>
                </a:xfrm>
                <a:prstGeom prst="rect">
                  <a:avLst/>
                </a:prstGeom>
              </p:spPr>
            </p:pic>
          </p:grpSp>
          <p:grpSp>
            <p:nvGrpSpPr>
              <p:cNvPr id="139" name="Group 138"/>
              <p:cNvGrpSpPr/>
              <p:nvPr/>
            </p:nvGrpSpPr>
            <p:grpSpPr>
              <a:xfrm>
                <a:off x="6674588" y="3530428"/>
                <a:ext cx="713014" cy="713014"/>
                <a:chOff x="6391559" y="3452413"/>
                <a:chExt cx="713014" cy="713014"/>
              </a:xfrm>
            </p:grpSpPr>
            <p:sp>
              <p:nvSpPr>
                <p:cNvPr id="182" name="Oval 181"/>
                <p:cNvSpPr/>
                <p:nvPr/>
              </p:nvSpPr>
              <p:spPr>
                <a:xfrm>
                  <a:off x="6391559" y="3452413"/>
                  <a:ext cx="713014" cy="713014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91440" rtlCol="0" anchor="ctr"/>
                <a:lstStyle/>
                <a:p>
                  <a:pPr algn="ctr"/>
                  <a:endParaRPr lang="en-US" sz="2000" i="1" dirty="0"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pic>
              <p:nvPicPr>
                <p:cNvPr id="183" name="Picture 182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76603" y="3612972"/>
                  <a:ext cx="317500" cy="419100"/>
                </a:xfrm>
                <a:prstGeom prst="rect">
                  <a:avLst/>
                </a:prstGeom>
              </p:spPr>
            </p:pic>
          </p:grpSp>
          <p:grpSp>
            <p:nvGrpSpPr>
              <p:cNvPr id="140" name="Group 139"/>
              <p:cNvGrpSpPr/>
              <p:nvPr/>
            </p:nvGrpSpPr>
            <p:grpSpPr>
              <a:xfrm>
                <a:off x="6674588" y="2540811"/>
                <a:ext cx="713014" cy="713014"/>
                <a:chOff x="6391559" y="2462796"/>
                <a:chExt cx="713014" cy="713014"/>
              </a:xfrm>
            </p:grpSpPr>
            <p:sp>
              <p:nvSpPr>
                <p:cNvPr id="180" name="Oval 179"/>
                <p:cNvSpPr/>
                <p:nvPr/>
              </p:nvSpPr>
              <p:spPr>
                <a:xfrm>
                  <a:off x="6391559" y="2462796"/>
                  <a:ext cx="713014" cy="713014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91440" rtlCol="0" anchor="ctr"/>
                <a:lstStyle/>
                <a:p>
                  <a:pPr algn="ctr"/>
                  <a:endParaRPr lang="en-US" sz="1600" i="1" dirty="0"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pic>
              <p:nvPicPr>
                <p:cNvPr id="181" name="Picture 180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76603" y="2636677"/>
                  <a:ext cx="317500" cy="419100"/>
                </a:xfrm>
                <a:prstGeom prst="rect">
                  <a:avLst/>
                </a:prstGeom>
              </p:spPr>
            </p:pic>
          </p:grpSp>
          <p:grpSp>
            <p:nvGrpSpPr>
              <p:cNvPr id="163" name="Group 162"/>
              <p:cNvGrpSpPr/>
              <p:nvPr/>
            </p:nvGrpSpPr>
            <p:grpSpPr>
              <a:xfrm>
                <a:off x="8284198" y="3627289"/>
                <a:ext cx="519293" cy="519293"/>
                <a:chOff x="2706449" y="4584954"/>
                <a:chExt cx="662755" cy="662755"/>
              </a:xfrm>
            </p:grpSpPr>
            <p:sp>
              <p:nvSpPr>
                <p:cNvPr id="178" name="Oval 177"/>
                <p:cNvSpPr/>
                <p:nvPr/>
              </p:nvSpPr>
              <p:spPr>
                <a:xfrm>
                  <a:off x="2706449" y="4584954"/>
                  <a:ext cx="662755" cy="662755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79" name="Freeform 178"/>
                <p:cNvSpPr/>
                <p:nvPr/>
              </p:nvSpPr>
              <p:spPr>
                <a:xfrm>
                  <a:off x="2830008" y="4750077"/>
                  <a:ext cx="415636" cy="332509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1053774" y="1171223"/>
                        <a:pt x="380177" y="14110"/>
                        <a:pt x="1340556" y="0"/>
                      </a:cubicBezTo>
                    </a:path>
                  </a:pathLst>
                </a:custGeom>
                <a:ln>
                  <a:solidFill>
                    <a:schemeClr val="bg1"/>
                  </a:solidFill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  <p:cxnSp>
            <p:nvCxnSpPr>
              <p:cNvPr id="165" name="Straight Arrow Connector 164"/>
              <p:cNvCxnSpPr/>
              <p:nvPr/>
            </p:nvCxnSpPr>
            <p:spPr>
              <a:xfrm>
                <a:off x="7387602" y="3886935"/>
                <a:ext cx="896596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6" name="Straight Arrow Connector 165"/>
              <p:cNvCxnSpPr/>
              <p:nvPr/>
            </p:nvCxnSpPr>
            <p:spPr>
              <a:xfrm>
                <a:off x="7387602" y="2897318"/>
                <a:ext cx="896596" cy="98961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 flipV="1">
                <a:off x="7387602" y="3886936"/>
                <a:ext cx="896596" cy="138414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9" name="Oval 168"/>
              <p:cNvSpPr/>
              <p:nvPr/>
            </p:nvSpPr>
            <p:spPr>
              <a:xfrm>
                <a:off x="9439729" y="3528571"/>
                <a:ext cx="713014" cy="713014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91440" rtlCol="0" anchor="ctr"/>
              <a:lstStyle/>
              <a:p>
                <a:pPr algn="ctr"/>
                <a:r>
                  <a:rPr lang="en-US" sz="3200" i="1" dirty="0" smtClean="0">
                    <a:latin typeface="Helvetica Neue" charset="0"/>
                    <a:ea typeface="Helvetica Neue" charset="0"/>
                    <a:cs typeface="Helvetica Neue" charset="0"/>
                  </a:rPr>
                  <a:t>f</a:t>
                </a:r>
                <a:endParaRPr lang="en-US" sz="2000" i="1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cxnSp>
            <p:nvCxnSpPr>
              <p:cNvPr id="171" name="Straight Arrow Connector 170"/>
              <p:cNvCxnSpPr/>
              <p:nvPr/>
            </p:nvCxnSpPr>
            <p:spPr>
              <a:xfrm flipV="1">
                <a:off x="8803491" y="3885078"/>
                <a:ext cx="636238" cy="185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5" name="TextBox 174"/>
              <p:cNvSpPr txBox="1"/>
              <p:nvPr/>
            </p:nvSpPr>
            <p:spPr>
              <a:xfrm>
                <a:off x="2024207" y="2364895"/>
                <a:ext cx="681379" cy="534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/>
                  <a:t>W</a:t>
                </a:r>
                <a:r>
                  <a:rPr lang="en-US" sz="2400" i="1" baseline="30000" dirty="0" smtClean="0"/>
                  <a:t>0</a:t>
                </a:r>
                <a:endParaRPr lang="en-US" sz="2400" i="1" dirty="0"/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4806648" y="2401740"/>
                <a:ext cx="681379" cy="534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/>
                  <a:t>W</a:t>
                </a:r>
                <a:r>
                  <a:rPr lang="en-US" sz="2400" i="1" baseline="30000" dirty="0" smtClean="0"/>
                  <a:t>1</a:t>
                </a:r>
                <a:endParaRPr lang="en-US" sz="2400" i="1" dirty="0"/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7725062" y="2879358"/>
                <a:ext cx="681379" cy="534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/>
                  <a:t>W</a:t>
                </a:r>
                <a:r>
                  <a:rPr lang="en-US" sz="2400" i="1" baseline="30000" dirty="0" smtClean="0"/>
                  <a:t>2</a:t>
                </a:r>
                <a:endParaRPr lang="en-US" sz="2400" i="1" dirty="0"/>
              </a:p>
            </p:txBody>
          </p:sp>
        </p:grpSp>
        <p:sp>
          <p:nvSpPr>
            <p:cNvPr id="98" name="TextBox 97"/>
            <p:cNvSpPr txBox="1"/>
            <p:nvPr/>
          </p:nvSpPr>
          <p:spPr>
            <a:xfrm>
              <a:off x="8209532" y="5270344"/>
              <a:ext cx="2518431" cy="534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2"/>
                  </a:solidFill>
                  <a:latin typeface="Helvetica Neue" charset="0"/>
                  <a:ea typeface="Helvetica Neue" charset="0"/>
                  <a:cs typeface="Helvetica Neue" charset="0"/>
                </a:rPr>
                <a:t>Hidden Layers</a:t>
              </a:r>
              <a:endParaRPr lang="en-US" sz="2400" dirty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 rot="16200000">
              <a:off x="221588" y="3832734"/>
              <a:ext cx="2002572" cy="534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5"/>
                  </a:solidFill>
                  <a:latin typeface="Helvetica Neue" charset="0"/>
                  <a:ea typeface="Helvetica Neue" charset="0"/>
                  <a:cs typeface="Helvetica Neue" charset="0"/>
                </a:rPr>
                <a:t>Input Layer</a:t>
              </a:r>
              <a:endParaRPr lang="en-US" sz="2400" dirty="0">
                <a:solidFill>
                  <a:schemeClr val="accent5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pic>
        <p:nvPicPr>
          <p:cNvPr id="210" name="Picture 20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007" y="1730809"/>
            <a:ext cx="96647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0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04" y="204211"/>
            <a:ext cx="11568446" cy="1325563"/>
          </a:xfrm>
        </p:spPr>
        <p:txBody>
          <a:bodyPr/>
          <a:lstStyle/>
          <a:p>
            <a:r>
              <a:rPr lang="en-US" dirty="0" smtClean="0"/>
              <a:t>Machine Learning </a:t>
            </a:r>
            <a:r>
              <a:rPr lang="en-US" dirty="0" smtClean="0">
                <a:sym typeface="Wingdings"/>
              </a:rPr>
              <a:t></a:t>
            </a:r>
            <a:r>
              <a:rPr lang="en-US" dirty="0" smtClean="0"/>
              <a:t> </a:t>
            </a:r>
            <a:r>
              <a:rPr lang="en-US" smtClean="0"/>
              <a:t>Function Approximation</a:t>
            </a:r>
            <a:endParaRPr lang="en-US" b="1" i="1" dirty="0"/>
          </a:p>
        </p:txBody>
      </p:sp>
      <p:pic>
        <p:nvPicPr>
          <p:cNvPr id="4" name="Picture 4" descr="https://encrypted-tbn1.gstatic.com/images?q=tbn:ANd9GcQ-1rHkamhDd8jaylUzd9ZLACpZeFJeUbYXt8ulOFnLR3-GhW0v"/>
          <p:cNvPicPr>
            <a:picLocks noChangeAspect="1" noChangeArrowheads="1"/>
          </p:cNvPicPr>
          <p:nvPr/>
        </p:nvPicPr>
        <p:blipFill>
          <a:blip r:embed="rId2" cstate="print"/>
          <a:srcRect l="33803" r="10141" b="21695"/>
          <a:stretch>
            <a:fillRect/>
          </a:stretch>
        </p:blipFill>
        <p:spPr bwMode="auto">
          <a:xfrm>
            <a:off x="792657" y="2087453"/>
            <a:ext cx="1662991" cy="1447800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2839545" y="2570929"/>
            <a:ext cx="512379" cy="480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72641" y="2549743"/>
            <a:ext cx="1789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Helvetica Neue" charset="0"/>
                <a:ea typeface="Helvetica Neue" charset="0"/>
                <a:cs typeface="Helvetica Neue" charset="0"/>
              </a:rPr>
              <a:t>Label</a:t>
            </a:r>
            <a:r>
              <a:rPr lang="en-US" sz="2800" dirty="0" err="1" smtClean="0">
                <a:latin typeface="Helvetica Neue" charset="0"/>
                <a:ea typeface="Helvetica Neue" charset="0"/>
                <a:cs typeface="Helvetica Neue" charset="0"/>
              </a:rPr>
              <a:t>:</a:t>
            </a:r>
            <a:r>
              <a:rPr lang="en-US" sz="2800" i="1" dirty="0" err="1" smtClean="0">
                <a:latin typeface="Helvetica Neue" charset="0"/>
                <a:ea typeface="Helvetica Neue" charset="0"/>
                <a:cs typeface="Helvetica Neue" charset="0"/>
              </a:rPr>
              <a:t>Cat</a:t>
            </a:r>
            <a:endParaRPr lang="en-US" sz="28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8907" y="1414791"/>
            <a:ext cx="3273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 Neue" charset="0"/>
                <a:ea typeface="Helvetica Neue" charset="0"/>
                <a:cs typeface="Helvetica Neue" charset="0"/>
              </a:rPr>
              <a:t>Object Recognition</a:t>
            </a:r>
            <a:endParaRPr lang="en-US" sz="28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22510" y="1414791"/>
            <a:ext cx="3432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 Neue" charset="0"/>
                <a:ea typeface="Helvetica Neue" charset="0"/>
                <a:cs typeface="Helvetica Neue" charset="0"/>
              </a:rPr>
              <a:t>Speech Recognition</a:t>
            </a:r>
            <a:endParaRPr lang="en-US" sz="28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9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6" t="19245" b="67307"/>
          <a:stretch/>
        </p:blipFill>
        <p:spPr>
          <a:xfrm>
            <a:off x="6417992" y="2192556"/>
            <a:ext cx="1971881" cy="12375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3040" y="2334299"/>
            <a:ext cx="20136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Helvetica Neue" charset="0"/>
                <a:ea typeface="Helvetica Neue" charset="0"/>
                <a:cs typeface="Helvetica Neue" charset="0"/>
              </a:rPr>
              <a:t>“The cat in </a:t>
            </a:r>
            <a:br>
              <a:rPr lang="en-US" sz="2800" i="1" dirty="0" smtClean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800" i="1" dirty="0" smtClean="0">
                <a:latin typeface="Helvetica Neue" charset="0"/>
                <a:ea typeface="Helvetica Neue" charset="0"/>
                <a:cs typeface="Helvetica Neue" charset="0"/>
              </a:rPr>
              <a:t>the hat”</a:t>
            </a:r>
            <a:endParaRPr lang="en-US" sz="28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8513606" y="2570928"/>
            <a:ext cx="512379" cy="480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935940" y="4031133"/>
            <a:ext cx="4319585" cy="2497477"/>
            <a:chOff x="935940" y="4031133"/>
            <a:chExt cx="4319585" cy="2497477"/>
          </a:xfrm>
        </p:grpSpPr>
        <p:sp>
          <p:nvSpPr>
            <p:cNvPr id="18" name="TextBox 17"/>
            <p:cNvSpPr txBox="1"/>
            <p:nvPr/>
          </p:nvSpPr>
          <p:spPr>
            <a:xfrm>
              <a:off x="1624152" y="4031133"/>
              <a:ext cx="27237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Helvetica Neue" charset="0"/>
                  <a:ea typeface="Helvetica Neue" charset="0"/>
                  <a:cs typeface="Helvetica Neue" charset="0"/>
                </a:rPr>
                <a:t>Robotic Control</a:t>
              </a:r>
              <a:endParaRPr lang="en-US" sz="28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5940" y="4596870"/>
              <a:ext cx="4319585" cy="1931740"/>
            </a:xfrm>
            <a:prstGeom prst="rect">
              <a:avLst/>
            </a:prstGeom>
          </p:spPr>
        </p:pic>
      </p:grpSp>
      <p:grpSp>
        <p:nvGrpSpPr>
          <p:cNvPr id="158" name="Group 157"/>
          <p:cNvGrpSpPr/>
          <p:nvPr/>
        </p:nvGrpSpPr>
        <p:grpSpPr>
          <a:xfrm>
            <a:off x="6725051" y="4044895"/>
            <a:ext cx="5202405" cy="2580747"/>
            <a:chOff x="6725051" y="4073650"/>
            <a:chExt cx="5202405" cy="2580747"/>
          </a:xfrm>
        </p:grpSpPr>
        <p:grpSp>
          <p:nvGrpSpPr>
            <p:cNvPr id="152" name="Group 151"/>
            <p:cNvGrpSpPr/>
            <p:nvPr/>
          </p:nvGrpSpPr>
          <p:grpSpPr>
            <a:xfrm>
              <a:off x="6725051" y="4848046"/>
              <a:ext cx="5202405" cy="1806351"/>
              <a:chOff x="5663721" y="4445290"/>
              <a:chExt cx="6229862" cy="216309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5663721" y="6208279"/>
                <a:ext cx="318123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i="1" dirty="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The cat </a:t>
                </a:r>
                <a:r>
                  <a:rPr lang="en-US" sz="2000" i="1" dirty="0" smtClean="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in the hat.</a:t>
                </a:r>
                <a:endParaRPr lang="en-US" sz="1400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405514" y="4445290"/>
                <a:ext cx="3488069" cy="479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i="1" dirty="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El </a:t>
                </a:r>
                <a:r>
                  <a:rPr lang="en-US" sz="2000" i="1" dirty="0" err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gato</a:t>
                </a:r>
                <a:r>
                  <a:rPr lang="en-US" sz="2000" i="1" dirty="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</a:t>
                </a:r>
                <a:r>
                  <a:rPr lang="en-US" sz="2000" i="1" dirty="0" err="1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en</a:t>
                </a:r>
                <a:r>
                  <a:rPr lang="en-US" sz="2000" i="1" dirty="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el sombrero</a:t>
                </a:r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5898933" y="5323358"/>
                <a:ext cx="227993" cy="977462"/>
                <a:chOff x="5898933" y="5289331"/>
                <a:chExt cx="227993" cy="977462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5898933" y="5289331"/>
                  <a:ext cx="227993" cy="688458"/>
                  <a:chOff x="6156434" y="4596870"/>
                  <a:chExt cx="338959" cy="1023537"/>
                </a:xfrm>
              </p:grpSpPr>
              <p:sp>
                <p:nvSpPr>
                  <p:cNvPr id="24" name="Rounded Rectangle 23"/>
                  <p:cNvSpPr/>
                  <p:nvPr/>
                </p:nvSpPr>
                <p:spPr>
                  <a:xfrm>
                    <a:off x="6156434" y="4596870"/>
                    <a:ext cx="338959" cy="1023537"/>
                  </a:xfrm>
                  <a:prstGeom prst="roundRect">
                    <a:avLst>
                      <a:gd name="adj" fmla="val 39923"/>
                    </a:avLst>
                  </a:prstGeom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grpSp>
                <p:nvGrpSpPr>
                  <p:cNvPr id="28" name="Group 27"/>
                  <p:cNvGrpSpPr/>
                  <p:nvPr/>
                </p:nvGrpSpPr>
                <p:grpSpPr>
                  <a:xfrm>
                    <a:off x="6210497" y="4690401"/>
                    <a:ext cx="230832" cy="836474"/>
                    <a:chOff x="6198671" y="4714938"/>
                    <a:chExt cx="230832" cy="836474"/>
                  </a:xfrm>
                </p:grpSpPr>
                <p:sp>
                  <p:nvSpPr>
                    <p:cNvPr id="25" name="Oval 24"/>
                    <p:cNvSpPr/>
                    <p:nvPr/>
                  </p:nvSpPr>
                  <p:spPr>
                    <a:xfrm>
                      <a:off x="6198671" y="4714938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6" name="Oval 25"/>
                    <p:cNvSpPr/>
                    <p:nvPr/>
                  </p:nvSpPr>
                  <p:spPr>
                    <a:xfrm>
                      <a:off x="6198671" y="5017759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7" name="Oval 26"/>
                    <p:cNvSpPr/>
                    <p:nvPr/>
                  </p:nvSpPr>
                  <p:spPr>
                    <a:xfrm>
                      <a:off x="6198671" y="5320580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</p:grpSp>
            <p:cxnSp>
              <p:nvCxnSpPr>
                <p:cNvPr id="49" name="Straight Arrow Connector 48"/>
                <p:cNvCxnSpPr>
                  <a:endCxn id="24" idx="2"/>
                </p:cNvCxnSpPr>
                <p:nvPr/>
              </p:nvCxnSpPr>
              <p:spPr>
                <a:xfrm flipV="1">
                  <a:off x="6012930" y="5977789"/>
                  <a:ext cx="0" cy="2890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/>
            </p:nvGrpSpPr>
            <p:grpSpPr>
              <a:xfrm>
                <a:off x="6384432" y="5323358"/>
                <a:ext cx="227993" cy="977462"/>
                <a:chOff x="5898933" y="5289331"/>
                <a:chExt cx="227993" cy="977462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5898933" y="5289331"/>
                  <a:ext cx="227993" cy="688458"/>
                  <a:chOff x="6156434" y="4596870"/>
                  <a:chExt cx="338959" cy="1023537"/>
                </a:xfrm>
              </p:grpSpPr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6156434" y="4596870"/>
                    <a:ext cx="338959" cy="1023537"/>
                  </a:xfrm>
                  <a:prstGeom prst="roundRect">
                    <a:avLst>
                      <a:gd name="adj" fmla="val 39923"/>
                    </a:avLst>
                  </a:prstGeom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grpSp>
                <p:nvGrpSpPr>
                  <p:cNvPr id="56" name="Group 55"/>
                  <p:cNvGrpSpPr/>
                  <p:nvPr/>
                </p:nvGrpSpPr>
                <p:grpSpPr>
                  <a:xfrm>
                    <a:off x="6210497" y="4690401"/>
                    <a:ext cx="230832" cy="836474"/>
                    <a:chOff x="6198671" y="4714938"/>
                    <a:chExt cx="230832" cy="836474"/>
                  </a:xfrm>
                </p:grpSpPr>
                <p:sp>
                  <p:nvSpPr>
                    <p:cNvPr id="57" name="Oval 56"/>
                    <p:cNvSpPr/>
                    <p:nvPr/>
                  </p:nvSpPr>
                  <p:spPr>
                    <a:xfrm>
                      <a:off x="6198671" y="4714938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8" name="Oval 57"/>
                    <p:cNvSpPr/>
                    <p:nvPr/>
                  </p:nvSpPr>
                  <p:spPr>
                    <a:xfrm>
                      <a:off x="6198671" y="5017759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9" name="Oval 58"/>
                    <p:cNvSpPr/>
                    <p:nvPr/>
                  </p:nvSpPr>
                  <p:spPr>
                    <a:xfrm>
                      <a:off x="6198671" y="5320580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</p:grpSp>
            <p:cxnSp>
              <p:nvCxnSpPr>
                <p:cNvPr id="54" name="Straight Arrow Connector 53"/>
                <p:cNvCxnSpPr/>
                <p:nvPr/>
              </p:nvCxnSpPr>
              <p:spPr>
                <a:xfrm flipV="1">
                  <a:off x="6012930" y="5977789"/>
                  <a:ext cx="0" cy="2890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/>
              <p:cNvGrpSpPr/>
              <p:nvPr/>
            </p:nvGrpSpPr>
            <p:grpSpPr>
              <a:xfrm>
                <a:off x="6820246" y="5323358"/>
                <a:ext cx="227993" cy="977462"/>
                <a:chOff x="5898933" y="5289331"/>
                <a:chExt cx="227993" cy="977462"/>
              </a:xfrm>
            </p:grpSpPr>
            <p:grpSp>
              <p:nvGrpSpPr>
                <p:cNvPr id="61" name="Group 60"/>
                <p:cNvGrpSpPr/>
                <p:nvPr/>
              </p:nvGrpSpPr>
              <p:grpSpPr>
                <a:xfrm>
                  <a:off x="5898933" y="5289331"/>
                  <a:ext cx="227993" cy="688458"/>
                  <a:chOff x="6156434" y="4596870"/>
                  <a:chExt cx="338959" cy="1023537"/>
                </a:xfrm>
              </p:grpSpPr>
              <p:sp>
                <p:nvSpPr>
                  <p:cNvPr id="63" name="Rounded Rectangle 62"/>
                  <p:cNvSpPr/>
                  <p:nvPr/>
                </p:nvSpPr>
                <p:spPr>
                  <a:xfrm>
                    <a:off x="6156434" y="4596870"/>
                    <a:ext cx="338959" cy="1023537"/>
                  </a:xfrm>
                  <a:prstGeom prst="roundRect">
                    <a:avLst>
                      <a:gd name="adj" fmla="val 39923"/>
                    </a:avLst>
                  </a:prstGeom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grpSp>
                <p:nvGrpSpPr>
                  <p:cNvPr id="64" name="Group 63"/>
                  <p:cNvGrpSpPr/>
                  <p:nvPr/>
                </p:nvGrpSpPr>
                <p:grpSpPr>
                  <a:xfrm>
                    <a:off x="6210497" y="4690401"/>
                    <a:ext cx="230832" cy="836474"/>
                    <a:chOff x="6198671" y="4714938"/>
                    <a:chExt cx="230832" cy="836474"/>
                  </a:xfrm>
                </p:grpSpPr>
                <p:sp>
                  <p:nvSpPr>
                    <p:cNvPr id="65" name="Oval 64"/>
                    <p:cNvSpPr/>
                    <p:nvPr/>
                  </p:nvSpPr>
                  <p:spPr>
                    <a:xfrm>
                      <a:off x="6198671" y="4714938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66" name="Oval 65"/>
                    <p:cNvSpPr/>
                    <p:nvPr/>
                  </p:nvSpPr>
                  <p:spPr>
                    <a:xfrm>
                      <a:off x="6198671" y="5017759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67" name="Oval 66"/>
                    <p:cNvSpPr/>
                    <p:nvPr/>
                  </p:nvSpPr>
                  <p:spPr>
                    <a:xfrm>
                      <a:off x="6198671" y="5320580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</p:grpSp>
            <p:cxnSp>
              <p:nvCxnSpPr>
                <p:cNvPr id="62" name="Straight Arrow Connector 61"/>
                <p:cNvCxnSpPr/>
                <p:nvPr/>
              </p:nvCxnSpPr>
              <p:spPr>
                <a:xfrm flipV="1">
                  <a:off x="6012930" y="5977789"/>
                  <a:ext cx="0" cy="2890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Group 67"/>
              <p:cNvGrpSpPr/>
              <p:nvPr/>
            </p:nvGrpSpPr>
            <p:grpSpPr>
              <a:xfrm>
                <a:off x="7236481" y="5323358"/>
                <a:ext cx="227993" cy="977462"/>
                <a:chOff x="5898933" y="5289331"/>
                <a:chExt cx="227993" cy="977462"/>
              </a:xfrm>
            </p:grpSpPr>
            <p:grpSp>
              <p:nvGrpSpPr>
                <p:cNvPr id="69" name="Group 68"/>
                <p:cNvGrpSpPr/>
                <p:nvPr/>
              </p:nvGrpSpPr>
              <p:grpSpPr>
                <a:xfrm>
                  <a:off x="5898933" y="5289331"/>
                  <a:ext cx="227993" cy="688458"/>
                  <a:chOff x="6156434" y="4596870"/>
                  <a:chExt cx="338959" cy="1023537"/>
                </a:xfrm>
              </p:grpSpPr>
              <p:sp>
                <p:nvSpPr>
                  <p:cNvPr id="71" name="Rounded Rectangle 70"/>
                  <p:cNvSpPr/>
                  <p:nvPr/>
                </p:nvSpPr>
                <p:spPr>
                  <a:xfrm>
                    <a:off x="6156434" y="4596870"/>
                    <a:ext cx="338959" cy="1023537"/>
                  </a:xfrm>
                  <a:prstGeom prst="roundRect">
                    <a:avLst>
                      <a:gd name="adj" fmla="val 39923"/>
                    </a:avLst>
                  </a:prstGeom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grpSp>
                <p:nvGrpSpPr>
                  <p:cNvPr id="72" name="Group 71"/>
                  <p:cNvGrpSpPr/>
                  <p:nvPr/>
                </p:nvGrpSpPr>
                <p:grpSpPr>
                  <a:xfrm>
                    <a:off x="6210497" y="4690401"/>
                    <a:ext cx="230832" cy="836474"/>
                    <a:chOff x="6198671" y="4714938"/>
                    <a:chExt cx="230832" cy="836474"/>
                  </a:xfrm>
                </p:grpSpPr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6198671" y="4714938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74" name="Oval 73"/>
                    <p:cNvSpPr/>
                    <p:nvPr/>
                  </p:nvSpPr>
                  <p:spPr>
                    <a:xfrm>
                      <a:off x="6198671" y="5017759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75" name="Oval 74"/>
                    <p:cNvSpPr/>
                    <p:nvPr/>
                  </p:nvSpPr>
                  <p:spPr>
                    <a:xfrm>
                      <a:off x="6198671" y="5320580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</p:grpSp>
            <p:cxnSp>
              <p:nvCxnSpPr>
                <p:cNvPr id="70" name="Straight Arrow Connector 69"/>
                <p:cNvCxnSpPr/>
                <p:nvPr/>
              </p:nvCxnSpPr>
              <p:spPr>
                <a:xfrm flipV="1">
                  <a:off x="6012930" y="5977789"/>
                  <a:ext cx="0" cy="2890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Group 75"/>
              <p:cNvGrpSpPr/>
              <p:nvPr/>
            </p:nvGrpSpPr>
            <p:grpSpPr>
              <a:xfrm>
                <a:off x="7770357" y="5323358"/>
                <a:ext cx="227993" cy="977462"/>
                <a:chOff x="5898933" y="5289331"/>
                <a:chExt cx="227993" cy="977462"/>
              </a:xfrm>
            </p:grpSpPr>
            <p:grpSp>
              <p:nvGrpSpPr>
                <p:cNvPr id="77" name="Group 76"/>
                <p:cNvGrpSpPr/>
                <p:nvPr/>
              </p:nvGrpSpPr>
              <p:grpSpPr>
                <a:xfrm>
                  <a:off x="5898933" y="5289331"/>
                  <a:ext cx="227993" cy="688458"/>
                  <a:chOff x="6156434" y="4596870"/>
                  <a:chExt cx="338959" cy="1023537"/>
                </a:xfrm>
              </p:grpSpPr>
              <p:sp>
                <p:nvSpPr>
                  <p:cNvPr id="79" name="Rounded Rectangle 78"/>
                  <p:cNvSpPr/>
                  <p:nvPr/>
                </p:nvSpPr>
                <p:spPr>
                  <a:xfrm>
                    <a:off x="6156434" y="4596870"/>
                    <a:ext cx="338959" cy="1023537"/>
                  </a:xfrm>
                  <a:prstGeom prst="roundRect">
                    <a:avLst>
                      <a:gd name="adj" fmla="val 39923"/>
                    </a:avLst>
                  </a:prstGeom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grpSp>
                <p:nvGrpSpPr>
                  <p:cNvPr id="80" name="Group 79"/>
                  <p:cNvGrpSpPr/>
                  <p:nvPr/>
                </p:nvGrpSpPr>
                <p:grpSpPr>
                  <a:xfrm>
                    <a:off x="6210497" y="4690401"/>
                    <a:ext cx="230832" cy="836474"/>
                    <a:chOff x="6198671" y="4714938"/>
                    <a:chExt cx="230832" cy="836474"/>
                  </a:xfrm>
                </p:grpSpPr>
                <p:sp>
                  <p:nvSpPr>
                    <p:cNvPr id="81" name="Oval 80"/>
                    <p:cNvSpPr/>
                    <p:nvPr/>
                  </p:nvSpPr>
                  <p:spPr>
                    <a:xfrm>
                      <a:off x="6198671" y="4714938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2" name="Oval 81"/>
                    <p:cNvSpPr/>
                    <p:nvPr/>
                  </p:nvSpPr>
                  <p:spPr>
                    <a:xfrm>
                      <a:off x="6198671" y="5017759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3" name="Oval 82"/>
                    <p:cNvSpPr/>
                    <p:nvPr/>
                  </p:nvSpPr>
                  <p:spPr>
                    <a:xfrm>
                      <a:off x="6198671" y="5320580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</p:grpSp>
            <p:cxnSp>
              <p:nvCxnSpPr>
                <p:cNvPr id="78" name="Straight Arrow Connector 77"/>
                <p:cNvCxnSpPr/>
                <p:nvPr/>
              </p:nvCxnSpPr>
              <p:spPr>
                <a:xfrm flipV="1">
                  <a:off x="6012930" y="5977789"/>
                  <a:ext cx="0" cy="2890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4" name="Straight Arrow Connector 83"/>
              <p:cNvCxnSpPr>
                <a:stCxn id="24" idx="3"/>
                <a:endCxn id="55" idx="1"/>
              </p:cNvCxnSpPr>
              <p:nvPr/>
            </p:nvCxnSpPr>
            <p:spPr>
              <a:xfrm>
                <a:off x="6126926" y="5667587"/>
                <a:ext cx="25750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>
                <a:stCxn id="55" idx="3"/>
                <a:endCxn id="63" idx="1"/>
              </p:cNvCxnSpPr>
              <p:nvPr/>
            </p:nvCxnSpPr>
            <p:spPr>
              <a:xfrm>
                <a:off x="6612425" y="5667587"/>
                <a:ext cx="2078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>
                <a:stCxn id="63" idx="3"/>
                <a:endCxn id="71" idx="1"/>
              </p:cNvCxnSpPr>
              <p:nvPr/>
            </p:nvCxnSpPr>
            <p:spPr>
              <a:xfrm>
                <a:off x="7048239" y="5667587"/>
                <a:ext cx="18824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>
                <a:stCxn id="71" idx="3"/>
                <a:endCxn id="79" idx="1"/>
              </p:cNvCxnSpPr>
              <p:nvPr/>
            </p:nvCxnSpPr>
            <p:spPr>
              <a:xfrm>
                <a:off x="7464474" y="5667587"/>
                <a:ext cx="30588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6" name="Group 95"/>
              <p:cNvGrpSpPr/>
              <p:nvPr/>
            </p:nvGrpSpPr>
            <p:grpSpPr>
              <a:xfrm>
                <a:off x="8520093" y="4875373"/>
                <a:ext cx="227993" cy="969776"/>
                <a:chOff x="5898933" y="5008014"/>
                <a:chExt cx="227993" cy="969776"/>
              </a:xfrm>
            </p:grpSpPr>
            <p:grpSp>
              <p:nvGrpSpPr>
                <p:cNvPr id="97" name="Group 96"/>
                <p:cNvGrpSpPr/>
                <p:nvPr/>
              </p:nvGrpSpPr>
              <p:grpSpPr>
                <a:xfrm>
                  <a:off x="5898933" y="5289333"/>
                  <a:ext cx="227993" cy="688457"/>
                  <a:chOff x="6156434" y="4596870"/>
                  <a:chExt cx="338959" cy="1023535"/>
                </a:xfrm>
              </p:grpSpPr>
              <p:sp>
                <p:nvSpPr>
                  <p:cNvPr id="99" name="Rounded Rectangle 98"/>
                  <p:cNvSpPr/>
                  <p:nvPr/>
                </p:nvSpPr>
                <p:spPr>
                  <a:xfrm>
                    <a:off x="6156434" y="4596870"/>
                    <a:ext cx="338959" cy="1023535"/>
                  </a:xfrm>
                  <a:prstGeom prst="roundRect">
                    <a:avLst>
                      <a:gd name="adj" fmla="val 39923"/>
                    </a:avLst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grpSp>
                <p:nvGrpSpPr>
                  <p:cNvPr id="100" name="Group 99"/>
                  <p:cNvGrpSpPr/>
                  <p:nvPr/>
                </p:nvGrpSpPr>
                <p:grpSpPr>
                  <a:xfrm>
                    <a:off x="6210497" y="4690401"/>
                    <a:ext cx="230832" cy="836474"/>
                    <a:chOff x="6198671" y="4714938"/>
                    <a:chExt cx="230832" cy="836474"/>
                  </a:xfrm>
                </p:grpSpPr>
                <p:sp>
                  <p:nvSpPr>
                    <p:cNvPr id="101" name="Oval 100"/>
                    <p:cNvSpPr/>
                    <p:nvPr/>
                  </p:nvSpPr>
                  <p:spPr>
                    <a:xfrm>
                      <a:off x="6198671" y="4714938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2" name="Oval 101"/>
                    <p:cNvSpPr/>
                    <p:nvPr/>
                  </p:nvSpPr>
                  <p:spPr>
                    <a:xfrm>
                      <a:off x="6198671" y="5017759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3" name="Oval 102"/>
                    <p:cNvSpPr/>
                    <p:nvPr/>
                  </p:nvSpPr>
                  <p:spPr>
                    <a:xfrm>
                      <a:off x="6198671" y="5320580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</p:grpSp>
            <p:cxnSp>
              <p:nvCxnSpPr>
                <p:cNvPr id="98" name="Straight Arrow Connector 97"/>
                <p:cNvCxnSpPr/>
                <p:nvPr/>
              </p:nvCxnSpPr>
              <p:spPr>
                <a:xfrm flipH="1" flipV="1">
                  <a:off x="6012929" y="5008014"/>
                  <a:ext cx="1" cy="2813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Group 104"/>
              <p:cNvGrpSpPr/>
              <p:nvPr/>
            </p:nvGrpSpPr>
            <p:grpSpPr>
              <a:xfrm>
                <a:off x="9044259" y="4875373"/>
                <a:ext cx="227993" cy="969776"/>
                <a:chOff x="5981577" y="5008014"/>
                <a:chExt cx="227993" cy="969776"/>
              </a:xfrm>
            </p:grpSpPr>
            <p:grpSp>
              <p:nvGrpSpPr>
                <p:cNvPr id="106" name="Group 105"/>
                <p:cNvGrpSpPr/>
                <p:nvPr/>
              </p:nvGrpSpPr>
              <p:grpSpPr>
                <a:xfrm>
                  <a:off x="5981577" y="5289333"/>
                  <a:ext cx="227993" cy="688457"/>
                  <a:chOff x="6279302" y="4596870"/>
                  <a:chExt cx="338959" cy="1023535"/>
                </a:xfrm>
              </p:grpSpPr>
              <p:sp>
                <p:nvSpPr>
                  <p:cNvPr id="108" name="Rounded Rectangle 107"/>
                  <p:cNvSpPr/>
                  <p:nvPr/>
                </p:nvSpPr>
                <p:spPr>
                  <a:xfrm>
                    <a:off x="6279302" y="4596870"/>
                    <a:ext cx="338959" cy="1023535"/>
                  </a:xfrm>
                  <a:prstGeom prst="roundRect">
                    <a:avLst>
                      <a:gd name="adj" fmla="val 39923"/>
                    </a:avLst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grpSp>
                <p:nvGrpSpPr>
                  <p:cNvPr id="109" name="Group 108"/>
                  <p:cNvGrpSpPr/>
                  <p:nvPr/>
                </p:nvGrpSpPr>
                <p:grpSpPr>
                  <a:xfrm>
                    <a:off x="6333365" y="4690401"/>
                    <a:ext cx="230832" cy="836474"/>
                    <a:chOff x="6321539" y="4714938"/>
                    <a:chExt cx="230832" cy="836474"/>
                  </a:xfrm>
                </p:grpSpPr>
                <p:sp>
                  <p:nvSpPr>
                    <p:cNvPr id="110" name="Oval 109"/>
                    <p:cNvSpPr/>
                    <p:nvPr/>
                  </p:nvSpPr>
                  <p:spPr>
                    <a:xfrm>
                      <a:off x="6321539" y="4714938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1" name="Oval 110"/>
                    <p:cNvSpPr/>
                    <p:nvPr/>
                  </p:nvSpPr>
                  <p:spPr>
                    <a:xfrm>
                      <a:off x="6321539" y="5017760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2" name="Oval 111"/>
                    <p:cNvSpPr/>
                    <p:nvPr/>
                  </p:nvSpPr>
                  <p:spPr>
                    <a:xfrm>
                      <a:off x="6321539" y="5320580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</p:grpSp>
            <p:cxnSp>
              <p:nvCxnSpPr>
                <p:cNvPr id="107" name="Straight Arrow Connector 106"/>
                <p:cNvCxnSpPr/>
                <p:nvPr/>
              </p:nvCxnSpPr>
              <p:spPr>
                <a:xfrm flipH="1" flipV="1">
                  <a:off x="6095573" y="5008014"/>
                  <a:ext cx="1" cy="2813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Group 112"/>
              <p:cNvGrpSpPr/>
              <p:nvPr/>
            </p:nvGrpSpPr>
            <p:grpSpPr>
              <a:xfrm>
                <a:off x="9527494" y="4875373"/>
                <a:ext cx="227993" cy="969776"/>
                <a:chOff x="5898933" y="5008014"/>
                <a:chExt cx="227993" cy="969776"/>
              </a:xfrm>
            </p:grpSpPr>
            <p:grpSp>
              <p:nvGrpSpPr>
                <p:cNvPr id="114" name="Group 113"/>
                <p:cNvGrpSpPr/>
                <p:nvPr/>
              </p:nvGrpSpPr>
              <p:grpSpPr>
                <a:xfrm>
                  <a:off x="5898933" y="5289333"/>
                  <a:ext cx="227993" cy="688457"/>
                  <a:chOff x="6156434" y="4596870"/>
                  <a:chExt cx="338959" cy="1023535"/>
                </a:xfrm>
              </p:grpSpPr>
              <p:sp>
                <p:nvSpPr>
                  <p:cNvPr id="116" name="Rounded Rectangle 115"/>
                  <p:cNvSpPr/>
                  <p:nvPr/>
                </p:nvSpPr>
                <p:spPr>
                  <a:xfrm>
                    <a:off x="6156434" y="4596870"/>
                    <a:ext cx="338959" cy="1023535"/>
                  </a:xfrm>
                  <a:prstGeom prst="roundRect">
                    <a:avLst>
                      <a:gd name="adj" fmla="val 39923"/>
                    </a:avLst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grpSp>
                <p:nvGrpSpPr>
                  <p:cNvPr id="117" name="Group 116"/>
                  <p:cNvGrpSpPr/>
                  <p:nvPr/>
                </p:nvGrpSpPr>
                <p:grpSpPr>
                  <a:xfrm>
                    <a:off x="6210497" y="4690401"/>
                    <a:ext cx="230832" cy="836474"/>
                    <a:chOff x="6198671" y="4714938"/>
                    <a:chExt cx="230832" cy="836474"/>
                  </a:xfrm>
                </p:grpSpPr>
                <p:sp>
                  <p:nvSpPr>
                    <p:cNvPr id="118" name="Oval 117"/>
                    <p:cNvSpPr/>
                    <p:nvPr/>
                  </p:nvSpPr>
                  <p:spPr>
                    <a:xfrm>
                      <a:off x="6198671" y="4714938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9" name="Oval 118"/>
                    <p:cNvSpPr/>
                    <p:nvPr/>
                  </p:nvSpPr>
                  <p:spPr>
                    <a:xfrm>
                      <a:off x="6198671" y="5017759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20" name="Oval 119"/>
                    <p:cNvSpPr/>
                    <p:nvPr/>
                  </p:nvSpPr>
                  <p:spPr>
                    <a:xfrm>
                      <a:off x="6198671" y="5320580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</p:grpSp>
            <p:cxnSp>
              <p:nvCxnSpPr>
                <p:cNvPr id="115" name="Straight Arrow Connector 114"/>
                <p:cNvCxnSpPr/>
                <p:nvPr/>
              </p:nvCxnSpPr>
              <p:spPr>
                <a:xfrm flipH="1" flipV="1">
                  <a:off x="6012929" y="5008014"/>
                  <a:ext cx="1" cy="2813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/>
            </p:nvGrpSpPr>
            <p:grpSpPr>
              <a:xfrm>
                <a:off x="9952893" y="4875373"/>
                <a:ext cx="227993" cy="969775"/>
                <a:chOff x="5898933" y="5008014"/>
                <a:chExt cx="227993" cy="969775"/>
              </a:xfrm>
            </p:grpSpPr>
            <p:grpSp>
              <p:nvGrpSpPr>
                <p:cNvPr id="122" name="Group 121"/>
                <p:cNvGrpSpPr/>
                <p:nvPr/>
              </p:nvGrpSpPr>
              <p:grpSpPr>
                <a:xfrm>
                  <a:off x="5898933" y="5289331"/>
                  <a:ext cx="227993" cy="688458"/>
                  <a:chOff x="6156434" y="4596870"/>
                  <a:chExt cx="338959" cy="1023537"/>
                </a:xfrm>
              </p:grpSpPr>
              <p:sp>
                <p:nvSpPr>
                  <p:cNvPr id="124" name="Rounded Rectangle 123"/>
                  <p:cNvSpPr/>
                  <p:nvPr/>
                </p:nvSpPr>
                <p:spPr>
                  <a:xfrm>
                    <a:off x="6156434" y="4596870"/>
                    <a:ext cx="338959" cy="1023537"/>
                  </a:xfrm>
                  <a:prstGeom prst="roundRect">
                    <a:avLst>
                      <a:gd name="adj" fmla="val 39923"/>
                    </a:avLst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grpSp>
                <p:nvGrpSpPr>
                  <p:cNvPr id="125" name="Group 124"/>
                  <p:cNvGrpSpPr/>
                  <p:nvPr/>
                </p:nvGrpSpPr>
                <p:grpSpPr>
                  <a:xfrm>
                    <a:off x="6210497" y="4690401"/>
                    <a:ext cx="230832" cy="836474"/>
                    <a:chOff x="6198671" y="4714938"/>
                    <a:chExt cx="230832" cy="836474"/>
                  </a:xfrm>
                </p:grpSpPr>
                <p:sp>
                  <p:nvSpPr>
                    <p:cNvPr id="126" name="Oval 125"/>
                    <p:cNvSpPr/>
                    <p:nvPr/>
                  </p:nvSpPr>
                  <p:spPr>
                    <a:xfrm>
                      <a:off x="6198671" y="4714938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27" name="Oval 126"/>
                    <p:cNvSpPr/>
                    <p:nvPr/>
                  </p:nvSpPr>
                  <p:spPr>
                    <a:xfrm>
                      <a:off x="6198671" y="5017759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28" name="Oval 127"/>
                    <p:cNvSpPr/>
                    <p:nvPr/>
                  </p:nvSpPr>
                  <p:spPr>
                    <a:xfrm>
                      <a:off x="6198671" y="5320580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</p:grpSp>
            <p:cxnSp>
              <p:nvCxnSpPr>
                <p:cNvPr id="123" name="Straight Arrow Connector 122"/>
                <p:cNvCxnSpPr/>
                <p:nvPr/>
              </p:nvCxnSpPr>
              <p:spPr>
                <a:xfrm flipH="1" flipV="1">
                  <a:off x="6012929" y="5008014"/>
                  <a:ext cx="1" cy="2813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/>
            </p:nvGrpSpPr>
            <p:grpSpPr>
              <a:xfrm>
                <a:off x="10721601" y="4875373"/>
                <a:ext cx="227993" cy="969775"/>
                <a:chOff x="5898933" y="5008014"/>
                <a:chExt cx="227993" cy="969775"/>
              </a:xfrm>
            </p:grpSpPr>
            <p:grpSp>
              <p:nvGrpSpPr>
                <p:cNvPr id="130" name="Group 129"/>
                <p:cNvGrpSpPr/>
                <p:nvPr/>
              </p:nvGrpSpPr>
              <p:grpSpPr>
                <a:xfrm>
                  <a:off x="5898933" y="5289331"/>
                  <a:ext cx="227993" cy="688458"/>
                  <a:chOff x="6156434" y="4596870"/>
                  <a:chExt cx="338959" cy="1023537"/>
                </a:xfrm>
              </p:grpSpPr>
              <p:sp>
                <p:nvSpPr>
                  <p:cNvPr id="132" name="Rounded Rectangle 131"/>
                  <p:cNvSpPr/>
                  <p:nvPr/>
                </p:nvSpPr>
                <p:spPr>
                  <a:xfrm>
                    <a:off x="6156434" y="4596870"/>
                    <a:ext cx="338959" cy="1023537"/>
                  </a:xfrm>
                  <a:prstGeom prst="roundRect">
                    <a:avLst>
                      <a:gd name="adj" fmla="val 39923"/>
                    </a:avLst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grpSp>
                <p:nvGrpSpPr>
                  <p:cNvPr id="133" name="Group 132"/>
                  <p:cNvGrpSpPr/>
                  <p:nvPr/>
                </p:nvGrpSpPr>
                <p:grpSpPr>
                  <a:xfrm>
                    <a:off x="6210497" y="4690401"/>
                    <a:ext cx="230832" cy="836474"/>
                    <a:chOff x="6198671" y="4714938"/>
                    <a:chExt cx="230832" cy="836474"/>
                  </a:xfrm>
                </p:grpSpPr>
                <p:sp>
                  <p:nvSpPr>
                    <p:cNvPr id="134" name="Oval 133"/>
                    <p:cNvSpPr/>
                    <p:nvPr/>
                  </p:nvSpPr>
                  <p:spPr>
                    <a:xfrm>
                      <a:off x="6198671" y="4714938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35" name="Oval 134"/>
                    <p:cNvSpPr/>
                    <p:nvPr/>
                  </p:nvSpPr>
                  <p:spPr>
                    <a:xfrm>
                      <a:off x="6198671" y="5017759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36" name="Oval 135"/>
                    <p:cNvSpPr/>
                    <p:nvPr/>
                  </p:nvSpPr>
                  <p:spPr>
                    <a:xfrm>
                      <a:off x="6198671" y="5320580"/>
                      <a:ext cx="230832" cy="23083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</p:grpSp>
            <p:cxnSp>
              <p:nvCxnSpPr>
                <p:cNvPr id="131" name="Straight Arrow Connector 130"/>
                <p:cNvCxnSpPr/>
                <p:nvPr/>
              </p:nvCxnSpPr>
              <p:spPr>
                <a:xfrm flipH="1" flipV="1">
                  <a:off x="6012929" y="5008014"/>
                  <a:ext cx="1" cy="2813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8" name="Straight Arrow Connector 137"/>
              <p:cNvCxnSpPr>
                <a:stCxn id="99" idx="3"/>
                <a:endCxn id="108" idx="1"/>
              </p:cNvCxnSpPr>
              <p:nvPr/>
            </p:nvCxnSpPr>
            <p:spPr>
              <a:xfrm>
                <a:off x="8748085" y="5500921"/>
                <a:ext cx="29617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1" name="Straight Arrow Connector 140"/>
              <p:cNvCxnSpPr>
                <a:stCxn id="108" idx="3"/>
                <a:endCxn id="116" idx="1"/>
              </p:cNvCxnSpPr>
              <p:nvPr/>
            </p:nvCxnSpPr>
            <p:spPr>
              <a:xfrm>
                <a:off x="9272251" y="5500921"/>
                <a:ext cx="25524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>
                <a:stCxn id="116" idx="3"/>
                <a:endCxn id="124" idx="1"/>
              </p:cNvCxnSpPr>
              <p:nvPr/>
            </p:nvCxnSpPr>
            <p:spPr>
              <a:xfrm>
                <a:off x="9755487" y="5500919"/>
                <a:ext cx="19740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/>
              <p:cNvCxnSpPr>
                <a:stCxn id="124" idx="3"/>
                <a:endCxn id="132" idx="1"/>
              </p:cNvCxnSpPr>
              <p:nvPr/>
            </p:nvCxnSpPr>
            <p:spPr>
              <a:xfrm>
                <a:off x="10180886" y="5500919"/>
                <a:ext cx="54071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1" name="Elbow Connector 150"/>
              <p:cNvCxnSpPr>
                <a:stCxn id="79" idx="3"/>
                <a:endCxn id="99" idx="1"/>
              </p:cNvCxnSpPr>
              <p:nvPr/>
            </p:nvCxnSpPr>
            <p:spPr>
              <a:xfrm flipV="1">
                <a:off x="7998350" y="5500919"/>
                <a:ext cx="521743" cy="166668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7" name="TextBox 156"/>
            <p:cNvSpPr txBox="1"/>
            <p:nvPr/>
          </p:nvSpPr>
          <p:spPr>
            <a:xfrm>
              <a:off x="7486923" y="4073650"/>
              <a:ext cx="33945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latin typeface="Helvetica Neue" charset="0"/>
                  <a:ea typeface="Helvetica Neue" charset="0"/>
                  <a:cs typeface="Helvetica Neue" charset="0"/>
                </a:rPr>
                <a:t>Machine Translation</a:t>
              </a:r>
              <a:endParaRPr lang="en-US" sz="28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130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1"/>
          <p:cNvGrpSpPr/>
          <p:nvPr/>
        </p:nvGrpSpPr>
        <p:grpSpPr>
          <a:xfrm>
            <a:off x="3429236" y="2566771"/>
            <a:ext cx="2478157" cy="2575142"/>
            <a:chOff x="4873657" y="3932007"/>
            <a:chExt cx="2478157" cy="2575142"/>
          </a:xfrm>
        </p:grpSpPr>
        <p:grpSp>
          <p:nvGrpSpPr>
            <p:cNvPr id="50" name="Group 49"/>
            <p:cNvGrpSpPr/>
            <p:nvPr/>
          </p:nvGrpSpPr>
          <p:grpSpPr>
            <a:xfrm>
              <a:off x="4873657" y="6055124"/>
              <a:ext cx="2478157" cy="452025"/>
              <a:chOff x="1838504" y="5724939"/>
              <a:chExt cx="2478157" cy="452025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1838504" y="5724939"/>
                <a:ext cx="2478157" cy="452025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0" name="Group 59"/>
              <p:cNvGrpSpPr/>
              <p:nvPr/>
            </p:nvGrpSpPr>
            <p:grpSpPr>
              <a:xfrm>
                <a:off x="2037070" y="5792312"/>
                <a:ext cx="2081025" cy="317279"/>
                <a:chOff x="2054087" y="5791200"/>
                <a:chExt cx="2081025" cy="317279"/>
              </a:xfrm>
            </p:grpSpPr>
            <p:sp>
              <p:nvSpPr>
                <p:cNvPr id="61" name="Oval 60"/>
                <p:cNvSpPr/>
                <p:nvPr/>
              </p:nvSpPr>
              <p:spPr>
                <a:xfrm>
                  <a:off x="2054087" y="5791200"/>
                  <a:ext cx="304800" cy="304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2498143" y="5802326"/>
                  <a:ext cx="304800" cy="304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2942199" y="5798551"/>
                  <a:ext cx="304800" cy="304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3386255" y="5798551"/>
                  <a:ext cx="304800" cy="304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3830312" y="5803679"/>
                  <a:ext cx="304800" cy="3048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51" name="Straight Arrow Connector 50"/>
            <p:cNvCxnSpPr/>
            <p:nvPr/>
          </p:nvCxnSpPr>
          <p:spPr>
            <a:xfrm flipH="1" flipV="1">
              <a:off x="6112734" y="3980396"/>
              <a:ext cx="1" cy="35770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stCxn id="61" idx="0"/>
              <a:endCxn id="66" idx="4"/>
            </p:cNvCxnSpPr>
            <p:nvPr/>
          </p:nvCxnSpPr>
          <p:spPr>
            <a:xfrm flipV="1">
              <a:off x="5224623" y="5463533"/>
              <a:ext cx="155693" cy="65896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64" idx="0"/>
              <a:endCxn id="66" idx="4"/>
            </p:cNvCxnSpPr>
            <p:nvPr/>
          </p:nvCxnSpPr>
          <p:spPr>
            <a:xfrm flipH="1" flipV="1">
              <a:off x="5380316" y="5463533"/>
              <a:ext cx="1176475" cy="66631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stCxn id="61" idx="0"/>
              <a:endCxn id="71" idx="4"/>
            </p:cNvCxnSpPr>
            <p:nvPr/>
          </p:nvCxnSpPr>
          <p:spPr>
            <a:xfrm flipV="1">
              <a:off x="5224623" y="5463533"/>
              <a:ext cx="888113" cy="65896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endCxn id="66" idx="4"/>
            </p:cNvCxnSpPr>
            <p:nvPr/>
          </p:nvCxnSpPr>
          <p:spPr>
            <a:xfrm flipH="1" flipV="1">
              <a:off x="5380316" y="5463533"/>
              <a:ext cx="1620533" cy="67144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66" idx="0"/>
              <a:endCxn id="120" idx="4"/>
            </p:cNvCxnSpPr>
            <p:nvPr/>
          </p:nvCxnSpPr>
          <p:spPr>
            <a:xfrm flipV="1">
              <a:off x="5380316" y="4706197"/>
              <a:ext cx="732420" cy="35113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5032454" y="3932007"/>
              <a:ext cx="8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Helvetica Neue" charset="0"/>
                  <a:ea typeface="Helvetica Neue" charset="0"/>
                  <a:cs typeface="Helvetica Neue" charset="0"/>
                </a:rPr>
                <a:t>Output</a:t>
              </a:r>
              <a:endParaRPr lang="en-US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grpSp>
          <p:nvGrpSpPr>
            <p:cNvPr id="130" name="Group 129"/>
            <p:cNvGrpSpPr/>
            <p:nvPr/>
          </p:nvGrpSpPr>
          <p:grpSpPr>
            <a:xfrm>
              <a:off x="5177217" y="5057336"/>
              <a:ext cx="1871037" cy="406197"/>
              <a:chOff x="5255328" y="5057336"/>
              <a:chExt cx="1871037" cy="406197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5255328" y="5057336"/>
                <a:ext cx="406197" cy="406197"/>
                <a:chOff x="2706449" y="4584954"/>
                <a:chExt cx="662755" cy="662755"/>
              </a:xfrm>
            </p:grpSpPr>
            <p:sp>
              <p:nvSpPr>
                <p:cNvPr id="66" name="Oval 65"/>
                <p:cNvSpPr/>
                <p:nvPr/>
              </p:nvSpPr>
              <p:spPr>
                <a:xfrm>
                  <a:off x="2706449" y="4584954"/>
                  <a:ext cx="662755" cy="662755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7" name="Freeform 66"/>
                <p:cNvSpPr/>
                <p:nvPr/>
              </p:nvSpPr>
              <p:spPr>
                <a:xfrm>
                  <a:off x="2830008" y="4750077"/>
                  <a:ext cx="415636" cy="332509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1053774" y="1171223"/>
                        <a:pt x="380177" y="14110"/>
                        <a:pt x="1340556" y="0"/>
                      </a:cubicBezTo>
                    </a:path>
                  </a:pathLst>
                </a:custGeom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5987748" y="5057336"/>
                <a:ext cx="406197" cy="406197"/>
                <a:chOff x="2706449" y="4584954"/>
                <a:chExt cx="662755" cy="662755"/>
              </a:xfrm>
            </p:grpSpPr>
            <p:sp>
              <p:nvSpPr>
                <p:cNvPr id="71" name="Oval 70"/>
                <p:cNvSpPr/>
                <p:nvPr/>
              </p:nvSpPr>
              <p:spPr>
                <a:xfrm>
                  <a:off x="2706449" y="4584954"/>
                  <a:ext cx="662755" cy="662755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2" name="Freeform 71"/>
                <p:cNvSpPr/>
                <p:nvPr/>
              </p:nvSpPr>
              <p:spPr>
                <a:xfrm>
                  <a:off x="2830008" y="4750077"/>
                  <a:ext cx="415636" cy="332509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1053774" y="1171223"/>
                        <a:pt x="380177" y="14110"/>
                        <a:pt x="1340556" y="0"/>
                      </a:cubicBezTo>
                    </a:path>
                  </a:pathLst>
                </a:custGeom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6720168" y="5057336"/>
                <a:ext cx="406197" cy="406197"/>
                <a:chOff x="2706449" y="4584954"/>
                <a:chExt cx="662755" cy="662755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2706449" y="4584954"/>
                  <a:ext cx="662755" cy="662755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>
                  <a:off x="2830008" y="4750077"/>
                  <a:ext cx="415636" cy="332509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1053774" y="1171223"/>
                        <a:pt x="380177" y="14110"/>
                        <a:pt x="1340556" y="0"/>
                      </a:cubicBezTo>
                    </a:path>
                  </a:pathLst>
                </a:custGeom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cxnSp>
          <p:nvCxnSpPr>
            <p:cNvPr id="78" name="Straight Arrow Connector 77"/>
            <p:cNvCxnSpPr>
              <a:stCxn id="62" idx="0"/>
              <a:endCxn id="66" idx="4"/>
            </p:cNvCxnSpPr>
            <p:nvPr/>
          </p:nvCxnSpPr>
          <p:spPr>
            <a:xfrm flipH="1" flipV="1">
              <a:off x="5380316" y="5463533"/>
              <a:ext cx="288363" cy="67009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63" idx="0"/>
              <a:endCxn id="66" idx="4"/>
            </p:cNvCxnSpPr>
            <p:nvPr/>
          </p:nvCxnSpPr>
          <p:spPr>
            <a:xfrm flipH="1" flipV="1">
              <a:off x="5380316" y="5463533"/>
              <a:ext cx="732419" cy="66631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62" idx="0"/>
              <a:endCxn id="71" idx="4"/>
            </p:cNvCxnSpPr>
            <p:nvPr/>
          </p:nvCxnSpPr>
          <p:spPr>
            <a:xfrm flipV="1">
              <a:off x="5668679" y="5463533"/>
              <a:ext cx="444057" cy="67009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>
              <a:stCxn id="63" idx="0"/>
              <a:endCxn id="71" idx="4"/>
            </p:cNvCxnSpPr>
            <p:nvPr/>
          </p:nvCxnSpPr>
          <p:spPr>
            <a:xfrm flipV="1">
              <a:off x="6112735" y="5463533"/>
              <a:ext cx="1" cy="66631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>
              <a:stCxn id="64" idx="0"/>
              <a:endCxn id="71" idx="4"/>
            </p:cNvCxnSpPr>
            <p:nvPr/>
          </p:nvCxnSpPr>
          <p:spPr>
            <a:xfrm flipH="1" flipV="1">
              <a:off x="6112736" y="5463533"/>
              <a:ext cx="444055" cy="66631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>
              <a:stCxn id="65" idx="0"/>
              <a:endCxn id="71" idx="4"/>
            </p:cNvCxnSpPr>
            <p:nvPr/>
          </p:nvCxnSpPr>
          <p:spPr>
            <a:xfrm flipH="1" flipV="1">
              <a:off x="6112736" y="5463533"/>
              <a:ext cx="888112" cy="67144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>
              <a:endCxn id="74" idx="4"/>
            </p:cNvCxnSpPr>
            <p:nvPr/>
          </p:nvCxnSpPr>
          <p:spPr>
            <a:xfrm flipV="1">
              <a:off x="5238177" y="5463533"/>
              <a:ext cx="1606979" cy="65896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>
              <a:stCxn id="62" idx="0"/>
              <a:endCxn id="74" idx="4"/>
            </p:cNvCxnSpPr>
            <p:nvPr/>
          </p:nvCxnSpPr>
          <p:spPr>
            <a:xfrm flipV="1">
              <a:off x="5668679" y="5463533"/>
              <a:ext cx="1176477" cy="67009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>
              <a:stCxn id="63" idx="0"/>
              <a:endCxn id="74" idx="4"/>
            </p:cNvCxnSpPr>
            <p:nvPr/>
          </p:nvCxnSpPr>
          <p:spPr>
            <a:xfrm flipV="1">
              <a:off x="6112735" y="5463533"/>
              <a:ext cx="732421" cy="66631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>
              <a:stCxn id="64" idx="0"/>
              <a:endCxn id="74" idx="4"/>
            </p:cNvCxnSpPr>
            <p:nvPr/>
          </p:nvCxnSpPr>
          <p:spPr>
            <a:xfrm flipV="1">
              <a:off x="6556791" y="5463533"/>
              <a:ext cx="288365" cy="66631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>
              <a:stCxn id="65" idx="0"/>
              <a:endCxn id="74" idx="4"/>
            </p:cNvCxnSpPr>
            <p:nvPr/>
          </p:nvCxnSpPr>
          <p:spPr>
            <a:xfrm flipH="1" flipV="1">
              <a:off x="6845156" y="5463533"/>
              <a:ext cx="155692" cy="67144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19" name="Group 118"/>
            <p:cNvGrpSpPr/>
            <p:nvPr/>
          </p:nvGrpSpPr>
          <p:grpSpPr>
            <a:xfrm>
              <a:off x="5909637" y="4300000"/>
              <a:ext cx="406197" cy="406197"/>
              <a:chOff x="2706449" y="4584954"/>
              <a:chExt cx="662755" cy="662755"/>
            </a:xfrm>
          </p:grpSpPr>
          <p:sp>
            <p:nvSpPr>
              <p:cNvPr id="120" name="Oval 119"/>
              <p:cNvSpPr/>
              <p:nvPr/>
            </p:nvSpPr>
            <p:spPr>
              <a:xfrm>
                <a:off x="2706449" y="4584954"/>
                <a:ext cx="662755" cy="66275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21" name="Freeform 120"/>
              <p:cNvSpPr/>
              <p:nvPr/>
            </p:nvSpPr>
            <p:spPr>
              <a:xfrm>
                <a:off x="2830008" y="4750077"/>
                <a:ext cx="415636" cy="332509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1053774" y="1171223"/>
                      <a:pt x="380177" y="14110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cxnSp>
          <p:nvCxnSpPr>
            <p:cNvPr id="124" name="Straight Arrow Connector 123"/>
            <p:cNvCxnSpPr>
              <a:stCxn id="71" idx="0"/>
              <a:endCxn id="120" idx="4"/>
            </p:cNvCxnSpPr>
            <p:nvPr/>
          </p:nvCxnSpPr>
          <p:spPr>
            <a:xfrm flipV="1">
              <a:off x="6112736" y="4706197"/>
              <a:ext cx="0" cy="35113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>
              <a:stCxn id="74" idx="0"/>
              <a:endCxn id="120" idx="4"/>
            </p:cNvCxnSpPr>
            <p:nvPr/>
          </p:nvCxnSpPr>
          <p:spPr>
            <a:xfrm flipH="1" flipV="1">
              <a:off x="6112736" y="4706197"/>
              <a:ext cx="732420" cy="35113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33" name="Picture 1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3111" y="405319"/>
            <a:ext cx="2795319" cy="11941904"/>
          </a:xfrm>
          <a:prstGeom prst="rect">
            <a:avLst/>
          </a:prstGeom>
        </p:spPr>
      </p:pic>
      <p:pic>
        <p:nvPicPr>
          <p:cNvPr id="13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121" y="2386847"/>
            <a:ext cx="3466427" cy="301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6" name="Group 135"/>
          <p:cNvGrpSpPr/>
          <p:nvPr/>
        </p:nvGrpSpPr>
        <p:grpSpPr>
          <a:xfrm>
            <a:off x="110322" y="2523696"/>
            <a:ext cx="3199246" cy="2671201"/>
            <a:chOff x="424916" y="3613066"/>
            <a:chExt cx="3199246" cy="2671201"/>
          </a:xfrm>
        </p:grpSpPr>
        <p:grpSp>
          <p:nvGrpSpPr>
            <p:cNvPr id="47" name="Group 46"/>
            <p:cNvGrpSpPr/>
            <p:nvPr/>
          </p:nvGrpSpPr>
          <p:grpSpPr>
            <a:xfrm>
              <a:off x="424916" y="3613066"/>
              <a:ext cx="3199246" cy="1981232"/>
              <a:chOff x="1117415" y="4195732"/>
              <a:chExt cx="3199246" cy="1981232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746205" y="4651214"/>
                <a:ext cx="662755" cy="662755"/>
                <a:chOff x="2706449" y="4584954"/>
                <a:chExt cx="662755" cy="662755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2706449" y="4584954"/>
                  <a:ext cx="662755" cy="662755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>
                  <a:off x="2830008" y="4750077"/>
                  <a:ext cx="415636" cy="332509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1053774" y="1171223"/>
                        <a:pt x="380177" y="14110"/>
                        <a:pt x="1340556" y="0"/>
                      </a:cubicBezTo>
                    </a:path>
                  </a:pathLst>
                </a:custGeom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1838504" y="5724939"/>
                <a:ext cx="2478157" cy="452025"/>
                <a:chOff x="1838504" y="5724939"/>
                <a:chExt cx="2478157" cy="452025"/>
              </a:xfrm>
            </p:grpSpPr>
            <p:sp>
              <p:nvSpPr>
                <p:cNvPr id="19" name="Rounded Rectangle 18"/>
                <p:cNvSpPr/>
                <p:nvPr/>
              </p:nvSpPr>
              <p:spPr>
                <a:xfrm>
                  <a:off x="1838504" y="5724939"/>
                  <a:ext cx="2478157" cy="452025"/>
                </a:xfrm>
                <a:prstGeom prst="roundRect">
                  <a:avLst>
                    <a:gd name="adj" fmla="val 50000"/>
                  </a:avLst>
                </a:prstGeom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5" name="Group 24"/>
                <p:cNvGrpSpPr/>
                <p:nvPr/>
              </p:nvGrpSpPr>
              <p:grpSpPr>
                <a:xfrm>
                  <a:off x="2037070" y="5792312"/>
                  <a:ext cx="2081025" cy="317279"/>
                  <a:chOff x="2054087" y="5791200"/>
                  <a:chExt cx="2081025" cy="317279"/>
                </a:xfrm>
              </p:grpSpPr>
              <p:sp>
                <p:nvSpPr>
                  <p:cNvPr id="20" name="Oval 19"/>
                  <p:cNvSpPr/>
                  <p:nvPr/>
                </p:nvSpPr>
                <p:spPr>
                  <a:xfrm>
                    <a:off x="2054087" y="5791200"/>
                    <a:ext cx="304800" cy="3048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Oval 20"/>
                  <p:cNvSpPr/>
                  <p:nvPr/>
                </p:nvSpPr>
                <p:spPr>
                  <a:xfrm>
                    <a:off x="2498143" y="5802326"/>
                    <a:ext cx="304800" cy="3048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Oval 21"/>
                  <p:cNvSpPr/>
                  <p:nvPr/>
                </p:nvSpPr>
                <p:spPr>
                  <a:xfrm>
                    <a:off x="2942199" y="5798551"/>
                    <a:ext cx="304800" cy="3048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Oval 22"/>
                  <p:cNvSpPr/>
                  <p:nvPr/>
                </p:nvSpPr>
                <p:spPr>
                  <a:xfrm>
                    <a:off x="3386255" y="5798551"/>
                    <a:ext cx="304800" cy="3048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Oval 23"/>
                  <p:cNvSpPr/>
                  <p:nvPr/>
                </p:nvSpPr>
                <p:spPr>
                  <a:xfrm>
                    <a:off x="3830312" y="5803679"/>
                    <a:ext cx="304800" cy="3048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27" name="Straight Arrow Connector 26"/>
              <p:cNvCxnSpPr>
                <a:stCxn id="20" idx="0"/>
                <a:endCxn id="15" idx="4"/>
              </p:cNvCxnSpPr>
              <p:nvPr/>
            </p:nvCxnSpPr>
            <p:spPr>
              <a:xfrm flipV="1">
                <a:off x="2189470" y="5313969"/>
                <a:ext cx="888113" cy="4783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>
                <a:stCxn id="21" idx="0"/>
                <a:endCxn id="15" idx="4"/>
              </p:cNvCxnSpPr>
              <p:nvPr/>
            </p:nvCxnSpPr>
            <p:spPr>
              <a:xfrm flipV="1">
                <a:off x="2633526" y="5313969"/>
                <a:ext cx="444057" cy="4894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>
                <a:stCxn id="22" idx="0"/>
                <a:endCxn id="15" idx="4"/>
              </p:cNvCxnSpPr>
              <p:nvPr/>
            </p:nvCxnSpPr>
            <p:spPr>
              <a:xfrm flipV="1">
                <a:off x="3077582" y="5313969"/>
                <a:ext cx="1" cy="4856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23" idx="0"/>
                <a:endCxn id="15" idx="4"/>
              </p:cNvCxnSpPr>
              <p:nvPr/>
            </p:nvCxnSpPr>
            <p:spPr>
              <a:xfrm flipH="1" flipV="1">
                <a:off x="3077583" y="5313969"/>
                <a:ext cx="444055" cy="4856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>
                <a:stCxn id="24" idx="0"/>
                <a:endCxn id="15" idx="4"/>
              </p:cNvCxnSpPr>
              <p:nvPr/>
            </p:nvCxnSpPr>
            <p:spPr>
              <a:xfrm flipH="1" flipV="1">
                <a:off x="3077583" y="5313969"/>
                <a:ext cx="888112" cy="49082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>
                <a:stCxn id="15" idx="0"/>
              </p:cNvCxnSpPr>
              <p:nvPr/>
            </p:nvCxnSpPr>
            <p:spPr>
              <a:xfrm flipH="1" flipV="1">
                <a:off x="3077582" y="4195732"/>
                <a:ext cx="1" cy="45548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1117415" y="5743934"/>
                <a:ext cx="708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>
                    <a:latin typeface="Helvetica Neue" charset="0"/>
                    <a:ea typeface="Helvetica Neue" charset="0"/>
                    <a:cs typeface="Helvetica Neue" charset="0"/>
                  </a:rPr>
                  <a:t>Input</a:t>
                </a:r>
                <a:endParaRPr lang="en-US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181183" y="4238807"/>
                <a:ext cx="8963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>
                    <a:latin typeface="Helvetica Neue" charset="0"/>
                    <a:ea typeface="Helvetica Neue" charset="0"/>
                    <a:cs typeface="Helvetica Neue" charset="0"/>
                  </a:rPr>
                  <a:t>Output</a:t>
                </a:r>
                <a:endParaRPr lang="en-US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35" name="TextBox 134"/>
            <p:cNvSpPr txBox="1"/>
            <p:nvPr/>
          </p:nvSpPr>
          <p:spPr>
            <a:xfrm>
              <a:off x="551423" y="5822602"/>
              <a:ext cx="28866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Helvetica Neue" charset="0"/>
                  <a:ea typeface="Helvetica Neue" charset="0"/>
                  <a:cs typeface="Helvetica Neue" charset="0"/>
                </a:rPr>
                <a:t>Logistic Regression</a:t>
              </a:r>
              <a:endParaRPr lang="en-US" sz="24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58" y="0"/>
            <a:ext cx="10515600" cy="1325563"/>
          </a:xfrm>
        </p:spPr>
        <p:txBody>
          <a:bodyPr/>
          <a:lstStyle/>
          <a:p>
            <a:r>
              <a:rPr lang="en-US" smtClean="0"/>
              <a:t>Deep Learning </a:t>
            </a:r>
            <a:r>
              <a:rPr lang="en-US" smtClean="0">
                <a:sym typeface="Wingdings"/>
              </a:rPr>
              <a:t></a:t>
            </a:r>
            <a:r>
              <a:rPr lang="en-US" smtClean="0"/>
              <a:t>Many </a:t>
            </a:r>
            <a:r>
              <a:rPr lang="en-US" dirty="0" smtClean="0"/>
              <a:t>hidden layers 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20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328" y="-59423"/>
            <a:ext cx="10515600" cy="1325563"/>
          </a:xfrm>
        </p:spPr>
        <p:txBody>
          <a:bodyPr/>
          <a:lstStyle/>
          <a:p>
            <a:r>
              <a:rPr lang="en-US" dirty="0" smtClean="0"/>
              <a:t>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557" y="984676"/>
            <a:ext cx="10515600" cy="5684902"/>
          </a:xfrm>
        </p:spPr>
        <p:txBody>
          <a:bodyPr>
            <a:normAutofit/>
          </a:bodyPr>
          <a:lstStyle/>
          <a:p>
            <a:r>
              <a:rPr lang="en-US" dirty="0" smtClean="0"/>
              <a:t>Composing non-linear models (e.g., Logistic Regression):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Learn </a:t>
            </a:r>
            <a:r>
              <a:rPr lang="en-US" i="1" dirty="0" smtClean="0"/>
              <a:t>W</a:t>
            </a:r>
            <a:r>
              <a:rPr lang="en-US" i="1" baseline="30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W</a:t>
            </a:r>
            <a:r>
              <a:rPr lang="en-US" i="1" baseline="30000" dirty="0" smtClean="0"/>
              <a:t>1</a:t>
            </a:r>
            <a:r>
              <a:rPr lang="en-US" dirty="0" smtClean="0"/>
              <a:t>, and </a:t>
            </a:r>
            <a:r>
              <a:rPr lang="en-US" i="1" dirty="0" smtClean="0"/>
              <a:t>W</a:t>
            </a:r>
            <a:r>
              <a:rPr lang="en-US" i="1" baseline="30000" dirty="0" smtClean="0"/>
              <a:t>2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using </a:t>
            </a:r>
            <a:r>
              <a:rPr lang="en-US" b="1" dirty="0" smtClean="0">
                <a:sym typeface="Wingdings"/>
              </a:rPr>
              <a:t>Backpropagation</a:t>
            </a:r>
            <a:r>
              <a:rPr lang="en-US" dirty="0" smtClean="0">
                <a:sym typeface="Wingdings"/>
              </a:rPr>
              <a:t> + SGD</a:t>
            </a:r>
            <a:endParaRPr lang="en-US" dirty="0" smtClean="0"/>
          </a:p>
        </p:txBody>
      </p:sp>
      <p:pic>
        <p:nvPicPr>
          <p:cNvPr id="279" name="Picture 2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295" y="1640695"/>
            <a:ext cx="8128000" cy="508000"/>
          </a:xfrm>
          <a:prstGeom prst="rect">
            <a:avLst/>
          </a:prstGeom>
        </p:spPr>
      </p:pic>
      <p:grpSp>
        <p:nvGrpSpPr>
          <p:cNvPr id="93" name="Group 92"/>
          <p:cNvGrpSpPr/>
          <p:nvPr/>
        </p:nvGrpSpPr>
        <p:grpSpPr>
          <a:xfrm>
            <a:off x="1837716" y="2328944"/>
            <a:ext cx="8465158" cy="2996365"/>
            <a:chOff x="955666" y="2336221"/>
            <a:chExt cx="9799115" cy="3468538"/>
          </a:xfrm>
        </p:grpSpPr>
        <p:sp>
          <p:nvSpPr>
            <p:cNvPr id="94" name="Rounded Rectangle 93"/>
            <p:cNvSpPr/>
            <p:nvPr/>
          </p:nvSpPr>
          <p:spPr>
            <a:xfrm>
              <a:off x="7136746" y="2346479"/>
              <a:ext cx="992086" cy="3444009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5" name="Rounded Rectangle 94"/>
            <p:cNvSpPr/>
            <p:nvPr/>
          </p:nvSpPr>
          <p:spPr>
            <a:xfrm>
              <a:off x="4287746" y="2346479"/>
              <a:ext cx="992086" cy="3444009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1489857" y="2346479"/>
              <a:ext cx="992086" cy="344400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1608967" y="2336221"/>
              <a:ext cx="9145814" cy="3262692"/>
              <a:chOff x="1006929" y="2364895"/>
              <a:chExt cx="9145814" cy="3262692"/>
            </a:xfrm>
          </p:grpSpPr>
          <p:sp>
            <p:nvSpPr>
              <p:cNvPr id="100" name="Oval 99"/>
              <p:cNvSpPr/>
              <p:nvPr/>
            </p:nvSpPr>
            <p:spPr>
              <a:xfrm>
                <a:off x="1006929" y="2540811"/>
                <a:ext cx="713014" cy="713014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91440" rtlCol="0" anchor="ctr"/>
              <a:lstStyle/>
              <a:p>
                <a:pPr algn="ctr"/>
                <a:r>
                  <a:rPr lang="en-US" sz="3200" i="1" dirty="0" smtClean="0">
                    <a:latin typeface="Helvetica Neue" charset="0"/>
                    <a:ea typeface="Helvetica Neue" charset="0"/>
                    <a:cs typeface="Helvetica Neue" charset="0"/>
                  </a:rPr>
                  <a:t>x</a:t>
                </a:r>
                <a:r>
                  <a:rPr lang="en-US" sz="3200" i="1" baseline="-25000" dirty="0" smtClean="0">
                    <a:latin typeface="Helvetica Neue" charset="0"/>
                    <a:ea typeface="Helvetica Neue" charset="0"/>
                    <a:cs typeface="Helvetica Neue" charset="0"/>
                  </a:rPr>
                  <a:t>1</a:t>
                </a:r>
                <a:endParaRPr lang="en-US" sz="2000" i="1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1006929" y="3530428"/>
                <a:ext cx="713014" cy="713014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91440" rtlCol="0" anchor="ctr"/>
              <a:lstStyle/>
              <a:p>
                <a:pPr algn="ctr"/>
                <a:r>
                  <a:rPr lang="en-US" sz="3200" i="1" dirty="0" smtClean="0">
                    <a:latin typeface="Helvetica Neue" charset="0"/>
                    <a:ea typeface="Helvetica Neue" charset="0"/>
                    <a:cs typeface="Helvetica Neue" charset="0"/>
                  </a:rPr>
                  <a:t>x</a:t>
                </a:r>
                <a:r>
                  <a:rPr lang="en-US" sz="3200" i="1" baseline="-25000" dirty="0" smtClean="0">
                    <a:latin typeface="Helvetica Neue" charset="0"/>
                    <a:ea typeface="Helvetica Neue" charset="0"/>
                    <a:cs typeface="Helvetica Neue" charset="0"/>
                  </a:rPr>
                  <a:t>2</a:t>
                </a:r>
                <a:endParaRPr lang="en-US" sz="2000" i="1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1006929" y="4914573"/>
                <a:ext cx="713014" cy="713014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91440" rtlCol="0" anchor="ctr"/>
              <a:lstStyle/>
              <a:p>
                <a:pPr algn="ctr"/>
                <a:r>
                  <a:rPr lang="en-US" sz="3200" i="1" dirty="0" err="1" smtClean="0">
                    <a:latin typeface="Helvetica Neue" charset="0"/>
                    <a:ea typeface="Helvetica Neue" charset="0"/>
                    <a:cs typeface="Helvetica Neue" charset="0"/>
                  </a:rPr>
                  <a:t>x</a:t>
                </a:r>
                <a:r>
                  <a:rPr lang="en-US" sz="3200" i="1" baseline="-25000" dirty="0" err="1" smtClean="0">
                    <a:latin typeface="Helvetica Neue" charset="0"/>
                    <a:ea typeface="Helvetica Neue" charset="0"/>
                    <a:cs typeface="Helvetica Neue" charset="0"/>
                  </a:rPr>
                  <a:t>d</a:t>
                </a:r>
                <a:endParaRPr lang="en-US" sz="2000" i="1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103" name="Group 102"/>
              <p:cNvGrpSpPr/>
              <p:nvPr/>
            </p:nvGrpSpPr>
            <p:grpSpPr>
              <a:xfrm>
                <a:off x="3122324" y="4237631"/>
                <a:ext cx="130629" cy="593273"/>
                <a:chOff x="4158341" y="3706586"/>
                <a:chExt cx="130629" cy="593273"/>
              </a:xfrm>
            </p:grpSpPr>
            <p:sp>
              <p:nvSpPr>
                <p:cNvPr id="207" name="Oval 206"/>
                <p:cNvSpPr/>
                <p:nvPr/>
              </p:nvSpPr>
              <p:spPr>
                <a:xfrm>
                  <a:off x="4158341" y="3706586"/>
                  <a:ext cx="130629" cy="13062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208" name="Oval 207"/>
                <p:cNvSpPr/>
                <p:nvPr/>
              </p:nvSpPr>
              <p:spPr>
                <a:xfrm>
                  <a:off x="4158341" y="3937908"/>
                  <a:ext cx="130629" cy="13062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209" name="Oval 208"/>
                <p:cNvSpPr/>
                <p:nvPr/>
              </p:nvSpPr>
              <p:spPr>
                <a:xfrm>
                  <a:off x="4158341" y="4169230"/>
                  <a:ext cx="130629" cy="13062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  <p:grpSp>
            <p:nvGrpSpPr>
              <p:cNvPr id="104" name="Group 103"/>
              <p:cNvGrpSpPr/>
              <p:nvPr/>
            </p:nvGrpSpPr>
            <p:grpSpPr>
              <a:xfrm>
                <a:off x="2927992" y="2637672"/>
                <a:ext cx="519293" cy="519293"/>
                <a:chOff x="2706449" y="4584954"/>
                <a:chExt cx="662755" cy="662755"/>
              </a:xfrm>
            </p:grpSpPr>
            <p:sp>
              <p:nvSpPr>
                <p:cNvPr id="205" name="Oval 204"/>
                <p:cNvSpPr/>
                <p:nvPr/>
              </p:nvSpPr>
              <p:spPr>
                <a:xfrm>
                  <a:off x="2706449" y="4584954"/>
                  <a:ext cx="662755" cy="662755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206" name="Freeform 205"/>
                <p:cNvSpPr/>
                <p:nvPr/>
              </p:nvSpPr>
              <p:spPr>
                <a:xfrm>
                  <a:off x="2830008" y="4750077"/>
                  <a:ext cx="415636" cy="332509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1053774" y="1171223"/>
                        <a:pt x="380177" y="14110"/>
                        <a:pt x="1340556" y="0"/>
                      </a:cubicBezTo>
                    </a:path>
                  </a:pathLst>
                </a:custGeom>
                <a:ln>
                  <a:solidFill>
                    <a:schemeClr val="bg1"/>
                  </a:solidFill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  <p:cxnSp>
            <p:nvCxnSpPr>
              <p:cNvPr id="105" name="Straight Arrow Connector 104"/>
              <p:cNvCxnSpPr>
                <a:stCxn id="95" idx="6"/>
                <a:endCxn id="104" idx="2"/>
              </p:cNvCxnSpPr>
              <p:nvPr/>
            </p:nvCxnSpPr>
            <p:spPr>
              <a:xfrm>
                <a:off x="1719943" y="2897318"/>
                <a:ext cx="1208049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>
                <a:stCxn id="97" idx="6"/>
                <a:endCxn id="104" idx="2"/>
              </p:cNvCxnSpPr>
              <p:nvPr/>
            </p:nvCxnSpPr>
            <p:spPr>
              <a:xfrm flipV="1">
                <a:off x="1719943" y="2897319"/>
                <a:ext cx="1208049" cy="9896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/>
              <p:cNvCxnSpPr>
                <a:stCxn id="98" idx="6"/>
                <a:endCxn id="104" idx="2"/>
              </p:cNvCxnSpPr>
              <p:nvPr/>
            </p:nvCxnSpPr>
            <p:spPr>
              <a:xfrm flipV="1">
                <a:off x="1719943" y="2897319"/>
                <a:ext cx="1208049" cy="237376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08" name="Group 107"/>
              <p:cNvGrpSpPr/>
              <p:nvPr/>
            </p:nvGrpSpPr>
            <p:grpSpPr>
              <a:xfrm>
                <a:off x="2927992" y="3627289"/>
                <a:ext cx="519293" cy="519293"/>
                <a:chOff x="2706449" y="4584954"/>
                <a:chExt cx="662755" cy="662755"/>
              </a:xfrm>
            </p:grpSpPr>
            <p:sp>
              <p:nvSpPr>
                <p:cNvPr id="203" name="Oval 202"/>
                <p:cNvSpPr/>
                <p:nvPr/>
              </p:nvSpPr>
              <p:spPr>
                <a:xfrm>
                  <a:off x="2706449" y="4584954"/>
                  <a:ext cx="662755" cy="662755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204" name="Freeform 203"/>
                <p:cNvSpPr/>
                <p:nvPr/>
              </p:nvSpPr>
              <p:spPr>
                <a:xfrm>
                  <a:off x="2830008" y="4750077"/>
                  <a:ext cx="415636" cy="332509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1053774" y="1171223"/>
                        <a:pt x="380177" y="14110"/>
                        <a:pt x="1340556" y="0"/>
                      </a:cubicBezTo>
                    </a:path>
                  </a:pathLst>
                </a:custGeom>
                <a:ln>
                  <a:solidFill>
                    <a:schemeClr val="bg1"/>
                  </a:solidFill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  <p:cxnSp>
            <p:nvCxnSpPr>
              <p:cNvPr id="109" name="Straight Arrow Connector 108"/>
              <p:cNvCxnSpPr>
                <a:stCxn id="97" idx="6"/>
                <a:endCxn id="116" idx="2"/>
              </p:cNvCxnSpPr>
              <p:nvPr/>
            </p:nvCxnSpPr>
            <p:spPr>
              <a:xfrm>
                <a:off x="1719943" y="3886935"/>
                <a:ext cx="1208049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>
                <a:stCxn id="98" idx="6"/>
                <a:endCxn id="116" idx="2"/>
              </p:cNvCxnSpPr>
              <p:nvPr/>
            </p:nvCxnSpPr>
            <p:spPr>
              <a:xfrm flipV="1">
                <a:off x="1719943" y="3886936"/>
                <a:ext cx="1208049" cy="138414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>
                <a:stCxn id="95" idx="6"/>
                <a:endCxn id="116" idx="2"/>
              </p:cNvCxnSpPr>
              <p:nvPr/>
            </p:nvCxnSpPr>
            <p:spPr>
              <a:xfrm>
                <a:off x="1719943" y="2897318"/>
                <a:ext cx="1208049" cy="98961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12" name="Group 111"/>
              <p:cNvGrpSpPr/>
              <p:nvPr/>
            </p:nvGrpSpPr>
            <p:grpSpPr>
              <a:xfrm>
                <a:off x="2927992" y="5011434"/>
                <a:ext cx="519293" cy="519293"/>
                <a:chOff x="2706449" y="4584954"/>
                <a:chExt cx="662755" cy="662755"/>
              </a:xfrm>
            </p:grpSpPr>
            <p:sp>
              <p:nvSpPr>
                <p:cNvPr id="201" name="Oval 200"/>
                <p:cNvSpPr/>
                <p:nvPr/>
              </p:nvSpPr>
              <p:spPr>
                <a:xfrm>
                  <a:off x="2706449" y="4584954"/>
                  <a:ext cx="662755" cy="662755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202" name="Freeform 201"/>
                <p:cNvSpPr/>
                <p:nvPr/>
              </p:nvSpPr>
              <p:spPr>
                <a:xfrm>
                  <a:off x="2830008" y="4750077"/>
                  <a:ext cx="415636" cy="332509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1053774" y="1171223"/>
                        <a:pt x="380177" y="14110"/>
                        <a:pt x="1340556" y="0"/>
                      </a:cubicBezTo>
                    </a:path>
                  </a:pathLst>
                </a:custGeom>
                <a:ln>
                  <a:solidFill>
                    <a:schemeClr val="bg1"/>
                  </a:solidFill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  <p:cxnSp>
            <p:nvCxnSpPr>
              <p:cNvPr id="113" name="Straight Arrow Connector 112"/>
              <p:cNvCxnSpPr>
                <a:stCxn id="98" idx="6"/>
                <a:endCxn id="129" idx="2"/>
              </p:cNvCxnSpPr>
              <p:nvPr/>
            </p:nvCxnSpPr>
            <p:spPr>
              <a:xfrm>
                <a:off x="1719943" y="5271080"/>
                <a:ext cx="1208049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>
                <a:stCxn id="97" idx="6"/>
                <a:endCxn id="129" idx="2"/>
              </p:cNvCxnSpPr>
              <p:nvPr/>
            </p:nvCxnSpPr>
            <p:spPr>
              <a:xfrm>
                <a:off x="1719943" y="3886935"/>
                <a:ext cx="1208049" cy="13841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>
                <a:stCxn id="95" idx="6"/>
                <a:endCxn id="129" idx="2"/>
              </p:cNvCxnSpPr>
              <p:nvPr/>
            </p:nvCxnSpPr>
            <p:spPr>
              <a:xfrm>
                <a:off x="1719943" y="2897318"/>
                <a:ext cx="1208049" cy="23737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16" name="Group 115"/>
              <p:cNvGrpSpPr/>
              <p:nvPr/>
            </p:nvGrpSpPr>
            <p:grpSpPr>
              <a:xfrm>
                <a:off x="3824588" y="2540811"/>
                <a:ext cx="713014" cy="713014"/>
                <a:chOff x="3325659" y="2437234"/>
                <a:chExt cx="713014" cy="713014"/>
              </a:xfrm>
            </p:grpSpPr>
            <p:sp>
              <p:nvSpPr>
                <p:cNvPr id="199" name="Oval 198"/>
                <p:cNvSpPr/>
                <p:nvPr/>
              </p:nvSpPr>
              <p:spPr>
                <a:xfrm>
                  <a:off x="3325659" y="2437234"/>
                  <a:ext cx="713014" cy="713014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91440" rtlCol="0" anchor="ctr"/>
                <a:lstStyle/>
                <a:p>
                  <a:pPr algn="ctr"/>
                  <a:endParaRPr lang="en-US" sz="1600" i="1" dirty="0"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pic>
              <p:nvPicPr>
                <p:cNvPr id="200" name="Picture 19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529766" y="2611196"/>
                  <a:ext cx="304800" cy="419100"/>
                </a:xfrm>
                <a:prstGeom prst="rect">
                  <a:avLst/>
                </a:prstGeom>
              </p:spPr>
            </p:pic>
          </p:grpSp>
          <p:grpSp>
            <p:nvGrpSpPr>
              <p:cNvPr id="117" name="Group 116"/>
              <p:cNvGrpSpPr/>
              <p:nvPr/>
            </p:nvGrpSpPr>
            <p:grpSpPr>
              <a:xfrm>
                <a:off x="3824588" y="3530428"/>
                <a:ext cx="713014" cy="713014"/>
                <a:chOff x="3325659" y="3426851"/>
                <a:chExt cx="713014" cy="713014"/>
              </a:xfrm>
            </p:grpSpPr>
            <p:sp>
              <p:nvSpPr>
                <p:cNvPr id="197" name="Oval 196"/>
                <p:cNvSpPr/>
                <p:nvPr/>
              </p:nvSpPr>
              <p:spPr>
                <a:xfrm>
                  <a:off x="3325659" y="3426851"/>
                  <a:ext cx="713014" cy="713014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91440" rtlCol="0" anchor="ctr"/>
                <a:lstStyle/>
                <a:p>
                  <a:pPr algn="ctr"/>
                  <a:endParaRPr lang="en-US" sz="2000" i="1" dirty="0"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pic>
              <p:nvPicPr>
                <p:cNvPr id="198" name="Picture 19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13339" y="3559251"/>
                  <a:ext cx="317500" cy="419100"/>
                </a:xfrm>
                <a:prstGeom prst="rect">
                  <a:avLst/>
                </a:prstGeom>
              </p:spPr>
            </p:pic>
          </p:grpSp>
          <p:grpSp>
            <p:nvGrpSpPr>
              <p:cNvPr id="118" name="Group 117"/>
              <p:cNvGrpSpPr/>
              <p:nvPr/>
            </p:nvGrpSpPr>
            <p:grpSpPr>
              <a:xfrm>
                <a:off x="3824588" y="4914573"/>
                <a:ext cx="713014" cy="713014"/>
                <a:chOff x="3325659" y="5286344"/>
                <a:chExt cx="713014" cy="713014"/>
              </a:xfrm>
            </p:grpSpPr>
            <p:sp>
              <p:nvSpPr>
                <p:cNvPr id="195" name="Oval 194"/>
                <p:cNvSpPr/>
                <p:nvPr/>
              </p:nvSpPr>
              <p:spPr>
                <a:xfrm>
                  <a:off x="3325659" y="5286344"/>
                  <a:ext cx="713014" cy="713014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91440" rtlCol="0" anchor="ctr"/>
                <a:lstStyle/>
                <a:p>
                  <a:pPr algn="ctr"/>
                  <a:endParaRPr lang="en-US" sz="2000" i="1" dirty="0"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pic>
              <p:nvPicPr>
                <p:cNvPr id="196" name="Picture 19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491666" y="5456667"/>
                  <a:ext cx="457200" cy="419100"/>
                </a:xfrm>
                <a:prstGeom prst="rect">
                  <a:avLst/>
                </a:prstGeom>
              </p:spPr>
            </p:pic>
          </p:grpSp>
          <p:cxnSp>
            <p:nvCxnSpPr>
              <p:cNvPr id="119" name="Straight Arrow Connector 118"/>
              <p:cNvCxnSpPr>
                <a:stCxn id="104" idx="6"/>
                <a:endCxn id="163" idx="2"/>
              </p:cNvCxnSpPr>
              <p:nvPr/>
            </p:nvCxnSpPr>
            <p:spPr>
              <a:xfrm flipV="1">
                <a:off x="3447285" y="2897318"/>
                <a:ext cx="377303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/>
              <p:cNvCxnSpPr>
                <a:stCxn id="116" idx="6"/>
                <a:endCxn id="165" idx="2"/>
              </p:cNvCxnSpPr>
              <p:nvPr/>
            </p:nvCxnSpPr>
            <p:spPr>
              <a:xfrm flipV="1">
                <a:off x="3447285" y="3886935"/>
                <a:ext cx="377303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>
                <a:stCxn id="129" idx="6"/>
                <a:endCxn id="166" idx="2"/>
              </p:cNvCxnSpPr>
              <p:nvPr/>
            </p:nvCxnSpPr>
            <p:spPr>
              <a:xfrm flipV="1">
                <a:off x="3447285" y="5271080"/>
                <a:ext cx="377303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22" name="Group 121"/>
              <p:cNvGrpSpPr/>
              <p:nvPr/>
            </p:nvGrpSpPr>
            <p:grpSpPr>
              <a:xfrm>
                <a:off x="5972324" y="4265095"/>
                <a:ext cx="130629" cy="593273"/>
                <a:chOff x="4158341" y="3706586"/>
                <a:chExt cx="130629" cy="593273"/>
              </a:xfrm>
            </p:grpSpPr>
            <p:sp>
              <p:nvSpPr>
                <p:cNvPr id="192" name="Oval 191"/>
                <p:cNvSpPr/>
                <p:nvPr/>
              </p:nvSpPr>
              <p:spPr>
                <a:xfrm>
                  <a:off x="4158341" y="3706586"/>
                  <a:ext cx="130629" cy="13062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93" name="Oval 192"/>
                <p:cNvSpPr/>
                <p:nvPr/>
              </p:nvSpPr>
              <p:spPr>
                <a:xfrm>
                  <a:off x="4158341" y="3937908"/>
                  <a:ext cx="130629" cy="13062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4158341" y="4169230"/>
                  <a:ext cx="130629" cy="13062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  <p:grpSp>
            <p:nvGrpSpPr>
              <p:cNvPr id="123" name="Group 122"/>
              <p:cNvGrpSpPr/>
              <p:nvPr/>
            </p:nvGrpSpPr>
            <p:grpSpPr>
              <a:xfrm>
                <a:off x="5777992" y="2637672"/>
                <a:ext cx="519293" cy="519293"/>
                <a:chOff x="2706449" y="4584954"/>
                <a:chExt cx="662755" cy="662755"/>
              </a:xfrm>
            </p:grpSpPr>
            <p:sp>
              <p:nvSpPr>
                <p:cNvPr id="190" name="Oval 189"/>
                <p:cNvSpPr/>
                <p:nvPr/>
              </p:nvSpPr>
              <p:spPr>
                <a:xfrm>
                  <a:off x="2706449" y="4584954"/>
                  <a:ext cx="662755" cy="662755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91" name="Freeform 190"/>
                <p:cNvSpPr/>
                <p:nvPr/>
              </p:nvSpPr>
              <p:spPr>
                <a:xfrm>
                  <a:off x="2830008" y="4750077"/>
                  <a:ext cx="415636" cy="332509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1053774" y="1171223"/>
                        <a:pt x="380177" y="14110"/>
                        <a:pt x="1340556" y="0"/>
                      </a:cubicBezTo>
                    </a:path>
                  </a:pathLst>
                </a:custGeom>
                <a:ln>
                  <a:solidFill>
                    <a:schemeClr val="bg1"/>
                  </a:solidFill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  <p:cxnSp>
            <p:nvCxnSpPr>
              <p:cNvPr id="124" name="Straight Arrow Connector 123"/>
              <p:cNvCxnSpPr>
                <a:stCxn id="163" idx="6"/>
              </p:cNvCxnSpPr>
              <p:nvPr/>
            </p:nvCxnSpPr>
            <p:spPr>
              <a:xfrm>
                <a:off x="4537602" y="2897318"/>
                <a:ext cx="1240390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/>
              <p:cNvCxnSpPr>
                <a:stCxn id="165" idx="6"/>
              </p:cNvCxnSpPr>
              <p:nvPr/>
            </p:nvCxnSpPr>
            <p:spPr>
              <a:xfrm flipV="1">
                <a:off x="4537602" y="2897319"/>
                <a:ext cx="1240390" cy="9896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/>
              <p:cNvCxnSpPr>
                <a:stCxn id="166" idx="6"/>
              </p:cNvCxnSpPr>
              <p:nvPr/>
            </p:nvCxnSpPr>
            <p:spPr>
              <a:xfrm flipV="1">
                <a:off x="4537602" y="2897319"/>
                <a:ext cx="1240390" cy="237376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27" name="Group 126"/>
              <p:cNvGrpSpPr/>
              <p:nvPr/>
            </p:nvGrpSpPr>
            <p:grpSpPr>
              <a:xfrm>
                <a:off x="5777992" y="3627289"/>
                <a:ext cx="519293" cy="519293"/>
                <a:chOff x="2706449" y="4584954"/>
                <a:chExt cx="662755" cy="662755"/>
              </a:xfrm>
            </p:grpSpPr>
            <p:sp>
              <p:nvSpPr>
                <p:cNvPr id="188" name="Oval 187"/>
                <p:cNvSpPr/>
                <p:nvPr/>
              </p:nvSpPr>
              <p:spPr>
                <a:xfrm>
                  <a:off x="2706449" y="4584954"/>
                  <a:ext cx="662755" cy="662755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89" name="Freeform 188"/>
                <p:cNvSpPr/>
                <p:nvPr/>
              </p:nvSpPr>
              <p:spPr>
                <a:xfrm>
                  <a:off x="2830008" y="4750077"/>
                  <a:ext cx="415636" cy="332509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1053774" y="1171223"/>
                        <a:pt x="380177" y="14110"/>
                        <a:pt x="1340556" y="0"/>
                      </a:cubicBezTo>
                    </a:path>
                  </a:pathLst>
                </a:custGeom>
                <a:ln>
                  <a:solidFill>
                    <a:schemeClr val="bg1"/>
                  </a:solidFill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  <p:cxnSp>
            <p:nvCxnSpPr>
              <p:cNvPr id="128" name="Straight Arrow Connector 127"/>
              <p:cNvCxnSpPr>
                <a:stCxn id="165" idx="6"/>
              </p:cNvCxnSpPr>
              <p:nvPr/>
            </p:nvCxnSpPr>
            <p:spPr>
              <a:xfrm>
                <a:off x="4537602" y="3886935"/>
                <a:ext cx="1240390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/>
              <p:cNvCxnSpPr>
                <a:stCxn id="166" idx="6"/>
              </p:cNvCxnSpPr>
              <p:nvPr/>
            </p:nvCxnSpPr>
            <p:spPr>
              <a:xfrm flipV="1">
                <a:off x="4537602" y="3886936"/>
                <a:ext cx="1240390" cy="138414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/>
              <p:cNvCxnSpPr>
                <a:stCxn id="163" idx="6"/>
              </p:cNvCxnSpPr>
              <p:nvPr/>
            </p:nvCxnSpPr>
            <p:spPr>
              <a:xfrm>
                <a:off x="4537602" y="2897318"/>
                <a:ext cx="1240390" cy="98961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1" name="Group 130"/>
              <p:cNvGrpSpPr/>
              <p:nvPr/>
            </p:nvGrpSpPr>
            <p:grpSpPr>
              <a:xfrm>
                <a:off x="5777992" y="5011434"/>
                <a:ext cx="519293" cy="519293"/>
                <a:chOff x="2706449" y="4584954"/>
                <a:chExt cx="662755" cy="662755"/>
              </a:xfrm>
            </p:grpSpPr>
            <p:sp>
              <p:nvSpPr>
                <p:cNvPr id="186" name="Oval 185"/>
                <p:cNvSpPr/>
                <p:nvPr/>
              </p:nvSpPr>
              <p:spPr>
                <a:xfrm>
                  <a:off x="2706449" y="4584954"/>
                  <a:ext cx="662755" cy="662755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87" name="Freeform 186"/>
                <p:cNvSpPr/>
                <p:nvPr/>
              </p:nvSpPr>
              <p:spPr>
                <a:xfrm>
                  <a:off x="2830008" y="4750077"/>
                  <a:ext cx="415636" cy="332509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1053774" y="1171223"/>
                        <a:pt x="380177" y="14110"/>
                        <a:pt x="1340556" y="0"/>
                      </a:cubicBezTo>
                    </a:path>
                  </a:pathLst>
                </a:custGeom>
                <a:ln>
                  <a:solidFill>
                    <a:schemeClr val="bg1"/>
                  </a:solidFill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  <p:cxnSp>
            <p:nvCxnSpPr>
              <p:cNvPr id="132" name="Straight Arrow Connector 131"/>
              <p:cNvCxnSpPr>
                <a:stCxn id="166" idx="6"/>
              </p:cNvCxnSpPr>
              <p:nvPr/>
            </p:nvCxnSpPr>
            <p:spPr>
              <a:xfrm>
                <a:off x="4537602" y="5271080"/>
                <a:ext cx="1849990" cy="116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/>
              <p:cNvCxnSpPr>
                <a:stCxn id="165" idx="6"/>
              </p:cNvCxnSpPr>
              <p:nvPr/>
            </p:nvCxnSpPr>
            <p:spPr>
              <a:xfrm>
                <a:off x="4537602" y="3886935"/>
                <a:ext cx="1240390" cy="13841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/>
              <p:cNvCxnSpPr>
                <a:stCxn id="163" idx="6"/>
              </p:cNvCxnSpPr>
              <p:nvPr/>
            </p:nvCxnSpPr>
            <p:spPr>
              <a:xfrm>
                <a:off x="4537602" y="2897318"/>
                <a:ext cx="1240390" cy="23737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/>
              <p:cNvCxnSpPr/>
              <p:nvPr/>
            </p:nvCxnSpPr>
            <p:spPr>
              <a:xfrm flipV="1">
                <a:off x="6297285" y="2897318"/>
                <a:ext cx="377303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/>
              <p:cNvCxnSpPr/>
              <p:nvPr/>
            </p:nvCxnSpPr>
            <p:spPr>
              <a:xfrm flipV="1">
                <a:off x="6297285" y="3886935"/>
                <a:ext cx="377303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Straight Arrow Connector 136"/>
              <p:cNvCxnSpPr/>
              <p:nvPr/>
            </p:nvCxnSpPr>
            <p:spPr>
              <a:xfrm flipV="1">
                <a:off x="6297285" y="5271080"/>
                <a:ext cx="377303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6674588" y="4914573"/>
                <a:ext cx="713014" cy="713014"/>
                <a:chOff x="6391559" y="5032506"/>
                <a:chExt cx="713014" cy="713014"/>
              </a:xfrm>
            </p:grpSpPr>
            <p:sp>
              <p:nvSpPr>
                <p:cNvPr id="184" name="Oval 183"/>
                <p:cNvSpPr/>
                <p:nvPr/>
              </p:nvSpPr>
              <p:spPr>
                <a:xfrm>
                  <a:off x="6391559" y="5032506"/>
                  <a:ext cx="713014" cy="713014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91440" rtlCol="0" anchor="ctr"/>
                <a:lstStyle/>
                <a:p>
                  <a:pPr algn="ctr"/>
                  <a:endParaRPr lang="en-US" sz="2000" i="1" dirty="0"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pic>
              <p:nvPicPr>
                <p:cNvPr id="185" name="Picture 184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38312" y="5177429"/>
                  <a:ext cx="457200" cy="419100"/>
                </a:xfrm>
                <a:prstGeom prst="rect">
                  <a:avLst/>
                </a:prstGeom>
              </p:spPr>
            </p:pic>
          </p:grpSp>
          <p:grpSp>
            <p:nvGrpSpPr>
              <p:cNvPr id="139" name="Group 138"/>
              <p:cNvGrpSpPr/>
              <p:nvPr/>
            </p:nvGrpSpPr>
            <p:grpSpPr>
              <a:xfrm>
                <a:off x="6674588" y="3530428"/>
                <a:ext cx="713014" cy="713014"/>
                <a:chOff x="6391559" y="3452413"/>
                <a:chExt cx="713014" cy="713014"/>
              </a:xfrm>
            </p:grpSpPr>
            <p:sp>
              <p:nvSpPr>
                <p:cNvPr id="182" name="Oval 181"/>
                <p:cNvSpPr/>
                <p:nvPr/>
              </p:nvSpPr>
              <p:spPr>
                <a:xfrm>
                  <a:off x="6391559" y="3452413"/>
                  <a:ext cx="713014" cy="713014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91440" rtlCol="0" anchor="ctr"/>
                <a:lstStyle/>
                <a:p>
                  <a:pPr algn="ctr"/>
                  <a:endParaRPr lang="en-US" sz="2000" i="1" dirty="0"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pic>
              <p:nvPicPr>
                <p:cNvPr id="183" name="Picture 182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76603" y="3612972"/>
                  <a:ext cx="317500" cy="419100"/>
                </a:xfrm>
                <a:prstGeom prst="rect">
                  <a:avLst/>
                </a:prstGeom>
              </p:spPr>
            </p:pic>
          </p:grpSp>
          <p:grpSp>
            <p:nvGrpSpPr>
              <p:cNvPr id="140" name="Group 139"/>
              <p:cNvGrpSpPr/>
              <p:nvPr/>
            </p:nvGrpSpPr>
            <p:grpSpPr>
              <a:xfrm>
                <a:off x="6674588" y="2540811"/>
                <a:ext cx="713014" cy="713014"/>
                <a:chOff x="6391559" y="2462796"/>
                <a:chExt cx="713014" cy="713014"/>
              </a:xfrm>
            </p:grpSpPr>
            <p:sp>
              <p:nvSpPr>
                <p:cNvPr id="180" name="Oval 179"/>
                <p:cNvSpPr/>
                <p:nvPr/>
              </p:nvSpPr>
              <p:spPr>
                <a:xfrm>
                  <a:off x="6391559" y="2462796"/>
                  <a:ext cx="713014" cy="713014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91440" rtlCol="0" anchor="ctr"/>
                <a:lstStyle/>
                <a:p>
                  <a:pPr algn="ctr"/>
                  <a:endParaRPr lang="en-US" sz="1600" i="1" dirty="0"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pic>
              <p:nvPicPr>
                <p:cNvPr id="181" name="Picture 180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76603" y="2636677"/>
                  <a:ext cx="317500" cy="419100"/>
                </a:xfrm>
                <a:prstGeom prst="rect">
                  <a:avLst/>
                </a:prstGeom>
              </p:spPr>
            </p:pic>
          </p:grpSp>
          <p:grpSp>
            <p:nvGrpSpPr>
              <p:cNvPr id="163" name="Group 162"/>
              <p:cNvGrpSpPr/>
              <p:nvPr/>
            </p:nvGrpSpPr>
            <p:grpSpPr>
              <a:xfrm>
                <a:off x="8284198" y="3627289"/>
                <a:ext cx="519293" cy="519293"/>
                <a:chOff x="2706449" y="4584954"/>
                <a:chExt cx="662755" cy="662755"/>
              </a:xfrm>
            </p:grpSpPr>
            <p:sp>
              <p:nvSpPr>
                <p:cNvPr id="178" name="Oval 177"/>
                <p:cNvSpPr/>
                <p:nvPr/>
              </p:nvSpPr>
              <p:spPr>
                <a:xfrm>
                  <a:off x="2706449" y="4584954"/>
                  <a:ext cx="662755" cy="662755"/>
                </a:xfrm>
                <a:prstGeom prst="ellipse">
                  <a:avLst/>
                </a:prstGeom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dirty="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79" name="Freeform 178"/>
                <p:cNvSpPr/>
                <p:nvPr/>
              </p:nvSpPr>
              <p:spPr>
                <a:xfrm>
                  <a:off x="2830008" y="4750077"/>
                  <a:ext cx="415636" cy="332509"/>
                </a:xfrm>
                <a:custGeom>
                  <a:avLst/>
                  <a:gdLst>
                    <a:gd name="connsiteX0" fmla="*/ 0 w 1340556"/>
                    <a:gd name="connsiteY0" fmla="*/ 1189143 h 1288265"/>
                    <a:gd name="connsiteX1" fmla="*/ 310444 w 1340556"/>
                    <a:gd name="connsiteY1" fmla="*/ 1189143 h 1288265"/>
                    <a:gd name="connsiteX2" fmla="*/ 776111 w 1340556"/>
                    <a:gd name="connsiteY2" fmla="*/ 159032 h 1288265"/>
                    <a:gd name="connsiteX3" fmla="*/ 1340556 w 1340556"/>
                    <a:gd name="connsiteY3" fmla="*/ 3810 h 1288265"/>
                    <a:gd name="connsiteX0" fmla="*/ 0 w 1340556"/>
                    <a:gd name="connsiteY0" fmla="*/ 1186354 h 1233692"/>
                    <a:gd name="connsiteX1" fmla="*/ 437444 w 1340556"/>
                    <a:gd name="connsiteY1" fmla="*/ 1073465 h 1233692"/>
                    <a:gd name="connsiteX2" fmla="*/ 776111 w 1340556"/>
                    <a:gd name="connsiteY2" fmla="*/ 156243 h 1233692"/>
                    <a:gd name="connsiteX3" fmla="*/ 1340556 w 1340556"/>
                    <a:gd name="connsiteY3" fmla="*/ 1021 h 1233692"/>
                    <a:gd name="connsiteX0" fmla="*/ 0 w 1340556"/>
                    <a:gd name="connsiteY0" fmla="*/ 1186354 h 1186354"/>
                    <a:gd name="connsiteX1" fmla="*/ 776111 w 1340556"/>
                    <a:gd name="connsiteY1" fmla="*/ 156243 h 1186354"/>
                    <a:gd name="connsiteX2" fmla="*/ 1340556 w 1340556"/>
                    <a:gd name="connsiteY2" fmla="*/ 1021 h 1186354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  <a:gd name="connsiteX0" fmla="*/ 0 w 1340556"/>
                    <a:gd name="connsiteY0" fmla="*/ 1185333 h 1185333"/>
                    <a:gd name="connsiteX1" fmla="*/ 1340556 w 1340556"/>
                    <a:gd name="connsiteY1" fmla="*/ 0 h 1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0556" h="1185333">
                      <a:moveTo>
                        <a:pt x="0" y="1185333"/>
                      </a:moveTo>
                      <a:cubicBezTo>
                        <a:pt x="1053774" y="1171223"/>
                        <a:pt x="380177" y="14110"/>
                        <a:pt x="1340556" y="0"/>
                      </a:cubicBezTo>
                    </a:path>
                  </a:pathLst>
                </a:custGeom>
                <a:ln>
                  <a:solidFill>
                    <a:schemeClr val="bg1"/>
                  </a:solidFill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000000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  <p:cxnSp>
            <p:nvCxnSpPr>
              <p:cNvPr id="165" name="Straight Arrow Connector 164"/>
              <p:cNvCxnSpPr/>
              <p:nvPr/>
            </p:nvCxnSpPr>
            <p:spPr>
              <a:xfrm>
                <a:off x="7387602" y="3886935"/>
                <a:ext cx="896596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6" name="Straight Arrow Connector 165"/>
              <p:cNvCxnSpPr/>
              <p:nvPr/>
            </p:nvCxnSpPr>
            <p:spPr>
              <a:xfrm>
                <a:off x="7387602" y="2897318"/>
                <a:ext cx="896596" cy="98961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 flipV="1">
                <a:off x="7387602" y="3886936"/>
                <a:ext cx="896596" cy="138414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9" name="Oval 168"/>
              <p:cNvSpPr/>
              <p:nvPr/>
            </p:nvSpPr>
            <p:spPr>
              <a:xfrm>
                <a:off x="9439729" y="3528571"/>
                <a:ext cx="713014" cy="713014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91440" rtlCol="0" anchor="ctr"/>
              <a:lstStyle/>
              <a:p>
                <a:pPr algn="ctr"/>
                <a:r>
                  <a:rPr lang="en-US" sz="3200" i="1" dirty="0" smtClean="0">
                    <a:latin typeface="Helvetica Neue" charset="0"/>
                    <a:ea typeface="Helvetica Neue" charset="0"/>
                    <a:cs typeface="Helvetica Neue" charset="0"/>
                  </a:rPr>
                  <a:t>f</a:t>
                </a:r>
                <a:endParaRPr lang="en-US" sz="2000" i="1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cxnSp>
            <p:nvCxnSpPr>
              <p:cNvPr id="171" name="Straight Arrow Connector 170"/>
              <p:cNvCxnSpPr/>
              <p:nvPr/>
            </p:nvCxnSpPr>
            <p:spPr>
              <a:xfrm flipV="1">
                <a:off x="8803491" y="3885078"/>
                <a:ext cx="636238" cy="185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5" name="TextBox 174"/>
              <p:cNvSpPr txBox="1"/>
              <p:nvPr/>
            </p:nvSpPr>
            <p:spPr>
              <a:xfrm>
                <a:off x="2024207" y="2364895"/>
                <a:ext cx="681379" cy="534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/>
                  <a:t>W</a:t>
                </a:r>
                <a:r>
                  <a:rPr lang="en-US" sz="2400" i="1" baseline="30000" dirty="0" smtClean="0"/>
                  <a:t>0</a:t>
                </a:r>
                <a:endParaRPr lang="en-US" sz="2400" i="1" dirty="0"/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4806648" y="2401740"/>
                <a:ext cx="681379" cy="534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/>
                  <a:t>W</a:t>
                </a:r>
                <a:r>
                  <a:rPr lang="en-US" sz="2400" i="1" baseline="30000" dirty="0" smtClean="0"/>
                  <a:t>1</a:t>
                </a:r>
                <a:endParaRPr lang="en-US" sz="2400" i="1" dirty="0"/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7725062" y="2879358"/>
                <a:ext cx="681379" cy="534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/>
                  <a:t>W</a:t>
                </a:r>
                <a:r>
                  <a:rPr lang="en-US" sz="2400" i="1" baseline="30000" dirty="0" smtClean="0"/>
                  <a:t>2</a:t>
                </a:r>
                <a:endParaRPr lang="en-US" sz="2400" i="1" dirty="0"/>
              </a:p>
            </p:txBody>
          </p:sp>
        </p:grpSp>
        <p:sp>
          <p:nvSpPr>
            <p:cNvPr id="98" name="TextBox 97"/>
            <p:cNvSpPr txBox="1"/>
            <p:nvPr/>
          </p:nvSpPr>
          <p:spPr>
            <a:xfrm>
              <a:off x="8209532" y="5270344"/>
              <a:ext cx="2518431" cy="534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2"/>
                  </a:solidFill>
                  <a:latin typeface="Helvetica Neue" charset="0"/>
                  <a:ea typeface="Helvetica Neue" charset="0"/>
                  <a:cs typeface="Helvetica Neue" charset="0"/>
                </a:rPr>
                <a:t>Hidden Layers</a:t>
              </a:r>
              <a:endParaRPr lang="en-US" sz="2400" dirty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 rot="16200000">
              <a:off x="221588" y="3832734"/>
              <a:ext cx="2002572" cy="534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5"/>
                  </a:solidFill>
                  <a:latin typeface="Helvetica Neue" charset="0"/>
                  <a:ea typeface="Helvetica Neue" charset="0"/>
                  <a:cs typeface="Helvetica Neue" charset="0"/>
                </a:rPr>
                <a:t>Input Layer</a:t>
              </a:r>
              <a:endParaRPr lang="en-US" sz="2400" dirty="0">
                <a:solidFill>
                  <a:schemeClr val="accent5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pic>
        <p:nvPicPr>
          <p:cNvPr id="210" name="Picture 20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5201" y="5511540"/>
            <a:ext cx="96647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2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328" y="-59423"/>
            <a:ext cx="10515600" cy="1325563"/>
          </a:xfrm>
        </p:spPr>
        <p:txBody>
          <a:bodyPr/>
          <a:lstStyle/>
          <a:p>
            <a:r>
              <a:rPr lang="en-US" dirty="0" smtClean="0"/>
              <a:t>Backpropagation in 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557" y="2041072"/>
            <a:ext cx="10515600" cy="4628506"/>
          </a:xfrm>
        </p:spPr>
        <p:txBody>
          <a:bodyPr>
            <a:normAutofit/>
          </a:bodyPr>
          <a:lstStyle/>
          <a:p>
            <a:r>
              <a:rPr lang="en-US" dirty="0" smtClean="0"/>
              <a:t>Need to compute the gradient of the loss </a:t>
            </a:r>
            <a:r>
              <a:rPr lang="en-US" dirty="0" err="1" smtClean="0"/>
              <a:t>wrt</a:t>
            </a:r>
            <a:r>
              <a:rPr lang="en-US" dirty="0" smtClean="0"/>
              <a:t>. </a:t>
            </a:r>
            <a:r>
              <a:rPr lang="en-US" i="1" dirty="0" smtClean="0"/>
              <a:t>W</a:t>
            </a:r>
            <a:r>
              <a:rPr lang="en-US" i="1" baseline="30000" dirty="0" smtClean="0"/>
              <a:t>0</a:t>
            </a:r>
            <a:r>
              <a:rPr lang="en-US" dirty="0"/>
              <a:t>, </a:t>
            </a:r>
            <a:r>
              <a:rPr lang="en-US" i="1" dirty="0"/>
              <a:t>W</a:t>
            </a:r>
            <a:r>
              <a:rPr lang="en-US" i="1" baseline="30000" dirty="0"/>
              <a:t>1</a:t>
            </a:r>
            <a:r>
              <a:rPr lang="en-US" dirty="0"/>
              <a:t>, and </a:t>
            </a:r>
            <a:r>
              <a:rPr lang="en-US" i="1" dirty="0"/>
              <a:t>W</a:t>
            </a:r>
            <a:r>
              <a:rPr lang="en-US" i="1" baseline="30000" dirty="0"/>
              <a:t>2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Use chain rule to push gradients back through dataflow graph:</a:t>
            </a:r>
          </a:p>
          <a:p>
            <a:endParaRPr lang="en-US" dirty="0" smtClean="0"/>
          </a:p>
        </p:txBody>
      </p:sp>
      <p:pic>
        <p:nvPicPr>
          <p:cNvPr id="279" name="Picture 2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29" y="1299334"/>
            <a:ext cx="8128000" cy="50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716" y="2763901"/>
            <a:ext cx="5473700" cy="44450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203279" y="4555273"/>
            <a:ext cx="9664700" cy="1335736"/>
            <a:chOff x="1203279" y="4261352"/>
            <a:chExt cx="9664700" cy="133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1203279" y="4261352"/>
              <a:ext cx="9664700" cy="898477"/>
              <a:chOff x="1203279" y="4261352"/>
              <a:chExt cx="9664700" cy="898477"/>
            </a:xfrm>
          </p:grpSpPr>
          <p:sp>
            <p:nvSpPr>
              <p:cNvPr id="97" name="Rounded Rectangle 96"/>
              <p:cNvSpPr/>
              <p:nvPr/>
            </p:nvSpPr>
            <p:spPr>
              <a:xfrm>
                <a:off x="5077195" y="4261353"/>
                <a:ext cx="1682834" cy="898071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8342910" y="4261352"/>
                <a:ext cx="1682834" cy="898071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1971629" y="4261758"/>
                <a:ext cx="1522685" cy="898071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03279" y="4481789"/>
                <a:ext cx="9664700" cy="457200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51142" y="5228788"/>
              <a:ext cx="571500" cy="3683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67094" y="5228788"/>
              <a:ext cx="571500" cy="3683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12228" y="5228788"/>
              <a:ext cx="571500" cy="368300"/>
            </a:xfrm>
            <a:prstGeom prst="rect">
              <a:avLst/>
            </a:prstGeom>
          </p:spPr>
        </p:pic>
        <p:cxnSp>
          <p:nvCxnSpPr>
            <p:cNvPr id="29" name="Elbow Connector 28"/>
            <p:cNvCxnSpPr>
              <a:stCxn id="20" idx="3"/>
              <a:endCxn id="17" idx="2"/>
            </p:cNvCxnSpPr>
            <p:nvPr/>
          </p:nvCxnSpPr>
          <p:spPr>
            <a:xfrm flipV="1">
              <a:off x="1922642" y="5159829"/>
              <a:ext cx="810330" cy="253109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Elbow Connector 104"/>
            <p:cNvCxnSpPr>
              <a:stCxn id="22" idx="3"/>
              <a:endCxn id="97" idx="2"/>
            </p:cNvCxnSpPr>
            <p:nvPr/>
          </p:nvCxnSpPr>
          <p:spPr>
            <a:xfrm flipV="1">
              <a:off x="5038594" y="5159424"/>
              <a:ext cx="880018" cy="253514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Elbow Connector 107"/>
            <p:cNvCxnSpPr>
              <a:stCxn id="23" idx="3"/>
              <a:endCxn id="98" idx="2"/>
            </p:cNvCxnSpPr>
            <p:nvPr/>
          </p:nvCxnSpPr>
          <p:spPr>
            <a:xfrm flipV="1">
              <a:off x="8383728" y="5159423"/>
              <a:ext cx="800599" cy="253515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938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328" y="-59423"/>
            <a:ext cx="10515600" cy="1325563"/>
          </a:xfrm>
        </p:spPr>
        <p:txBody>
          <a:bodyPr/>
          <a:lstStyle/>
          <a:p>
            <a:r>
              <a:rPr lang="en-US" dirty="0" smtClean="0"/>
              <a:t>Backpropagation in 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557" y="2891674"/>
            <a:ext cx="10515600" cy="3777903"/>
          </a:xfrm>
        </p:spPr>
        <p:txBody>
          <a:bodyPr>
            <a:normAutofit/>
          </a:bodyPr>
          <a:lstStyle/>
          <a:p>
            <a:r>
              <a:rPr lang="en-US" dirty="0" smtClean="0"/>
              <a:t>Define a general operator: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449457" y="1266140"/>
            <a:ext cx="9664700" cy="1335736"/>
            <a:chOff x="1203279" y="4261352"/>
            <a:chExt cx="9664700" cy="133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1203279" y="4261352"/>
              <a:ext cx="9664700" cy="898477"/>
              <a:chOff x="1203279" y="4261352"/>
              <a:chExt cx="9664700" cy="898477"/>
            </a:xfrm>
          </p:grpSpPr>
          <p:sp>
            <p:nvSpPr>
              <p:cNvPr id="97" name="Rounded Rectangle 96"/>
              <p:cNvSpPr/>
              <p:nvPr/>
            </p:nvSpPr>
            <p:spPr>
              <a:xfrm>
                <a:off x="5077195" y="4261353"/>
                <a:ext cx="1682834" cy="898071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8342910" y="4261352"/>
                <a:ext cx="1682834" cy="898071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1971629" y="4261758"/>
                <a:ext cx="1522685" cy="898071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03279" y="4481789"/>
                <a:ext cx="9664700" cy="457200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1142" y="5228788"/>
              <a:ext cx="571500" cy="3683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7094" y="5228788"/>
              <a:ext cx="571500" cy="3683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2228" y="5228788"/>
              <a:ext cx="571500" cy="368300"/>
            </a:xfrm>
            <a:prstGeom prst="rect">
              <a:avLst/>
            </a:prstGeom>
          </p:spPr>
        </p:pic>
        <p:cxnSp>
          <p:nvCxnSpPr>
            <p:cNvPr id="29" name="Elbow Connector 28"/>
            <p:cNvCxnSpPr>
              <a:stCxn id="20" idx="3"/>
              <a:endCxn id="17" idx="2"/>
            </p:cNvCxnSpPr>
            <p:nvPr/>
          </p:nvCxnSpPr>
          <p:spPr>
            <a:xfrm flipV="1">
              <a:off x="1922642" y="5159829"/>
              <a:ext cx="810330" cy="253109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Elbow Connector 104"/>
            <p:cNvCxnSpPr>
              <a:stCxn id="22" idx="3"/>
              <a:endCxn id="97" idx="2"/>
            </p:cNvCxnSpPr>
            <p:nvPr/>
          </p:nvCxnSpPr>
          <p:spPr>
            <a:xfrm flipV="1">
              <a:off x="5038594" y="5159424"/>
              <a:ext cx="880018" cy="253514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Elbow Connector 107"/>
            <p:cNvCxnSpPr>
              <a:stCxn id="23" idx="3"/>
              <a:endCxn id="98" idx="2"/>
            </p:cNvCxnSpPr>
            <p:nvPr/>
          </p:nvCxnSpPr>
          <p:spPr>
            <a:xfrm flipV="1">
              <a:off x="8383728" y="5159423"/>
              <a:ext cx="800599" cy="253515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2" name="Rounded Rectangle 111"/>
          <p:cNvSpPr/>
          <p:nvPr/>
        </p:nvSpPr>
        <p:spPr>
          <a:xfrm>
            <a:off x="6457804" y="4231248"/>
            <a:ext cx="2474187" cy="136239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g(w, h)</a:t>
            </a:r>
            <a:endParaRPr lang="en-US" sz="4800" dirty="0"/>
          </a:p>
        </p:txBody>
      </p:sp>
      <p:cxnSp>
        <p:nvCxnSpPr>
          <p:cNvPr id="113" name="Elbow Connector 112"/>
          <p:cNvCxnSpPr/>
          <p:nvPr/>
        </p:nvCxnSpPr>
        <p:spPr>
          <a:xfrm flipV="1">
            <a:off x="2665599" y="5593645"/>
            <a:ext cx="4947654" cy="757547"/>
          </a:xfrm>
          <a:prstGeom prst="bentConnector2">
            <a:avLst/>
          </a:prstGeom>
          <a:ln w="41275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0446499" y="4496948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g</a:t>
            </a:r>
            <a:endParaRPr lang="en-US" sz="4800" dirty="0"/>
          </a:p>
        </p:txBody>
      </p:sp>
      <p:sp>
        <p:nvSpPr>
          <p:cNvPr id="125" name="TextBox 124"/>
          <p:cNvSpPr txBox="1"/>
          <p:nvPr/>
        </p:nvSpPr>
        <p:spPr>
          <a:xfrm>
            <a:off x="1984014" y="4496948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h</a:t>
            </a:r>
            <a:endParaRPr lang="en-US" sz="4800" dirty="0"/>
          </a:p>
        </p:txBody>
      </p:sp>
      <p:sp>
        <p:nvSpPr>
          <p:cNvPr id="126" name="TextBox 125"/>
          <p:cNvSpPr txBox="1"/>
          <p:nvPr/>
        </p:nvSpPr>
        <p:spPr>
          <a:xfrm>
            <a:off x="1704700" y="5935693"/>
            <a:ext cx="1061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/>
              <a:t>W</a:t>
            </a:r>
            <a:r>
              <a:rPr lang="en-US" sz="4800" baseline="-25000" dirty="0" err="1" smtClean="0"/>
              <a:t>kl</a:t>
            </a:r>
            <a:endParaRPr lang="en-US" sz="4800" baseline="-25000" dirty="0"/>
          </a:p>
        </p:txBody>
      </p:sp>
      <p:cxnSp>
        <p:nvCxnSpPr>
          <p:cNvPr id="67" name="Straight Arrow Connector 66"/>
          <p:cNvCxnSpPr>
            <a:stCxn id="125" idx="3"/>
            <a:endCxn id="112" idx="1"/>
          </p:cNvCxnSpPr>
          <p:nvPr/>
        </p:nvCxnSpPr>
        <p:spPr>
          <a:xfrm>
            <a:off x="2511723" y="4912447"/>
            <a:ext cx="3946081" cy="0"/>
          </a:xfrm>
          <a:prstGeom prst="straightConnector1">
            <a:avLst/>
          </a:prstGeom>
          <a:ln w="412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112" idx="3"/>
            <a:endCxn id="56" idx="1"/>
          </p:cNvCxnSpPr>
          <p:nvPr/>
        </p:nvCxnSpPr>
        <p:spPr>
          <a:xfrm>
            <a:off x="8931991" y="4912447"/>
            <a:ext cx="1514508" cy="0"/>
          </a:xfrm>
          <a:prstGeom prst="straightConnector1">
            <a:avLst/>
          </a:prstGeom>
          <a:ln w="412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/>
          <p:nvPr/>
        </p:nvCxnSpPr>
        <p:spPr>
          <a:xfrm>
            <a:off x="2517164" y="4770930"/>
            <a:ext cx="3946081" cy="0"/>
          </a:xfrm>
          <a:prstGeom prst="straightConnector1">
            <a:avLst/>
          </a:prstGeom>
          <a:ln w="41275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7895" y="3691447"/>
            <a:ext cx="1282700" cy="952500"/>
          </a:xfrm>
          <a:prstGeom prst="rect">
            <a:avLst/>
          </a:prstGeom>
        </p:spPr>
      </p:pic>
      <p:cxnSp>
        <p:nvCxnSpPr>
          <p:cNvPr id="165" name="Elbow Connector 164"/>
          <p:cNvCxnSpPr/>
          <p:nvPr/>
        </p:nvCxnSpPr>
        <p:spPr>
          <a:xfrm flipV="1">
            <a:off x="2655630" y="5593645"/>
            <a:ext cx="5212080" cy="944338"/>
          </a:xfrm>
          <a:prstGeom prst="bentConnector2">
            <a:avLst/>
          </a:prstGeom>
          <a:ln w="412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>
            <a:off x="8931991" y="4764296"/>
            <a:ext cx="1514508" cy="0"/>
          </a:xfrm>
          <a:prstGeom prst="straightConnector1">
            <a:avLst/>
          </a:prstGeom>
          <a:ln w="41275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460" y="5179563"/>
            <a:ext cx="4864100" cy="1117600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584" y="3601619"/>
            <a:ext cx="4610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3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328" y="-59423"/>
            <a:ext cx="10515600" cy="1325563"/>
          </a:xfrm>
        </p:spPr>
        <p:txBody>
          <a:bodyPr/>
          <a:lstStyle/>
          <a:p>
            <a:r>
              <a:rPr lang="en-US" dirty="0" smtClean="0"/>
              <a:t>Backpropagation in 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557" y="2904012"/>
            <a:ext cx="10515600" cy="3777903"/>
          </a:xfrm>
        </p:spPr>
        <p:txBody>
          <a:bodyPr>
            <a:normAutofit/>
          </a:bodyPr>
          <a:lstStyle/>
          <a:p>
            <a:r>
              <a:rPr lang="en-US" dirty="0" smtClean="0"/>
              <a:t>Define a general operator: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449457" y="1266140"/>
            <a:ext cx="9664700" cy="1335736"/>
            <a:chOff x="1203279" y="4261352"/>
            <a:chExt cx="9664700" cy="133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1203279" y="4261352"/>
              <a:ext cx="9664700" cy="898477"/>
              <a:chOff x="1203279" y="4261352"/>
              <a:chExt cx="9664700" cy="898477"/>
            </a:xfrm>
          </p:grpSpPr>
          <p:sp>
            <p:nvSpPr>
              <p:cNvPr id="97" name="Rounded Rectangle 96"/>
              <p:cNvSpPr/>
              <p:nvPr/>
            </p:nvSpPr>
            <p:spPr>
              <a:xfrm>
                <a:off x="5077195" y="4261353"/>
                <a:ext cx="1682834" cy="898071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8342910" y="4261352"/>
                <a:ext cx="1682834" cy="898071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1971629" y="4261758"/>
                <a:ext cx="1522685" cy="898071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03279" y="4481789"/>
                <a:ext cx="9664700" cy="457200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1142" y="5228788"/>
              <a:ext cx="571500" cy="3683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7094" y="5228788"/>
              <a:ext cx="571500" cy="3683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2228" y="5228788"/>
              <a:ext cx="571500" cy="368300"/>
            </a:xfrm>
            <a:prstGeom prst="rect">
              <a:avLst/>
            </a:prstGeom>
          </p:spPr>
        </p:pic>
        <p:cxnSp>
          <p:nvCxnSpPr>
            <p:cNvPr id="29" name="Elbow Connector 28"/>
            <p:cNvCxnSpPr>
              <a:stCxn id="20" idx="3"/>
              <a:endCxn id="17" idx="2"/>
            </p:cNvCxnSpPr>
            <p:nvPr/>
          </p:nvCxnSpPr>
          <p:spPr>
            <a:xfrm flipV="1">
              <a:off x="1922642" y="5159829"/>
              <a:ext cx="810330" cy="253109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Elbow Connector 104"/>
            <p:cNvCxnSpPr>
              <a:stCxn id="22" idx="3"/>
              <a:endCxn id="97" idx="2"/>
            </p:cNvCxnSpPr>
            <p:nvPr/>
          </p:nvCxnSpPr>
          <p:spPr>
            <a:xfrm flipV="1">
              <a:off x="5038594" y="5159424"/>
              <a:ext cx="880018" cy="253514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Elbow Connector 107"/>
            <p:cNvCxnSpPr>
              <a:stCxn id="23" idx="3"/>
              <a:endCxn id="98" idx="2"/>
            </p:cNvCxnSpPr>
            <p:nvPr/>
          </p:nvCxnSpPr>
          <p:spPr>
            <a:xfrm flipV="1">
              <a:off x="8383728" y="5159423"/>
              <a:ext cx="800599" cy="253515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2" name="Rounded Rectangle 111"/>
          <p:cNvSpPr/>
          <p:nvPr/>
        </p:nvSpPr>
        <p:spPr>
          <a:xfrm>
            <a:off x="6457804" y="4231248"/>
            <a:ext cx="2474187" cy="136239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g(w, h)</a:t>
            </a:r>
            <a:endParaRPr lang="en-US" sz="4800" dirty="0"/>
          </a:p>
        </p:txBody>
      </p:sp>
      <p:cxnSp>
        <p:nvCxnSpPr>
          <p:cNvPr id="113" name="Elbow Connector 112"/>
          <p:cNvCxnSpPr/>
          <p:nvPr/>
        </p:nvCxnSpPr>
        <p:spPr>
          <a:xfrm flipV="1">
            <a:off x="2665599" y="5593645"/>
            <a:ext cx="4947654" cy="757547"/>
          </a:xfrm>
          <a:prstGeom prst="bentConnector2">
            <a:avLst/>
          </a:prstGeom>
          <a:ln w="41275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0446499" y="4496948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g</a:t>
            </a:r>
            <a:endParaRPr lang="en-US" sz="4800" dirty="0"/>
          </a:p>
        </p:txBody>
      </p:sp>
      <p:sp>
        <p:nvSpPr>
          <p:cNvPr id="125" name="TextBox 124"/>
          <p:cNvSpPr txBox="1"/>
          <p:nvPr/>
        </p:nvSpPr>
        <p:spPr>
          <a:xfrm>
            <a:off x="1984014" y="4496948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h</a:t>
            </a:r>
            <a:endParaRPr lang="en-US" sz="4800" dirty="0"/>
          </a:p>
        </p:txBody>
      </p:sp>
      <p:cxnSp>
        <p:nvCxnSpPr>
          <p:cNvPr id="67" name="Straight Arrow Connector 66"/>
          <p:cNvCxnSpPr>
            <a:stCxn id="125" idx="3"/>
            <a:endCxn id="112" idx="1"/>
          </p:cNvCxnSpPr>
          <p:nvPr/>
        </p:nvCxnSpPr>
        <p:spPr>
          <a:xfrm>
            <a:off x="2511723" y="4912447"/>
            <a:ext cx="3946081" cy="0"/>
          </a:xfrm>
          <a:prstGeom prst="straightConnector1">
            <a:avLst/>
          </a:prstGeom>
          <a:ln w="412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112" idx="3"/>
            <a:endCxn id="56" idx="1"/>
          </p:cNvCxnSpPr>
          <p:nvPr/>
        </p:nvCxnSpPr>
        <p:spPr>
          <a:xfrm>
            <a:off x="8931991" y="4912447"/>
            <a:ext cx="1514508" cy="0"/>
          </a:xfrm>
          <a:prstGeom prst="straightConnector1">
            <a:avLst/>
          </a:prstGeom>
          <a:ln w="412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/>
          <p:nvPr/>
        </p:nvCxnSpPr>
        <p:spPr>
          <a:xfrm>
            <a:off x="2517164" y="4770930"/>
            <a:ext cx="3946081" cy="0"/>
          </a:xfrm>
          <a:prstGeom prst="straightConnector1">
            <a:avLst/>
          </a:prstGeom>
          <a:ln w="41275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7895" y="3691447"/>
            <a:ext cx="1282700" cy="952500"/>
          </a:xfrm>
          <a:prstGeom prst="rect">
            <a:avLst/>
          </a:prstGeom>
        </p:spPr>
      </p:pic>
      <p:cxnSp>
        <p:nvCxnSpPr>
          <p:cNvPr id="165" name="Elbow Connector 164"/>
          <p:cNvCxnSpPr/>
          <p:nvPr/>
        </p:nvCxnSpPr>
        <p:spPr>
          <a:xfrm flipV="1">
            <a:off x="2655630" y="5593645"/>
            <a:ext cx="5212080" cy="944338"/>
          </a:xfrm>
          <a:prstGeom prst="bentConnector2">
            <a:avLst/>
          </a:prstGeom>
          <a:ln w="412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>
            <a:off x="8931991" y="4764296"/>
            <a:ext cx="1514508" cy="0"/>
          </a:xfrm>
          <a:prstGeom prst="straightConnector1">
            <a:avLst/>
          </a:prstGeom>
          <a:ln w="41275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460" y="5179563"/>
            <a:ext cx="4864100" cy="1117600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584" y="3601619"/>
            <a:ext cx="4610100" cy="1117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79915" y="4643948"/>
            <a:ext cx="7837713" cy="1614590"/>
            <a:chOff x="2579915" y="4643948"/>
            <a:chExt cx="7837713" cy="1614590"/>
          </a:xfrm>
        </p:grpSpPr>
        <p:sp>
          <p:nvSpPr>
            <p:cNvPr id="4" name="Freeform 3"/>
            <p:cNvSpPr/>
            <p:nvPr/>
          </p:nvSpPr>
          <p:spPr>
            <a:xfrm>
              <a:off x="2579915" y="5009017"/>
              <a:ext cx="4945967" cy="1249521"/>
            </a:xfrm>
            <a:custGeom>
              <a:avLst/>
              <a:gdLst>
                <a:gd name="connsiteX0" fmla="*/ 0 w 5343527"/>
                <a:gd name="connsiteY0" fmla="*/ 73647 h 1445247"/>
                <a:gd name="connsiteX1" fmla="*/ 4751615 w 5343527"/>
                <a:gd name="connsiteY1" fmla="*/ 122632 h 1445247"/>
                <a:gd name="connsiteX2" fmla="*/ 4784272 w 5343527"/>
                <a:gd name="connsiteY2" fmla="*/ 1216647 h 1445247"/>
                <a:gd name="connsiteX3" fmla="*/ 326572 w 5343527"/>
                <a:gd name="connsiteY3" fmla="*/ 1445247 h 1445247"/>
                <a:gd name="connsiteX0" fmla="*/ 0 w 5350181"/>
                <a:gd name="connsiteY0" fmla="*/ 73647 h 1426632"/>
                <a:gd name="connsiteX1" fmla="*/ 4751615 w 5350181"/>
                <a:gd name="connsiteY1" fmla="*/ 122632 h 1426632"/>
                <a:gd name="connsiteX2" fmla="*/ 4784272 w 5350181"/>
                <a:gd name="connsiteY2" fmla="*/ 1216647 h 1426632"/>
                <a:gd name="connsiteX3" fmla="*/ 220594 w 5350181"/>
                <a:gd name="connsiteY3" fmla="*/ 1426603 h 1426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50181" h="1426632">
                  <a:moveTo>
                    <a:pt x="0" y="73647"/>
                  </a:moveTo>
                  <a:cubicBezTo>
                    <a:pt x="1977118" y="2889"/>
                    <a:pt x="3954236" y="-67868"/>
                    <a:pt x="4751615" y="122632"/>
                  </a:cubicBezTo>
                  <a:cubicBezTo>
                    <a:pt x="5548994" y="313132"/>
                    <a:pt x="5539442" y="999319"/>
                    <a:pt x="4784272" y="1216647"/>
                  </a:cubicBezTo>
                  <a:cubicBezTo>
                    <a:pt x="4029102" y="1433975"/>
                    <a:pt x="220594" y="1426603"/>
                    <a:pt x="220594" y="1426603"/>
                  </a:cubicBezTo>
                </a:path>
              </a:pathLst>
            </a:custGeom>
            <a:noFill/>
            <a:ln w="47625">
              <a:solidFill>
                <a:srgbClr val="BF2DC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7443331" y="4643948"/>
              <a:ext cx="2974297" cy="858780"/>
            </a:xfrm>
            <a:custGeom>
              <a:avLst/>
              <a:gdLst>
                <a:gd name="connsiteX0" fmla="*/ 1406555 w 1406555"/>
                <a:gd name="connsiteY0" fmla="*/ 0 h 816428"/>
                <a:gd name="connsiteX1" fmla="*/ 198241 w 1406555"/>
                <a:gd name="connsiteY1" fmla="*/ 228600 h 816428"/>
                <a:gd name="connsiteX2" fmla="*/ 2298 w 1406555"/>
                <a:gd name="connsiteY2" fmla="*/ 816428 h 816428"/>
                <a:gd name="connsiteX0" fmla="*/ 2974297 w 2974297"/>
                <a:gd name="connsiteY0" fmla="*/ 0 h 800099"/>
                <a:gd name="connsiteX1" fmla="*/ 280083 w 2974297"/>
                <a:gd name="connsiteY1" fmla="*/ 212271 h 800099"/>
                <a:gd name="connsiteX2" fmla="*/ 84140 w 2974297"/>
                <a:gd name="connsiteY2" fmla="*/ 800099 h 800099"/>
                <a:gd name="connsiteX0" fmla="*/ 2974297 w 2974297"/>
                <a:gd name="connsiteY0" fmla="*/ 23171 h 823270"/>
                <a:gd name="connsiteX1" fmla="*/ 280083 w 2974297"/>
                <a:gd name="connsiteY1" fmla="*/ 235442 h 823270"/>
                <a:gd name="connsiteX2" fmla="*/ 84140 w 2974297"/>
                <a:gd name="connsiteY2" fmla="*/ 823270 h 823270"/>
                <a:gd name="connsiteX0" fmla="*/ 2974297 w 2974297"/>
                <a:gd name="connsiteY0" fmla="*/ 22021 h 740477"/>
                <a:gd name="connsiteX1" fmla="*/ 280083 w 2974297"/>
                <a:gd name="connsiteY1" fmla="*/ 234292 h 740477"/>
                <a:gd name="connsiteX2" fmla="*/ 84140 w 2974297"/>
                <a:gd name="connsiteY2" fmla="*/ 740477 h 74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74297" h="740477">
                  <a:moveTo>
                    <a:pt x="2974297" y="22021"/>
                  </a:moveTo>
                  <a:cubicBezTo>
                    <a:pt x="2487161" y="-62343"/>
                    <a:pt x="761776" y="114549"/>
                    <a:pt x="280083" y="234292"/>
                  </a:cubicBezTo>
                  <a:cubicBezTo>
                    <a:pt x="-201610" y="354035"/>
                    <a:pt x="84140" y="740477"/>
                    <a:pt x="84140" y="740477"/>
                  </a:cubicBezTo>
                </a:path>
              </a:pathLst>
            </a:custGeom>
            <a:noFill/>
            <a:ln w="47625">
              <a:solidFill>
                <a:srgbClr val="BF2D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704700" y="5935693"/>
            <a:ext cx="1061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/>
              <a:t>W</a:t>
            </a:r>
            <a:r>
              <a:rPr lang="en-US" sz="4800" baseline="-25000" dirty="0" err="1" smtClean="0"/>
              <a:t>kl</a:t>
            </a:r>
            <a:endParaRPr lang="en-US" sz="4800" baseline="-25000" dirty="0"/>
          </a:p>
        </p:txBody>
      </p:sp>
    </p:spTree>
    <p:extLst>
      <p:ext uri="{BB962C8B-B14F-4D97-AF65-F5344CB8AC3E}">
        <p14:creationId xmlns:p14="http://schemas.microsoft.com/office/powerpoint/2010/main" val="91631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660" y="365124"/>
            <a:ext cx="10515600" cy="1325563"/>
          </a:xfrm>
        </p:spPr>
        <p:txBody>
          <a:bodyPr/>
          <a:lstStyle/>
          <a:p>
            <a:r>
              <a:rPr lang="en-US" dirty="0" smtClean="0"/>
              <a:t>Simple Example: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66822" y="1845880"/>
            <a:ext cx="450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vetica Neue" charset="0"/>
                <a:ea typeface="Helvetica Neue" charset="0"/>
                <a:cs typeface="Helvetica Neue" charset="0"/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71631" y="3214270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Helvetica Neue" charset="0"/>
                <a:ea typeface="Helvetica Neue" charset="0"/>
                <a:cs typeface="Helvetica Neue" charset="0"/>
              </a:rPr>
              <a:t>y</a:t>
            </a:r>
            <a:endParaRPr lang="en-US" sz="4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6440" y="5013980"/>
            <a:ext cx="431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Helvetica Neue" charset="0"/>
                <a:ea typeface="Helvetica Neue" charset="0"/>
                <a:cs typeface="Helvetica Neue" charset="0"/>
              </a:rPr>
              <a:t>z</a:t>
            </a:r>
            <a:endParaRPr lang="en-US" sz="4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54859" y="2525136"/>
            <a:ext cx="690114" cy="69011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dirty="0" smtClean="0">
                <a:latin typeface="Helvetica Neue" charset="0"/>
                <a:ea typeface="Helvetica Neue" charset="0"/>
                <a:cs typeface="Helvetica Neue" charset="0"/>
              </a:rPr>
              <a:t>+</a:t>
            </a:r>
            <a:endParaRPr lang="en-US" sz="4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2" name="Elbow Connector 11"/>
          <p:cNvCxnSpPr>
            <a:stCxn id="6" idx="3"/>
            <a:endCxn id="10" idx="0"/>
          </p:cNvCxnSpPr>
          <p:nvPr/>
        </p:nvCxnSpPr>
        <p:spPr>
          <a:xfrm>
            <a:off x="2417586" y="2199823"/>
            <a:ext cx="3282330" cy="325313"/>
          </a:xfrm>
          <a:prstGeom prst="bentConnector2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endCxn id="10" idx="2"/>
          </p:cNvCxnSpPr>
          <p:nvPr/>
        </p:nvCxnSpPr>
        <p:spPr>
          <a:xfrm flipV="1">
            <a:off x="2412777" y="2870193"/>
            <a:ext cx="2942082" cy="731758"/>
          </a:xfrm>
          <a:prstGeom prst="bentConnector3">
            <a:avLst>
              <a:gd name="adj1" fmla="val 68179"/>
            </a:avLst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7518639" y="3660922"/>
            <a:ext cx="690114" cy="69011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dirty="0" smtClean="0">
                <a:latin typeface="Helvetica Neue" charset="0"/>
                <a:ea typeface="Helvetica Neue" charset="0"/>
                <a:cs typeface="Helvetica Neue" charset="0"/>
              </a:rPr>
              <a:t>⨯</a:t>
            </a:r>
            <a:endParaRPr lang="en-US" sz="4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25" name="Elbow Connector 24"/>
          <p:cNvCxnSpPr>
            <a:stCxn id="10" idx="6"/>
            <a:endCxn id="21" idx="0"/>
          </p:cNvCxnSpPr>
          <p:nvPr/>
        </p:nvCxnSpPr>
        <p:spPr>
          <a:xfrm>
            <a:off x="6044973" y="2870193"/>
            <a:ext cx="1818723" cy="790729"/>
          </a:xfrm>
          <a:prstGeom prst="bentConnector2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9" idx="3"/>
            <a:endCxn id="53" idx="4"/>
          </p:cNvCxnSpPr>
          <p:nvPr/>
        </p:nvCxnSpPr>
        <p:spPr>
          <a:xfrm flipV="1">
            <a:off x="2407968" y="4807623"/>
            <a:ext cx="7370731" cy="560300"/>
          </a:xfrm>
          <a:prstGeom prst="bentConnector2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377201" y="166751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</a:t>
            </a:r>
            <a:endParaRPr lang="en-US" sz="3200" dirty="0"/>
          </a:p>
        </p:txBody>
      </p:sp>
      <p:sp>
        <p:nvSpPr>
          <p:cNvPr id="38" name="TextBox 37"/>
          <p:cNvSpPr txBox="1"/>
          <p:nvPr/>
        </p:nvSpPr>
        <p:spPr>
          <a:xfrm>
            <a:off x="2376182" y="299630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3</a:t>
            </a:r>
            <a:endParaRPr lang="en-US" sz="3200" dirty="0"/>
          </a:p>
        </p:txBody>
      </p:sp>
      <p:sp>
        <p:nvSpPr>
          <p:cNvPr id="39" name="TextBox 38"/>
          <p:cNvSpPr txBox="1"/>
          <p:nvPr/>
        </p:nvSpPr>
        <p:spPr>
          <a:xfrm>
            <a:off x="2376182" y="478314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4</a:t>
            </a:r>
            <a:endParaRPr lang="en-US" sz="3200" dirty="0"/>
          </a:p>
        </p:txBody>
      </p:sp>
      <p:sp>
        <p:nvSpPr>
          <p:cNvPr id="40" name="TextBox 39"/>
          <p:cNvSpPr txBox="1"/>
          <p:nvPr/>
        </p:nvSpPr>
        <p:spPr>
          <a:xfrm>
            <a:off x="5993729" y="230792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5</a:t>
            </a:r>
            <a:endParaRPr lang="en-US" sz="3200" dirty="0"/>
          </a:p>
        </p:txBody>
      </p:sp>
      <p:sp>
        <p:nvSpPr>
          <p:cNvPr id="42" name="TextBox 41"/>
          <p:cNvSpPr txBox="1"/>
          <p:nvPr/>
        </p:nvSpPr>
        <p:spPr>
          <a:xfrm>
            <a:off x="10130901" y="382512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60</a:t>
            </a:r>
            <a:endParaRPr lang="en-US" sz="3200" dirty="0"/>
          </a:p>
        </p:txBody>
      </p:sp>
      <p:cxnSp>
        <p:nvCxnSpPr>
          <p:cNvPr id="46" name="Straight Arrow Connector 45"/>
          <p:cNvCxnSpPr>
            <a:stCxn id="53" idx="6"/>
          </p:cNvCxnSpPr>
          <p:nvPr/>
        </p:nvCxnSpPr>
        <p:spPr>
          <a:xfrm>
            <a:off x="10123756" y="4462566"/>
            <a:ext cx="850764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0192706" y="448073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1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274605" y="539239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15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9433642" y="4117509"/>
            <a:ext cx="690114" cy="69011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dirty="0" smtClean="0">
                <a:latin typeface="Helvetica Neue" charset="0"/>
                <a:ea typeface="Helvetica Neue" charset="0"/>
                <a:cs typeface="Helvetica Neue" charset="0"/>
              </a:rPr>
              <a:t>⨯</a:t>
            </a:r>
            <a:endParaRPr lang="en-US" sz="4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54" name="Elbow Connector 53"/>
          <p:cNvCxnSpPr>
            <a:stCxn id="21" idx="6"/>
            <a:endCxn id="53" idx="2"/>
          </p:cNvCxnSpPr>
          <p:nvPr/>
        </p:nvCxnSpPr>
        <p:spPr>
          <a:xfrm>
            <a:off x="8208753" y="4005979"/>
            <a:ext cx="1224889" cy="456587"/>
          </a:xfrm>
          <a:prstGeom prst="bentConnector3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8882439" y="444426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4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054782" y="2864414"/>
            <a:ext cx="1723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12 = 4*3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716650" y="4101084"/>
            <a:ext cx="1723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20 = 4*5</a:t>
            </a:r>
            <a:endParaRPr lang="en-US" sz="3200" dirty="0">
              <a:solidFill>
                <a:schemeClr val="accent4"/>
              </a:solidFill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751" y="830778"/>
            <a:ext cx="5927378" cy="549448"/>
          </a:xfrm>
          <a:prstGeom prst="rect">
            <a:avLst/>
          </a:prstGeom>
        </p:spPr>
      </p:pic>
      <p:cxnSp>
        <p:nvCxnSpPr>
          <p:cNvPr id="75" name="Elbow Connector 74"/>
          <p:cNvCxnSpPr>
            <a:endCxn id="21" idx="2"/>
          </p:cNvCxnSpPr>
          <p:nvPr/>
        </p:nvCxnSpPr>
        <p:spPr>
          <a:xfrm>
            <a:off x="2412777" y="3602743"/>
            <a:ext cx="5105862" cy="403236"/>
          </a:xfrm>
          <a:prstGeom prst="bentConnector3">
            <a:avLst>
              <a:gd name="adj1" fmla="val 50000"/>
            </a:avLst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8099485" y="344175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15</a:t>
            </a:r>
            <a:endParaRPr lang="en-US" sz="3200" dirty="0"/>
          </a:p>
        </p:txBody>
      </p:sp>
      <p:sp>
        <p:nvSpPr>
          <p:cNvPr id="92" name="TextBox 91"/>
          <p:cNvSpPr txBox="1"/>
          <p:nvPr/>
        </p:nvSpPr>
        <p:spPr>
          <a:xfrm>
            <a:off x="4809791" y="218748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12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719844" y="287235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12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402830" y="3631752"/>
            <a:ext cx="2031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32=12+20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344421" y="221553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12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9294731" y="540027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chemeClr val="accent4"/>
                </a:solidFill>
              </a:rPr>
              <a:t>15</a:t>
            </a:r>
            <a:endParaRPr lang="en-US" sz="3200" dirty="0">
              <a:solidFill>
                <a:schemeClr val="accent4"/>
              </a:solidFill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10149275" y="5260347"/>
            <a:ext cx="1542914" cy="1165951"/>
            <a:chOff x="9262139" y="2060342"/>
            <a:chExt cx="1542914" cy="1165951"/>
          </a:xfrm>
        </p:grpSpPr>
        <p:sp>
          <p:nvSpPr>
            <p:cNvPr id="107" name="TextBox 106"/>
            <p:cNvSpPr txBox="1"/>
            <p:nvPr/>
          </p:nvSpPr>
          <p:spPr>
            <a:xfrm>
              <a:off x="9262139" y="2518407"/>
              <a:ext cx="1402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accent2"/>
                  </a:solidFill>
                </a:rPr>
                <a:t>h</a:t>
              </a:r>
              <a:r>
                <a:rPr lang="en-US" sz="4000" baseline="-25000" dirty="0" smtClean="0">
                  <a:solidFill>
                    <a:schemeClr val="accent2"/>
                  </a:solidFill>
                </a:rPr>
                <a:t>2</a:t>
              </a:r>
              <a:r>
                <a:rPr lang="en-US" sz="4000" dirty="0" smtClean="0"/>
                <a:t> * z</a:t>
              </a:r>
              <a:endParaRPr lang="en-US" dirty="0"/>
            </a:p>
          </p:txBody>
        </p:sp>
        <p:sp>
          <p:nvSpPr>
            <p:cNvPr id="108" name="TextBox 107"/>
            <p:cNvSpPr txBox="1"/>
            <p:nvPr/>
          </p:nvSpPr>
          <p:spPr>
            <a:xfrm rot="18863340">
              <a:off x="9387697" y="2205093"/>
              <a:ext cx="6896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= 15</a:t>
              </a:r>
              <a:endParaRPr lang="en-US" sz="2000" dirty="0"/>
            </a:p>
          </p:txBody>
        </p:sp>
        <p:sp>
          <p:nvSpPr>
            <p:cNvPr id="109" name="TextBox 108"/>
            <p:cNvSpPr txBox="1"/>
            <p:nvPr/>
          </p:nvSpPr>
          <p:spPr>
            <a:xfrm rot="18863340">
              <a:off x="10331525" y="2336219"/>
              <a:ext cx="5469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= 4</a:t>
              </a:r>
              <a:endParaRPr lang="en-US" sz="2000" dirty="0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8171396" y="2237551"/>
            <a:ext cx="1542914" cy="1094618"/>
            <a:chOff x="9262139" y="2131675"/>
            <a:chExt cx="1542914" cy="1094618"/>
          </a:xfrm>
        </p:grpSpPr>
        <p:sp>
          <p:nvSpPr>
            <p:cNvPr id="112" name="TextBox 111"/>
            <p:cNvSpPr txBox="1"/>
            <p:nvPr/>
          </p:nvSpPr>
          <p:spPr>
            <a:xfrm>
              <a:off x="9262139" y="2518407"/>
              <a:ext cx="1402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accent2"/>
                  </a:solidFill>
                </a:rPr>
                <a:t>h</a:t>
              </a:r>
              <a:r>
                <a:rPr lang="en-US" sz="4000" baseline="-25000" dirty="0" smtClean="0">
                  <a:solidFill>
                    <a:schemeClr val="accent2"/>
                  </a:solidFill>
                </a:rPr>
                <a:t>1</a:t>
              </a:r>
              <a:r>
                <a:rPr lang="en-US" sz="4000" dirty="0" smtClean="0"/>
                <a:t> * y</a:t>
              </a:r>
              <a:endParaRPr lang="en-US" dirty="0"/>
            </a:p>
          </p:txBody>
        </p:sp>
        <p:sp>
          <p:nvSpPr>
            <p:cNvPr id="113" name="TextBox 112"/>
            <p:cNvSpPr txBox="1"/>
            <p:nvPr/>
          </p:nvSpPr>
          <p:spPr>
            <a:xfrm rot="18863340">
              <a:off x="9459030" y="2205093"/>
              <a:ext cx="5469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= 5</a:t>
              </a:r>
              <a:endParaRPr lang="en-US" sz="2000" dirty="0"/>
            </a:p>
          </p:txBody>
        </p:sp>
        <p:sp>
          <p:nvSpPr>
            <p:cNvPr id="114" name="TextBox 113"/>
            <p:cNvSpPr txBox="1"/>
            <p:nvPr/>
          </p:nvSpPr>
          <p:spPr>
            <a:xfrm rot="18863340">
              <a:off x="10331525" y="2336219"/>
              <a:ext cx="5469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= 3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7608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2" grpId="0"/>
      <p:bldP spid="48" grpId="0"/>
      <p:bldP spid="49" grpId="0"/>
      <p:bldP spid="63" grpId="0"/>
      <p:bldP spid="64" grpId="0"/>
      <p:bldP spid="73" grpId="0"/>
      <p:bldP spid="81" grpId="0"/>
      <p:bldP spid="92" grpId="0"/>
      <p:bldP spid="93" grpId="0"/>
      <p:bldP spid="94" grpId="0"/>
      <p:bldP spid="95" grpId="0"/>
      <p:bldP spid="10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975" y="153255"/>
            <a:ext cx="10515600" cy="1325563"/>
          </a:xfrm>
        </p:spPr>
        <p:txBody>
          <a:bodyPr/>
          <a:lstStyle/>
          <a:p>
            <a:r>
              <a:rPr lang="en-US" dirty="0" smtClean="0"/>
              <a:t>Backpropagation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2096"/>
            <a:ext cx="10515600" cy="5391604"/>
          </a:xfrm>
        </p:spPr>
        <p:txBody>
          <a:bodyPr>
            <a:normAutofit/>
          </a:bodyPr>
          <a:lstStyle/>
          <a:p>
            <a:r>
              <a:rPr lang="en-US" dirty="0" smtClean="0"/>
              <a:t>Requires all operators to have well defined sub-gradients: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Enables Automatic Differentiation!</a:t>
            </a:r>
          </a:p>
          <a:p>
            <a:pPr lvl="1"/>
            <a:r>
              <a:rPr lang="en-US" dirty="0" smtClean="0"/>
              <a:t>User defines forward flow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system derives efficient training alg.</a:t>
            </a:r>
          </a:p>
          <a:p>
            <a:pPr lvl="1"/>
            <a:r>
              <a:rPr lang="en-US" dirty="0" smtClean="0"/>
              <a:t>Easy to explore composition of new modules</a:t>
            </a:r>
          </a:p>
          <a:p>
            <a:r>
              <a:rPr lang="en-US" b="1" dirty="0" smtClean="0"/>
              <a:t>Enables Efficient Gradient Computation</a:t>
            </a:r>
          </a:p>
          <a:p>
            <a:pPr lvl="1"/>
            <a:r>
              <a:rPr lang="en-US" dirty="0" smtClean="0"/>
              <a:t>Cache forward calculation to accelerate gradients</a:t>
            </a:r>
          </a:p>
          <a:p>
            <a:pPr lvl="1"/>
            <a:r>
              <a:rPr lang="en-US" dirty="0" smtClean="0"/>
              <a:t>Compile optimized gradient computation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393374" y="2086661"/>
            <a:ext cx="2045484" cy="1371600"/>
            <a:chOff x="838200" y="2560200"/>
            <a:chExt cx="2045484" cy="1371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r="29484"/>
            <a:stretch/>
          </p:blipFill>
          <p:spPr>
            <a:xfrm>
              <a:off x="838200" y="2560200"/>
              <a:ext cx="2045484" cy="1371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38200" y="2876668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tanh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711375" y="2086661"/>
            <a:ext cx="2057400" cy="1371600"/>
            <a:chOff x="3156201" y="2560200"/>
            <a:chExt cx="2057400" cy="13716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6201" y="2560200"/>
              <a:ext cx="2057400" cy="13716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301890" y="287666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logit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29224" y="2086661"/>
            <a:ext cx="2067739" cy="1371600"/>
            <a:chOff x="5774050" y="2560200"/>
            <a:chExt cx="2067739" cy="1371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74050" y="2560200"/>
              <a:ext cx="2067739" cy="13716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774050" y="2876668"/>
              <a:ext cx="18197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Relu</a:t>
              </a:r>
              <a:r>
                <a:rPr lang="en-US" dirty="0" smtClean="0"/>
                <a:t> = max(0,x)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119099" y="2086661"/>
            <a:ext cx="2067739" cy="1371600"/>
            <a:chOff x="8563925" y="2560200"/>
            <a:chExt cx="2067739" cy="13716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63925" y="2560200"/>
              <a:ext cx="2067739" cy="1371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319512" y="2843715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abs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5190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96" y="386074"/>
            <a:ext cx="8167777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General Purpose </a:t>
            </a:r>
            <a:br>
              <a:rPr lang="en-US" dirty="0" smtClean="0"/>
            </a:br>
            <a:r>
              <a:rPr lang="en-US" dirty="0" smtClean="0"/>
              <a:t>Systems</a:t>
            </a:r>
            <a:r>
              <a:rPr lang="en-US" dirty="0"/>
              <a:t> </a:t>
            </a:r>
            <a:r>
              <a:rPr lang="en-US" dirty="0" smtClean="0"/>
              <a:t>For DNNs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96" y="2072013"/>
            <a:ext cx="6080185" cy="4351339"/>
          </a:xfrm>
        </p:spPr>
        <p:txBody>
          <a:bodyPr/>
          <a:lstStyle/>
          <a:p>
            <a:r>
              <a:rPr lang="en-US" dirty="0" smtClean="0"/>
              <a:t>Distributed Parameter Servers </a:t>
            </a:r>
          </a:p>
          <a:p>
            <a:pPr lvl="1"/>
            <a:r>
              <a:rPr lang="en-US" dirty="0" err="1" smtClean="0"/>
              <a:t>TensorFlow</a:t>
            </a:r>
            <a:r>
              <a:rPr lang="en-US" dirty="0" smtClean="0"/>
              <a:t> (</a:t>
            </a:r>
            <a:r>
              <a:rPr lang="en-US" dirty="0" err="1" smtClean="0"/>
              <a:t>DistBelief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Microsoft Adam</a:t>
            </a:r>
          </a:p>
          <a:p>
            <a:r>
              <a:rPr lang="en-US" dirty="0" smtClean="0"/>
              <a:t>GPU Systems</a:t>
            </a:r>
          </a:p>
          <a:p>
            <a:pPr lvl="1"/>
            <a:r>
              <a:rPr lang="en-US" dirty="0" err="1" smtClean="0"/>
              <a:t>TensorFlow</a:t>
            </a:r>
            <a:endParaRPr lang="en-US" dirty="0" smtClean="0"/>
          </a:p>
          <a:p>
            <a:pPr lvl="1"/>
            <a:r>
              <a:rPr lang="en-US" dirty="0" err="1" smtClean="0"/>
              <a:t>Caffe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Theano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445829" y="3023118"/>
            <a:ext cx="229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Demo </a:t>
            </a:r>
            <a:r>
              <a:rPr lang="en-US" smtClean="0"/>
              <a:t>of </a:t>
            </a:r>
            <a:r>
              <a:rPr lang="en-US" dirty="0" err="1" smtClean="0"/>
              <a:t>TensorFlow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30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71" y="152850"/>
            <a:ext cx="10515600" cy="1325563"/>
          </a:xfrm>
        </p:spPr>
        <p:txBody>
          <a:bodyPr/>
          <a:lstStyle/>
          <a:p>
            <a:r>
              <a:rPr lang="en-US" dirty="0" smtClean="0"/>
              <a:t>Challenges of Deep Neural Networks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3747"/>
            <a:ext cx="10515600" cy="4351339"/>
          </a:xfrm>
        </p:spPr>
        <p:txBody>
          <a:bodyPr/>
          <a:lstStyle/>
          <a:p>
            <a:r>
              <a:rPr lang="en-US" dirty="0" smtClean="0"/>
              <a:t>Non-convex </a:t>
            </a:r>
            <a:r>
              <a:rPr lang="en-US" dirty="0" smtClean="0">
                <a:sym typeface="Wingdings"/>
              </a:rPr>
              <a:t> (stochastic) gradient descent not guaranteed to converge to optimum</a:t>
            </a:r>
          </a:p>
          <a:p>
            <a:pPr lvl="1"/>
            <a:r>
              <a:rPr lang="en-US" b="1" dirty="0" err="1" smtClean="0">
                <a:sym typeface="Wingdings"/>
              </a:rPr>
              <a:t>Soln</a:t>
            </a:r>
            <a:r>
              <a:rPr lang="en-US" b="1" dirty="0" smtClean="0">
                <a:sym typeface="Wingdings"/>
              </a:rPr>
              <a:t>: </a:t>
            </a:r>
            <a:r>
              <a:rPr lang="en-US" dirty="0" smtClean="0">
                <a:sym typeface="Wingdings"/>
              </a:rPr>
              <a:t>appear to be many good local optima</a:t>
            </a:r>
            <a:endParaRPr lang="en-US" b="1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High-dimensional  gradient descent converges slowly</a:t>
            </a:r>
          </a:p>
          <a:p>
            <a:pPr lvl="1"/>
            <a:r>
              <a:rPr lang="en-US" b="1" dirty="0" err="1" smtClean="0">
                <a:sym typeface="Wingdings"/>
              </a:rPr>
              <a:t>Soln</a:t>
            </a:r>
            <a:r>
              <a:rPr lang="en-US" b="1" dirty="0" smtClean="0">
                <a:sym typeface="Wingdings"/>
              </a:rPr>
              <a:t>: </a:t>
            </a:r>
            <a:r>
              <a:rPr lang="en-US" dirty="0" smtClean="0">
                <a:sym typeface="Wingdings"/>
              </a:rPr>
              <a:t>hardware acceleration, improved </a:t>
            </a:r>
            <a:r>
              <a:rPr lang="en-US" dirty="0" err="1" smtClean="0">
                <a:sym typeface="Wingdings"/>
              </a:rPr>
              <a:t>algs</a:t>
            </a:r>
            <a:r>
              <a:rPr lang="en-US" dirty="0" smtClean="0">
                <a:sym typeface="Wingdings"/>
              </a:rPr>
              <a:t>. with momentum </a:t>
            </a:r>
            <a:r>
              <a:rPr lang="mr-IN" dirty="0" smtClean="0">
                <a:sym typeface="Wingdings"/>
              </a:rPr>
              <a:t>…</a:t>
            </a:r>
            <a:endParaRPr lang="en-US" b="1" dirty="0" smtClean="0">
              <a:sym typeface="Wingdings"/>
            </a:endParaRPr>
          </a:p>
          <a:p>
            <a:r>
              <a:rPr lang="en-US" dirty="0" smtClean="0"/>
              <a:t>Rich function class </a:t>
            </a:r>
            <a:r>
              <a:rPr lang="en-US" dirty="0" smtClean="0">
                <a:sym typeface="Wingdings"/>
              </a:rPr>
              <a:t> overfitting</a:t>
            </a:r>
          </a:p>
          <a:p>
            <a:pPr lvl="1"/>
            <a:r>
              <a:rPr lang="en-US" b="1" dirty="0" err="1">
                <a:sym typeface="Wingdings"/>
              </a:rPr>
              <a:t>Soln</a:t>
            </a:r>
            <a:r>
              <a:rPr lang="en-US" b="1" dirty="0">
                <a:sym typeface="Wingdings"/>
              </a:rPr>
              <a:t>: </a:t>
            </a:r>
            <a:r>
              <a:rPr lang="en-US" dirty="0" smtClean="0">
                <a:sym typeface="Wingdings"/>
              </a:rPr>
              <a:t>more data, early-stopping, drop-out, parameter sharing</a:t>
            </a:r>
          </a:p>
          <a:p>
            <a:r>
              <a:rPr lang="en-US" dirty="0" smtClean="0">
                <a:sym typeface="Wingdings"/>
              </a:rPr>
              <a:t>Saturation of sigmoid  decaying gradients</a:t>
            </a:r>
          </a:p>
          <a:p>
            <a:pPr lvl="1"/>
            <a:r>
              <a:rPr lang="en-US" b="1" dirty="0" err="1" smtClean="0">
                <a:sym typeface="Wingdings"/>
              </a:rPr>
              <a:t>Soln</a:t>
            </a:r>
            <a:r>
              <a:rPr lang="en-US" b="1" dirty="0" smtClean="0">
                <a:sym typeface="Wingdings"/>
              </a:rPr>
              <a:t>:</a:t>
            </a:r>
            <a:r>
              <a:rPr lang="en-US" dirty="0" smtClean="0">
                <a:sym typeface="Wingdings"/>
              </a:rPr>
              <a:t> other forms of non-linearity</a:t>
            </a:r>
            <a:endParaRPr lang="en-US" b="1" dirty="0" smtClean="0">
              <a:sym typeface="Wingdings"/>
            </a:endParaRPr>
          </a:p>
          <a:p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668211" y="4865914"/>
            <a:ext cx="5326290" cy="1796598"/>
            <a:chOff x="6668211" y="4865914"/>
            <a:chExt cx="5326290" cy="1796598"/>
          </a:xfrm>
        </p:grpSpPr>
        <p:grpSp>
          <p:nvGrpSpPr>
            <p:cNvPr id="7" name="Group 6"/>
            <p:cNvGrpSpPr/>
            <p:nvPr/>
          </p:nvGrpSpPr>
          <p:grpSpPr>
            <a:xfrm>
              <a:off x="6668211" y="4865914"/>
              <a:ext cx="2694897" cy="1796598"/>
              <a:chOff x="3156201" y="2560200"/>
              <a:chExt cx="2057400" cy="13716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156201" y="2560200"/>
                <a:ext cx="2057400" cy="1371600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301890" y="2876668"/>
                <a:ext cx="6078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logit</a:t>
                </a:r>
                <a:endParaRPr lang="en-US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9286061" y="4865914"/>
              <a:ext cx="2708440" cy="1796598"/>
              <a:chOff x="5774050" y="2560200"/>
              <a:chExt cx="2067739" cy="137160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74050" y="2560200"/>
                <a:ext cx="2067739" cy="1371600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5774050" y="2876668"/>
                <a:ext cx="18197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Relu</a:t>
                </a:r>
                <a:r>
                  <a:rPr lang="en-US" dirty="0" smtClean="0"/>
                  <a:t> = max(0,x)</a:t>
                </a:r>
                <a:endParaRPr lang="en-US" dirty="0"/>
              </a:p>
            </p:txBody>
          </p:sp>
        </p:grpSp>
        <p:sp>
          <p:nvSpPr>
            <p:cNvPr id="13" name="Right Arrow 12"/>
            <p:cNvSpPr/>
            <p:nvPr/>
          </p:nvSpPr>
          <p:spPr>
            <a:xfrm>
              <a:off x="8768443" y="5764213"/>
              <a:ext cx="734786" cy="4406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492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42" y="291637"/>
            <a:ext cx="10515600" cy="1325563"/>
          </a:xfrm>
        </p:spPr>
        <p:txBody>
          <a:bodyPr/>
          <a:lstStyle/>
          <a:p>
            <a:r>
              <a:rPr lang="en-US" dirty="0" smtClean="0"/>
              <a:t>Convolutional Neural Networks: Exploiting Spatial Sparsity</a:t>
            </a:r>
            <a:endParaRPr lang="en-US" dirty="0"/>
          </a:p>
        </p:txBody>
      </p:sp>
      <p:grpSp>
        <p:nvGrpSpPr>
          <p:cNvPr id="80" name="Group 79"/>
          <p:cNvGrpSpPr/>
          <p:nvPr/>
        </p:nvGrpSpPr>
        <p:grpSpPr>
          <a:xfrm>
            <a:off x="234042" y="1771810"/>
            <a:ext cx="5210175" cy="5219701"/>
            <a:chOff x="609600" y="2209800"/>
            <a:chExt cx="5210175" cy="5219701"/>
          </a:xfrm>
        </p:grpSpPr>
        <p:pic>
          <p:nvPicPr>
            <p:cNvPr id="44" name="Picture 4" descr="http://www.oregon.gov/ODA/NRD/images/new_feature/river.jpg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lum bright="9000" contrast="1000"/>
            </a:blip>
            <a:srcRect/>
            <a:stretch>
              <a:fillRect/>
            </a:stretch>
          </p:blipFill>
          <p:spPr bwMode="auto">
            <a:xfrm>
              <a:off x="609600" y="3657600"/>
              <a:ext cx="5210175" cy="3771901"/>
            </a:xfrm>
            <a:prstGeom prst="rect">
              <a:avLst/>
            </a:prstGeom>
            <a:noFill/>
          </p:spPr>
        </p:pic>
        <p:sp>
          <p:nvSpPr>
            <p:cNvPr id="45" name="Oval 4"/>
            <p:cNvSpPr/>
            <p:nvPr/>
          </p:nvSpPr>
          <p:spPr>
            <a:xfrm>
              <a:off x="838202" y="3550923"/>
              <a:ext cx="487680" cy="487679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46" name="Oval 5"/>
            <p:cNvSpPr/>
            <p:nvPr/>
          </p:nvSpPr>
          <p:spPr>
            <a:xfrm>
              <a:off x="1447803" y="3550923"/>
              <a:ext cx="487680" cy="487679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47" name="Oval 6"/>
            <p:cNvSpPr/>
            <p:nvPr/>
          </p:nvSpPr>
          <p:spPr>
            <a:xfrm>
              <a:off x="2057403" y="3550923"/>
              <a:ext cx="487680" cy="487679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48" name="Oval 7"/>
            <p:cNvSpPr/>
            <p:nvPr/>
          </p:nvSpPr>
          <p:spPr>
            <a:xfrm>
              <a:off x="2667004" y="3550923"/>
              <a:ext cx="487680" cy="487679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49" name="Oval 8"/>
            <p:cNvSpPr/>
            <p:nvPr/>
          </p:nvSpPr>
          <p:spPr>
            <a:xfrm>
              <a:off x="3276604" y="3550923"/>
              <a:ext cx="487680" cy="487679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50" name="Oval 9"/>
            <p:cNvSpPr/>
            <p:nvPr/>
          </p:nvSpPr>
          <p:spPr>
            <a:xfrm>
              <a:off x="3886205" y="3550923"/>
              <a:ext cx="487680" cy="487679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51" name="Oval 10"/>
            <p:cNvSpPr/>
            <p:nvPr/>
          </p:nvSpPr>
          <p:spPr>
            <a:xfrm>
              <a:off x="4495805" y="3550923"/>
              <a:ext cx="487680" cy="487679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52" name="Oval 11"/>
            <p:cNvSpPr/>
            <p:nvPr/>
          </p:nvSpPr>
          <p:spPr>
            <a:xfrm>
              <a:off x="5105406" y="3550923"/>
              <a:ext cx="487680" cy="487679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2057403" y="2209800"/>
              <a:ext cx="487680" cy="487679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cxnSp>
          <p:nvCxnSpPr>
            <p:cNvPr id="54" name="Straight Connector 53"/>
            <p:cNvCxnSpPr>
              <a:stCxn id="48" idx="0"/>
              <a:endCxn id="56" idx="4"/>
            </p:cNvCxnSpPr>
            <p:nvPr/>
          </p:nvCxnSpPr>
          <p:spPr>
            <a:xfrm flipV="1">
              <a:off x="1082042" y="2697479"/>
              <a:ext cx="1219201" cy="85344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5" name="Straight Connector 54"/>
            <p:cNvCxnSpPr>
              <a:stCxn id="49" idx="0"/>
              <a:endCxn id="56" idx="4"/>
            </p:cNvCxnSpPr>
            <p:nvPr/>
          </p:nvCxnSpPr>
          <p:spPr>
            <a:xfrm flipV="1">
              <a:off x="1691643" y="2697479"/>
              <a:ext cx="609600" cy="85344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6" name="Straight Connector 55"/>
            <p:cNvCxnSpPr>
              <a:stCxn id="50" idx="0"/>
              <a:endCxn id="56" idx="4"/>
            </p:cNvCxnSpPr>
            <p:nvPr/>
          </p:nvCxnSpPr>
          <p:spPr>
            <a:xfrm flipV="1">
              <a:off x="2301243" y="2697479"/>
              <a:ext cx="0" cy="85344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7" name="Straight Connector 56"/>
            <p:cNvCxnSpPr>
              <a:stCxn id="51" idx="0"/>
              <a:endCxn id="56" idx="4"/>
            </p:cNvCxnSpPr>
            <p:nvPr/>
          </p:nvCxnSpPr>
          <p:spPr>
            <a:xfrm flipH="1" flipV="1">
              <a:off x="2301243" y="2697479"/>
              <a:ext cx="609601" cy="85344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58" name="Oval 4"/>
            <p:cNvSpPr/>
            <p:nvPr/>
          </p:nvSpPr>
          <p:spPr>
            <a:xfrm>
              <a:off x="838200" y="4191000"/>
              <a:ext cx="487680" cy="487679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59" name="Oval 5"/>
            <p:cNvSpPr/>
            <p:nvPr/>
          </p:nvSpPr>
          <p:spPr>
            <a:xfrm>
              <a:off x="1447801" y="4191000"/>
              <a:ext cx="487680" cy="487679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60" name="Oval 6"/>
            <p:cNvSpPr/>
            <p:nvPr/>
          </p:nvSpPr>
          <p:spPr>
            <a:xfrm>
              <a:off x="2057401" y="4191000"/>
              <a:ext cx="487680" cy="487679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61" name="Oval 7"/>
            <p:cNvSpPr/>
            <p:nvPr/>
          </p:nvSpPr>
          <p:spPr>
            <a:xfrm>
              <a:off x="2667002" y="4191000"/>
              <a:ext cx="487680" cy="487679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62" name="Oval 8"/>
            <p:cNvSpPr/>
            <p:nvPr/>
          </p:nvSpPr>
          <p:spPr>
            <a:xfrm>
              <a:off x="3276602" y="4191000"/>
              <a:ext cx="487680" cy="487679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63" name="Oval 9"/>
            <p:cNvSpPr/>
            <p:nvPr/>
          </p:nvSpPr>
          <p:spPr>
            <a:xfrm>
              <a:off x="3886203" y="4191000"/>
              <a:ext cx="487680" cy="487679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64" name="Oval 10"/>
            <p:cNvSpPr/>
            <p:nvPr/>
          </p:nvSpPr>
          <p:spPr>
            <a:xfrm>
              <a:off x="4495803" y="4191000"/>
              <a:ext cx="487680" cy="487679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65" name="Oval 11"/>
            <p:cNvSpPr/>
            <p:nvPr/>
          </p:nvSpPr>
          <p:spPr>
            <a:xfrm>
              <a:off x="5105404" y="4191000"/>
              <a:ext cx="487680" cy="487679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cxnSp>
          <p:nvCxnSpPr>
            <p:cNvPr id="66" name="Straight Connector 65"/>
            <p:cNvCxnSpPr>
              <a:stCxn id="78" idx="0"/>
              <a:endCxn id="56" idx="4"/>
            </p:cNvCxnSpPr>
            <p:nvPr/>
          </p:nvCxnSpPr>
          <p:spPr>
            <a:xfrm flipV="1">
              <a:off x="1082040" y="2697479"/>
              <a:ext cx="1219203" cy="149352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7" name="Straight Connector 66"/>
            <p:cNvCxnSpPr>
              <a:endCxn id="56" idx="4"/>
            </p:cNvCxnSpPr>
            <p:nvPr/>
          </p:nvCxnSpPr>
          <p:spPr>
            <a:xfrm flipV="1">
              <a:off x="1691641" y="2697479"/>
              <a:ext cx="609602" cy="149352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8" name="Straight Connector 67"/>
            <p:cNvCxnSpPr>
              <a:endCxn id="56" idx="4"/>
            </p:cNvCxnSpPr>
            <p:nvPr/>
          </p:nvCxnSpPr>
          <p:spPr>
            <a:xfrm flipV="1">
              <a:off x="2301241" y="2697479"/>
              <a:ext cx="2" cy="149352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9" name="Straight Connector 68"/>
            <p:cNvCxnSpPr>
              <a:endCxn id="56" idx="4"/>
            </p:cNvCxnSpPr>
            <p:nvPr/>
          </p:nvCxnSpPr>
          <p:spPr>
            <a:xfrm flipH="1" flipV="1">
              <a:off x="2301243" y="2697479"/>
              <a:ext cx="609599" cy="149352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grpSp>
          <p:nvGrpSpPr>
            <p:cNvPr id="70" name="Group 69"/>
            <p:cNvGrpSpPr/>
            <p:nvPr/>
          </p:nvGrpSpPr>
          <p:grpSpPr>
            <a:xfrm>
              <a:off x="2301243" y="2697479"/>
              <a:ext cx="3048003" cy="1493521"/>
              <a:chOff x="2301243" y="2697479"/>
              <a:chExt cx="3048003" cy="1493521"/>
            </a:xfrm>
          </p:grpSpPr>
          <p:cxnSp>
            <p:nvCxnSpPr>
              <p:cNvPr id="71" name="Straight Connector 70"/>
              <p:cNvCxnSpPr>
                <a:stCxn id="52" idx="0"/>
                <a:endCxn id="56" idx="4"/>
              </p:cNvCxnSpPr>
              <p:nvPr/>
            </p:nvCxnSpPr>
            <p:spPr>
              <a:xfrm flipH="1" flipV="1">
                <a:off x="2301243" y="2697479"/>
                <a:ext cx="1219201" cy="85344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2" name="Straight Connector 71"/>
              <p:cNvCxnSpPr>
                <a:stCxn id="53" idx="0"/>
                <a:endCxn id="56" idx="4"/>
              </p:cNvCxnSpPr>
              <p:nvPr/>
            </p:nvCxnSpPr>
            <p:spPr>
              <a:xfrm flipH="1" flipV="1">
                <a:off x="2301243" y="2697479"/>
                <a:ext cx="1828802" cy="85344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3" name="Straight Connector 72"/>
              <p:cNvCxnSpPr>
                <a:stCxn id="54" idx="0"/>
                <a:endCxn id="56" idx="4"/>
              </p:cNvCxnSpPr>
              <p:nvPr/>
            </p:nvCxnSpPr>
            <p:spPr>
              <a:xfrm flipH="1" flipV="1">
                <a:off x="2301243" y="2697479"/>
                <a:ext cx="2438402" cy="85344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4" name="Straight Connector 73"/>
              <p:cNvCxnSpPr>
                <a:stCxn id="55" idx="0"/>
                <a:endCxn id="56" idx="4"/>
              </p:cNvCxnSpPr>
              <p:nvPr/>
            </p:nvCxnSpPr>
            <p:spPr>
              <a:xfrm flipH="1" flipV="1">
                <a:off x="2301243" y="2697479"/>
                <a:ext cx="3048003" cy="85344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5" name="Straight Connector 74"/>
              <p:cNvCxnSpPr>
                <a:endCxn id="56" idx="4"/>
              </p:cNvCxnSpPr>
              <p:nvPr/>
            </p:nvCxnSpPr>
            <p:spPr>
              <a:xfrm flipH="1" flipV="1">
                <a:off x="2301243" y="2697479"/>
                <a:ext cx="1219199" cy="1493521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6" name="Straight Connector 75"/>
              <p:cNvCxnSpPr>
                <a:endCxn id="56" idx="4"/>
              </p:cNvCxnSpPr>
              <p:nvPr/>
            </p:nvCxnSpPr>
            <p:spPr>
              <a:xfrm flipH="1" flipV="1">
                <a:off x="2301243" y="2697479"/>
                <a:ext cx="1828800" cy="1493521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7" name="Straight Connector 76"/>
              <p:cNvCxnSpPr>
                <a:endCxn id="56" idx="4"/>
              </p:cNvCxnSpPr>
              <p:nvPr/>
            </p:nvCxnSpPr>
            <p:spPr>
              <a:xfrm flipH="1" flipV="1">
                <a:off x="2301243" y="2697479"/>
                <a:ext cx="2438400" cy="1493521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8" name="Straight Connector 77"/>
              <p:cNvCxnSpPr>
                <a:endCxn id="56" idx="4"/>
              </p:cNvCxnSpPr>
              <p:nvPr/>
            </p:nvCxnSpPr>
            <p:spPr>
              <a:xfrm flipH="1" flipV="1">
                <a:off x="2301243" y="2697479"/>
                <a:ext cx="3048001" cy="1493521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grpSp>
        <p:nvGrpSpPr>
          <p:cNvPr id="104" name="Group 103"/>
          <p:cNvGrpSpPr/>
          <p:nvPr/>
        </p:nvGrpSpPr>
        <p:grpSpPr>
          <a:xfrm>
            <a:off x="6726010" y="2114711"/>
            <a:ext cx="5210175" cy="4876800"/>
            <a:chOff x="6726010" y="2813958"/>
            <a:chExt cx="5210175" cy="4876800"/>
          </a:xfrm>
        </p:grpSpPr>
        <p:pic>
          <p:nvPicPr>
            <p:cNvPr id="81" name="Picture 4" descr="http://www.oregon.gov/ODA/NRD/images/new_feature/river.jpg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lum bright="9000" contrast="1000"/>
            </a:blip>
            <a:srcRect/>
            <a:stretch>
              <a:fillRect/>
            </a:stretch>
          </p:blipFill>
          <p:spPr bwMode="auto">
            <a:xfrm>
              <a:off x="6726010" y="3918857"/>
              <a:ext cx="5210175" cy="3771901"/>
            </a:xfrm>
            <a:prstGeom prst="rect">
              <a:avLst/>
            </a:prstGeom>
            <a:noFill/>
          </p:spPr>
        </p:pic>
        <p:sp>
          <p:nvSpPr>
            <p:cNvPr id="82" name="Oval 81"/>
            <p:cNvSpPr/>
            <p:nvPr/>
          </p:nvSpPr>
          <p:spPr>
            <a:xfrm>
              <a:off x="7135585" y="2813958"/>
              <a:ext cx="487680" cy="48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6754585" y="3880758"/>
              <a:ext cx="1219200" cy="1219200"/>
            </a:xfrm>
            <a:prstGeom prst="rect">
              <a:avLst/>
            </a:prstGeom>
            <a:noFill/>
            <a:ln w="571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7364185" y="3931558"/>
              <a:ext cx="1219200" cy="1219200"/>
            </a:xfrm>
            <a:prstGeom prst="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973785" y="3880758"/>
              <a:ext cx="1219200" cy="12192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7745185" y="2813958"/>
              <a:ext cx="487680" cy="48767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8354785" y="2813958"/>
              <a:ext cx="487680" cy="487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6763293" y="3301637"/>
              <a:ext cx="1219200" cy="1798321"/>
              <a:chOff x="6754585" y="3301637"/>
              <a:chExt cx="1219200" cy="1798321"/>
            </a:xfrm>
          </p:grpSpPr>
          <p:cxnSp>
            <p:nvCxnSpPr>
              <p:cNvPr id="89" name="Straight Connector 88"/>
              <p:cNvCxnSpPr>
                <a:stCxn id="93" idx="4"/>
              </p:cNvCxnSpPr>
              <p:nvPr/>
            </p:nvCxnSpPr>
            <p:spPr>
              <a:xfrm flipH="1">
                <a:off x="6754585" y="3301637"/>
                <a:ext cx="624840" cy="579121"/>
              </a:xfrm>
              <a:prstGeom prst="line">
                <a:avLst/>
              </a:prstGeom>
              <a:ln w="381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>
                <a:stCxn id="93" idx="4"/>
              </p:cNvCxnSpPr>
              <p:nvPr/>
            </p:nvCxnSpPr>
            <p:spPr>
              <a:xfrm flipH="1">
                <a:off x="6754585" y="3301637"/>
                <a:ext cx="624840" cy="1798321"/>
              </a:xfrm>
              <a:prstGeom prst="line">
                <a:avLst/>
              </a:prstGeom>
              <a:ln w="381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>
                <a:stCxn id="93" idx="4"/>
              </p:cNvCxnSpPr>
              <p:nvPr/>
            </p:nvCxnSpPr>
            <p:spPr>
              <a:xfrm>
                <a:off x="7379425" y="3301637"/>
                <a:ext cx="594360" cy="1798321"/>
              </a:xfrm>
              <a:prstGeom prst="line">
                <a:avLst/>
              </a:prstGeom>
              <a:ln w="381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>
                <a:stCxn id="93" idx="4"/>
              </p:cNvCxnSpPr>
              <p:nvPr/>
            </p:nvCxnSpPr>
            <p:spPr>
              <a:xfrm>
                <a:off x="7379425" y="3301637"/>
                <a:ext cx="594360" cy="579121"/>
              </a:xfrm>
              <a:prstGeom prst="line">
                <a:avLst/>
              </a:prstGeom>
              <a:ln w="381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92"/>
            <p:cNvGrpSpPr/>
            <p:nvPr/>
          </p:nvGrpSpPr>
          <p:grpSpPr>
            <a:xfrm>
              <a:off x="7364185" y="3271158"/>
              <a:ext cx="1219200" cy="1798321"/>
              <a:chOff x="533400" y="4526279"/>
              <a:chExt cx="1219200" cy="1798321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 flipH="1">
                <a:off x="533400" y="4526279"/>
                <a:ext cx="624840" cy="579121"/>
              </a:xfrm>
              <a:prstGeom prst="line">
                <a:avLst/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H="1">
                <a:off x="533400" y="4526279"/>
                <a:ext cx="624840" cy="1798321"/>
              </a:xfrm>
              <a:prstGeom prst="line">
                <a:avLst/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1158240" y="4526279"/>
                <a:ext cx="594360" cy="1798321"/>
              </a:xfrm>
              <a:prstGeom prst="line">
                <a:avLst/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1158240" y="4526279"/>
                <a:ext cx="594360" cy="579121"/>
              </a:xfrm>
              <a:prstGeom prst="line">
                <a:avLst/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/>
            <p:cNvGrpSpPr/>
            <p:nvPr/>
          </p:nvGrpSpPr>
          <p:grpSpPr>
            <a:xfrm>
              <a:off x="7973785" y="3271158"/>
              <a:ext cx="1219200" cy="1798321"/>
              <a:chOff x="533400" y="4526279"/>
              <a:chExt cx="1219200" cy="1798321"/>
            </a:xfrm>
          </p:grpSpPr>
          <p:cxnSp>
            <p:nvCxnSpPr>
              <p:cNvPr id="99" name="Straight Connector 98"/>
              <p:cNvCxnSpPr/>
              <p:nvPr/>
            </p:nvCxnSpPr>
            <p:spPr>
              <a:xfrm flipH="1">
                <a:off x="533400" y="4526279"/>
                <a:ext cx="624840" cy="57912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flipH="1">
                <a:off x="533400" y="4526279"/>
                <a:ext cx="624840" cy="179832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1158240" y="4526279"/>
                <a:ext cx="594360" cy="179832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1158240" y="4526279"/>
                <a:ext cx="594360" cy="57912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3" name="Straight Arrow Connector 102"/>
            <p:cNvCxnSpPr/>
            <p:nvPr/>
          </p:nvCxnSpPr>
          <p:spPr>
            <a:xfrm>
              <a:off x="9192985" y="4490358"/>
              <a:ext cx="2286000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7" name="Picture 1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663" y="4575825"/>
            <a:ext cx="5382122" cy="2128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878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encrypted-tbn1.gstatic.com/images?q=tbn:ANd9GcQ-1rHkamhDd8jaylUzd9ZLACpZeFJeUbYXt8ulOFnLR3-GhW0v"/>
          <p:cNvPicPr>
            <a:picLocks noChangeAspect="1" noChangeArrowheads="1"/>
          </p:cNvPicPr>
          <p:nvPr/>
        </p:nvPicPr>
        <p:blipFill>
          <a:blip r:embed="rId2" cstate="print"/>
          <a:srcRect l="33803" r="10141" b="21695"/>
          <a:stretch>
            <a:fillRect/>
          </a:stretch>
        </p:blipFill>
        <p:spPr bwMode="auto">
          <a:xfrm>
            <a:off x="792657" y="2087453"/>
            <a:ext cx="1662991" cy="1447800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2839545" y="2570929"/>
            <a:ext cx="512379" cy="480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72641" y="2549743"/>
            <a:ext cx="1789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Helvetica Neue" charset="0"/>
                <a:ea typeface="Helvetica Neue" charset="0"/>
                <a:cs typeface="Helvetica Neue" charset="0"/>
              </a:rPr>
              <a:t>Label</a:t>
            </a:r>
            <a:r>
              <a:rPr lang="en-US" sz="2800" dirty="0" err="1" smtClean="0">
                <a:latin typeface="Helvetica Neue" charset="0"/>
                <a:ea typeface="Helvetica Neue" charset="0"/>
                <a:cs typeface="Helvetica Neue" charset="0"/>
              </a:rPr>
              <a:t>:</a:t>
            </a:r>
            <a:r>
              <a:rPr lang="en-US" sz="2800" i="1" dirty="0" err="1" smtClean="0">
                <a:latin typeface="Helvetica Neue" charset="0"/>
                <a:ea typeface="Helvetica Neue" charset="0"/>
                <a:cs typeface="Helvetica Neue" charset="0"/>
              </a:rPr>
              <a:t>Cat</a:t>
            </a:r>
            <a:endParaRPr lang="en-US" sz="28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8907" y="1414791"/>
            <a:ext cx="3273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 Neue" charset="0"/>
                <a:ea typeface="Helvetica Neue" charset="0"/>
                <a:cs typeface="Helvetica Neue" charset="0"/>
              </a:rPr>
              <a:t>Object Recognition</a:t>
            </a:r>
            <a:endParaRPr lang="en-US" sz="28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0210" y="3948984"/>
            <a:ext cx="3432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 Neue" charset="0"/>
                <a:ea typeface="Helvetica Neue" charset="0"/>
                <a:cs typeface="Helvetica Neue" charset="0"/>
              </a:rPr>
              <a:t>Speech Recognition</a:t>
            </a:r>
            <a:endParaRPr lang="en-US" sz="28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9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6" t="19245" b="67307"/>
          <a:stretch/>
        </p:blipFill>
        <p:spPr>
          <a:xfrm>
            <a:off x="867664" y="5070528"/>
            <a:ext cx="1971881" cy="12375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92712" y="5212271"/>
            <a:ext cx="20136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Helvetica Neue" charset="0"/>
                <a:ea typeface="Helvetica Neue" charset="0"/>
                <a:cs typeface="Helvetica Neue" charset="0"/>
              </a:rPr>
              <a:t>“The cat in </a:t>
            </a:r>
            <a:br>
              <a:rPr lang="en-US" sz="2800" i="1" dirty="0" smtClean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800" i="1" dirty="0" smtClean="0">
                <a:latin typeface="Helvetica Neue" charset="0"/>
                <a:ea typeface="Helvetica Neue" charset="0"/>
                <a:cs typeface="Helvetica Neue" charset="0"/>
              </a:rPr>
              <a:t>the hat”</a:t>
            </a:r>
            <a:endParaRPr lang="en-US" sz="28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963278" y="5448900"/>
            <a:ext cx="512379" cy="480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itle 1"/>
          <p:cNvSpPr>
            <a:spLocks noGrp="1"/>
          </p:cNvSpPr>
          <p:nvPr>
            <p:ph type="title"/>
          </p:nvPr>
        </p:nvSpPr>
        <p:spPr>
          <a:xfrm>
            <a:off x="223504" y="204211"/>
            <a:ext cx="11568446" cy="1325563"/>
          </a:xfrm>
        </p:spPr>
        <p:txBody>
          <a:bodyPr/>
          <a:lstStyle/>
          <a:p>
            <a:r>
              <a:rPr lang="en-US" dirty="0" smtClean="0"/>
              <a:t>Function </a:t>
            </a:r>
            <a:r>
              <a:rPr lang="en-US" smtClean="0"/>
              <a:t>Approximation Pipeline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541437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024" y="233503"/>
            <a:ext cx="12267526" cy="1325563"/>
          </a:xfrm>
        </p:spPr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AlexNet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sz="3600" dirty="0" err="1" smtClean="0">
                <a:solidFill>
                  <a:srgbClr val="0000FF"/>
                </a:solidFill>
              </a:rPr>
              <a:t>Krizhevsky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>
                <a:solidFill>
                  <a:srgbClr val="0000FF"/>
                </a:solidFill>
              </a:rPr>
              <a:t>et al., NIPS </a:t>
            </a:r>
            <a:r>
              <a:rPr lang="en-US" sz="3600" dirty="0" smtClean="0">
                <a:solidFill>
                  <a:srgbClr val="0000FF"/>
                </a:solidFill>
              </a:rPr>
              <a:t>2012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268" y="4609322"/>
            <a:ext cx="10515600" cy="1725962"/>
          </a:xfrm>
        </p:spPr>
        <p:txBody>
          <a:bodyPr/>
          <a:lstStyle/>
          <a:p>
            <a:r>
              <a:rPr lang="en-US" dirty="0" smtClean="0"/>
              <a:t>Introduced in 2012, </a:t>
            </a:r>
            <a:r>
              <a:rPr lang="en-US" dirty="0"/>
              <a:t>significantly outperformed </a:t>
            </a:r>
            <a:r>
              <a:rPr lang="en-US" dirty="0" smtClean="0"/>
              <a:t>state-of-the-art </a:t>
            </a:r>
            <a:r>
              <a:rPr lang="en-US" dirty="0"/>
              <a:t>(top 5 error of 16% compared to runner-up with 26% error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Covered in reading </a:t>
            </a:r>
            <a:r>
              <a:rPr lang="mr-IN" dirty="0" smtClean="0"/>
              <a:t>…</a:t>
            </a: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5182" y="1747778"/>
            <a:ext cx="8509705" cy="250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360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69" y="254427"/>
            <a:ext cx="10515600" cy="1325563"/>
          </a:xfrm>
        </p:spPr>
        <p:txBody>
          <a:bodyPr/>
          <a:lstStyle/>
          <a:p>
            <a:r>
              <a:rPr lang="en-US" dirty="0" smtClean="0"/>
              <a:t>Growth in Model Complexity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99" y="2459325"/>
            <a:ext cx="4804955" cy="418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183" y="1579990"/>
            <a:ext cx="5345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LeCun</a:t>
            </a:r>
            <a:r>
              <a:rPr lang="en-US" dirty="0" smtClean="0"/>
              <a:t> et al, </a:t>
            </a:r>
            <a:r>
              <a:rPr lang="en-US" i="1" dirty="0" smtClean="0"/>
              <a:t>“Backpropagation Applied to Handwritten Zip Code Recognition”.</a:t>
            </a:r>
            <a:r>
              <a:rPr lang="en-US" dirty="0" smtClean="0"/>
              <a:t> 1989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475" y="349359"/>
            <a:ext cx="1472701" cy="62915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7045" y="5935718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9K Parameters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66K Ops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9336" y="1674922"/>
            <a:ext cx="428472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Helvetica Neue" charset="0"/>
                <a:ea typeface="Helvetica Neue" charset="0"/>
                <a:cs typeface="Helvetica Neue" charset="0"/>
              </a:rPr>
              <a:t>Szegedy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 et al, </a:t>
            </a:r>
            <a:r>
              <a:rPr lang="en-US" i="1" dirty="0" smtClean="0">
                <a:latin typeface="Helvetica Neue" charset="0"/>
                <a:ea typeface="Helvetica Neue" charset="0"/>
                <a:cs typeface="Helvetica Neue" charset="0"/>
              </a:rPr>
              <a:t>“Going Deeper with Convolution”.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 2014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  <a:sym typeface="Wingdings"/>
            </a:endParaRPr>
          </a:p>
          <a:p>
            <a:pPr marL="285750" indent="-285750">
              <a:buFont typeface="Wingdings" charset="2"/>
              <a:buChar char="Ø"/>
            </a:pPr>
            <a:endParaRPr lang="en-US" dirty="0" smtClean="0">
              <a:latin typeface="Helvetica Neue" charset="0"/>
              <a:ea typeface="Helvetica Neue" charset="0"/>
              <a:cs typeface="Helvetica Neue" charset="0"/>
              <a:sym typeface="Wingdings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Winner of 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ImageNet Large-Scale Visual Recognition Challenge 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2014</a:t>
            </a:r>
          </a:p>
          <a:p>
            <a:pPr marL="285750" indent="-285750">
              <a:buFont typeface="Wingdings" charset="2"/>
              <a:buChar char="Ø"/>
            </a:pPr>
            <a:endParaRPr lang="en-US" sz="2400" b="1" dirty="0" smtClean="0">
              <a:latin typeface="Helvetica Neue" charset="0"/>
              <a:ea typeface="Helvetica Neue" charset="0"/>
              <a:cs typeface="Helvetica Neue" charset="0"/>
              <a:sym typeface="Wingdings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b="1" dirty="0" err="1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GoogLeNet</a:t>
            </a:r>
            <a:r>
              <a:rPr lang="en-US" sz="2400" b="1" dirty="0" smtClean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 (7.89% error)</a:t>
            </a:r>
            <a:endParaRPr lang="en-US" sz="2400" b="1" dirty="0" smtClean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b="1" dirty="0" smtClean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22 layers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b="1" dirty="0" smtClean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6.8M parameters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b="1" dirty="0" smtClean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1.5</a:t>
            </a:r>
            <a:r>
              <a:rPr lang="en-US" b="1" i="1" dirty="0" smtClean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B</a:t>
            </a:r>
            <a:r>
              <a:rPr lang="en-US" b="1" dirty="0" smtClean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 flops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b="1" dirty="0" smtClean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Ensemble of 7 models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Current Best: </a:t>
            </a:r>
            <a:r>
              <a:rPr lang="en-US" b="1" dirty="0" err="1" smtClean="0">
                <a:latin typeface="Helvetica Neue" charset="0"/>
                <a:ea typeface="Helvetica Neue" charset="0"/>
                <a:cs typeface="Helvetica Neue" charset="0"/>
              </a:rPr>
              <a:t>ResNet</a:t>
            </a: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 (3.57% error)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b="1" dirty="0" smtClean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152 layers</a:t>
            </a:r>
            <a:endParaRPr lang="en-US" b="1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b="1" dirty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2</a:t>
            </a:r>
            <a:r>
              <a:rPr lang="en-US" b="1" dirty="0" smtClean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.3M </a:t>
            </a:r>
            <a:r>
              <a:rPr lang="en-US" b="1" dirty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parameters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b="1" dirty="0" smtClean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11.3</a:t>
            </a:r>
            <a:r>
              <a:rPr lang="en-US" b="1" i="1" dirty="0" smtClean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B</a:t>
            </a:r>
            <a:r>
              <a:rPr lang="en-US" b="1" dirty="0" smtClean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 flops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b="1" dirty="0" smtClean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Ensemble of 6 models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288" y="170878"/>
            <a:ext cx="11122152" cy="1325563"/>
          </a:xfrm>
        </p:spPr>
        <p:txBody>
          <a:bodyPr/>
          <a:lstStyle/>
          <a:p>
            <a:r>
              <a:rPr lang="en-US" dirty="0" smtClean="0"/>
              <a:t>Cost of Computation </a:t>
            </a:r>
            <a:br>
              <a:rPr lang="en-US" dirty="0" smtClean="0"/>
            </a:br>
            <a:r>
              <a:rPr lang="en-US" dirty="0" smtClean="0"/>
              <a:t>(from Prediction Serving Lecture)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564" y="1496441"/>
            <a:ext cx="10515600" cy="477634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100’s of millions of parameters + convolutions &amp; unrolling</a:t>
            </a:r>
          </a:p>
          <a:p>
            <a:r>
              <a:rPr lang="en-US" dirty="0" smtClean="0"/>
              <a:t>Requires hardware acceleration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106" y="1712325"/>
            <a:ext cx="10744246" cy="29382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94304" y="6488668"/>
            <a:ext cx="9625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www.nvidia.com</a:t>
            </a:r>
            <a:r>
              <a:rPr lang="en-US" dirty="0"/>
              <a:t>/content/</a:t>
            </a:r>
            <a:r>
              <a:rPr lang="en-US" dirty="0" err="1"/>
              <a:t>tegra</a:t>
            </a:r>
            <a:r>
              <a:rPr lang="en-US" dirty="0"/>
              <a:t>/embedded-systems/pdf/jetson_tx1_whitepaper.pdf</a:t>
            </a:r>
          </a:p>
        </p:txBody>
      </p:sp>
    </p:spTree>
    <p:extLst>
      <p:ext uri="{BB962C8B-B14F-4D97-AF65-F5344CB8AC3E}">
        <p14:creationId xmlns:p14="http://schemas.microsoft.com/office/powerpoint/2010/main" val="1555998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 on </a:t>
            </a:r>
            <a:r>
              <a:rPr lang="en-US" dirty="0" err="1" smtClean="0"/>
              <a:t>ImagNet</a:t>
            </a:r>
            <a:r>
              <a:rPr lang="en-US" dirty="0" smtClean="0"/>
              <a:t> Benchmark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741" y="2029456"/>
            <a:ext cx="8792965" cy="412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Recurrent Neural Networks:</a:t>
            </a:r>
            <a:br>
              <a:rPr lang="en-US" dirty="0" smtClean="0"/>
            </a:br>
            <a:r>
              <a:rPr lang="en-US" dirty="0" smtClean="0"/>
              <a:t>Modeling Sequence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549" y="4559224"/>
            <a:ext cx="10515600" cy="1608365"/>
          </a:xfrm>
        </p:spPr>
        <p:txBody>
          <a:bodyPr/>
          <a:lstStyle/>
          <a:p>
            <a:r>
              <a:rPr lang="en-US" dirty="0" smtClean="0"/>
              <a:t>State of the art in speech recognition and machine translation</a:t>
            </a:r>
          </a:p>
          <a:p>
            <a:pPr lvl="1"/>
            <a:r>
              <a:rPr lang="en-US" dirty="0" smtClean="0"/>
              <a:t>Required LSTM and GRU to address long dependencies</a:t>
            </a:r>
          </a:p>
          <a:p>
            <a:r>
              <a:rPr lang="en-US" dirty="0" smtClean="0"/>
              <a:t>Similar to the HMM from classical Bayesian ML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61" y="2155654"/>
            <a:ext cx="6153174" cy="161674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919261" y="2223325"/>
            <a:ext cx="5202405" cy="1806351"/>
            <a:chOff x="5663721" y="4445290"/>
            <a:chExt cx="6229862" cy="2163099"/>
          </a:xfrm>
        </p:grpSpPr>
        <p:sp>
          <p:nvSpPr>
            <p:cNvPr id="8" name="Rectangle 7"/>
            <p:cNvSpPr/>
            <p:nvPr/>
          </p:nvSpPr>
          <p:spPr>
            <a:xfrm>
              <a:off x="5663721" y="6208279"/>
              <a:ext cx="318123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i="1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The cat </a:t>
              </a:r>
              <a:r>
                <a:rPr lang="en-US" sz="2000" i="1" dirty="0" smtClean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in the hat.</a:t>
              </a:r>
              <a:endParaRPr lang="en-US" sz="14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405514" y="4445290"/>
              <a:ext cx="3488069" cy="479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i="1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El </a:t>
              </a:r>
              <a:r>
                <a:rPr lang="en-US" sz="2000" i="1" dirty="0" err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gato</a:t>
              </a:r>
              <a:r>
                <a:rPr lang="en-US" sz="2000" i="1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en</a:t>
              </a:r>
              <a:r>
                <a:rPr lang="en-US" sz="2000" i="1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 el sombrero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898933" y="5323358"/>
              <a:ext cx="227993" cy="977462"/>
              <a:chOff x="5898933" y="5289331"/>
              <a:chExt cx="227993" cy="977462"/>
            </a:xfrm>
          </p:grpSpPr>
          <p:grpSp>
            <p:nvGrpSpPr>
              <p:cNvPr id="92" name="Group 91"/>
              <p:cNvGrpSpPr/>
              <p:nvPr/>
            </p:nvGrpSpPr>
            <p:grpSpPr>
              <a:xfrm>
                <a:off x="5898933" y="5289331"/>
                <a:ext cx="227993" cy="688458"/>
                <a:chOff x="6156434" y="4596870"/>
                <a:chExt cx="338959" cy="1023537"/>
              </a:xfrm>
            </p:grpSpPr>
            <p:sp>
              <p:nvSpPr>
                <p:cNvPr id="94" name="Rounded Rectangle 93"/>
                <p:cNvSpPr/>
                <p:nvPr/>
              </p:nvSpPr>
              <p:spPr>
                <a:xfrm>
                  <a:off x="6156434" y="4596870"/>
                  <a:ext cx="338959" cy="1023537"/>
                </a:xfrm>
                <a:prstGeom prst="roundRect">
                  <a:avLst>
                    <a:gd name="adj" fmla="val 39923"/>
                  </a:avLst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95" name="Group 94"/>
                <p:cNvGrpSpPr/>
                <p:nvPr/>
              </p:nvGrpSpPr>
              <p:grpSpPr>
                <a:xfrm>
                  <a:off x="6210497" y="4690401"/>
                  <a:ext cx="230832" cy="836474"/>
                  <a:chOff x="6198671" y="4714938"/>
                  <a:chExt cx="230832" cy="836474"/>
                </a:xfrm>
              </p:grpSpPr>
              <p:sp>
                <p:nvSpPr>
                  <p:cNvPr id="96" name="Oval 95"/>
                  <p:cNvSpPr/>
                  <p:nvPr/>
                </p:nvSpPr>
                <p:spPr>
                  <a:xfrm>
                    <a:off x="6198671" y="4714938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97" name="Oval 96"/>
                  <p:cNvSpPr/>
                  <p:nvPr/>
                </p:nvSpPr>
                <p:spPr>
                  <a:xfrm>
                    <a:off x="6198671" y="5017759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98" name="Oval 97"/>
                  <p:cNvSpPr/>
                  <p:nvPr/>
                </p:nvSpPr>
                <p:spPr>
                  <a:xfrm>
                    <a:off x="6198671" y="5320580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  <p:cxnSp>
            <p:nvCxnSpPr>
              <p:cNvPr id="93" name="Straight Arrow Connector 92"/>
              <p:cNvCxnSpPr>
                <a:endCxn id="27" idx="2"/>
              </p:cNvCxnSpPr>
              <p:nvPr/>
            </p:nvCxnSpPr>
            <p:spPr>
              <a:xfrm flipV="1">
                <a:off x="6012930" y="5977789"/>
                <a:ext cx="0" cy="2890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6384432" y="5323358"/>
              <a:ext cx="227993" cy="977462"/>
              <a:chOff x="5898933" y="5289331"/>
              <a:chExt cx="227993" cy="977462"/>
            </a:xfrm>
          </p:grpSpPr>
          <p:grpSp>
            <p:nvGrpSpPr>
              <p:cNvPr id="85" name="Group 84"/>
              <p:cNvGrpSpPr/>
              <p:nvPr/>
            </p:nvGrpSpPr>
            <p:grpSpPr>
              <a:xfrm>
                <a:off x="5898933" y="5289331"/>
                <a:ext cx="227993" cy="688458"/>
                <a:chOff x="6156434" y="4596870"/>
                <a:chExt cx="338959" cy="1023537"/>
              </a:xfrm>
            </p:grpSpPr>
            <p:sp>
              <p:nvSpPr>
                <p:cNvPr id="87" name="Rounded Rectangle 86"/>
                <p:cNvSpPr/>
                <p:nvPr/>
              </p:nvSpPr>
              <p:spPr>
                <a:xfrm>
                  <a:off x="6156434" y="4596870"/>
                  <a:ext cx="338959" cy="1023537"/>
                </a:xfrm>
                <a:prstGeom prst="roundRect">
                  <a:avLst>
                    <a:gd name="adj" fmla="val 39923"/>
                  </a:avLst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88" name="Group 87"/>
                <p:cNvGrpSpPr/>
                <p:nvPr/>
              </p:nvGrpSpPr>
              <p:grpSpPr>
                <a:xfrm>
                  <a:off x="6210497" y="4690401"/>
                  <a:ext cx="230832" cy="836474"/>
                  <a:chOff x="6198671" y="4714938"/>
                  <a:chExt cx="230832" cy="836474"/>
                </a:xfrm>
              </p:grpSpPr>
              <p:sp>
                <p:nvSpPr>
                  <p:cNvPr id="89" name="Oval 88"/>
                  <p:cNvSpPr/>
                  <p:nvPr/>
                </p:nvSpPr>
                <p:spPr>
                  <a:xfrm>
                    <a:off x="6198671" y="4714938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90" name="Oval 89"/>
                  <p:cNvSpPr/>
                  <p:nvPr/>
                </p:nvSpPr>
                <p:spPr>
                  <a:xfrm>
                    <a:off x="6198671" y="5017759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91" name="Oval 90"/>
                  <p:cNvSpPr/>
                  <p:nvPr/>
                </p:nvSpPr>
                <p:spPr>
                  <a:xfrm>
                    <a:off x="6198671" y="5320580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  <p:cxnSp>
            <p:nvCxnSpPr>
              <p:cNvPr id="86" name="Straight Arrow Connector 85"/>
              <p:cNvCxnSpPr/>
              <p:nvPr/>
            </p:nvCxnSpPr>
            <p:spPr>
              <a:xfrm flipV="1">
                <a:off x="6012930" y="5977789"/>
                <a:ext cx="0" cy="2890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6820246" y="5323358"/>
              <a:ext cx="227993" cy="977462"/>
              <a:chOff x="5898933" y="5289331"/>
              <a:chExt cx="227993" cy="977462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5898933" y="5289331"/>
                <a:ext cx="227993" cy="688458"/>
                <a:chOff x="6156434" y="4596870"/>
                <a:chExt cx="338959" cy="1023537"/>
              </a:xfrm>
            </p:grpSpPr>
            <p:sp>
              <p:nvSpPr>
                <p:cNvPr id="80" name="Rounded Rectangle 79"/>
                <p:cNvSpPr/>
                <p:nvPr/>
              </p:nvSpPr>
              <p:spPr>
                <a:xfrm>
                  <a:off x="6156434" y="4596870"/>
                  <a:ext cx="338959" cy="1023537"/>
                </a:xfrm>
                <a:prstGeom prst="roundRect">
                  <a:avLst>
                    <a:gd name="adj" fmla="val 39923"/>
                  </a:avLst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81" name="Group 80"/>
                <p:cNvGrpSpPr/>
                <p:nvPr/>
              </p:nvGrpSpPr>
              <p:grpSpPr>
                <a:xfrm>
                  <a:off x="6210497" y="4690401"/>
                  <a:ext cx="230832" cy="836474"/>
                  <a:chOff x="6198671" y="4714938"/>
                  <a:chExt cx="230832" cy="836474"/>
                </a:xfrm>
              </p:grpSpPr>
              <p:sp>
                <p:nvSpPr>
                  <p:cNvPr id="82" name="Oval 81"/>
                  <p:cNvSpPr/>
                  <p:nvPr/>
                </p:nvSpPr>
                <p:spPr>
                  <a:xfrm>
                    <a:off x="6198671" y="4714938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83" name="Oval 82"/>
                  <p:cNvSpPr/>
                  <p:nvPr/>
                </p:nvSpPr>
                <p:spPr>
                  <a:xfrm>
                    <a:off x="6198671" y="5017759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84" name="Oval 83"/>
                  <p:cNvSpPr/>
                  <p:nvPr/>
                </p:nvSpPr>
                <p:spPr>
                  <a:xfrm>
                    <a:off x="6198671" y="5320580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  <p:cxnSp>
            <p:nvCxnSpPr>
              <p:cNvPr id="79" name="Straight Arrow Connector 78"/>
              <p:cNvCxnSpPr/>
              <p:nvPr/>
            </p:nvCxnSpPr>
            <p:spPr>
              <a:xfrm flipV="1">
                <a:off x="6012930" y="5977789"/>
                <a:ext cx="0" cy="2890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7236481" y="5323358"/>
              <a:ext cx="227993" cy="977462"/>
              <a:chOff x="5898933" y="5289331"/>
              <a:chExt cx="227993" cy="977462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5898933" y="5289331"/>
                <a:ext cx="227993" cy="688458"/>
                <a:chOff x="6156434" y="4596870"/>
                <a:chExt cx="338959" cy="1023537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6156434" y="4596870"/>
                  <a:ext cx="338959" cy="1023537"/>
                </a:xfrm>
                <a:prstGeom prst="roundRect">
                  <a:avLst>
                    <a:gd name="adj" fmla="val 39923"/>
                  </a:avLst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74" name="Group 73"/>
                <p:cNvGrpSpPr/>
                <p:nvPr/>
              </p:nvGrpSpPr>
              <p:grpSpPr>
                <a:xfrm>
                  <a:off x="6210497" y="4690401"/>
                  <a:ext cx="230832" cy="836474"/>
                  <a:chOff x="6198671" y="4714938"/>
                  <a:chExt cx="230832" cy="836474"/>
                </a:xfrm>
              </p:grpSpPr>
              <p:sp>
                <p:nvSpPr>
                  <p:cNvPr id="75" name="Oval 74"/>
                  <p:cNvSpPr/>
                  <p:nvPr/>
                </p:nvSpPr>
                <p:spPr>
                  <a:xfrm>
                    <a:off x="6198671" y="4714938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76" name="Oval 75"/>
                  <p:cNvSpPr/>
                  <p:nvPr/>
                </p:nvSpPr>
                <p:spPr>
                  <a:xfrm>
                    <a:off x="6198671" y="5017759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77" name="Oval 76"/>
                  <p:cNvSpPr/>
                  <p:nvPr/>
                </p:nvSpPr>
                <p:spPr>
                  <a:xfrm>
                    <a:off x="6198671" y="5320580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  <p:cxnSp>
            <p:nvCxnSpPr>
              <p:cNvPr id="72" name="Straight Arrow Connector 71"/>
              <p:cNvCxnSpPr/>
              <p:nvPr/>
            </p:nvCxnSpPr>
            <p:spPr>
              <a:xfrm flipV="1">
                <a:off x="6012930" y="5977789"/>
                <a:ext cx="0" cy="2890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7770357" y="5323358"/>
              <a:ext cx="227993" cy="977462"/>
              <a:chOff x="5898933" y="5289331"/>
              <a:chExt cx="227993" cy="977462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5898933" y="5289331"/>
                <a:ext cx="227993" cy="688458"/>
                <a:chOff x="6156434" y="4596870"/>
                <a:chExt cx="338959" cy="1023537"/>
              </a:xfrm>
            </p:grpSpPr>
            <p:sp>
              <p:nvSpPr>
                <p:cNvPr id="66" name="Rounded Rectangle 65"/>
                <p:cNvSpPr/>
                <p:nvPr/>
              </p:nvSpPr>
              <p:spPr>
                <a:xfrm>
                  <a:off x="6156434" y="4596870"/>
                  <a:ext cx="338959" cy="1023537"/>
                </a:xfrm>
                <a:prstGeom prst="roundRect">
                  <a:avLst>
                    <a:gd name="adj" fmla="val 39923"/>
                  </a:avLst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67" name="Group 66"/>
                <p:cNvGrpSpPr/>
                <p:nvPr/>
              </p:nvGrpSpPr>
              <p:grpSpPr>
                <a:xfrm>
                  <a:off x="6210497" y="4690401"/>
                  <a:ext cx="230832" cy="836474"/>
                  <a:chOff x="6198671" y="4714938"/>
                  <a:chExt cx="230832" cy="836474"/>
                </a:xfrm>
              </p:grpSpPr>
              <p:sp>
                <p:nvSpPr>
                  <p:cNvPr id="68" name="Oval 67"/>
                  <p:cNvSpPr/>
                  <p:nvPr/>
                </p:nvSpPr>
                <p:spPr>
                  <a:xfrm>
                    <a:off x="6198671" y="4714938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69" name="Oval 68"/>
                  <p:cNvSpPr/>
                  <p:nvPr/>
                </p:nvSpPr>
                <p:spPr>
                  <a:xfrm>
                    <a:off x="6198671" y="5017759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70" name="Oval 69"/>
                  <p:cNvSpPr/>
                  <p:nvPr/>
                </p:nvSpPr>
                <p:spPr>
                  <a:xfrm>
                    <a:off x="6198671" y="5320580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  <p:cxnSp>
            <p:nvCxnSpPr>
              <p:cNvPr id="65" name="Straight Arrow Connector 64"/>
              <p:cNvCxnSpPr/>
              <p:nvPr/>
            </p:nvCxnSpPr>
            <p:spPr>
              <a:xfrm flipV="1">
                <a:off x="6012930" y="5977789"/>
                <a:ext cx="0" cy="2890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Arrow Connector 14"/>
            <p:cNvCxnSpPr>
              <a:stCxn id="27" idx="3"/>
              <a:endCxn id="58" idx="1"/>
            </p:cNvCxnSpPr>
            <p:nvPr/>
          </p:nvCxnSpPr>
          <p:spPr>
            <a:xfrm>
              <a:off x="6126926" y="5667587"/>
              <a:ext cx="2575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58" idx="3"/>
              <a:endCxn id="66" idx="1"/>
            </p:cNvCxnSpPr>
            <p:nvPr/>
          </p:nvCxnSpPr>
          <p:spPr>
            <a:xfrm>
              <a:off x="6612425" y="5667587"/>
              <a:ext cx="2078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6" idx="3"/>
              <a:endCxn id="74" idx="1"/>
            </p:cNvCxnSpPr>
            <p:nvPr/>
          </p:nvCxnSpPr>
          <p:spPr>
            <a:xfrm>
              <a:off x="7048239" y="5667587"/>
              <a:ext cx="1882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74" idx="3"/>
              <a:endCxn id="82" idx="1"/>
            </p:cNvCxnSpPr>
            <p:nvPr/>
          </p:nvCxnSpPr>
          <p:spPr>
            <a:xfrm>
              <a:off x="7464474" y="5667587"/>
              <a:ext cx="30588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8520093" y="4875373"/>
              <a:ext cx="227993" cy="969776"/>
              <a:chOff x="5898933" y="5008014"/>
              <a:chExt cx="227993" cy="969776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5898933" y="5289333"/>
                <a:ext cx="227993" cy="688457"/>
                <a:chOff x="6156434" y="4596870"/>
                <a:chExt cx="338959" cy="1023535"/>
              </a:xfrm>
            </p:grpSpPr>
            <p:sp>
              <p:nvSpPr>
                <p:cNvPr id="59" name="Rounded Rectangle 58"/>
                <p:cNvSpPr/>
                <p:nvPr/>
              </p:nvSpPr>
              <p:spPr>
                <a:xfrm>
                  <a:off x="6156434" y="4596870"/>
                  <a:ext cx="338959" cy="1023535"/>
                </a:xfrm>
                <a:prstGeom prst="roundRect">
                  <a:avLst>
                    <a:gd name="adj" fmla="val 39923"/>
                  </a:avLst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60" name="Group 59"/>
                <p:cNvGrpSpPr/>
                <p:nvPr/>
              </p:nvGrpSpPr>
              <p:grpSpPr>
                <a:xfrm>
                  <a:off x="6210497" y="4690401"/>
                  <a:ext cx="230832" cy="836474"/>
                  <a:chOff x="6198671" y="4714938"/>
                  <a:chExt cx="230832" cy="836474"/>
                </a:xfrm>
              </p:grpSpPr>
              <p:sp>
                <p:nvSpPr>
                  <p:cNvPr id="61" name="Oval 60"/>
                  <p:cNvSpPr/>
                  <p:nvPr/>
                </p:nvSpPr>
                <p:spPr>
                  <a:xfrm>
                    <a:off x="6198671" y="4714938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62" name="Oval 61"/>
                  <p:cNvSpPr/>
                  <p:nvPr/>
                </p:nvSpPr>
                <p:spPr>
                  <a:xfrm>
                    <a:off x="6198671" y="5017759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63" name="Oval 62"/>
                  <p:cNvSpPr/>
                  <p:nvPr/>
                </p:nvSpPr>
                <p:spPr>
                  <a:xfrm>
                    <a:off x="6198671" y="5320580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  <p:cxnSp>
            <p:nvCxnSpPr>
              <p:cNvPr id="58" name="Straight Arrow Connector 57"/>
              <p:cNvCxnSpPr/>
              <p:nvPr/>
            </p:nvCxnSpPr>
            <p:spPr>
              <a:xfrm flipH="1" flipV="1">
                <a:off x="6012929" y="5008014"/>
                <a:ext cx="1" cy="28131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9044259" y="4875373"/>
              <a:ext cx="227993" cy="969776"/>
              <a:chOff x="5981577" y="5008014"/>
              <a:chExt cx="227993" cy="969776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5981577" y="5289333"/>
                <a:ext cx="227993" cy="688457"/>
                <a:chOff x="6279302" y="4596870"/>
                <a:chExt cx="338959" cy="1023535"/>
              </a:xfrm>
            </p:grpSpPr>
            <p:sp>
              <p:nvSpPr>
                <p:cNvPr id="52" name="Rounded Rectangle 51"/>
                <p:cNvSpPr/>
                <p:nvPr/>
              </p:nvSpPr>
              <p:spPr>
                <a:xfrm>
                  <a:off x="6279302" y="4596870"/>
                  <a:ext cx="338959" cy="1023535"/>
                </a:xfrm>
                <a:prstGeom prst="roundRect">
                  <a:avLst>
                    <a:gd name="adj" fmla="val 39923"/>
                  </a:avLst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53" name="Group 52"/>
                <p:cNvGrpSpPr/>
                <p:nvPr/>
              </p:nvGrpSpPr>
              <p:grpSpPr>
                <a:xfrm>
                  <a:off x="6333365" y="4690401"/>
                  <a:ext cx="230832" cy="836474"/>
                  <a:chOff x="6321539" y="4714938"/>
                  <a:chExt cx="230832" cy="836474"/>
                </a:xfrm>
              </p:grpSpPr>
              <p:sp>
                <p:nvSpPr>
                  <p:cNvPr id="54" name="Oval 53"/>
                  <p:cNvSpPr/>
                  <p:nvPr/>
                </p:nvSpPr>
                <p:spPr>
                  <a:xfrm>
                    <a:off x="6321539" y="4714938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55" name="Oval 54"/>
                  <p:cNvSpPr/>
                  <p:nvPr/>
                </p:nvSpPr>
                <p:spPr>
                  <a:xfrm>
                    <a:off x="6321539" y="5017760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56" name="Oval 55"/>
                  <p:cNvSpPr/>
                  <p:nvPr/>
                </p:nvSpPr>
                <p:spPr>
                  <a:xfrm>
                    <a:off x="6321539" y="5320580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  <p:cxnSp>
            <p:nvCxnSpPr>
              <p:cNvPr id="51" name="Straight Arrow Connector 50"/>
              <p:cNvCxnSpPr/>
              <p:nvPr/>
            </p:nvCxnSpPr>
            <p:spPr>
              <a:xfrm flipH="1" flipV="1">
                <a:off x="6095573" y="5008014"/>
                <a:ext cx="1" cy="28131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9527494" y="4875373"/>
              <a:ext cx="227993" cy="969776"/>
              <a:chOff x="5898933" y="5008014"/>
              <a:chExt cx="227993" cy="969776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5898933" y="5289333"/>
                <a:ext cx="227993" cy="688457"/>
                <a:chOff x="6156434" y="4596870"/>
                <a:chExt cx="338959" cy="1023535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6156434" y="4596870"/>
                  <a:ext cx="338959" cy="1023535"/>
                </a:xfrm>
                <a:prstGeom prst="roundRect">
                  <a:avLst>
                    <a:gd name="adj" fmla="val 39923"/>
                  </a:avLst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46" name="Group 45"/>
                <p:cNvGrpSpPr/>
                <p:nvPr/>
              </p:nvGrpSpPr>
              <p:grpSpPr>
                <a:xfrm>
                  <a:off x="6210497" y="4690401"/>
                  <a:ext cx="230832" cy="836474"/>
                  <a:chOff x="6198671" y="4714938"/>
                  <a:chExt cx="230832" cy="836474"/>
                </a:xfrm>
              </p:grpSpPr>
              <p:sp>
                <p:nvSpPr>
                  <p:cNvPr id="47" name="Oval 46"/>
                  <p:cNvSpPr/>
                  <p:nvPr/>
                </p:nvSpPr>
                <p:spPr>
                  <a:xfrm>
                    <a:off x="6198671" y="4714938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48" name="Oval 47"/>
                  <p:cNvSpPr/>
                  <p:nvPr/>
                </p:nvSpPr>
                <p:spPr>
                  <a:xfrm>
                    <a:off x="6198671" y="5017759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49" name="Oval 48"/>
                  <p:cNvSpPr/>
                  <p:nvPr/>
                </p:nvSpPr>
                <p:spPr>
                  <a:xfrm>
                    <a:off x="6198671" y="5320580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  <p:cxnSp>
            <p:nvCxnSpPr>
              <p:cNvPr id="44" name="Straight Arrow Connector 43"/>
              <p:cNvCxnSpPr/>
              <p:nvPr/>
            </p:nvCxnSpPr>
            <p:spPr>
              <a:xfrm flipH="1" flipV="1">
                <a:off x="6012929" y="5008014"/>
                <a:ext cx="1" cy="28131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>
              <a:off x="9952893" y="4875373"/>
              <a:ext cx="227993" cy="969775"/>
              <a:chOff x="5898933" y="5008014"/>
              <a:chExt cx="227993" cy="96977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5898933" y="5289331"/>
                <a:ext cx="227993" cy="688458"/>
                <a:chOff x="6156434" y="4596870"/>
                <a:chExt cx="338959" cy="1023537"/>
              </a:xfrm>
            </p:grpSpPr>
            <p:sp>
              <p:nvSpPr>
                <p:cNvPr id="38" name="Rounded Rectangle 37"/>
                <p:cNvSpPr/>
                <p:nvPr/>
              </p:nvSpPr>
              <p:spPr>
                <a:xfrm>
                  <a:off x="6156434" y="4596870"/>
                  <a:ext cx="338959" cy="1023537"/>
                </a:xfrm>
                <a:prstGeom prst="roundRect">
                  <a:avLst>
                    <a:gd name="adj" fmla="val 39923"/>
                  </a:avLst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39" name="Group 38"/>
                <p:cNvGrpSpPr/>
                <p:nvPr/>
              </p:nvGrpSpPr>
              <p:grpSpPr>
                <a:xfrm>
                  <a:off x="6210497" y="4690401"/>
                  <a:ext cx="230832" cy="836474"/>
                  <a:chOff x="6198671" y="4714938"/>
                  <a:chExt cx="230832" cy="836474"/>
                </a:xfrm>
              </p:grpSpPr>
              <p:sp>
                <p:nvSpPr>
                  <p:cNvPr id="40" name="Oval 39"/>
                  <p:cNvSpPr/>
                  <p:nvPr/>
                </p:nvSpPr>
                <p:spPr>
                  <a:xfrm>
                    <a:off x="6198671" y="4714938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41" name="Oval 40"/>
                  <p:cNvSpPr/>
                  <p:nvPr/>
                </p:nvSpPr>
                <p:spPr>
                  <a:xfrm>
                    <a:off x="6198671" y="5017759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42" name="Oval 41"/>
                  <p:cNvSpPr/>
                  <p:nvPr/>
                </p:nvSpPr>
                <p:spPr>
                  <a:xfrm>
                    <a:off x="6198671" y="5320580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  <p:cxnSp>
            <p:nvCxnSpPr>
              <p:cNvPr id="37" name="Straight Arrow Connector 36"/>
              <p:cNvCxnSpPr/>
              <p:nvPr/>
            </p:nvCxnSpPr>
            <p:spPr>
              <a:xfrm flipH="1" flipV="1">
                <a:off x="6012929" y="5008014"/>
                <a:ext cx="1" cy="28131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10721601" y="4875373"/>
              <a:ext cx="227993" cy="969775"/>
              <a:chOff x="5898933" y="5008014"/>
              <a:chExt cx="227993" cy="969775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5898933" y="5289331"/>
                <a:ext cx="227993" cy="688458"/>
                <a:chOff x="6156434" y="4596870"/>
                <a:chExt cx="338959" cy="1023537"/>
              </a:xfrm>
            </p:grpSpPr>
            <p:sp>
              <p:nvSpPr>
                <p:cNvPr id="31" name="Rounded Rectangle 30"/>
                <p:cNvSpPr/>
                <p:nvPr/>
              </p:nvSpPr>
              <p:spPr>
                <a:xfrm>
                  <a:off x="6156434" y="4596870"/>
                  <a:ext cx="338959" cy="1023537"/>
                </a:xfrm>
                <a:prstGeom prst="roundRect">
                  <a:avLst>
                    <a:gd name="adj" fmla="val 39923"/>
                  </a:avLst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32" name="Group 31"/>
                <p:cNvGrpSpPr/>
                <p:nvPr/>
              </p:nvGrpSpPr>
              <p:grpSpPr>
                <a:xfrm>
                  <a:off x="6210497" y="4690401"/>
                  <a:ext cx="230832" cy="836474"/>
                  <a:chOff x="6198671" y="4714938"/>
                  <a:chExt cx="230832" cy="836474"/>
                </a:xfrm>
              </p:grpSpPr>
              <p:sp>
                <p:nvSpPr>
                  <p:cNvPr id="33" name="Oval 32"/>
                  <p:cNvSpPr/>
                  <p:nvPr/>
                </p:nvSpPr>
                <p:spPr>
                  <a:xfrm>
                    <a:off x="6198671" y="4714938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4" name="Oval 33"/>
                  <p:cNvSpPr/>
                  <p:nvPr/>
                </p:nvSpPr>
                <p:spPr>
                  <a:xfrm>
                    <a:off x="6198671" y="5017759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5" name="Oval 34"/>
                  <p:cNvSpPr/>
                  <p:nvPr/>
                </p:nvSpPr>
                <p:spPr>
                  <a:xfrm>
                    <a:off x="6198671" y="5320580"/>
                    <a:ext cx="230832" cy="230832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  <p:cxnSp>
            <p:nvCxnSpPr>
              <p:cNvPr id="30" name="Straight Arrow Connector 29"/>
              <p:cNvCxnSpPr/>
              <p:nvPr/>
            </p:nvCxnSpPr>
            <p:spPr>
              <a:xfrm flipH="1" flipV="1">
                <a:off x="6012929" y="5008014"/>
                <a:ext cx="1" cy="28131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Arrow Connector 23"/>
            <p:cNvCxnSpPr/>
            <p:nvPr/>
          </p:nvCxnSpPr>
          <p:spPr>
            <a:xfrm>
              <a:off x="8748085" y="5500921"/>
              <a:ext cx="29617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9272251" y="5500921"/>
              <a:ext cx="25524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9755487" y="5500919"/>
              <a:ext cx="1974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0180886" y="5500919"/>
              <a:ext cx="5407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Elbow Connector 27"/>
            <p:cNvCxnSpPr>
              <a:stCxn id="82" idx="3"/>
            </p:cNvCxnSpPr>
            <p:nvPr/>
          </p:nvCxnSpPr>
          <p:spPr>
            <a:xfrm flipV="1">
              <a:off x="7998350" y="5500919"/>
              <a:ext cx="521743" cy="166668"/>
            </a:xfrm>
            <a:prstGeom prst="bentConnector3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474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 in Machine Translation &amp;</a:t>
            </a:r>
            <a:br>
              <a:rPr lang="en-US" dirty="0" smtClean="0"/>
            </a:br>
            <a:r>
              <a:rPr lang="en-US" dirty="0" smtClean="0"/>
              <a:t>Automatic Speech Recognition</a:t>
            </a:r>
            <a:endParaRPr lang="en-US" dirty="0"/>
          </a:p>
        </p:txBody>
      </p:sp>
      <p:pic>
        <p:nvPicPr>
          <p:cNvPr id="5" name="Shape 18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29498" y="2172790"/>
            <a:ext cx="5988566" cy="388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3" y="2172790"/>
            <a:ext cx="5483035" cy="402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0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encrypted-tbn1.gstatic.com/images?q=tbn:ANd9GcQ-1rHkamhDd8jaylUzd9ZLACpZeFJeUbYXt8ulOFnLR3-GhW0v"/>
          <p:cNvPicPr>
            <a:picLocks noChangeAspect="1" noChangeArrowheads="1"/>
          </p:cNvPicPr>
          <p:nvPr/>
        </p:nvPicPr>
        <p:blipFill>
          <a:blip r:embed="rId2" cstate="print"/>
          <a:srcRect l="33803" r="10141" b="21695"/>
          <a:stretch>
            <a:fillRect/>
          </a:stretch>
        </p:blipFill>
        <p:spPr bwMode="auto">
          <a:xfrm>
            <a:off x="968507" y="2122622"/>
            <a:ext cx="1662991" cy="1447800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3008482" y="2606098"/>
            <a:ext cx="512379" cy="480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756518" y="2584912"/>
            <a:ext cx="1789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Helvetica Neue" charset="0"/>
                <a:ea typeface="Helvetica Neue" charset="0"/>
                <a:cs typeface="Helvetica Neue" charset="0"/>
              </a:rPr>
              <a:t>Label</a:t>
            </a:r>
            <a:r>
              <a:rPr lang="en-US" sz="2800" dirty="0" err="1" smtClean="0">
                <a:latin typeface="Helvetica Neue" charset="0"/>
                <a:ea typeface="Helvetica Neue" charset="0"/>
                <a:cs typeface="Helvetica Neue" charset="0"/>
              </a:rPr>
              <a:t>:</a:t>
            </a:r>
            <a:r>
              <a:rPr lang="en-US" sz="2800" i="1" dirty="0" err="1" smtClean="0">
                <a:latin typeface="Helvetica Neue" charset="0"/>
                <a:ea typeface="Helvetica Neue" charset="0"/>
                <a:cs typeface="Helvetica Neue" charset="0"/>
              </a:rPr>
              <a:t>Cat</a:t>
            </a:r>
            <a:endParaRPr lang="en-US" sz="28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8907" y="1414791"/>
            <a:ext cx="3273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 Neue" charset="0"/>
                <a:ea typeface="Helvetica Neue" charset="0"/>
                <a:cs typeface="Helvetica Neue" charset="0"/>
              </a:rPr>
              <a:t>Object Recognition</a:t>
            </a:r>
            <a:endParaRPr lang="en-US" sz="28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0210" y="3948984"/>
            <a:ext cx="3432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 Neue" charset="0"/>
                <a:ea typeface="Helvetica Neue" charset="0"/>
                <a:cs typeface="Helvetica Neue" charset="0"/>
              </a:rPr>
              <a:t>Speech Recognition</a:t>
            </a:r>
            <a:endParaRPr lang="en-US" sz="28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9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6" t="19245" b="67307"/>
          <a:stretch/>
        </p:blipFill>
        <p:spPr>
          <a:xfrm>
            <a:off x="867664" y="5025475"/>
            <a:ext cx="1971881" cy="12375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53595" y="5167218"/>
            <a:ext cx="20136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Helvetica Neue" charset="0"/>
                <a:ea typeface="Helvetica Neue" charset="0"/>
                <a:cs typeface="Helvetica Neue" charset="0"/>
              </a:rPr>
              <a:t>“The cat in </a:t>
            </a:r>
            <a:br>
              <a:rPr lang="en-US" sz="2800" i="1" dirty="0" smtClean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800" i="1" dirty="0" smtClean="0">
                <a:latin typeface="Helvetica Neue" charset="0"/>
                <a:ea typeface="Helvetica Neue" charset="0"/>
                <a:cs typeface="Helvetica Neue" charset="0"/>
              </a:rPr>
              <a:t>the </a:t>
            </a:r>
            <a:r>
              <a:rPr lang="en-US" sz="2800" i="1" smtClean="0">
                <a:latin typeface="Helvetica Neue" charset="0"/>
                <a:ea typeface="Helvetica Neue" charset="0"/>
                <a:cs typeface="Helvetica Neue" charset="0"/>
              </a:rPr>
              <a:t>hat”</a:t>
            </a:r>
            <a:endParaRPr lang="en-US" sz="28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963278" y="5403847"/>
            <a:ext cx="512379" cy="480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https://encrypted-tbn1.gstatic.com/images?q=tbn:ANd9GcQ-1rHkamhDd8jaylUzd9ZLACpZeFJeUbYXt8ulOFnLR3-GhW0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33803" r="10141" b="21695"/>
          <a:stretch>
            <a:fillRect/>
          </a:stretch>
        </p:blipFill>
        <p:spPr bwMode="auto">
          <a:xfrm>
            <a:off x="3897845" y="2122622"/>
            <a:ext cx="1662991" cy="1447800"/>
          </a:xfrm>
          <a:prstGeom prst="rect">
            <a:avLst/>
          </a:prstGeom>
          <a:noFill/>
        </p:spPr>
      </p:pic>
      <p:sp>
        <p:nvSpPr>
          <p:cNvPr id="15" name="Right Arrow 14"/>
          <p:cNvSpPr/>
          <p:nvPr/>
        </p:nvSpPr>
        <p:spPr>
          <a:xfrm>
            <a:off x="5937820" y="2606098"/>
            <a:ext cx="512379" cy="480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8867158" y="2606098"/>
            <a:ext cx="512379" cy="480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6846" y="4980421"/>
            <a:ext cx="2552354" cy="1327700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>
            <a:off x="6410389" y="5403847"/>
            <a:ext cx="512379" cy="480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9180453" y="5403847"/>
            <a:ext cx="512379" cy="480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6771912" y="1709628"/>
            <a:ext cx="1682376" cy="1939456"/>
            <a:chOff x="6771912" y="1709628"/>
            <a:chExt cx="1682376" cy="1939456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71912" y="2043960"/>
              <a:ext cx="1682376" cy="1605124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6969528" y="1709628"/>
              <a:ext cx="10583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Helvetica Neue" charset="0"/>
                  <a:ea typeface="Helvetica Neue" charset="0"/>
                  <a:cs typeface="Helvetica Neue" charset="0"/>
                </a:rPr>
                <a:t>SVM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255909" y="4604440"/>
            <a:ext cx="1611249" cy="1617906"/>
            <a:chOff x="7255909" y="4511135"/>
            <a:chExt cx="1611249" cy="1617906"/>
          </a:xfrm>
        </p:grpSpPr>
        <p:grpSp>
          <p:nvGrpSpPr>
            <p:cNvPr id="57" name="Group 56"/>
            <p:cNvGrpSpPr/>
            <p:nvPr/>
          </p:nvGrpSpPr>
          <p:grpSpPr>
            <a:xfrm>
              <a:off x="7255909" y="5159502"/>
              <a:ext cx="1611249" cy="969539"/>
              <a:chOff x="7197014" y="5255533"/>
              <a:chExt cx="1611249" cy="969539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7197014" y="5255533"/>
                <a:ext cx="265950" cy="26595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7645447" y="5255533"/>
                <a:ext cx="265950" cy="26595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8093880" y="5255533"/>
                <a:ext cx="265950" cy="26595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8542313" y="5255533"/>
                <a:ext cx="265950" cy="26595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Arrow Connector 35"/>
              <p:cNvCxnSpPr>
                <a:stCxn id="29" idx="6"/>
                <a:endCxn id="30" idx="2"/>
              </p:cNvCxnSpPr>
              <p:nvPr/>
            </p:nvCxnSpPr>
            <p:spPr>
              <a:xfrm>
                <a:off x="7462964" y="5388508"/>
                <a:ext cx="18248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>
                <a:stCxn id="30" idx="6"/>
                <a:endCxn id="31" idx="2"/>
              </p:cNvCxnSpPr>
              <p:nvPr/>
            </p:nvCxnSpPr>
            <p:spPr>
              <a:xfrm>
                <a:off x="7911397" y="5388508"/>
                <a:ext cx="18248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>
                <a:stCxn id="31" idx="6"/>
                <a:endCxn id="32" idx="2"/>
              </p:cNvCxnSpPr>
              <p:nvPr/>
            </p:nvCxnSpPr>
            <p:spPr>
              <a:xfrm>
                <a:off x="8359830" y="5388508"/>
                <a:ext cx="18248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>
                <a:off x="7322677" y="5521483"/>
                <a:ext cx="0" cy="2457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7778422" y="5524678"/>
                <a:ext cx="0" cy="2457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8226855" y="5521398"/>
                <a:ext cx="0" cy="2457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8675288" y="5521397"/>
                <a:ext cx="0" cy="2457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2" name="Freeform 51"/>
              <p:cNvSpPr/>
              <p:nvPr/>
            </p:nvSpPr>
            <p:spPr>
              <a:xfrm>
                <a:off x="7226827" y="5841280"/>
                <a:ext cx="320723" cy="383792"/>
              </a:xfrm>
              <a:custGeom>
                <a:avLst/>
                <a:gdLst>
                  <a:gd name="connsiteX0" fmla="*/ 0 w 320723"/>
                  <a:gd name="connsiteY0" fmla="*/ 191935 h 383792"/>
                  <a:gd name="connsiteX1" fmla="*/ 34120 w 320723"/>
                  <a:gd name="connsiteY1" fmla="*/ 103225 h 383792"/>
                  <a:gd name="connsiteX2" fmla="*/ 40943 w 320723"/>
                  <a:gd name="connsiteY2" fmla="*/ 383004 h 383792"/>
                  <a:gd name="connsiteX3" fmla="*/ 68239 w 320723"/>
                  <a:gd name="connsiteY3" fmla="*/ 867 h 383792"/>
                  <a:gd name="connsiteX4" fmla="*/ 75063 w 320723"/>
                  <a:gd name="connsiteY4" fmla="*/ 273822 h 383792"/>
                  <a:gd name="connsiteX5" fmla="*/ 102358 w 320723"/>
                  <a:gd name="connsiteY5" fmla="*/ 103225 h 383792"/>
                  <a:gd name="connsiteX6" fmla="*/ 109182 w 320723"/>
                  <a:gd name="connsiteY6" fmla="*/ 355709 h 383792"/>
                  <a:gd name="connsiteX7" fmla="*/ 136478 w 320723"/>
                  <a:gd name="connsiteY7" fmla="*/ 14514 h 383792"/>
                  <a:gd name="connsiteX8" fmla="*/ 156949 w 320723"/>
                  <a:gd name="connsiteY8" fmla="*/ 260174 h 383792"/>
                  <a:gd name="connsiteX9" fmla="*/ 163773 w 320723"/>
                  <a:gd name="connsiteY9" fmla="*/ 137344 h 383792"/>
                  <a:gd name="connsiteX10" fmla="*/ 170597 w 320723"/>
                  <a:gd name="connsiteY10" fmla="*/ 246526 h 383792"/>
                  <a:gd name="connsiteX11" fmla="*/ 211540 w 320723"/>
                  <a:gd name="connsiteY11" fmla="*/ 164640 h 383792"/>
                  <a:gd name="connsiteX12" fmla="*/ 238836 w 320723"/>
                  <a:gd name="connsiteY12" fmla="*/ 191935 h 383792"/>
                  <a:gd name="connsiteX13" fmla="*/ 320723 w 320723"/>
                  <a:gd name="connsiteY13" fmla="*/ 185112 h 383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723" h="383792">
                    <a:moveTo>
                      <a:pt x="0" y="191935"/>
                    </a:moveTo>
                    <a:cubicBezTo>
                      <a:pt x="13648" y="131657"/>
                      <a:pt x="27296" y="71380"/>
                      <a:pt x="34120" y="103225"/>
                    </a:cubicBezTo>
                    <a:cubicBezTo>
                      <a:pt x="40944" y="135070"/>
                      <a:pt x="35257" y="400064"/>
                      <a:pt x="40943" y="383004"/>
                    </a:cubicBezTo>
                    <a:cubicBezTo>
                      <a:pt x="46629" y="365944"/>
                      <a:pt x="62552" y="19064"/>
                      <a:pt x="68239" y="867"/>
                    </a:cubicBezTo>
                    <a:cubicBezTo>
                      <a:pt x="73926" y="-17330"/>
                      <a:pt x="69377" y="256762"/>
                      <a:pt x="75063" y="273822"/>
                    </a:cubicBezTo>
                    <a:cubicBezTo>
                      <a:pt x="80749" y="290882"/>
                      <a:pt x="96671" y="89577"/>
                      <a:pt x="102358" y="103225"/>
                    </a:cubicBezTo>
                    <a:cubicBezTo>
                      <a:pt x="108045" y="116873"/>
                      <a:pt x="103495" y="370494"/>
                      <a:pt x="109182" y="355709"/>
                    </a:cubicBezTo>
                    <a:cubicBezTo>
                      <a:pt x="114869" y="340924"/>
                      <a:pt x="128517" y="30436"/>
                      <a:pt x="136478" y="14514"/>
                    </a:cubicBezTo>
                    <a:cubicBezTo>
                      <a:pt x="144439" y="-1408"/>
                      <a:pt x="152400" y="239702"/>
                      <a:pt x="156949" y="260174"/>
                    </a:cubicBezTo>
                    <a:cubicBezTo>
                      <a:pt x="161498" y="280646"/>
                      <a:pt x="161498" y="139619"/>
                      <a:pt x="163773" y="137344"/>
                    </a:cubicBezTo>
                    <a:cubicBezTo>
                      <a:pt x="166048" y="135069"/>
                      <a:pt x="162636" y="241977"/>
                      <a:pt x="170597" y="246526"/>
                    </a:cubicBezTo>
                    <a:cubicBezTo>
                      <a:pt x="178558" y="251075"/>
                      <a:pt x="200167" y="173738"/>
                      <a:pt x="211540" y="164640"/>
                    </a:cubicBezTo>
                    <a:cubicBezTo>
                      <a:pt x="222913" y="155541"/>
                      <a:pt x="220639" y="188523"/>
                      <a:pt x="238836" y="191935"/>
                    </a:cubicBezTo>
                    <a:cubicBezTo>
                      <a:pt x="257033" y="195347"/>
                      <a:pt x="320723" y="185112"/>
                      <a:pt x="320723" y="185112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7681915" y="5929749"/>
                <a:ext cx="320723" cy="236629"/>
              </a:xfrm>
              <a:custGeom>
                <a:avLst/>
                <a:gdLst>
                  <a:gd name="connsiteX0" fmla="*/ 0 w 320723"/>
                  <a:gd name="connsiteY0" fmla="*/ 191935 h 383792"/>
                  <a:gd name="connsiteX1" fmla="*/ 34120 w 320723"/>
                  <a:gd name="connsiteY1" fmla="*/ 103225 h 383792"/>
                  <a:gd name="connsiteX2" fmla="*/ 40943 w 320723"/>
                  <a:gd name="connsiteY2" fmla="*/ 383004 h 383792"/>
                  <a:gd name="connsiteX3" fmla="*/ 68239 w 320723"/>
                  <a:gd name="connsiteY3" fmla="*/ 867 h 383792"/>
                  <a:gd name="connsiteX4" fmla="*/ 75063 w 320723"/>
                  <a:gd name="connsiteY4" fmla="*/ 273822 h 383792"/>
                  <a:gd name="connsiteX5" fmla="*/ 102358 w 320723"/>
                  <a:gd name="connsiteY5" fmla="*/ 103225 h 383792"/>
                  <a:gd name="connsiteX6" fmla="*/ 109182 w 320723"/>
                  <a:gd name="connsiteY6" fmla="*/ 355709 h 383792"/>
                  <a:gd name="connsiteX7" fmla="*/ 136478 w 320723"/>
                  <a:gd name="connsiteY7" fmla="*/ 14514 h 383792"/>
                  <a:gd name="connsiteX8" fmla="*/ 156949 w 320723"/>
                  <a:gd name="connsiteY8" fmla="*/ 260174 h 383792"/>
                  <a:gd name="connsiteX9" fmla="*/ 163773 w 320723"/>
                  <a:gd name="connsiteY9" fmla="*/ 137344 h 383792"/>
                  <a:gd name="connsiteX10" fmla="*/ 170597 w 320723"/>
                  <a:gd name="connsiteY10" fmla="*/ 246526 h 383792"/>
                  <a:gd name="connsiteX11" fmla="*/ 211540 w 320723"/>
                  <a:gd name="connsiteY11" fmla="*/ 164640 h 383792"/>
                  <a:gd name="connsiteX12" fmla="*/ 238836 w 320723"/>
                  <a:gd name="connsiteY12" fmla="*/ 191935 h 383792"/>
                  <a:gd name="connsiteX13" fmla="*/ 320723 w 320723"/>
                  <a:gd name="connsiteY13" fmla="*/ 185112 h 383792"/>
                  <a:gd name="connsiteX0" fmla="*/ 0 w 320723"/>
                  <a:gd name="connsiteY0" fmla="*/ 191935 h 383792"/>
                  <a:gd name="connsiteX1" fmla="*/ 34120 w 320723"/>
                  <a:gd name="connsiteY1" fmla="*/ 103225 h 383792"/>
                  <a:gd name="connsiteX2" fmla="*/ 40943 w 320723"/>
                  <a:gd name="connsiteY2" fmla="*/ 383004 h 383792"/>
                  <a:gd name="connsiteX3" fmla="*/ 68239 w 320723"/>
                  <a:gd name="connsiteY3" fmla="*/ 867 h 383792"/>
                  <a:gd name="connsiteX4" fmla="*/ 75063 w 320723"/>
                  <a:gd name="connsiteY4" fmla="*/ 273822 h 383792"/>
                  <a:gd name="connsiteX5" fmla="*/ 102358 w 320723"/>
                  <a:gd name="connsiteY5" fmla="*/ 103225 h 383792"/>
                  <a:gd name="connsiteX6" fmla="*/ 109182 w 320723"/>
                  <a:gd name="connsiteY6" fmla="*/ 355709 h 383792"/>
                  <a:gd name="connsiteX7" fmla="*/ 156949 w 320723"/>
                  <a:gd name="connsiteY7" fmla="*/ 260174 h 383792"/>
                  <a:gd name="connsiteX8" fmla="*/ 163773 w 320723"/>
                  <a:gd name="connsiteY8" fmla="*/ 137344 h 383792"/>
                  <a:gd name="connsiteX9" fmla="*/ 170597 w 320723"/>
                  <a:gd name="connsiteY9" fmla="*/ 246526 h 383792"/>
                  <a:gd name="connsiteX10" fmla="*/ 211540 w 320723"/>
                  <a:gd name="connsiteY10" fmla="*/ 164640 h 383792"/>
                  <a:gd name="connsiteX11" fmla="*/ 238836 w 320723"/>
                  <a:gd name="connsiteY11" fmla="*/ 191935 h 383792"/>
                  <a:gd name="connsiteX12" fmla="*/ 320723 w 320723"/>
                  <a:gd name="connsiteY12" fmla="*/ 185112 h 383792"/>
                  <a:gd name="connsiteX0" fmla="*/ 0 w 320723"/>
                  <a:gd name="connsiteY0" fmla="*/ 97517 h 293980"/>
                  <a:gd name="connsiteX1" fmla="*/ 34120 w 320723"/>
                  <a:gd name="connsiteY1" fmla="*/ 8807 h 293980"/>
                  <a:gd name="connsiteX2" fmla="*/ 40943 w 320723"/>
                  <a:gd name="connsiteY2" fmla="*/ 288586 h 293980"/>
                  <a:gd name="connsiteX3" fmla="*/ 75063 w 320723"/>
                  <a:gd name="connsiteY3" fmla="*/ 179404 h 293980"/>
                  <a:gd name="connsiteX4" fmla="*/ 102358 w 320723"/>
                  <a:gd name="connsiteY4" fmla="*/ 8807 h 293980"/>
                  <a:gd name="connsiteX5" fmla="*/ 109182 w 320723"/>
                  <a:gd name="connsiteY5" fmla="*/ 261291 h 293980"/>
                  <a:gd name="connsiteX6" fmla="*/ 156949 w 320723"/>
                  <a:gd name="connsiteY6" fmla="*/ 165756 h 293980"/>
                  <a:gd name="connsiteX7" fmla="*/ 163773 w 320723"/>
                  <a:gd name="connsiteY7" fmla="*/ 42926 h 293980"/>
                  <a:gd name="connsiteX8" fmla="*/ 170597 w 320723"/>
                  <a:gd name="connsiteY8" fmla="*/ 152108 h 293980"/>
                  <a:gd name="connsiteX9" fmla="*/ 211540 w 320723"/>
                  <a:gd name="connsiteY9" fmla="*/ 70222 h 293980"/>
                  <a:gd name="connsiteX10" fmla="*/ 238836 w 320723"/>
                  <a:gd name="connsiteY10" fmla="*/ 97517 h 293980"/>
                  <a:gd name="connsiteX11" fmla="*/ 320723 w 320723"/>
                  <a:gd name="connsiteY11" fmla="*/ 90694 h 293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0723" h="293980">
                    <a:moveTo>
                      <a:pt x="0" y="97517"/>
                    </a:moveTo>
                    <a:cubicBezTo>
                      <a:pt x="13648" y="37239"/>
                      <a:pt x="27296" y="-23038"/>
                      <a:pt x="34120" y="8807"/>
                    </a:cubicBezTo>
                    <a:cubicBezTo>
                      <a:pt x="40944" y="40652"/>
                      <a:pt x="34119" y="260153"/>
                      <a:pt x="40943" y="288586"/>
                    </a:cubicBezTo>
                    <a:cubicBezTo>
                      <a:pt x="47767" y="317019"/>
                      <a:pt x="64827" y="226034"/>
                      <a:pt x="75063" y="179404"/>
                    </a:cubicBezTo>
                    <a:cubicBezTo>
                      <a:pt x="85299" y="132774"/>
                      <a:pt x="96671" y="-4841"/>
                      <a:pt x="102358" y="8807"/>
                    </a:cubicBezTo>
                    <a:cubicBezTo>
                      <a:pt x="108045" y="22455"/>
                      <a:pt x="100084" y="235133"/>
                      <a:pt x="109182" y="261291"/>
                    </a:cubicBezTo>
                    <a:cubicBezTo>
                      <a:pt x="118280" y="287449"/>
                      <a:pt x="147851" y="202150"/>
                      <a:pt x="156949" y="165756"/>
                    </a:cubicBezTo>
                    <a:cubicBezTo>
                      <a:pt x="166048" y="129362"/>
                      <a:pt x="161498" y="45201"/>
                      <a:pt x="163773" y="42926"/>
                    </a:cubicBezTo>
                    <a:cubicBezTo>
                      <a:pt x="166048" y="40651"/>
                      <a:pt x="162636" y="147559"/>
                      <a:pt x="170597" y="152108"/>
                    </a:cubicBezTo>
                    <a:cubicBezTo>
                      <a:pt x="178558" y="156657"/>
                      <a:pt x="200167" y="79320"/>
                      <a:pt x="211540" y="70222"/>
                    </a:cubicBezTo>
                    <a:cubicBezTo>
                      <a:pt x="222913" y="61123"/>
                      <a:pt x="220639" y="94105"/>
                      <a:pt x="238836" y="97517"/>
                    </a:cubicBezTo>
                    <a:cubicBezTo>
                      <a:pt x="257033" y="100929"/>
                      <a:pt x="320723" y="90694"/>
                      <a:pt x="320723" y="9069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8137003" y="5841280"/>
                <a:ext cx="286603" cy="336059"/>
              </a:xfrm>
              <a:custGeom>
                <a:avLst/>
                <a:gdLst>
                  <a:gd name="connsiteX0" fmla="*/ 0 w 286603"/>
                  <a:gd name="connsiteY0" fmla="*/ 178059 h 336059"/>
                  <a:gd name="connsiteX1" fmla="*/ 27296 w 286603"/>
                  <a:gd name="connsiteY1" fmla="*/ 82525 h 336059"/>
                  <a:gd name="connsiteX2" fmla="*/ 40943 w 286603"/>
                  <a:gd name="connsiteY2" fmla="*/ 246298 h 336059"/>
                  <a:gd name="connsiteX3" fmla="*/ 61415 w 286603"/>
                  <a:gd name="connsiteY3" fmla="*/ 638 h 336059"/>
                  <a:gd name="connsiteX4" fmla="*/ 68239 w 286603"/>
                  <a:gd name="connsiteY4" fmla="*/ 335009 h 336059"/>
                  <a:gd name="connsiteX5" fmla="*/ 95534 w 286603"/>
                  <a:gd name="connsiteY5" fmla="*/ 109821 h 336059"/>
                  <a:gd name="connsiteX6" fmla="*/ 122830 w 286603"/>
                  <a:gd name="connsiteY6" fmla="*/ 219003 h 336059"/>
                  <a:gd name="connsiteX7" fmla="*/ 156949 w 286603"/>
                  <a:gd name="connsiteY7" fmla="*/ 109821 h 336059"/>
                  <a:gd name="connsiteX8" fmla="*/ 238836 w 286603"/>
                  <a:gd name="connsiteY8" fmla="*/ 198531 h 336059"/>
                  <a:gd name="connsiteX9" fmla="*/ 286603 w 286603"/>
                  <a:gd name="connsiteY9" fmla="*/ 198531 h 336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6603" h="336059">
                    <a:moveTo>
                      <a:pt x="0" y="178059"/>
                    </a:moveTo>
                    <a:cubicBezTo>
                      <a:pt x="10236" y="124605"/>
                      <a:pt x="20472" y="71152"/>
                      <a:pt x="27296" y="82525"/>
                    </a:cubicBezTo>
                    <a:cubicBezTo>
                      <a:pt x="34120" y="93898"/>
                      <a:pt x="35256" y="259946"/>
                      <a:pt x="40943" y="246298"/>
                    </a:cubicBezTo>
                    <a:cubicBezTo>
                      <a:pt x="46630" y="232650"/>
                      <a:pt x="56866" y="-14147"/>
                      <a:pt x="61415" y="638"/>
                    </a:cubicBezTo>
                    <a:cubicBezTo>
                      <a:pt x="65964" y="15423"/>
                      <a:pt x="62553" y="316812"/>
                      <a:pt x="68239" y="335009"/>
                    </a:cubicBezTo>
                    <a:cubicBezTo>
                      <a:pt x="73925" y="353206"/>
                      <a:pt x="86436" y="129155"/>
                      <a:pt x="95534" y="109821"/>
                    </a:cubicBezTo>
                    <a:cubicBezTo>
                      <a:pt x="104632" y="90487"/>
                      <a:pt x="112594" y="219003"/>
                      <a:pt x="122830" y="219003"/>
                    </a:cubicBezTo>
                    <a:cubicBezTo>
                      <a:pt x="133066" y="219003"/>
                      <a:pt x="137615" y="113233"/>
                      <a:pt x="156949" y="109821"/>
                    </a:cubicBezTo>
                    <a:cubicBezTo>
                      <a:pt x="176283" y="106409"/>
                      <a:pt x="217227" y="183746"/>
                      <a:pt x="238836" y="198531"/>
                    </a:cubicBezTo>
                    <a:cubicBezTo>
                      <a:pt x="260445" y="213316"/>
                      <a:pt x="286603" y="198531"/>
                      <a:pt x="286603" y="19853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/>
              <p:cNvSpPr/>
              <p:nvPr/>
            </p:nvSpPr>
            <p:spPr>
              <a:xfrm rot="10800000">
                <a:off x="8464486" y="5864974"/>
                <a:ext cx="286603" cy="336059"/>
              </a:xfrm>
              <a:custGeom>
                <a:avLst/>
                <a:gdLst>
                  <a:gd name="connsiteX0" fmla="*/ 0 w 286603"/>
                  <a:gd name="connsiteY0" fmla="*/ 178059 h 336059"/>
                  <a:gd name="connsiteX1" fmla="*/ 27296 w 286603"/>
                  <a:gd name="connsiteY1" fmla="*/ 82525 h 336059"/>
                  <a:gd name="connsiteX2" fmla="*/ 40943 w 286603"/>
                  <a:gd name="connsiteY2" fmla="*/ 246298 h 336059"/>
                  <a:gd name="connsiteX3" fmla="*/ 61415 w 286603"/>
                  <a:gd name="connsiteY3" fmla="*/ 638 h 336059"/>
                  <a:gd name="connsiteX4" fmla="*/ 68239 w 286603"/>
                  <a:gd name="connsiteY4" fmla="*/ 335009 h 336059"/>
                  <a:gd name="connsiteX5" fmla="*/ 95534 w 286603"/>
                  <a:gd name="connsiteY5" fmla="*/ 109821 h 336059"/>
                  <a:gd name="connsiteX6" fmla="*/ 122830 w 286603"/>
                  <a:gd name="connsiteY6" fmla="*/ 219003 h 336059"/>
                  <a:gd name="connsiteX7" fmla="*/ 156949 w 286603"/>
                  <a:gd name="connsiteY7" fmla="*/ 109821 h 336059"/>
                  <a:gd name="connsiteX8" fmla="*/ 238836 w 286603"/>
                  <a:gd name="connsiteY8" fmla="*/ 198531 h 336059"/>
                  <a:gd name="connsiteX9" fmla="*/ 286603 w 286603"/>
                  <a:gd name="connsiteY9" fmla="*/ 198531 h 336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6603" h="336059">
                    <a:moveTo>
                      <a:pt x="0" y="178059"/>
                    </a:moveTo>
                    <a:cubicBezTo>
                      <a:pt x="10236" y="124605"/>
                      <a:pt x="20472" y="71152"/>
                      <a:pt x="27296" y="82525"/>
                    </a:cubicBezTo>
                    <a:cubicBezTo>
                      <a:pt x="34120" y="93898"/>
                      <a:pt x="35256" y="259946"/>
                      <a:pt x="40943" y="246298"/>
                    </a:cubicBezTo>
                    <a:cubicBezTo>
                      <a:pt x="46630" y="232650"/>
                      <a:pt x="56866" y="-14147"/>
                      <a:pt x="61415" y="638"/>
                    </a:cubicBezTo>
                    <a:cubicBezTo>
                      <a:pt x="65964" y="15423"/>
                      <a:pt x="62553" y="316812"/>
                      <a:pt x="68239" y="335009"/>
                    </a:cubicBezTo>
                    <a:cubicBezTo>
                      <a:pt x="73925" y="353206"/>
                      <a:pt x="86436" y="129155"/>
                      <a:pt x="95534" y="109821"/>
                    </a:cubicBezTo>
                    <a:cubicBezTo>
                      <a:pt x="104632" y="90487"/>
                      <a:pt x="112594" y="219003"/>
                      <a:pt x="122830" y="219003"/>
                    </a:cubicBezTo>
                    <a:cubicBezTo>
                      <a:pt x="133066" y="219003"/>
                      <a:pt x="137615" y="113233"/>
                      <a:pt x="156949" y="109821"/>
                    </a:cubicBezTo>
                    <a:cubicBezTo>
                      <a:pt x="176283" y="106409"/>
                      <a:pt x="217227" y="183746"/>
                      <a:pt x="238836" y="198531"/>
                    </a:cubicBezTo>
                    <a:cubicBezTo>
                      <a:pt x="260445" y="213316"/>
                      <a:pt x="286603" y="198531"/>
                      <a:pt x="286603" y="19853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7405177" y="4511135"/>
              <a:ext cx="11961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latin typeface="Helvetica Neue" charset="0"/>
                  <a:ea typeface="Helvetica Neue" charset="0"/>
                  <a:cs typeface="Helvetica Neue" charset="0"/>
                </a:rPr>
                <a:t>HMM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66" name="Title 1"/>
          <p:cNvSpPr>
            <a:spLocks noGrp="1"/>
          </p:cNvSpPr>
          <p:nvPr>
            <p:ph type="title"/>
          </p:nvPr>
        </p:nvSpPr>
        <p:spPr>
          <a:xfrm>
            <a:off x="223504" y="204211"/>
            <a:ext cx="11568446" cy="1325563"/>
          </a:xfrm>
        </p:spPr>
        <p:txBody>
          <a:bodyPr/>
          <a:lstStyle/>
          <a:p>
            <a:r>
              <a:rPr lang="en-US" dirty="0" smtClean="0"/>
              <a:t>Function </a:t>
            </a:r>
            <a:r>
              <a:rPr lang="en-US" smtClean="0"/>
              <a:t>Approximation Pipeline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063936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740761" y="3384688"/>
            <a:ext cx="11123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</a:rPr>
              <a:t>Often build multiple layers of features to abstract the input</a:t>
            </a:r>
            <a:endParaRPr lang="en-US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81" name="Picture 4" descr="https://encrypted-tbn1.gstatic.com/images?q=tbn:ANd9GcQ-1rHkamhDd8jaylUzd9ZLACpZeFJeUbYXt8ulOFnLR3-GhW0v"/>
          <p:cNvPicPr>
            <a:picLocks noChangeAspect="1" noChangeArrowheads="1"/>
          </p:cNvPicPr>
          <p:nvPr/>
        </p:nvPicPr>
        <p:blipFill>
          <a:blip r:embed="rId2" cstate="print"/>
          <a:srcRect l="33803" r="10141" b="21695"/>
          <a:stretch>
            <a:fillRect/>
          </a:stretch>
        </p:blipFill>
        <p:spPr bwMode="auto">
          <a:xfrm>
            <a:off x="968507" y="1656095"/>
            <a:ext cx="1662991" cy="1447800"/>
          </a:xfrm>
          <a:prstGeom prst="rect">
            <a:avLst/>
          </a:prstGeom>
          <a:noFill/>
        </p:spPr>
      </p:pic>
      <p:sp>
        <p:nvSpPr>
          <p:cNvPr id="82" name="Right Arrow 81"/>
          <p:cNvSpPr/>
          <p:nvPr/>
        </p:nvSpPr>
        <p:spPr>
          <a:xfrm>
            <a:off x="3008482" y="2139571"/>
            <a:ext cx="512379" cy="480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9756518" y="2118385"/>
            <a:ext cx="1789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Helvetica Neue" charset="0"/>
                <a:ea typeface="Helvetica Neue" charset="0"/>
                <a:cs typeface="Helvetica Neue" charset="0"/>
              </a:rPr>
              <a:t>Label</a:t>
            </a:r>
            <a:r>
              <a:rPr lang="en-US" sz="2800" dirty="0" err="1" smtClean="0">
                <a:latin typeface="Helvetica Neue" charset="0"/>
                <a:ea typeface="Helvetica Neue" charset="0"/>
                <a:cs typeface="Helvetica Neue" charset="0"/>
              </a:rPr>
              <a:t>:</a:t>
            </a:r>
            <a:r>
              <a:rPr lang="en-US" sz="2800" i="1" dirty="0" err="1" smtClean="0">
                <a:latin typeface="Helvetica Neue" charset="0"/>
                <a:ea typeface="Helvetica Neue" charset="0"/>
                <a:cs typeface="Helvetica Neue" charset="0"/>
              </a:rPr>
              <a:t>Cat</a:t>
            </a:r>
            <a:endParaRPr lang="en-US" sz="28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84" name="Picture 83" descr="https://encrypted-tbn1.gstatic.com/images?q=tbn:ANd9GcQ-1rHkamhDd8jaylUzd9ZLACpZeFJeUbYXt8ulOFnLR3-GhW0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33803" r="10141" b="21695"/>
          <a:stretch>
            <a:fillRect/>
          </a:stretch>
        </p:blipFill>
        <p:spPr bwMode="auto">
          <a:xfrm>
            <a:off x="3897845" y="1656095"/>
            <a:ext cx="1662991" cy="1447800"/>
          </a:xfrm>
          <a:prstGeom prst="rect">
            <a:avLst/>
          </a:prstGeom>
          <a:noFill/>
        </p:spPr>
      </p:pic>
      <p:sp>
        <p:nvSpPr>
          <p:cNvPr id="85" name="Right Arrow 84"/>
          <p:cNvSpPr/>
          <p:nvPr/>
        </p:nvSpPr>
        <p:spPr>
          <a:xfrm>
            <a:off x="5937820" y="2139571"/>
            <a:ext cx="512379" cy="480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Arrow 85"/>
          <p:cNvSpPr/>
          <p:nvPr/>
        </p:nvSpPr>
        <p:spPr>
          <a:xfrm>
            <a:off x="8867158" y="2139571"/>
            <a:ext cx="512379" cy="480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6771912" y="1243101"/>
            <a:ext cx="1682376" cy="1939456"/>
            <a:chOff x="6771912" y="1709628"/>
            <a:chExt cx="1682376" cy="1939456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1912" y="2043960"/>
              <a:ext cx="1682376" cy="1605124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6969528" y="1709628"/>
              <a:ext cx="10583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Helvetica Neue" charset="0"/>
                  <a:ea typeface="Helvetica Neue" charset="0"/>
                  <a:cs typeface="Helvetica Neue" charset="0"/>
                </a:rPr>
                <a:t>SVM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40762" y="4036483"/>
            <a:ext cx="11123793" cy="1939456"/>
            <a:chOff x="740762" y="4036483"/>
            <a:chExt cx="11123793" cy="1939456"/>
          </a:xfrm>
        </p:grpSpPr>
        <p:pic>
          <p:nvPicPr>
            <p:cNvPr id="90" name="Picture 4" descr="https://encrypted-tbn1.gstatic.com/images?q=tbn:ANd9GcQ-1rHkamhDd8jaylUzd9ZLACpZeFJeUbYXt8ulOFnLR3-GhW0v"/>
            <p:cNvPicPr>
              <a:picLocks noChangeAspect="1" noChangeArrowheads="1"/>
            </p:cNvPicPr>
            <p:nvPr/>
          </p:nvPicPr>
          <p:blipFill>
            <a:blip r:embed="rId2" cstate="print"/>
            <a:srcRect l="33803" r="10141" b="21695"/>
            <a:stretch>
              <a:fillRect/>
            </a:stretch>
          </p:blipFill>
          <p:spPr bwMode="auto">
            <a:xfrm>
              <a:off x="740762" y="4504737"/>
              <a:ext cx="1662991" cy="1447800"/>
            </a:xfrm>
            <a:prstGeom prst="rect">
              <a:avLst/>
            </a:prstGeom>
            <a:noFill/>
          </p:spPr>
        </p:pic>
        <p:sp>
          <p:nvSpPr>
            <p:cNvPr id="91" name="Right Arrow 90"/>
            <p:cNvSpPr/>
            <p:nvPr/>
          </p:nvSpPr>
          <p:spPr>
            <a:xfrm>
              <a:off x="2549008" y="4988213"/>
              <a:ext cx="512379" cy="4808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0075283" y="4967027"/>
              <a:ext cx="17892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latin typeface="Helvetica Neue" charset="0"/>
                  <a:ea typeface="Helvetica Neue" charset="0"/>
                  <a:cs typeface="Helvetica Neue" charset="0"/>
                </a:rPr>
                <a:t>Label</a:t>
              </a:r>
              <a:r>
                <a:rPr lang="en-US" sz="2800" dirty="0" err="1" smtClean="0">
                  <a:latin typeface="Helvetica Neue" charset="0"/>
                  <a:ea typeface="Helvetica Neue" charset="0"/>
                  <a:cs typeface="Helvetica Neue" charset="0"/>
                </a:rPr>
                <a:t>:</a:t>
              </a:r>
              <a:r>
                <a:rPr lang="en-US" sz="2800" i="1" dirty="0" err="1" smtClean="0">
                  <a:latin typeface="Helvetica Neue" charset="0"/>
                  <a:ea typeface="Helvetica Neue" charset="0"/>
                  <a:cs typeface="Helvetica Neue" charset="0"/>
                </a:rPr>
                <a:t>Cat</a:t>
              </a:r>
              <a:endParaRPr lang="en-US" sz="2800" i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pic>
          <p:nvPicPr>
            <p:cNvPr id="93" name="Picture 92" descr="https://encrypted-tbn1.gstatic.com/images?q=tbn:ANd9GcQ-1rHkamhDd8jaylUzd9ZLACpZeFJeUbYXt8ulOFnLR3-GhW0v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rcRect l="33803" r="10141" b="21695"/>
            <a:stretch>
              <a:fillRect/>
            </a:stretch>
          </p:blipFill>
          <p:spPr bwMode="auto">
            <a:xfrm>
              <a:off x="3206642" y="4504737"/>
              <a:ext cx="1662991" cy="1447800"/>
            </a:xfrm>
            <a:prstGeom prst="rect">
              <a:avLst/>
            </a:prstGeom>
            <a:noFill/>
          </p:spPr>
        </p:pic>
        <p:sp>
          <p:nvSpPr>
            <p:cNvPr id="94" name="Right Arrow 93"/>
            <p:cNvSpPr/>
            <p:nvPr/>
          </p:nvSpPr>
          <p:spPr>
            <a:xfrm>
              <a:off x="5014888" y="4988213"/>
              <a:ext cx="512379" cy="4808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ight Arrow 94"/>
            <p:cNvSpPr/>
            <p:nvPr/>
          </p:nvSpPr>
          <p:spPr>
            <a:xfrm>
              <a:off x="9417649" y="4988213"/>
              <a:ext cx="512379" cy="4808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7590018" y="4036483"/>
              <a:ext cx="1682376" cy="1939456"/>
              <a:chOff x="6771912" y="1709628"/>
              <a:chExt cx="1682376" cy="1939456"/>
            </a:xfrm>
          </p:grpSpPr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71912" y="2043960"/>
                <a:ext cx="1682376" cy="1605124"/>
              </a:xfrm>
              <a:prstGeom prst="rect">
                <a:avLst/>
              </a:prstGeom>
            </p:spPr>
          </p:pic>
          <p:sp>
            <p:nvSpPr>
              <p:cNvPr id="98" name="TextBox 97"/>
              <p:cNvSpPr txBox="1"/>
              <p:nvPr/>
            </p:nvSpPr>
            <p:spPr>
              <a:xfrm>
                <a:off x="6969528" y="1709628"/>
                <a:ext cx="10583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latin typeface="Helvetica Neue" charset="0"/>
                    <a:ea typeface="Helvetica Neue" charset="0"/>
                    <a:cs typeface="Helvetica Neue" charset="0"/>
                  </a:rPr>
                  <a:t>SVM</a:t>
                </a:r>
                <a:endParaRPr lang="en-US" sz="3200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5672522" y="4657604"/>
              <a:ext cx="1114607" cy="1142067"/>
              <a:chOff x="5881354" y="4641679"/>
              <a:chExt cx="1114607" cy="1142067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5941680" y="4833848"/>
                <a:ext cx="905704" cy="949898"/>
              </a:xfrm>
              <a:prstGeom prst="ellipse">
                <a:avLst/>
              </a:prstGeom>
              <a:solidFill>
                <a:schemeClr val="accent2">
                  <a:alpha val="63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 rot="19703973">
                <a:off x="5881354" y="4641679"/>
                <a:ext cx="313035" cy="502249"/>
              </a:xfrm>
              <a:prstGeom prst="ellipse">
                <a:avLst/>
              </a:prstGeom>
              <a:solidFill>
                <a:schemeClr val="accent2">
                  <a:alpha val="63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 rot="2288676">
                <a:off x="6696153" y="4780834"/>
                <a:ext cx="299808" cy="488880"/>
              </a:xfrm>
              <a:prstGeom prst="ellipse">
                <a:avLst/>
              </a:prstGeom>
              <a:solidFill>
                <a:schemeClr val="accent2">
                  <a:alpha val="63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 rot="757257">
                <a:off x="6134554" y="5173613"/>
                <a:ext cx="262912" cy="167847"/>
              </a:xfrm>
              <a:prstGeom prst="ellipse">
                <a:avLst/>
              </a:prstGeom>
              <a:solidFill>
                <a:schemeClr val="accent2">
                  <a:alpha val="63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 rot="21097917">
                <a:off x="6458952" y="5187289"/>
                <a:ext cx="262912" cy="167847"/>
              </a:xfrm>
              <a:prstGeom prst="ellipse">
                <a:avLst/>
              </a:prstGeom>
              <a:solidFill>
                <a:schemeClr val="accent2">
                  <a:alpha val="63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4" name="Right Arrow 103"/>
            <p:cNvSpPr/>
            <p:nvPr/>
          </p:nvSpPr>
          <p:spPr>
            <a:xfrm>
              <a:off x="6932384" y="4988213"/>
              <a:ext cx="512379" cy="4808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728151" y="6134874"/>
            <a:ext cx="11123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</a:rPr>
              <a:t>Deep learning tries to automated this process.</a:t>
            </a:r>
            <a:endParaRPr lang="en-US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6" name="Title 1"/>
          <p:cNvSpPr>
            <a:spLocks noGrp="1"/>
          </p:cNvSpPr>
          <p:nvPr>
            <p:ph type="title"/>
          </p:nvPr>
        </p:nvSpPr>
        <p:spPr>
          <a:xfrm>
            <a:off x="223504" y="204211"/>
            <a:ext cx="11568446" cy="1325563"/>
          </a:xfrm>
        </p:spPr>
        <p:txBody>
          <a:bodyPr/>
          <a:lstStyle/>
          <a:p>
            <a:r>
              <a:rPr lang="en-US" dirty="0" smtClean="0"/>
              <a:t>Function </a:t>
            </a:r>
            <a:r>
              <a:rPr lang="en-US" smtClean="0"/>
              <a:t>Approximation Pipeline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67803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759164" y="3707974"/>
            <a:ext cx="106501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Deep Learning:</a:t>
            </a:r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</a:rPr>
              <a:t>automatically </a:t>
            </a:r>
            <a:r>
              <a:rPr lang="en-US" sz="3200" i="1" dirty="0" smtClean="0">
                <a:latin typeface="Helvetica Neue" charset="0"/>
                <a:ea typeface="Helvetica Neue" charset="0"/>
                <a:cs typeface="Helvetica Neue" charset="0"/>
              </a:rPr>
              <a:t>learn a deep hierarchy of abstract features </a:t>
            </a:r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</a:rPr>
              <a:t>along with the classifier.</a:t>
            </a:r>
          </a:p>
          <a:p>
            <a:endParaRPr lang="en-US" sz="3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</a:rPr>
              <a:t>Typically using neural networks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3200" dirty="0" err="1" smtClean="0">
                <a:latin typeface="Helvetica Neue" charset="0"/>
                <a:ea typeface="Helvetica Neue" charset="0"/>
                <a:cs typeface="Helvetica Neue" charset="0"/>
              </a:rPr>
              <a:t>composable</a:t>
            </a:r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</a:rPr>
              <a:t> general function </a:t>
            </a:r>
            <a:r>
              <a:rPr lang="en-US" sz="3200" dirty="0" err="1" smtClean="0">
                <a:latin typeface="Helvetica Neue" charset="0"/>
                <a:ea typeface="Helvetica Neue" charset="0"/>
                <a:cs typeface="Helvetica Neue" charset="0"/>
              </a:rPr>
              <a:t>approximators</a:t>
            </a:r>
            <a:endParaRPr lang="en-US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59164" y="1348282"/>
            <a:ext cx="11123793" cy="2248338"/>
            <a:chOff x="773419" y="4408126"/>
            <a:chExt cx="11123793" cy="2248338"/>
          </a:xfrm>
        </p:grpSpPr>
        <p:pic>
          <p:nvPicPr>
            <p:cNvPr id="62" name="Picture 4" descr="https://encrypted-tbn1.gstatic.com/images?q=tbn:ANd9GcQ-1rHkamhDd8jaylUzd9ZLACpZeFJeUbYXt8ulOFnLR3-GhW0v"/>
            <p:cNvPicPr>
              <a:picLocks noChangeAspect="1" noChangeArrowheads="1"/>
            </p:cNvPicPr>
            <p:nvPr/>
          </p:nvPicPr>
          <p:blipFill>
            <a:blip r:embed="rId3" cstate="print"/>
            <a:srcRect l="33803" r="10141" b="21695"/>
            <a:stretch>
              <a:fillRect/>
            </a:stretch>
          </p:blipFill>
          <p:spPr bwMode="auto">
            <a:xfrm>
              <a:off x="773419" y="4812585"/>
              <a:ext cx="1662991" cy="1447800"/>
            </a:xfrm>
            <a:prstGeom prst="rect">
              <a:avLst/>
            </a:prstGeom>
            <a:noFill/>
          </p:spPr>
        </p:pic>
        <p:sp>
          <p:nvSpPr>
            <p:cNvPr id="64" name="TextBox 63"/>
            <p:cNvSpPr txBox="1"/>
            <p:nvPr/>
          </p:nvSpPr>
          <p:spPr>
            <a:xfrm>
              <a:off x="10107940" y="5274875"/>
              <a:ext cx="17892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latin typeface="Helvetica Neue" charset="0"/>
                  <a:ea typeface="Helvetica Neue" charset="0"/>
                  <a:cs typeface="Helvetica Neue" charset="0"/>
                </a:rPr>
                <a:t>Label</a:t>
              </a:r>
              <a:r>
                <a:rPr lang="en-US" sz="2800" dirty="0" err="1" smtClean="0">
                  <a:latin typeface="Helvetica Neue" charset="0"/>
                  <a:ea typeface="Helvetica Neue" charset="0"/>
                  <a:cs typeface="Helvetica Neue" charset="0"/>
                </a:rPr>
                <a:t>:</a:t>
              </a:r>
              <a:r>
                <a:rPr lang="en-US" sz="2800" i="1" dirty="0" err="1" smtClean="0">
                  <a:latin typeface="Helvetica Neue" charset="0"/>
                  <a:ea typeface="Helvetica Neue" charset="0"/>
                  <a:cs typeface="Helvetica Neue" charset="0"/>
                </a:rPr>
                <a:t>Cat</a:t>
              </a:r>
              <a:endParaRPr lang="en-US" sz="2800" i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7" name="Right Arrow 66"/>
            <p:cNvSpPr/>
            <p:nvPr/>
          </p:nvSpPr>
          <p:spPr>
            <a:xfrm>
              <a:off x="9450306" y="5296061"/>
              <a:ext cx="512379" cy="4808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7622675" y="4408126"/>
              <a:ext cx="1682376" cy="1939456"/>
              <a:chOff x="6771912" y="1709628"/>
              <a:chExt cx="1682376" cy="1939456"/>
            </a:xfrm>
          </p:grpSpPr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71912" y="2043960"/>
                <a:ext cx="1682376" cy="1605124"/>
              </a:xfrm>
              <a:prstGeom prst="rect">
                <a:avLst/>
              </a:prstGeom>
            </p:spPr>
          </p:pic>
          <p:sp>
            <p:nvSpPr>
              <p:cNvPr id="70" name="TextBox 69"/>
              <p:cNvSpPr txBox="1"/>
              <p:nvPr/>
            </p:nvSpPr>
            <p:spPr>
              <a:xfrm>
                <a:off x="6969528" y="1709628"/>
                <a:ext cx="10583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latin typeface="Helvetica Neue" charset="0"/>
                    <a:ea typeface="Helvetica Neue" charset="0"/>
                    <a:cs typeface="Helvetica Neue" charset="0"/>
                  </a:rPr>
                  <a:t>SVM</a:t>
                </a:r>
                <a:endParaRPr lang="en-US" sz="3200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497088" y="4754601"/>
              <a:ext cx="4978876" cy="1703311"/>
              <a:chOff x="2488586" y="4080748"/>
              <a:chExt cx="4978876" cy="1703311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2823954" y="4080748"/>
                <a:ext cx="1219200" cy="1703311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dirty="0"/>
                  <a:t>Low-level</a:t>
                </a:r>
              </a:p>
              <a:p>
                <a:pPr algn="ctr"/>
                <a:r>
                  <a:rPr lang="en-US" dirty="0"/>
                  <a:t>Features</a:t>
                </a: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4271754" y="4080748"/>
                <a:ext cx="1219200" cy="1703311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dirty="0"/>
                  <a:t>Mid-level</a:t>
                </a:r>
              </a:p>
              <a:p>
                <a:pPr algn="ctr"/>
                <a:r>
                  <a:rPr lang="en-US" dirty="0"/>
                  <a:t>Features</a:t>
                </a: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5719554" y="4080748"/>
                <a:ext cx="1219200" cy="1703311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dirty="0"/>
                  <a:t>High-level</a:t>
                </a:r>
              </a:p>
              <a:p>
                <a:pPr algn="ctr"/>
                <a:r>
                  <a:rPr lang="en-US" dirty="0"/>
                  <a:t>Features</a:t>
                </a:r>
              </a:p>
            </p:txBody>
          </p:sp>
          <p:sp>
            <p:nvSpPr>
              <p:cNvPr id="63" name="Right Arrow 62"/>
              <p:cNvSpPr/>
              <p:nvPr/>
            </p:nvSpPr>
            <p:spPr>
              <a:xfrm>
                <a:off x="2488586" y="4691979"/>
                <a:ext cx="512379" cy="48084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ight Arrow 65"/>
              <p:cNvSpPr/>
              <p:nvPr/>
            </p:nvSpPr>
            <p:spPr>
              <a:xfrm>
                <a:off x="4043154" y="4691979"/>
                <a:ext cx="512379" cy="48084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ight Arrow 76"/>
              <p:cNvSpPr/>
              <p:nvPr/>
            </p:nvSpPr>
            <p:spPr>
              <a:xfrm>
                <a:off x="6955083" y="4691979"/>
                <a:ext cx="512379" cy="48084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ight Arrow 98"/>
              <p:cNvSpPr/>
              <p:nvPr/>
            </p:nvSpPr>
            <p:spPr>
              <a:xfrm>
                <a:off x="5479693" y="4691979"/>
                <a:ext cx="512379" cy="48084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6" name="Down Arrow 105"/>
            <p:cNvSpPr/>
            <p:nvPr/>
          </p:nvSpPr>
          <p:spPr>
            <a:xfrm rot="5400000" flipV="1">
              <a:off x="4698185" y="4027564"/>
              <a:ext cx="609600" cy="46482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dirty="0" smtClean="0"/>
                <a:t>Learn more abstract </a:t>
              </a:r>
              <a:r>
                <a:rPr lang="en-US" dirty="0"/>
                <a:t>representation</a:t>
              </a:r>
            </a:p>
          </p:txBody>
        </p:sp>
      </p:grpSp>
      <p:sp>
        <p:nvSpPr>
          <p:cNvPr id="107" name="Title 1"/>
          <p:cNvSpPr>
            <a:spLocks noGrp="1"/>
          </p:cNvSpPr>
          <p:nvPr>
            <p:ph type="title"/>
          </p:nvPr>
        </p:nvSpPr>
        <p:spPr>
          <a:xfrm>
            <a:off x="223504" y="204211"/>
            <a:ext cx="11568446" cy="1325563"/>
          </a:xfrm>
        </p:spPr>
        <p:txBody>
          <a:bodyPr/>
          <a:lstStyle/>
          <a:p>
            <a:r>
              <a:rPr lang="en-US" dirty="0" smtClean="0"/>
              <a:t>Function Approximation Pipeline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556228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0365"/>
            <a:ext cx="10515600" cy="1325563"/>
          </a:xfrm>
        </p:spPr>
        <p:txBody>
          <a:bodyPr/>
          <a:lstStyle/>
          <a:p>
            <a:r>
              <a:rPr lang="en-US" dirty="0" smtClean="0"/>
              <a:t>Why is Deep Learning so Successful?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705928"/>
            <a:ext cx="10972800" cy="4561524"/>
          </a:xfrm>
        </p:spPr>
        <p:txBody>
          <a:bodyPr>
            <a:normAutofit/>
          </a:bodyPr>
          <a:lstStyle/>
          <a:p>
            <a:r>
              <a:rPr lang="en-US" dirty="0" smtClean="0"/>
              <a:t>Feature </a:t>
            </a:r>
            <a:r>
              <a:rPr lang="en-US" smtClean="0"/>
              <a:t>engineering essential </a:t>
            </a:r>
            <a:r>
              <a:rPr lang="en-US" dirty="0" smtClean="0"/>
              <a:t>to many applications</a:t>
            </a:r>
          </a:p>
          <a:p>
            <a:pPr lvl="1"/>
            <a:r>
              <a:rPr lang="en-US" dirty="0" smtClean="0"/>
              <a:t>Expensive hand-engineering of </a:t>
            </a:r>
            <a:r>
              <a:rPr lang="en-US" dirty="0"/>
              <a:t>“layers” of representation.</a:t>
            </a:r>
          </a:p>
          <a:p>
            <a:pPr lvl="1"/>
            <a:r>
              <a:rPr lang="en-US" dirty="0" smtClean="0"/>
              <a:t>Deep learning </a:t>
            </a:r>
            <a:r>
              <a:rPr lang="en-US" b="1" dirty="0" smtClean="0"/>
              <a:t>automates</a:t>
            </a:r>
            <a:r>
              <a:rPr lang="en-US" dirty="0" smtClean="0"/>
              <a:t> the process of </a:t>
            </a:r>
            <a:r>
              <a:rPr lang="en-US" b="1" dirty="0" smtClean="0"/>
              <a:t>feature engineering</a:t>
            </a:r>
            <a:endParaRPr lang="en-US" b="1" dirty="0"/>
          </a:p>
          <a:p>
            <a:endParaRPr lang="en-US" dirty="0" smtClean="0"/>
          </a:p>
          <a:p>
            <a:r>
              <a:rPr lang="en-US" dirty="0" smtClean="0"/>
              <a:t>Previous attempts were limited by data and computation</a:t>
            </a:r>
          </a:p>
          <a:p>
            <a:pPr lvl="1"/>
            <a:r>
              <a:rPr lang="en-US" dirty="0" smtClean="0"/>
              <a:t>We now have </a:t>
            </a:r>
            <a:r>
              <a:rPr lang="en-US" b="1" dirty="0" smtClean="0"/>
              <a:t>access to substantial </a:t>
            </a:r>
            <a:r>
              <a:rPr lang="en-US" dirty="0" smtClean="0"/>
              <a:t>amounts of </a:t>
            </a:r>
            <a:r>
              <a:rPr lang="en-US" b="1" dirty="0" smtClean="0"/>
              <a:t>data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b="1" dirty="0" smtClean="0"/>
              <a:t>computation</a:t>
            </a:r>
          </a:p>
          <a:p>
            <a:endParaRPr lang="en-US" dirty="0"/>
          </a:p>
          <a:p>
            <a:r>
              <a:rPr lang="en-US" dirty="0" smtClean="0"/>
              <a:t>Deep learning techniques are inherently </a:t>
            </a:r>
            <a:r>
              <a:rPr lang="en-US" b="1" dirty="0" smtClean="0"/>
              <a:t>compositional</a:t>
            </a:r>
          </a:p>
          <a:p>
            <a:pPr lvl="1"/>
            <a:r>
              <a:rPr lang="en-US" dirty="0" smtClean="0"/>
              <a:t>Easy to extend and combine </a:t>
            </a:r>
            <a:r>
              <a:rPr lang="en-US" dirty="0" smtClean="0">
                <a:sym typeface="Wingdings"/>
              </a:rPr>
              <a:t> rapid development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67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84960" y="1853883"/>
            <a:ext cx="9144000" cy="2387600"/>
          </a:xfrm>
        </p:spPr>
        <p:txBody>
          <a:bodyPr/>
          <a:lstStyle/>
          <a:p>
            <a:r>
              <a:rPr lang="en-US" dirty="0" smtClean="0"/>
              <a:t>Crash Course in </a:t>
            </a:r>
            <a:br>
              <a:rPr lang="en-US" dirty="0" smtClean="0"/>
            </a:br>
            <a:r>
              <a:rPr lang="en-US" dirty="0" smtClean="0"/>
              <a:t>Neural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85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433" y="169898"/>
            <a:ext cx="10515600" cy="1325563"/>
          </a:xfrm>
        </p:spPr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433" y="1387370"/>
            <a:ext cx="10515600" cy="4351339"/>
          </a:xfrm>
        </p:spPr>
        <p:txBody>
          <a:bodyPr/>
          <a:lstStyle/>
          <a:p>
            <a:r>
              <a:rPr lang="en-US" dirty="0" smtClean="0"/>
              <a:t>Predict is this a picture of a cat?</a:t>
            </a:r>
            <a:endParaRPr lang="en-US" dirty="0"/>
          </a:p>
        </p:txBody>
      </p:sp>
      <p:pic>
        <p:nvPicPr>
          <p:cNvPr id="4" name="Picture 4" descr="https://encrypted-tbn1.gstatic.com/images?q=tbn:ANd9GcQ-1rHkamhDd8jaylUzd9ZLACpZeFJeUbYXt8ulOFnLR3-GhW0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3803" r="10141" b="21695"/>
          <a:stretch>
            <a:fillRect/>
          </a:stretch>
        </p:blipFill>
        <p:spPr bwMode="auto">
          <a:xfrm>
            <a:off x="1979027" y="2373880"/>
            <a:ext cx="1662991" cy="1447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979026" y="2373880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11509" y="2373880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43992" y="2373880"/>
            <a:ext cx="247944" cy="237832"/>
          </a:xfrm>
          <a:prstGeom prst="rect">
            <a:avLst/>
          </a:prstGeom>
          <a:solidFill>
            <a:schemeClr val="bg1">
              <a:lumMod val="50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7771" y="2373880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20254" y="2373880"/>
            <a:ext cx="247944" cy="237832"/>
          </a:xfrm>
          <a:prstGeom prst="rect">
            <a:avLst/>
          </a:prstGeom>
          <a:solidFill>
            <a:schemeClr val="bg1">
              <a:lumMod val="50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52737" y="2373880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94073" y="2373880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979026" y="2611712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11509" y="2611712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43992" y="2611712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87771" y="2611712"/>
            <a:ext cx="247944" cy="237832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920254" y="2611712"/>
            <a:ext cx="247944" cy="237832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152737" y="2611712"/>
            <a:ext cx="247944" cy="237832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394073" y="2611712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979026" y="2849544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211509" y="2849544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443992" y="2849544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687771" y="2849544"/>
            <a:ext cx="247944" cy="237832"/>
          </a:xfrm>
          <a:prstGeom prst="rect">
            <a:avLst/>
          </a:prstGeom>
          <a:solidFill>
            <a:schemeClr val="bg1">
              <a:lumMod val="50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920254" y="2849544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152737" y="2849544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394073" y="2849544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979026" y="3087376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211509" y="3087376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443992" y="3087376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687771" y="3087376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920254" y="3087376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152737" y="3087376"/>
            <a:ext cx="247944" cy="237832"/>
          </a:xfrm>
          <a:prstGeom prst="rect">
            <a:avLst/>
          </a:prstGeom>
          <a:solidFill>
            <a:schemeClr val="bg1">
              <a:lumMod val="50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394073" y="3087376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979025" y="3325208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211508" y="3325208"/>
            <a:ext cx="247944" cy="237832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443991" y="3325208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687770" y="3325208"/>
            <a:ext cx="247944" cy="237832"/>
          </a:xfrm>
          <a:prstGeom prst="rect">
            <a:avLst/>
          </a:prstGeom>
          <a:solidFill>
            <a:schemeClr val="bg1">
              <a:lumMod val="50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920253" y="3325208"/>
            <a:ext cx="247944" cy="237832"/>
          </a:xfrm>
          <a:prstGeom prst="rect">
            <a:avLst/>
          </a:prstGeom>
          <a:solidFill>
            <a:schemeClr val="bg1">
              <a:lumMod val="50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152736" y="3325208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394072" y="3325208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979026" y="3563040"/>
            <a:ext cx="247944" cy="237832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2211509" y="3563040"/>
            <a:ext cx="247944" cy="237832"/>
          </a:xfrm>
          <a:prstGeom prst="rect">
            <a:avLst/>
          </a:prstGeom>
          <a:solidFill>
            <a:schemeClr val="bg1">
              <a:lumMod val="50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443992" y="3563040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2687771" y="3563040"/>
            <a:ext cx="247944" cy="237832"/>
          </a:xfrm>
          <a:prstGeom prst="rect">
            <a:avLst/>
          </a:prstGeom>
          <a:solidFill>
            <a:schemeClr val="bg1">
              <a:lumMod val="50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2920254" y="3563040"/>
            <a:ext cx="247944" cy="237832"/>
          </a:xfrm>
          <a:prstGeom prst="rect">
            <a:avLst/>
          </a:prstGeom>
          <a:solidFill>
            <a:schemeClr val="bg1">
              <a:lumMod val="50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152737" y="3563040"/>
            <a:ext cx="247944" cy="237832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3394073" y="3563040"/>
            <a:ext cx="247944" cy="237832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104" y="2979426"/>
            <a:ext cx="7239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9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D9615F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20077</TotalTime>
  <Words>1149</Words>
  <Application>Microsoft Macintosh PowerPoint</Application>
  <PresentationFormat>Widescreen</PresentationFormat>
  <Paragraphs>382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Calibri</vt:lpstr>
      <vt:lpstr>Helvetica Neue</vt:lpstr>
      <vt:lpstr>Helvetica Neue Condensed Black</vt:lpstr>
      <vt:lpstr>Helvetica Neue Light</vt:lpstr>
      <vt:lpstr>Mangal</vt:lpstr>
      <vt:lpstr>Wingdings</vt:lpstr>
      <vt:lpstr>Arial</vt:lpstr>
      <vt:lpstr>1_Office Theme</vt:lpstr>
      <vt:lpstr>PowerPoint Presentation</vt:lpstr>
      <vt:lpstr>Machine Learning  Function Approximation</vt:lpstr>
      <vt:lpstr>Function Approximation Pipeline</vt:lpstr>
      <vt:lpstr>Function Approximation Pipeline</vt:lpstr>
      <vt:lpstr>Function Approximation Pipeline</vt:lpstr>
      <vt:lpstr>Function Approximation Pipeline</vt:lpstr>
      <vt:lpstr>Why is Deep Learning so Successful?</vt:lpstr>
      <vt:lpstr>Crash Course in  Neural Networks</vt:lpstr>
      <vt:lpstr>Supervised Learning</vt:lpstr>
      <vt:lpstr>Supervised Learning</vt:lpstr>
      <vt:lpstr>Logistic Regression for Binary Classification</vt:lpstr>
      <vt:lpstr>Logistic Regression as a “Neuron”</vt:lpstr>
      <vt:lpstr>Learning the logistic regression model</vt:lpstr>
      <vt:lpstr>Numerical Optimization</vt:lpstr>
      <vt:lpstr>Logistic Regression: Strengths and Limitations</vt:lpstr>
      <vt:lpstr>Feature Engineering</vt:lpstr>
      <vt:lpstr>Composition Linear Models and  Nonlinearities</vt:lpstr>
      <vt:lpstr>Composition Linear Models and  Nonlinearities</vt:lpstr>
      <vt:lpstr>Neural Networks</vt:lpstr>
      <vt:lpstr>Deep Learning Many hidden layers …</vt:lpstr>
      <vt:lpstr>Neural Networks</vt:lpstr>
      <vt:lpstr>Backpropagation in Neural Networks</vt:lpstr>
      <vt:lpstr>Backpropagation in Neural Networks</vt:lpstr>
      <vt:lpstr>Backpropagation in Neural Networks</vt:lpstr>
      <vt:lpstr>Simple Example:</vt:lpstr>
      <vt:lpstr>Backpropagation</vt:lpstr>
      <vt:lpstr>General Purpose  Systems For DNNs</vt:lpstr>
      <vt:lpstr>Challenges of Deep Neural Networks </vt:lpstr>
      <vt:lpstr>Convolutional Neural Networks: Exploiting Spatial Sparsity</vt:lpstr>
      <vt:lpstr>Example: AlexNet (Krizhevsky et al., NIPS 2012)</vt:lpstr>
      <vt:lpstr>Growth in Model Complexity</vt:lpstr>
      <vt:lpstr>Cost of Computation  (from Prediction Serving Lecture)</vt:lpstr>
      <vt:lpstr>Improvement on ImagNet Benchmark</vt:lpstr>
      <vt:lpstr>Recurrent Neural Networks: Modeling Sequence Structure</vt:lpstr>
      <vt:lpstr>Improvements in Machine Translation &amp; Automatic Speech Recognition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Low-Latency Online Prediction Serving System</dc:title>
  <dc:creator>Joseph Gonzalez</dc:creator>
  <cp:lastModifiedBy>Joseph Gonzalez</cp:lastModifiedBy>
  <cp:revision>462</cp:revision>
  <cp:lastPrinted>2016-09-15T22:35:52Z</cp:lastPrinted>
  <dcterms:created xsi:type="dcterms:W3CDTF">2016-06-11T00:34:45Z</dcterms:created>
  <dcterms:modified xsi:type="dcterms:W3CDTF">2016-11-01T04:35:59Z</dcterms:modified>
</cp:coreProperties>
</file>