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410" r:id="rId2"/>
    <p:sldId id="395" r:id="rId3"/>
    <p:sldId id="396" r:id="rId4"/>
    <p:sldId id="399" r:id="rId5"/>
    <p:sldId id="267" r:id="rId6"/>
    <p:sldId id="406" r:id="rId7"/>
    <p:sldId id="413" r:id="rId8"/>
    <p:sldId id="414" r:id="rId9"/>
    <p:sldId id="415" r:id="rId10"/>
    <p:sldId id="417" r:id="rId11"/>
    <p:sldId id="427" r:id="rId12"/>
    <p:sldId id="425" r:id="rId13"/>
    <p:sldId id="418" r:id="rId14"/>
    <p:sldId id="424" r:id="rId15"/>
    <p:sldId id="266" r:id="rId16"/>
    <p:sldId id="268" r:id="rId17"/>
    <p:sldId id="409" r:id="rId18"/>
    <p:sldId id="420" r:id="rId19"/>
    <p:sldId id="408" r:id="rId20"/>
    <p:sldId id="265" r:id="rId21"/>
    <p:sldId id="426" r:id="rId22"/>
    <p:sldId id="412" r:id="rId23"/>
    <p:sldId id="422" r:id="rId24"/>
    <p:sldId id="428" r:id="rId25"/>
    <p:sldId id="419" r:id="rId26"/>
    <p:sldId id="4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DC0"/>
    <a:srgbClr val="DE84A2"/>
    <a:srgbClr val="C384AA"/>
    <a:srgbClr val="A58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37"/>
    <p:restoredTop sz="83507"/>
  </p:normalViewPr>
  <p:slideViewPr>
    <p:cSldViewPr snapToGrid="0" snapToObjects="1">
      <p:cViewPr>
        <p:scale>
          <a:sx n="70" d="100"/>
          <a:sy n="70" d="100"/>
        </p:scale>
        <p:origin x="224" y="328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6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5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Titan can process 863 photos a second</a:t>
            </a:r>
            <a:endParaRPr lang="en-US" dirty="0" smtClean="0"/>
          </a:p>
          <a:p>
            <a:r>
              <a:rPr lang="en-US" dirty="0" smtClean="0"/>
              <a:t>Snapchat claims to have 5000</a:t>
            </a:r>
            <a:r>
              <a:rPr lang="en-US" baseline="0" dirty="0" smtClean="0"/>
              <a:t> </a:t>
            </a:r>
            <a:r>
              <a:rPr lang="en-US" dirty="0" smtClean="0"/>
              <a:t>photos every second</a:t>
            </a:r>
            <a:endParaRPr lang="en-US" baseline="0" dirty="0" smtClean="0"/>
          </a:p>
          <a:p>
            <a:r>
              <a:rPr lang="en-US" baseline="0" dirty="0" err="1" smtClean="0"/>
              <a:t>Youtube</a:t>
            </a:r>
            <a:r>
              <a:rPr lang="en-US" baseline="0" dirty="0" smtClean="0"/>
              <a:t> uploads 5 hours of new video every second</a:t>
            </a:r>
          </a:p>
          <a:p>
            <a:r>
              <a:rPr lang="en-US" baseline="0" dirty="0" smtClean="0"/>
              <a:t>What about bursts of traffic?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4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4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gonzal@cs.berkeley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3.tif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06137" y="4755032"/>
            <a:ext cx="5067946" cy="151961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Joseph E. Gonzalez</a:t>
            </a:r>
          </a:p>
          <a:p>
            <a:pPr algn="l"/>
            <a:r>
              <a:rPr lang="en-US" dirty="0" smtClean="0"/>
              <a:t>Asst. Professor, UC Berkeley</a:t>
            </a:r>
          </a:p>
          <a:p>
            <a:pPr algn="l"/>
            <a:r>
              <a:rPr lang="en-US" dirty="0" smtClean="0">
                <a:hlinkClick r:id="rId2"/>
              </a:rPr>
              <a:t>jegonzal@cs.berkeley.edu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06" y="2106380"/>
            <a:ext cx="10237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Helvetica Neue" charset="0"/>
                <a:ea typeface="Helvetica Neue" charset="0"/>
                <a:cs typeface="Helvetica Neue" charset="0"/>
              </a:rPr>
              <a:t>Prediction Serving</a:t>
            </a:r>
            <a:endParaRPr lang="en-US" sz="9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70878"/>
            <a:ext cx="11122152" cy="1325563"/>
          </a:xfrm>
        </p:spPr>
        <p:txBody>
          <a:bodyPr/>
          <a:lstStyle/>
          <a:p>
            <a:r>
              <a:rPr lang="en-US" dirty="0" smtClean="0"/>
              <a:t>Computer Vision </a:t>
            </a:r>
            <a:r>
              <a:rPr lang="en-US" smtClean="0"/>
              <a:t>and 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64" y="1496441"/>
            <a:ext cx="10515600" cy="47763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Deep Neural Networks (will cover in more detail later):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100’s of millions of parameters + convolutions &amp; unrolling</a:t>
            </a:r>
          </a:p>
          <a:p>
            <a:r>
              <a:rPr lang="en-US" dirty="0" smtClean="0"/>
              <a:t>Requires hardware acceleration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1152144"/>
            <a:ext cx="3435223" cy="1039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39" y="2392138"/>
            <a:ext cx="3584956" cy="2013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20361" y="2123323"/>
            <a:ext cx="67073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Using Google's fleet of TPUs, we can find all the text in the Street View database in less than five days. In Google Photos, each TPU can process </a:t>
            </a:r>
            <a:r>
              <a:rPr lang="en-US" sz="2800" b="1" i="1" dirty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[more than] 100 million photos a day</a:t>
            </a:r>
            <a:r>
              <a:rPr lang="en-US" sz="2800" i="1" dirty="0" smtClean="0">
                <a:solidFill>
                  <a:srgbClr val="262626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-- Norm </a:t>
            </a:r>
            <a:r>
              <a:rPr lang="en-US" sz="2800" dirty="0" err="1" smtClean="0">
                <a:latin typeface="Helvetica" charset="0"/>
                <a:ea typeface="Helvetica" charset="0"/>
                <a:cs typeface="Helvetica" charset="0"/>
              </a:rPr>
              <a:t>Jouppi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 (Google)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64" y="6473623"/>
            <a:ext cx="11579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www.techradar.com</a:t>
            </a:r>
            <a:r>
              <a:rPr lang="en-US" sz="1200" dirty="0"/>
              <a:t>/news/computing-components/processors/google-s-tensor-processing-unit-explained-this-is-what-the-future-of-computing-looks-like-1326915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897" y="4421636"/>
            <a:ext cx="2925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&gt;</a:t>
            </a:r>
            <a:r>
              <a:rPr lang="en-US" sz="2000" dirty="0" smtClean="0"/>
              <a:t>1000 photos a second </a:t>
            </a:r>
            <a:br>
              <a:rPr lang="en-US" sz="2000" dirty="0" smtClean="0"/>
            </a:br>
            <a:r>
              <a:rPr lang="en-US" sz="2000" dirty="0" smtClean="0"/>
              <a:t>on a cluster of ASICs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90628" y="2191299"/>
            <a:ext cx="10744246" cy="29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29568"/>
          </a:xfrm>
        </p:spPr>
        <p:txBody>
          <a:bodyPr/>
          <a:lstStyle/>
          <a:p>
            <a:r>
              <a:rPr lang="en-US" dirty="0" smtClean="0"/>
              <a:t>Often want to quantify prediction accuracy (uncertainty)</a:t>
            </a:r>
          </a:p>
          <a:p>
            <a:r>
              <a:rPr lang="en-US" dirty="0" smtClean="0"/>
              <a:t>Several common techniques</a:t>
            </a:r>
          </a:p>
          <a:p>
            <a:pPr lvl="1"/>
            <a:r>
              <a:rPr lang="en-US" dirty="0" smtClean="0"/>
              <a:t>Bayesian Inference </a:t>
            </a:r>
          </a:p>
          <a:p>
            <a:pPr lvl="2"/>
            <a:r>
              <a:rPr lang="en-US" dirty="0" smtClean="0"/>
              <a:t>Need to maintain more statistics about each parameter</a:t>
            </a:r>
          </a:p>
          <a:p>
            <a:pPr lvl="2"/>
            <a:r>
              <a:rPr lang="en-US" dirty="0" smtClean="0"/>
              <a:t>Often requires matrix inversion, sampling, or numeric integration</a:t>
            </a:r>
          </a:p>
          <a:p>
            <a:pPr lvl="1"/>
            <a:r>
              <a:rPr lang="en-US" dirty="0" smtClean="0"/>
              <a:t>Bagging</a:t>
            </a:r>
          </a:p>
          <a:p>
            <a:pPr lvl="2"/>
            <a:r>
              <a:rPr lang="en-US" dirty="0" smtClean="0"/>
              <a:t>Multiple copies of the same model trained on different subsets of data</a:t>
            </a:r>
          </a:p>
          <a:p>
            <a:pPr lvl="2"/>
            <a:r>
              <a:rPr lang="en-US" dirty="0" smtClean="0"/>
              <a:t>Linearly increases complexity</a:t>
            </a:r>
          </a:p>
          <a:p>
            <a:pPr lvl="1"/>
            <a:r>
              <a:rPr lang="en-US" dirty="0" smtClean="0"/>
              <a:t>Quantile Methods</a:t>
            </a:r>
          </a:p>
          <a:p>
            <a:pPr lvl="2"/>
            <a:r>
              <a:rPr lang="en-US" dirty="0" smtClean="0"/>
              <a:t>Relatively lightweight but conservative</a:t>
            </a:r>
          </a:p>
          <a:p>
            <a:r>
              <a:rPr lang="en-US" dirty="0" smtClean="0"/>
              <a:t>In general robust predictions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additional computation</a:t>
            </a:r>
          </a:p>
        </p:txBody>
      </p:sp>
    </p:spTree>
    <p:extLst>
      <p:ext uri="{BB962C8B-B14F-4D97-AF65-F5344CB8AC3E}">
        <p14:creationId xmlns:p14="http://schemas.microsoft.com/office/powerpoint/2010/main" val="13160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553553" y="571277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85039" y="23679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05824" y="5435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176725" y="1814785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026793" y="212718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078332" y="11385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85252" y="7109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3553" y="3848376"/>
            <a:ext cx="10800247" cy="2733138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sz="4400" b="1" dirty="0" smtClean="0"/>
              <a:t>Two Approaches</a:t>
            </a:r>
          </a:p>
          <a:p>
            <a:r>
              <a:rPr lang="en-US" sz="4000" b="1" i="1" dirty="0" smtClean="0"/>
              <a:t>Eager:</a:t>
            </a:r>
            <a:r>
              <a:rPr lang="en-US" sz="4000" dirty="0" smtClean="0"/>
              <a:t> Pre-Materialize Predictions</a:t>
            </a:r>
          </a:p>
          <a:p>
            <a:r>
              <a:rPr lang="en-US" sz="4000" b="1" i="1" dirty="0" smtClean="0"/>
              <a:t>Lazy:</a:t>
            </a:r>
            <a:r>
              <a:rPr lang="en-US" sz="4000" dirty="0" smtClean="0"/>
              <a:t> Compute Predictions on the fly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5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08" y="109093"/>
            <a:ext cx="10515600" cy="1325563"/>
          </a:xfrm>
        </p:spPr>
        <p:txBody>
          <a:bodyPr/>
          <a:lstStyle/>
          <a:p>
            <a:r>
              <a:rPr lang="en-US" b="1" dirty="0" smtClean="0"/>
              <a:t>Eager:</a:t>
            </a:r>
            <a:r>
              <a:rPr lang="en-US" dirty="0" smtClean="0"/>
              <a:t> Pre-materialize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96" y="1313561"/>
            <a:ext cx="11049000" cy="55078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Examples</a:t>
            </a:r>
            <a:endParaRPr lang="en-US" sz="3200" dirty="0" smtClean="0"/>
          </a:p>
          <a:p>
            <a:pPr lvl="1"/>
            <a:r>
              <a:rPr lang="en-US" sz="2800" dirty="0" smtClean="0"/>
              <a:t>Zillow might pre-compute popularity scores or house categories for all active listings</a:t>
            </a:r>
          </a:p>
          <a:p>
            <a:pPr lvl="1"/>
            <a:r>
              <a:rPr lang="en-US" sz="2800" dirty="0" smtClean="0"/>
              <a:t>Netflix might pre-compute top k movies for each user daily</a:t>
            </a:r>
          </a:p>
          <a:p>
            <a:r>
              <a:rPr lang="en-US" sz="3200" b="1" dirty="0" smtClean="0"/>
              <a:t>Advantages</a:t>
            </a:r>
          </a:p>
          <a:p>
            <a:pPr lvl="1"/>
            <a:r>
              <a:rPr lang="en-US" sz="2800" dirty="0" smtClean="0"/>
              <a:t>Use offline training frameworks for efficient batch prediction</a:t>
            </a:r>
          </a:p>
          <a:p>
            <a:pPr lvl="1"/>
            <a:r>
              <a:rPr lang="en-US" sz="2800" dirty="0" smtClean="0"/>
              <a:t>Serving is done using traditional data serving systems</a:t>
            </a:r>
          </a:p>
          <a:p>
            <a:r>
              <a:rPr lang="en-US" sz="3200" b="1" dirty="0" smtClean="0"/>
              <a:t>Disadvantages</a:t>
            </a:r>
          </a:p>
          <a:p>
            <a:pPr lvl="1"/>
            <a:r>
              <a:rPr lang="en-US" sz="2800" dirty="0" smtClean="0"/>
              <a:t>Frequent updates to models force substantial computation </a:t>
            </a:r>
          </a:p>
          <a:p>
            <a:pPr lvl="1"/>
            <a:r>
              <a:rPr lang="en-US" sz="2800" dirty="0" smtClean="0"/>
              <a:t>Cannot be applied when set of possible queries is large (e.g., speech recognition, image tagging, </a:t>
            </a:r>
            <a:r>
              <a:rPr lang="mr-IN" sz="2800" dirty="0" smtClean="0"/>
              <a:t>…</a:t>
            </a:r>
            <a:r>
              <a:rPr lang="en-US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0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0533"/>
            <a:ext cx="11085576" cy="1325563"/>
          </a:xfrm>
        </p:spPr>
        <p:txBody>
          <a:bodyPr/>
          <a:lstStyle/>
          <a:p>
            <a:r>
              <a:rPr lang="en-US" b="1" dirty="0" smtClean="0"/>
              <a:t>Lazy:</a:t>
            </a:r>
            <a:r>
              <a:rPr lang="en-US" dirty="0" smtClean="0"/>
              <a:t> Compute predictions at Query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" y="1350137"/>
            <a:ext cx="11335512" cy="55078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Examples</a:t>
            </a:r>
            <a:endParaRPr lang="en-US" sz="3200" dirty="0" smtClean="0"/>
          </a:p>
          <a:p>
            <a:pPr lvl="1"/>
            <a:r>
              <a:rPr lang="en-US" sz="2800" dirty="0" smtClean="0"/>
              <a:t>Speech recognition, image tagging </a:t>
            </a:r>
          </a:p>
          <a:p>
            <a:pPr lvl="1"/>
            <a:r>
              <a:rPr lang="en-US" sz="2800" dirty="0" smtClean="0"/>
              <a:t>Ad-targeting based on search terms, available ads, user features</a:t>
            </a:r>
          </a:p>
          <a:p>
            <a:r>
              <a:rPr lang="en-US" sz="3200" b="1" dirty="0" smtClean="0"/>
              <a:t>Advantages</a:t>
            </a:r>
          </a:p>
          <a:p>
            <a:pPr lvl="1"/>
            <a:r>
              <a:rPr lang="en-US" sz="2800" dirty="0" smtClean="0"/>
              <a:t>Compute only necessary queries</a:t>
            </a:r>
          </a:p>
          <a:p>
            <a:pPr lvl="1"/>
            <a:r>
              <a:rPr lang="en-US" sz="2800" dirty="0" smtClean="0"/>
              <a:t>Enables models to be changed rapidly and bandit exploration</a:t>
            </a:r>
          </a:p>
          <a:p>
            <a:pPr lvl="1"/>
            <a:r>
              <a:rPr lang="en-US" sz="2800" dirty="0" smtClean="0"/>
              <a:t>Queries do not need to be from small ground set</a:t>
            </a:r>
          </a:p>
          <a:p>
            <a:r>
              <a:rPr lang="en-US" sz="3200" b="1" dirty="0" smtClean="0"/>
              <a:t>Disadvantages</a:t>
            </a:r>
          </a:p>
          <a:p>
            <a:pPr lvl="1"/>
            <a:r>
              <a:rPr lang="en-US" sz="2800" dirty="0" smtClean="0"/>
              <a:t>Increases complexity and computation overhead of serving system</a:t>
            </a:r>
          </a:p>
          <a:p>
            <a:pPr lvl="1"/>
            <a:r>
              <a:rPr lang="en-US" sz="2800" dirty="0" smtClean="0"/>
              <a:t>Requires low and predictable latency from models</a:t>
            </a:r>
          </a:p>
          <a:p>
            <a:pPr lvl="2"/>
            <a:endParaRPr lang="en-US" sz="2400" dirty="0" smtClean="0"/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1621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6293" y="41963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61635" y="2755888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497633" y="3498681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347701" y="2083270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706506" y="25393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U-Turn Arrow 6"/>
          <p:cNvSpPr/>
          <p:nvPr/>
        </p:nvSpPr>
        <p:spPr>
          <a:xfrm rot="10800000">
            <a:off x="669801" y="4638326"/>
            <a:ext cx="10142783" cy="1491437"/>
          </a:xfrm>
          <a:custGeom>
            <a:avLst/>
            <a:gdLst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85953 w 7802680"/>
              <a:gd name="connsiteY14" fmla="*/ 1118578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79647 w 7802680"/>
              <a:gd name="connsiteY14" fmla="*/ 658225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0 w 7802680"/>
              <a:gd name="connsiteY14" fmla="*/ 1118578 h 1118578"/>
              <a:gd name="connsiteX0" fmla="*/ 285953 w 7802680"/>
              <a:gd name="connsiteY0" fmla="*/ 4893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2680" h="1118578">
                <a:moveTo>
                  <a:pt x="285953" y="489378"/>
                </a:moveTo>
                <a:lnTo>
                  <a:pt x="0" y="489378"/>
                </a:lnTo>
                <a:cubicBezTo>
                  <a:pt x="0" y="219102"/>
                  <a:pt x="219102" y="0"/>
                  <a:pt x="489378" y="0"/>
                </a:cubicBezTo>
                <a:lnTo>
                  <a:pt x="7181701" y="0"/>
                </a:lnTo>
                <a:cubicBezTo>
                  <a:pt x="7451977" y="0"/>
                  <a:pt x="7671079" y="219102"/>
                  <a:pt x="7671079" y="489378"/>
                </a:cubicBezTo>
                <a:lnTo>
                  <a:pt x="7671079" y="838934"/>
                </a:lnTo>
                <a:lnTo>
                  <a:pt x="7802680" y="838934"/>
                </a:lnTo>
                <a:lnTo>
                  <a:pt x="7528103" y="1118578"/>
                </a:lnTo>
                <a:lnTo>
                  <a:pt x="7253525" y="838934"/>
                </a:lnTo>
                <a:lnTo>
                  <a:pt x="7385126" y="838934"/>
                </a:lnTo>
                <a:lnTo>
                  <a:pt x="7385126" y="489378"/>
                </a:lnTo>
                <a:cubicBezTo>
                  <a:pt x="7385126" y="377029"/>
                  <a:pt x="7294050" y="285953"/>
                  <a:pt x="7181701" y="285953"/>
                </a:cubicBezTo>
                <a:lnTo>
                  <a:pt x="489378" y="285953"/>
                </a:lnTo>
                <a:cubicBezTo>
                  <a:pt x="377029" y="285953"/>
                  <a:pt x="285953" y="377029"/>
                  <a:pt x="285953" y="489378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00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6871" y="5128515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 Neue" charset="0"/>
                <a:ea typeface="Helvetica Neue" charset="0"/>
                <a:cs typeface="Helvetica Neue" charset="0"/>
              </a:rPr>
              <a:t>Feedback</a:t>
            </a:r>
            <a:endParaRPr lang="en-US" sz="3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57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70851" y="1907241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506849" y="1889504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715722" y="1690714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U-Turn Arrow 6"/>
          <p:cNvSpPr/>
          <p:nvPr/>
        </p:nvSpPr>
        <p:spPr>
          <a:xfrm rot="10800000">
            <a:off x="729736" y="5098897"/>
            <a:ext cx="10142783" cy="1491437"/>
          </a:xfrm>
          <a:custGeom>
            <a:avLst/>
            <a:gdLst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85953 w 7802680"/>
              <a:gd name="connsiteY14" fmla="*/ 1118578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79647 w 7802680"/>
              <a:gd name="connsiteY14" fmla="*/ 658225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0 w 7802680"/>
              <a:gd name="connsiteY14" fmla="*/ 1118578 h 1118578"/>
              <a:gd name="connsiteX0" fmla="*/ 285953 w 7802680"/>
              <a:gd name="connsiteY0" fmla="*/ 4893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2680" h="1118578">
                <a:moveTo>
                  <a:pt x="285953" y="489378"/>
                </a:moveTo>
                <a:lnTo>
                  <a:pt x="0" y="489378"/>
                </a:lnTo>
                <a:cubicBezTo>
                  <a:pt x="0" y="219102"/>
                  <a:pt x="219102" y="0"/>
                  <a:pt x="489378" y="0"/>
                </a:cubicBezTo>
                <a:lnTo>
                  <a:pt x="7181701" y="0"/>
                </a:lnTo>
                <a:cubicBezTo>
                  <a:pt x="7451977" y="0"/>
                  <a:pt x="7671079" y="219102"/>
                  <a:pt x="7671079" y="489378"/>
                </a:cubicBezTo>
                <a:lnTo>
                  <a:pt x="7671079" y="838934"/>
                </a:lnTo>
                <a:lnTo>
                  <a:pt x="7802680" y="838934"/>
                </a:lnTo>
                <a:lnTo>
                  <a:pt x="7528103" y="1118578"/>
                </a:lnTo>
                <a:lnTo>
                  <a:pt x="7253525" y="838934"/>
                </a:lnTo>
                <a:lnTo>
                  <a:pt x="7385126" y="838934"/>
                </a:lnTo>
                <a:lnTo>
                  <a:pt x="7385126" y="489378"/>
                </a:lnTo>
                <a:cubicBezTo>
                  <a:pt x="7385126" y="377029"/>
                  <a:pt x="7294050" y="285953"/>
                  <a:pt x="7181701" y="285953"/>
                </a:cubicBezTo>
                <a:lnTo>
                  <a:pt x="489378" y="285953"/>
                </a:lnTo>
                <a:cubicBezTo>
                  <a:pt x="377029" y="285953"/>
                  <a:pt x="285953" y="377029"/>
                  <a:pt x="285953" y="489378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00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806" y="5589086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 Neue" charset="0"/>
                <a:ea typeface="Helvetica Neue" charset="0"/>
                <a:cs typeface="Helvetica Neue" charset="0"/>
              </a:rPr>
              <a:t>Feedback</a:t>
            </a:r>
            <a:endParaRPr lang="en-US" sz="3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46930" y="3675896"/>
            <a:ext cx="750839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</a:rPr>
              <a:t>Timescale: 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hours to weeks</a:t>
            </a:r>
          </a:p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Issues: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No standard solutions </a:t>
            </a:r>
            <a:r>
              <a:rPr lang="is-I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…</a:t>
            </a:r>
          </a:p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implicit feedback, sample bias, </a:t>
            </a:r>
            <a:r>
              <a:rPr lang="is-I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…</a:t>
            </a:r>
            <a:endParaRPr lang="en-US" sz="3200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4690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66" y="366420"/>
            <a:ext cx="11629389" cy="1325563"/>
          </a:xfrm>
        </p:spPr>
        <p:txBody>
          <a:bodyPr/>
          <a:lstStyle/>
          <a:p>
            <a:r>
              <a:rPr lang="en-US" dirty="0" smtClean="0"/>
              <a:t>Why is                                       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944" y="1845676"/>
            <a:ext cx="10899938" cy="46291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Multiple types of feedback: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</a:rPr>
              <a:t>implicit feedback:</a:t>
            </a:r>
            <a:r>
              <a:rPr lang="en-US" sz="2800" dirty="0" smtClean="0"/>
              <a:t> absence of the correct label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</a:rPr>
              <a:t>delayed </a:t>
            </a:r>
            <a:r>
              <a:rPr lang="en-US" sz="2800" b="1" dirty="0">
                <a:solidFill>
                  <a:schemeClr val="accent2"/>
                </a:solidFill>
              </a:rPr>
              <a:t>feedback: </a:t>
            </a:r>
            <a:r>
              <a:rPr lang="en-US" sz="2800" dirty="0" smtClean="0"/>
              <a:t>need to join feedback with previous prediction state</a:t>
            </a:r>
          </a:p>
          <a:p>
            <a:r>
              <a:rPr lang="en-US" sz="3200" dirty="0" smtClean="0"/>
              <a:t>Exposes system to </a:t>
            </a:r>
            <a:r>
              <a:rPr lang="en-US" sz="3200" b="1" dirty="0" smtClean="0">
                <a:solidFill>
                  <a:schemeClr val="accent2"/>
                </a:solidFill>
              </a:rPr>
              <a:t>feedback loops</a:t>
            </a:r>
          </a:p>
          <a:p>
            <a:pPr lvl="1"/>
            <a:r>
              <a:rPr lang="en-US" sz="2800" i="1" dirty="0" smtClean="0"/>
              <a:t>If we only play the top songs how will we discover new hits?</a:t>
            </a:r>
            <a:endParaRPr lang="en-US" sz="2800" dirty="0" smtClean="0"/>
          </a:p>
          <a:p>
            <a:r>
              <a:rPr lang="en-US" sz="3200" dirty="0" smtClean="0"/>
              <a:t>Need to address </a:t>
            </a:r>
            <a:r>
              <a:rPr lang="en-US" sz="3200" b="1" dirty="0" smtClean="0">
                <a:solidFill>
                  <a:schemeClr val="accent2"/>
                </a:solidFill>
              </a:rPr>
              <a:t>concept drift </a:t>
            </a:r>
            <a:r>
              <a:rPr lang="en-US" sz="3200" dirty="0" smtClean="0"/>
              <a:t>and </a:t>
            </a:r>
            <a:r>
              <a:rPr lang="en-US" sz="3200" b="1" dirty="0" smtClean="0">
                <a:solidFill>
                  <a:schemeClr val="accent2"/>
                </a:solidFill>
              </a:rPr>
              <a:t>temporal variation</a:t>
            </a:r>
          </a:p>
          <a:p>
            <a:pPr lvl="1"/>
            <a:r>
              <a:rPr lang="en-US" sz="2800" dirty="0" smtClean="0"/>
              <a:t>H</a:t>
            </a:r>
            <a:r>
              <a:rPr lang="is-IS" sz="2800" dirty="0" smtClean="0"/>
              <a:t>ow do we </a:t>
            </a:r>
            <a:r>
              <a:rPr lang="is-IS" sz="2800" b="1" dirty="0"/>
              <a:t>forget the </a:t>
            </a:r>
            <a:r>
              <a:rPr lang="is-IS" sz="2800" b="1" dirty="0" smtClean="0"/>
              <a:t>past </a:t>
            </a:r>
            <a:r>
              <a:rPr lang="is-IS" sz="2800" dirty="0" smtClean="0"/>
              <a:t>and </a:t>
            </a:r>
            <a:r>
              <a:rPr lang="is-IS" sz="2800" b="1" dirty="0" smtClean="0"/>
              <a:t>model time directly</a:t>
            </a:r>
            <a:endParaRPr lang="is-I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2397353" y="520113"/>
            <a:ext cx="5990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Closing the Loop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7311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88" y="307541"/>
            <a:ext cx="10515600" cy="1325563"/>
          </a:xfrm>
        </p:spPr>
        <p:txBody>
          <a:bodyPr/>
          <a:lstStyle/>
          <a:p>
            <a:r>
              <a:rPr lang="en-US" dirty="0" smtClean="0"/>
              <a:t>Management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376" y="1633104"/>
            <a:ext cx="10515600" cy="4351339"/>
          </a:xfrm>
        </p:spPr>
        <p:txBody>
          <a:bodyPr/>
          <a:lstStyle/>
          <a:p>
            <a:r>
              <a:rPr lang="is-IS" dirty="0" smtClean="0"/>
              <a:t>Desiging specifications and test for ML Systems can be difficult</a:t>
            </a:r>
          </a:p>
          <a:p>
            <a:endParaRPr lang="is-IS" dirty="0" smtClean="0"/>
          </a:p>
          <a:p>
            <a:r>
              <a:rPr lang="is-IS" dirty="0" smtClean="0"/>
              <a:t>Entagled dependencies: </a:t>
            </a:r>
          </a:p>
          <a:p>
            <a:pPr lvl="1"/>
            <a:r>
              <a:rPr lang="is-IS" dirty="0" smtClean="0"/>
              <a:t>Data and Code</a:t>
            </a:r>
          </a:p>
          <a:p>
            <a:pPr lvl="1"/>
            <a:r>
              <a:rPr lang="is-IS" dirty="0" smtClean="0"/>
              <a:t>Pipelines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61545" y="3957922"/>
            <a:ext cx="1436612" cy="1954416"/>
            <a:chOff x="280877" y="4168344"/>
            <a:chExt cx="1436612" cy="19544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57200" y="4636532"/>
              <a:ext cx="990601" cy="14862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80877" y="4168344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/>
                  <a:cs typeface="Gill Sans Light"/>
                </a:rPr>
                <a:t>Cat Photo</a:t>
              </a:r>
              <a:endParaRPr lang="en-US" sz="2400" dirty="0">
                <a:latin typeface="Gill Sans Light"/>
                <a:cs typeface="Gill Sans Light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510953" y="4211513"/>
            <a:ext cx="860446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err="1"/>
              <a:t>isCat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631240" y="4965974"/>
            <a:ext cx="1106300" cy="1292789"/>
            <a:chOff x="6550572" y="5176395"/>
            <a:chExt cx="1106300" cy="1292789"/>
          </a:xfrm>
        </p:grpSpPr>
        <p:grpSp>
          <p:nvGrpSpPr>
            <p:cNvPr id="9" name="Group 8"/>
            <p:cNvGrpSpPr/>
            <p:nvPr/>
          </p:nvGrpSpPr>
          <p:grpSpPr>
            <a:xfrm>
              <a:off x="6578713" y="5176395"/>
              <a:ext cx="1078159" cy="599976"/>
              <a:chOff x="10338786" y="5309846"/>
              <a:chExt cx="1078159" cy="599976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10894317" y="5619018"/>
                <a:ext cx="522628" cy="32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10338786" y="5471650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10521375" y="5309846"/>
                <a:ext cx="599976" cy="599976"/>
                <a:chOff x="3733800" y="3505200"/>
                <a:chExt cx="1676400" cy="1676400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6550572" y="5822853"/>
              <a:ext cx="10214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Light"/>
                  <a:cs typeface="Gill Sans Light"/>
                </a:rPr>
                <a:t>Cuteness</a:t>
              </a:r>
            </a:p>
            <a:p>
              <a:r>
                <a:rPr lang="en-US" dirty="0">
                  <a:latin typeface="Gill Sans Light"/>
                  <a:cs typeface="Gill Sans Light"/>
                </a:rPr>
                <a:t>Predictor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28469" y="4126122"/>
            <a:ext cx="1988674" cy="1015790"/>
            <a:chOff x="1447801" y="4336544"/>
            <a:chExt cx="1988674" cy="1015790"/>
          </a:xfrm>
        </p:grpSpPr>
        <p:grpSp>
          <p:nvGrpSpPr>
            <p:cNvPr id="20" name="Group 19"/>
            <p:cNvGrpSpPr/>
            <p:nvPr/>
          </p:nvGrpSpPr>
          <p:grpSpPr>
            <a:xfrm>
              <a:off x="2057400" y="4336544"/>
              <a:ext cx="1379075" cy="1015790"/>
              <a:chOff x="2057400" y="4336544"/>
              <a:chExt cx="1379075" cy="1015790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2841531" y="4648942"/>
                <a:ext cx="59494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2286000" y="4498348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468589" y="4336544"/>
                <a:ext cx="599976" cy="599976"/>
                <a:chOff x="3733800" y="3505200"/>
                <a:chExt cx="1676400" cy="1676400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2057400" y="4983002"/>
                <a:ext cx="1356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Gill Sans Light"/>
                    <a:cs typeface="Gill Sans Light"/>
                  </a:rPr>
                  <a:t>Cat Classifier</a:t>
                </a:r>
                <a:endParaRPr lang="en-US" dirty="0">
                  <a:latin typeface="Gill Sans Light"/>
                  <a:cs typeface="Gill Sans Light"/>
                </a:endParaRP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V="1">
              <a:off x="1447801" y="4645716"/>
              <a:ext cx="838199" cy="46449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528469" y="4126122"/>
            <a:ext cx="4573840" cy="1263336"/>
            <a:chOff x="1447801" y="4336544"/>
            <a:chExt cx="4573840" cy="1263336"/>
          </a:xfrm>
        </p:grpSpPr>
        <p:grpSp>
          <p:nvGrpSpPr>
            <p:cNvPr id="32" name="Group 31"/>
            <p:cNvGrpSpPr/>
            <p:nvPr/>
          </p:nvGrpSpPr>
          <p:grpSpPr>
            <a:xfrm>
              <a:off x="4943482" y="4336544"/>
              <a:ext cx="1078159" cy="599976"/>
              <a:chOff x="5464143" y="4336544"/>
              <a:chExt cx="1078159" cy="599976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6019674" y="4645716"/>
                <a:ext cx="522628" cy="32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5464143" y="4498348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/>
              <p:cNvGrpSpPr/>
              <p:nvPr/>
            </p:nvGrpSpPr>
            <p:grpSpPr>
              <a:xfrm>
                <a:off x="5646732" y="4336544"/>
                <a:ext cx="599976" cy="599976"/>
                <a:chOff x="3733800" y="3505200"/>
                <a:chExt cx="1676400" cy="1676400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952445" y="4934131"/>
              <a:ext cx="970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Light"/>
                  <a:cs typeface="Gill Sans Light"/>
                </a:rPr>
                <a:t>Animal</a:t>
              </a:r>
            </a:p>
            <a:p>
              <a:r>
                <a:rPr lang="en-US" dirty="0">
                  <a:latin typeface="Gill Sans Light"/>
                  <a:cs typeface="Gill Sans Light"/>
                </a:rPr>
                <a:t>Classifier</a:t>
              </a:r>
            </a:p>
          </p:txBody>
        </p:sp>
        <p:cxnSp>
          <p:nvCxnSpPr>
            <p:cNvPr id="34" name="Elbow Connector 33"/>
            <p:cNvCxnSpPr/>
            <p:nvPr/>
          </p:nvCxnSpPr>
          <p:spPr>
            <a:xfrm flipV="1">
              <a:off x="1447801" y="4818922"/>
              <a:ext cx="3476137" cy="780958"/>
            </a:xfrm>
            <a:prstGeom prst="bentConnector3">
              <a:avLst>
                <a:gd name="adj1" fmla="val 87729"/>
              </a:avLst>
            </a:prstGeom>
            <a:ln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>
            <a:off x="6371399" y="4430599"/>
            <a:ext cx="633208" cy="1159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9748839" y="5046875"/>
            <a:ext cx="1272449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Cute!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8169498" y="4223105"/>
            <a:ext cx="1272449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err="1"/>
              <a:t>isAnimal</a:t>
            </a:r>
            <a:endParaRPr lang="en-US" dirty="0"/>
          </a:p>
        </p:txBody>
      </p:sp>
      <p:cxnSp>
        <p:nvCxnSpPr>
          <p:cNvPr id="46" name="Elbow Connector 45"/>
          <p:cNvCxnSpPr/>
          <p:nvPr/>
        </p:nvCxnSpPr>
        <p:spPr>
          <a:xfrm rot="5400000" flipH="1" flipV="1">
            <a:off x="5594553" y="2886949"/>
            <a:ext cx="464004" cy="5586774"/>
          </a:xfrm>
          <a:prstGeom prst="bentConnector4">
            <a:avLst>
              <a:gd name="adj1" fmla="val -49267"/>
              <a:gd name="adj2" fmla="val 91118"/>
            </a:avLst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5400000">
            <a:off x="8511602" y="4791730"/>
            <a:ext cx="424575" cy="16366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14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6293" y="41963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61635" y="2755888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497633" y="3498681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347701" y="2083270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706506" y="25393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U-Turn Arrow 6"/>
          <p:cNvSpPr/>
          <p:nvPr/>
        </p:nvSpPr>
        <p:spPr>
          <a:xfrm rot="10800000">
            <a:off x="669801" y="4638326"/>
            <a:ext cx="10142783" cy="1491437"/>
          </a:xfrm>
          <a:custGeom>
            <a:avLst/>
            <a:gdLst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85953 w 7802680"/>
              <a:gd name="connsiteY14" fmla="*/ 1118578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279647 w 7802680"/>
              <a:gd name="connsiteY14" fmla="*/ 658225 h 1118578"/>
              <a:gd name="connsiteX15" fmla="*/ 0 w 7802680"/>
              <a:gd name="connsiteY15" fmla="*/ 1118578 h 1118578"/>
              <a:gd name="connsiteX0" fmla="*/ 0 w 7802680"/>
              <a:gd name="connsiteY0" fmla="*/ 11185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  <a:gd name="connsiteX14" fmla="*/ 0 w 7802680"/>
              <a:gd name="connsiteY14" fmla="*/ 1118578 h 1118578"/>
              <a:gd name="connsiteX0" fmla="*/ 285953 w 7802680"/>
              <a:gd name="connsiteY0" fmla="*/ 489378 h 1118578"/>
              <a:gd name="connsiteX1" fmla="*/ 0 w 7802680"/>
              <a:gd name="connsiteY1" fmla="*/ 489378 h 1118578"/>
              <a:gd name="connsiteX2" fmla="*/ 489378 w 7802680"/>
              <a:gd name="connsiteY2" fmla="*/ 0 h 1118578"/>
              <a:gd name="connsiteX3" fmla="*/ 7181701 w 7802680"/>
              <a:gd name="connsiteY3" fmla="*/ 0 h 1118578"/>
              <a:gd name="connsiteX4" fmla="*/ 7671079 w 7802680"/>
              <a:gd name="connsiteY4" fmla="*/ 489378 h 1118578"/>
              <a:gd name="connsiteX5" fmla="*/ 7671079 w 7802680"/>
              <a:gd name="connsiteY5" fmla="*/ 838934 h 1118578"/>
              <a:gd name="connsiteX6" fmla="*/ 7802680 w 7802680"/>
              <a:gd name="connsiteY6" fmla="*/ 838934 h 1118578"/>
              <a:gd name="connsiteX7" fmla="*/ 7528103 w 7802680"/>
              <a:gd name="connsiteY7" fmla="*/ 1118578 h 1118578"/>
              <a:gd name="connsiteX8" fmla="*/ 7253525 w 7802680"/>
              <a:gd name="connsiteY8" fmla="*/ 838934 h 1118578"/>
              <a:gd name="connsiteX9" fmla="*/ 7385126 w 7802680"/>
              <a:gd name="connsiteY9" fmla="*/ 838934 h 1118578"/>
              <a:gd name="connsiteX10" fmla="*/ 7385126 w 7802680"/>
              <a:gd name="connsiteY10" fmla="*/ 489378 h 1118578"/>
              <a:gd name="connsiteX11" fmla="*/ 7181701 w 7802680"/>
              <a:gd name="connsiteY11" fmla="*/ 285953 h 1118578"/>
              <a:gd name="connsiteX12" fmla="*/ 489378 w 7802680"/>
              <a:gd name="connsiteY12" fmla="*/ 285953 h 1118578"/>
              <a:gd name="connsiteX13" fmla="*/ 285953 w 7802680"/>
              <a:gd name="connsiteY13" fmla="*/ 489378 h 111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2680" h="1118578">
                <a:moveTo>
                  <a:pt x="285953" y="489378"/>
                </a:moveTo>
                <a:lnTo>
                  <a:pt x="0" y="489378"/>
                </a:lnTo>
                <a:cubicBezTo>
                  <a:pt x="0" y="219102"/>
                  <a:pt x="219102" y="0"/>
                  <a:pt x="489378" y="0"/>
                </a:cubicBezTo>
                <a:lnTo>
                  <a:pt x="7181701" y="0"/>
                </a:lnTo>
                <a:cubicBezTo>
                  <a:pt x="7451977" y="0"/>
                  <a:pt x="7671079" y="219102"/>
                  <a:pt x="7671079" y="489378"/>
                </a:cubicBezTo>
                <a:lnTo>
                  <a:pt x="7671079" y="838934"/>
                </a:lnTo>
                <a:lnTo>
                  <a:pt x="7802680" y="838934"/>
                </a:lnTo>
                <a:lnTo>
                  <a:pt x="7528103" y="1118578"/>
                </a:lnTo>
                <a:lnTo>
                  <a:pt x="7253525" y="838934"/>
                </a:lnTo>
                <a:lnTo>
                  <a:pt x="7385126" y="838934"/>
                </a:lnTo>
                <a:lnTo>
                  <a:pt x="7385126" y="489378"/>
                </a:lnTo>
                <a:cubicBezTo>
                  <a:pt x="7385126" y="377029"/>
                  <a:pt x="7294050" y="285953"/>
                  <a:pt x="7181701" y="285953"/>
                </a:cubicBezTo>
                <a:lnTo>
                  <a:pt x="489378" y="285953"/>
                </a:lnTo>
                <a:cubicBezTo>
                  <a:pt x="377029" y="285953"/>
                  <a:pt x="285953" y="377029"/>
                  <a:pt x="285953" y="489378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00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6871" y="5128515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 Neue" charset="0"/>
                <a:ea typeface="Helvetica Neue" charset="0"/>
                <a:cs typeface="Helvetica Neue" charset="0"/>
              </a:rPr>
              <a:t>Feedback</a:t>
            </a:r>
            <a:endParaRPr lang="en-US" sz="3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90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194630" y="1901164"/>
            <a:ext cx="1904865" cy="2908912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319249" y="3961358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4362996" y="2411042"/>
            <a:ext cx="2677293" cy="15819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70158" y="2428566"/>
            <a:ext cx="2649647" cy="1532793"/>
            <a:chOff x="6031930" y="1896432"/>
            <a:chExt cx="1987235" cy="1149595"/>
          </a:xfrm>
        </p:grpSpPr>
        <p:grpSp>
          <p:nvGrpSpPr>
            <p:cNvPr id="74" name="Group 73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823309" y="596893"/>
            <a:ext cx="812780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Systems for Machine 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6245" y="4926671"/>
            <a:ext cx="96885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</a:rPr>
              <a:t>Timescale: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inutes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to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d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ays</a:t>
            </a:r>
          </a:p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Systems: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o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ffline and batch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optimized</a:t>
            </a:r>
          </a:p>
          <a:p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Heavily studied ... primary focus of the </a:t>
            </a:r>
            <a:r>
              <a:rPr lang="en-US" sz="3200" b="1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ML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</a:t>
            </a:r>
            <a:r>
              <a:rPr lang="en-US" sz="3200" b="1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research</a:t>
            </a:r>
            <a:endParaRPr lang="en-US" sz="3200" b="1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6293" y="41963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61635" y="2755888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497633" y="3498681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347701" y="2083270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706506" y="25393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9801" y="4638326"/>
            <a:ext cx="10142783" cy="1491437"/>
            <a:chOff x="669801" y="4638326"/>
            <a:chExt cx="10142783" cy="1491437"/>
          </a:xfrm>
        </p:grpSpPr>
        <p:sp>
          <p:nvSpPr>
            <p:cNvPr id="74" name="U-Turn Arrow 6"/>
            <p:cNvSpPr/>
            <p:nvPr/>
          </p:nvSpPr>
          <p:spPr>
            <a:xfrm rot="10800000">
              <a:off x="669801" y="4638326"/>
              <a:ext cx="10142783" cy="1491437"/>
            </a:xfrm>
            <a:custGeom>
              <a:avLst/>
              <a:gdLst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285953 w 7802680"/>
                <a:gd name="connsiteY14" fmla="*/ 1118578 h 1118578"/>
                <a:gd name="connsiteX15" fmla="*/ 0 w 7802680"/>
                <a:gd name="connsiteY15" fmla="*/ 1118578 h 1118578"/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279647 w 7802680"/>
                <a:gd name="connsiteY14" fmla="*/ 658225 h 1118578"/>
                <a:gd name="connsiteX15" fmla="*/ 0 w 7802680"/>
                <a:gd name="connsiteY15" fmla="*/ 1118578 h 1118578"/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0 w 7802680"/>
                <a:gd name="connsiteY14" fmla="*/ 1118578 h 1118578"/>
                <a:gd name="connsiteX0" fmla="*/ 285953 w 7802680"/>
                <a:gd name="connsiteY0" fmla="*/ 4893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2680" h="1118578">
                  <a:moveTo>
                    <a:pt x="285953" y="489378"/>
                  </a:moveTo>
                  <a:lnTo>
                    <a:pt x="0" y="489378"/>
                  </a:lnTo>
                  <a:cubicBezTo>
                    <a:pt x="0" y="219102"/>
                    <a:pt x="219102" y="0"/>
                    <a:pt x="489378" y="0"/>
                  </a:cubicBezTo>
                  <a:lnTo>
                    <a:pt x="7181701" y="0"/>
                  </a:lnTo>
                  <a:cubicBezTo>
                    <a:pt x="7451977" y="0"/>
                    <a:pt x="7671079" y="219102"/>
                    <a:pt x="7671079" y="489378"/>
                  </a:cubicBezTo>
                  <a:lnTo>
                    <a:pt x="7671079" y="838934"/>
                  </a:lnTo>
                  <a:lnTo>
                    <a:pt x="7802680" y="838934"/>
                  </a:lnTo>
                  <a:lnTo>
                    <a:pt x="7528103" y="1118578"/>
                  </a:lnTo>
                  <a:lnTo>
                    <a:pt x="7253525" y="838934"/>
                  </a:lnTo>
                  <a:lnTo>
                    <a:pt x="7385126" y="838934"/>
                  </a:lnTo>
                  <a:lnTo>
                    <a:pt x="7385126" y="489378"/>
                  </a:lnTo>
                  <a:cubicBezTo>
                    <a:pt x="7385126" y="377029"/>
                    <a:pt x="7294050" y="285953"/>
                    <a:pt x="7181701" y="285953"/>
                  </a:cubicBezTo>
                  <a:lnTo>
                    <a:pt x="489378" y="285953"/>
                  </a:lnTo>
                  <a:cubicBezTo>
                    <a:pt x="377029" y="285953"/>
                    <a:pt x="285953" y="377029"/>
                    <a:pt x="285953" y="489378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50000">
                  <a:srgbClr val="C00000"/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06871" y="5128515"/>
              <a:ext cx="2230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  <a:endParaRPr lang="en-US" sz="360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8408" y="1708658"/>
            <a:ext cx="12192000" cy="45853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U-Turn Arrow 8"/>
          <p:cNvSpPr/>
          <p:nvPr/>
        </p:nvSpPr>
        <p:spPr>
          <a:xfrm rot="16200000">
            <a:off x="3021628" y="-785068"/>
            <a:ext cx="3566667" cy="8554121"/>
          </a:xfrm>
          <a:prstGeom prst="uturnArrow">
            <a:avLst>
              <a:gd name="adj1" fmla="val 14058"/>
              <a:gd name="adj2" fmla="val 17465"/>
              <a:gd name="adj3" fmla="val 24153"/>
              <a:gd name="adj4" fmla="val 40787"/>
              <a:gd name="adj5" fmla="val 82802"/>
            </a:avLst>
          </a:prstGeom>
          <a:gradFill flip="none" rotWithShape="1">
            <a:gsLst>
              <a:gs pos="84000">
                <a:schemeClr val="accent2"/>
              </a:gs>
              <a:gs pos="1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rot="10800000" flipH="1">
            <a:off x="6990184" y="1423438"/>
            <a:ext cx="4328711" cy="410954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8598"/>
              <a:gd name="adj5" fmla="val 12500"/>
            </a:avLst>
          </a:prstGeom>
          <a:gradFill>
            <a:gsLst>
              <a:gs pos="84000">
                <a:schemeClr val="accent5"/>
              </a:gs>
              <a:gs pos="1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3207" y="3026018"/>
            <a:ext cx="2173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Responsive</a:t>
            </a:r>
          </a:p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(~10ms)</a:t>
            </a:r>
            <a:endParaRPr lang="en-US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88242" y="3184700"/>
            <a:ext cx="2361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Adaptive</a:t>
            </a:r>
          </a:p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(~1 seconds)</a:t>
            </a:r>
            <a:endParaRPr lang="en-US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4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6293" y="41963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61635" y="2755888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497633" y="3498681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347701" y="2083270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706506" y="25393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9801" y="4638326"/>
            <a:ext cx="10142783" cy="1491437"/>
            <a:chOff x="669801" y="4638326"/>
            <a:chExt cx="10142783" cy="1491437"/>
          </a:xfrm>
        </p:grpSpPr>
        <p:sp>
          <p:nvSpPr>
            <p:cNvPr id="74" name="U-Turn Arrow 6"/>
            <p:cNvSpPr/>
            <p:nvPr/>
          </p:nvSpPr>
          <p:spPr>
            <a:xfrm rot="10800000">
              <a:off x="669801" y="4638326"/>
              <a:ext cx="10142783" cy="1491437"/>
            </a:xfrm>
            <a:custGeom>
              <a:avLst/>
              <a:gdLst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285953 w 7802680"/>
                <a:gd name="connsiteY14" fmla="*/ 1118578 h 1118578"/>
                <a:gd name="connsiteX15" fmla="*/ 0 w 7802680"/>
                <a:gd name="connsiteY15" fmla="*/ 1118578 h 1118578"/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279647 w 7802680"/>
                <a:gd name="connsiteY14" fmla="*/ 658225 h 1118578"/>
                <a:gd name="connsiteX15" fmla="*/ 0 w 7802680"/>
                <a:gd name="connsiteY15" fmla="*/ 1118578 h 1118578"/>
                <a:gd name="connsiteX0" fmla="*/ 0 w 7802680"/>
                <a:gd name="connsiteY0" fmla="*/ 11185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  <a:gd name="connsiteX14" fmla="*/ 0 w 7802680"/>
                <a:gd name="connsiteY14" fmla="*/ 1118578 h 1118578"/>
                <a:gd name="connsiteX0" fmla="*/ 285953 w 7802680"/>
                <a:gd name="connsiteY0" fmla="*/ 489378 h 1118578"/>
                <a:gd name="connsiteX1" fmla="*/ 0 w 7802680"/>
                <a:gd name="connsiteY1" fmla="*/ 489378 h 1118578"/>
                <a:gd name="connsiteX2" fmla="*/ 489378 w 7802680"/>
                <a:gd name="connsiteY2" fmla="*/ 0 h 1118578"/>
                <a:gd name="connsiteX3" fmla="*/ 7181701 w 7802680"/>
                <a:gd name="connsiteY3" fmla="*/ 0 h 1118578"/>
                <a:gd name="connsiteX4" fmla="*/ 7671079 w 7802680"/>
                <a:gd name="connsiteY4" fmla="*/ 489378 h 1118578"/>
                <a:gd name="connsiteX5" fmla="*/ 7671079 w 7802680"/>
                <a:gd name="connsiteY5" fmla="*/ 838934 h 1118578"/>
                <a:gd name="connsiteX6" fmla="*/ 7802680 w 7802680"/>
                <a:gd name="connsiteY6" fmla="*/ 838934 h 1118578"/>
                <a:gd name="connsiteX7" fmla="*/ 7528103 w 7802680"/>
                <a:gd name="connsiteY7" fmla="*/ 1118578 h 1118578"/>
                <a:gd name="connsiteX8" fmla="*/ 7253525 w 7802680"/>
                <a:gd name="connsiteY8" fmla="*/ 838934 h 1118578"/>
                <a:gd name="connsiteX9" fmla="*/ 7385126 w 7802680"/>
                <a:gd name="connsiteY9" fmla="*/ 838934 h 1118578"/>
                <a:gd name="connsiteX10" fmla="*/ 7385126 w 7802680"/>
                <a:gd name="connsiteY10" fmla="*/ 489378 h 1118578"/>
                <a:gd name="connsiteX11" fmla="*/ 7181701 w 7802680"/>
                <a:gd name="connsiteY11" fmla="*/ 285953 h 1118578"/>
                <a:gd name="connsiteX12" fmla="*/ 489378 w 7802680"/>
                <a:gd name="connsiteY12" fmla="*/ 285953 h 1118578"/>
                <a:gd name="connsiteX13" fmla="*/ 285953 w 7802680"/>
                <a:gd name="connsiteY13" fmla="*/ 489378 h 111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2680" h="1118578">
                  <a:moveTo>
                    <a:pt x="285953" y="489378"/>
                  </a:moveTo>
                  <a:lnTo>
                    <a:pt x="0" y="489378"/>
                  </a:lnTo>
                  <a:cubicBezTo>
                    <a:pt x="0" y="219102"/>
                    <a:pt x="219102" y="0"/>
                    <a:pt x="489378" y="0"/>
                  </a:cubicBezTo>
                  <a:lnTo>
                    <a:pt x="7181701" y="0"/>
                  </a:lnTo>
                  <a:cubicBezTo>
                    <a:pt x="7451977" y="0"/>
                    <a:pt x="7671079" y="219102"/>
                    <a:pt x="7671079" y="489378"/>
                  </a:cubicBezTo>
                  <a:lnTo>
                    <a:pt x="7671079" y="838934"/>
                  </a:lnTo>
                  <a:lnTo>
                    <a:pt x="7802680" y="838934"/>
                  </a:lnTo>
                  <a:lnTo>
                    <a:pt x="7528103" y="1118578"/>
                  </a:lnTo>
                  <a:lnTo>
                    <a:pt x="7253525" y="838934"/>
                  </a:lnTo>
                  <a:lnTo>
                    <a:pt x="7385126" y="838934"/>
                  </a:lnTo>
                  <a:lnTo>
                    <a:pt x="7385126" y="489378"/>
                  </a:lnTo>
                  <a:cubicBezTo>
                    <a:pt x="7385126" y="377029"/>
                    <a:pt x="7294050" y="285953"/>
                    <a:pt x="7181701" y="285953"/>
                  </a:cubicBezTo>
                  <a:lnTo>
                    <a:pt x="489378" y="285953"/>
                  </a:lnTo>
                  <a:cubicBezTo>
                    <a:pt x="377029" y="285953"/>
                    <a:pt x="285953" y="377029"/>
                    <a:pt x="285953" y="489378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50000">
                  <a:srgbClr val="C00000"/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06871" y="5128515"/>
              <a:ext cx="2230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  <a:endParaRPr lang="en-US" sz="360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U-Turn Arrow 8"/>
          <p:cNvSpPr/>
          <p:nvPr/>
        </p:nvSpPr>
        <p:spPr>
          <a:xfrm rot="16200000">
            <a:off x="3021628" y="-785068"/>
            <a:ext cx="3566667" cy="8554121"/>
          </a:xfrm>
          <a:prstGeom prst="uturnArrow">
            <a:avLst>
              <a:gd name="adj1" fmla="val 14058"/>
              <a:gd name="adj2" fmla="val 17465"/>
              <a:gd name="adj3" fmla="val 24153"/>
              <a:gd name="adj4" fmla="val 40787"/>
              <a:gd name="adj5" fmla="val 82802"/>
            </a:avLst>
          </a:prstGeom>
          <a:gradFill flip="none" rotWithShape="1">
            <a:gsLst>
              <a:gs pos="84000">
                <a:schemeClr val="accent2"/>
              </a:gs>
              <a:gs pos="1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88242" y="3184700"/>
            <a:ext cx="2361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Adaptive</a:t>
            </a:r>
          </a:p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(~1 seconds)</a:t>
            </a:r>
            <a:endParaRPr lang="en-US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08" y="147376"/>
            <a:ext cx="12192000" cy="61466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rcular Arrow 6"/>
          <p:cNvSpPr/>
          <p:nvPr/>
        </p:nvSpPr>
        <p:spPr>
          <a:xfrm rot="10800000" flipH="1">
            <a:off x="6990184" y="1423438"/>
            <a:ext cx="4328711" cy="410954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8598"/>
              <a:gd name="adj5" fmla="val 12500"/>
            </a:avLst>
          </a:prstGeom>
          <a:gradFill>
            <a:gsLst>
              <a:gs pos="84000">
                <a:schemeClr val="accent5"/>
              </a:gs>
              <a:gs pos="1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3207" y="3026018"/>
            <a:ext cx="2173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Responsive</a:t>
            </a:r>
          </a:p>
          <a:p>
            <a:pPr algn="ctr"/>
            <a:r>
              <a:rPr lang="en-US" sz="2800" b="1" dirty="0" smtClean="0">
                <a:latin typeface="Helvetica Neue" charset="0"/>
                <a:ea typeface="Helvetica Neue" charset="0"/>
                <a:cs typeface="Helvetica Neue" charset="0"/>
              </a:rPr>
              <a:t>(~10ms)</a:t>
            </a:r>
            <a:endParaRPr lang="en-US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900" y="1958416"/>
            <a:ext cx="67286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Today we will focus on </a:t>
            </a:r>
            <a:r>
              <a:rPr lang="en-US" sz="36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Inference </a:t>
            </a:r>
            <a:r>
              <a:rPr lang="en-US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and</a:t>
            </a:r>
            <a:r>
              <a:rPr lang="en-US" sz="36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 Management</a:t>
            </a:r>
          </a:p>
          <a:p>
            <a:endParaRPr lang="en-US" sz="3600" b="1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Later in the year we will return to </a:t>
            </a:r>
            <a:r>
              <a:rPr lang="en-US" sz="36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Feedback</a:t>
            </a:r>
            <a:r>
              <a:rPr lang="en-US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21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62" y="0"/>
            <a:ext cx="1147665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Vertical </a:t>
            </a:r>
            <a:r>
              <a:rPr lang="en-US" sz="4000" b="1" dirty="0" smtClean="0"/>
              <a:t>Solutions</a:t>
            </a:r>
            <a:r>
              <a:rPr lang="en-US" sz="4000" dirty="0" smtClean="0"/>
              <a:t> to Real-time Prediction Serving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191" y="1102932"/>
            <a:ext cx="10515600" cy="5590476"/>
          </a:xfrm>
        </p:spPr>
        <p:txBody>
          <a:bodyPr>
            <a:normAutofit/>
          </a:bodyPr>
          <a:lstStyle/>
          <a:p>
            <a:r>
              <a:rPr lang="en-US" b="1" dirty="0"/>
              <a:t>Ad Click Prediction and </a:t>
            </a:r>
            <a:r>
              <a:rPr lang="en-US" b="1" dirty="0" smtClean="0"/>
              <a:t>Targeting</a:t>
            </a:r>
            <a:endParaRPr lang="en-US" b="1" dirty="0"/>
          </a:p>
          <a:p>
            <a:pPr lvl="1"/>
            <a:r>
              <a:rPr lang="en-US" i="1" dirty="0"/>
              <a:t>a multi-billion dollar industry</a:t>
            </a:r>
            <a:endParaRPr lang="en-US" b="1" dirty="0"/>
          </a:p>
          <a:p>
            <a:pPr lvl="1"/>
            <a:r>
              <a:rPr lang="en-US" dirty="0"/>
              <a:t>Latency sensitive, contextualized, high-dimensional models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/>
              <a:t>ranking</a:t>
            </a:r>
            <a:endParaRPr lang="en-US" b="1" dirty="0" smtClean="0"/>
          </a:p>
          <a:p>
            <a:r>
              <a:rPr lang="en-US" b="1" dirty="0"/>
              <a:t>Content </a:t>
            </a:r>
            <a:r>
              <a:rPr lang="en-US" b="1" dirty="0" smtClean="0"/>
              <a:t>Recommendation </a:t>
            </a:r>
            <a:r>
              <a:rPr lang="en-US" dirty="0"/>
              <a:t>(optional reading)</a:t>
            </a:r>
            <a:endParaRPr lang="en-US" b="1" dirty="0"/>
          </a:p>
          <a:p>
            <a:pPr lvl="1"/>
            <a:r>
              <a:rPr lang="en-US" dirty="0">
                <a:sym typeface="Wingdings"/>
              </a:rPr>
              <a:t>Typically simple models trained and materialized offline</a:t>
            </a:r>
          </a:p>
          <a:p>
            <a:pPr lvl="1"/>
            <a:r>
              <a:rPr lang="en-US" dirty="0">
                <a:sym typeface="Wingdings"/>
              </a:rPr>
              <a:t>Moving towards more online learning and </a:t>
            </a:r>
            <a:r>
              <a:rPr lang="en-US" dirty="0" smtClean="0">
                <a:sym typeface="Wingdings"/>
              </a:rPr>
              <a:t>adaptation</a:t>
            </a:r>
            <a:endParaRPr lang="en-US" b="1" dirty="0" smtClean="0"/>
          </a:p>
          <a:p>
            <a:r>
              <a:rPr lang="en-US" b="1" dirty="0" smtClean="0"/>
              <a:t>Face Detection </a:t>
            </a:r>
            <a:r>
              <a:rPr lang="en-US" dirty="0" smtClean="0"/>
              <a:t>(optional reading)</a:t>
            </a:r>
            <a:endParaRPr lang="en-US" b="1" dirty="0"/>
          </a:p>
          <a:p>
            <a:pPr lvl="1"/>
            <a:r>
              <a:rPr lang="en-US" dirty="0" smtClean="0"/>
              <a:t>example of early </a:t>
            </a:r>
            <a:r>
              <a:rPr lang="en-US" dirty="0"/>
              <a:t>work in accelerated inference </a:t>
            </a:r>
            <a:r>
              <a:rPr lang="en-US" dirty="0" smtClean="0">
                <a:sym typeface="Wingdings"/>
              </a:rPr>
              <a:t> substantial impact</a:t>
            </a:r>
            <a:endParaRPr lang="en-US" dirty="0" smtClean="0"/>
          </a:p>
          <a:p>
            <a:pPr lvl="1"/>
            <a:r>
              <a:rPr lang="en-US" dirty="0" smtClean="0"/>
              <a:t>Widely </a:t>
            </a:r>
            <a:r>
              <a:rPr lang="en-US" dirty="0"/>
              <a:t>used Viola-Jones face detection </a:t>
            </a:r>
            <a:r>
              <a:rPr lang="en-US" dirty="0" smtClean="0"/>
              <a:t>algorithm (prediction cascades)</a:t>
            </a:r>
            <a:endParaRPr lang="en-US" dirty="0"/>
          </a:p>
          <a:p>
            <a:r>
              <a:rPr lang="en-US" b="1" dirty="0" smtClean="0"/>
              <a:t>Automatic Speech Recognition (ASR) </a:t>
            </a:r>
            <a:r>
              <a:rPr lang="en-US" dirty="0"/>
              <a:t>(optional </a:t>
            </a:r>
            <a:r>
              <a:rPr lang="en-US" dirty="0" smtClean="0"/>
              <a:t>reading</a:t>
            </a:r>
            <a:r>
              <a:rPr lang="en-US" dirty="0"/>
              <a:t>)</a:t>
            </a:r>
            <a:endParaRPr lang="en-US" b="1" dirty="0" smtClean="0"/>
          </a:p>
          <a:p>
            <a:pPr lvl="1"/>
            <a:r>
              <a:rPr lang="en-US" dirty="0" smtClean="0"/>
              <a:t>Typically cloud based with limited literature </a:t>
            </a:r>
          </a:p>
          <a:p>
            <a:pPr lvl="1"/>
            <a:r>
              <a:rPr lang="en-US" dirty="0"/>
              <a:t>Baidu </a:t>
            </a:r>
            <a:r>
              <a:rPr lang="en-US" dirty="0" smtClean="0"/>
              <a:t>Paper: deep learning + traditional beam search techniques</a:t>
            </a:r>
          </a:p>
          <a:p>
            <a:pPr lvl="2"/>
            <a:r>
              <a:rPr lang="en-US" dirty="0" smtClean="0"/>
              <a:t>Heavy use of hardware acceleration to make ”real-time” 40ms latency</a:t>
            </a:r>
          </a:p>
        </p:txBody>
      </p:sp>
    </p:spTree>
    <p:extLst>
      <p:ext uri="{BB962C8B-B14F-4D97-AF65-F5344CB8AC3E}">
        <p14:creationId xmlns:p14="http://schemas.microsoft.com/office/powerpoint/2010/main" val="5857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Giulio Zhou:</a:t>
            </a:r>
            <a:r>
              <a:rPr lang="en-US" dirty="0" smtClean="0"/>
              <a:t> challenges of deployed ML from perspective of Google &amp; Facebook </a:t>
            </a:r>
          </a:p>
          <a:p>
            <a:endParaRPr lang="en-US" dirty="0"/>
          </a:p>
          <a:p>
            <a:r>
              <a:rPr lang="en-US" b="1" dirty="0" smtClean="0"/>
              <a:t>Noah </a:t>
            </a:r>
            <a:r>
              <a:rPr lang="en-US" b="1" dirty="0" err="1" smtClean="0"/>
              <a:t>Golmat</a:t>
            </a:r>
            <a:r>
              <a:rPr lang="en-US" b="1" dirty="0" smtClean="0"/>
              <a:t>:</a:t>
            </a:r>
            <a:r>
              <a:rPr lang="en-US" dirty="0" smtClean="0"/>
              <a:t> eager prediction serving from within a traditional RDBMS using hazy</a:t>
            </a:r>
          </a:p>
          <a:p>
            <a:endParaRPr lang="en-US" dirty="0"/>
          </a:p>
          <a:p>
            <a:r>
              <a:rPr lang="en-US" b="1" dirty="0" smtClean="0"/>
              <a:t>Dan </a:t>
            </a:r>
            <a:r>
              <a:rPr lang="en-US" b="1" dirty="0" err="1" smtClean="0"/>
              <a:t>Crankshaw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mtClean="0"/>
              <a:t>The LASER </a:t>
            </a:r>
            <a:r>
              <a:rPr lang="en-US" dirty="0" smtClean="0"/>
              <a:t>lazy prediction serving system at LinkedIn and his ongoing work on the Clipper prediction serving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Future Directions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53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" y="-146939"/>
            <a:ext cx="10515600" cy="1325563"/>
          </a:xfrm>
        </p:spPr>
        <p:txBody>
          <a:bodyPr/>
          <a:lstStyle/>
          <a:p>
            <a:r>
              <a:rPr lang="en-US" dirty="0" smtClean="0"/>
              <a:t>Research in Faster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24" y="995744"/>
            <a:ext cx="10920984" cy="535019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Caching</a:t>
            </a:r>
            <a:r>
              <a:rPr lang="en-US" dirty="0" smtClean="0"/>
              <a:t> (Pre-Materialization)</a:t>
            </a:r>
          </a:p>
          <a:p>
            <a:pPr lvl="1"/>
            <a:r>
              <a:rPr lang="en-US" dirty="0" smtClean="0"/>
              <a:t>Generalize Hazy style </a:t>
            </a:r>
            <a:r>
              <a:rPr lang="en-US" dirty="0" err="1" smtClean="0"/>
              <a:t>Hölder’s</a:t>
            </a:r>
            <a:r>
              <a:rPr lang="en-US" dirty="0" smtClean="0"/>
              <a:t> Inequality bounds</a:t>
            </a:r>
          </a:p>
          <a:p>
            <a:pPr lvl="1"/>
            <a:r>
              <a:rPr lang="en-US" dirty="0" smtClean="0"/>
              <a:t>Cache warming and prefetching &amp; approximate caching</a:t>
            </a:r>
          </a:p>
          <a:p>
            <a:r>
              <a:rPr lang="en-US" b="1" dirty="0" smtClean="0"/>
              <a:t>Batching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better tuning of batch sizes</a:t>
            </a:r>
          </a:p>
          <a:p>
            <a:r>
              <a:rPr lang="en-US" dirty="0" smtClean="0"/>
              <a:t>Parallel </a:t>
            </a:r>
            <a:r>
              <a:rPr lang="en-US" b="1" dirty="0" smtClean="0"/>
              <a:t>hardware acceleration</a:t>
            </a:r>
          </a:p>
          <a:p>
            <a:pPr lvl="1"/>
            <a:r>
              <a:rPr lang="en-US" dirty="0" smtClean="0"/>
              <a:t>GPU </a:t>
            </a:r>
            <a:r>
              <a:rPr lang="en-US" dirty="0" smtClean="0">
                <a:sym typeface="Wingdings"/>
              </a:rPr>
              <a:t> FPGA  ASIC acceleration</a:t>
            </a:r>
          </a:p>
          <a:p>
            <a:pPr lvl="1"/>
            <a:r>
              <a:rPr lang="en-US" dirty="0" smtClean="0">
                <a:sym typeface="Wingdings"/>
              </a:rPr>
              <a:t>Leveraging heterogeneous hardware with l</a:t>
            </a:r>
            <a:r>
              <a:rPr lang="en-US" dirty="0" smtClean="0"/>
              <a:t>ow </a:t>
            </a:r>
            <a:r>
              <a:rPr lang="en-US" dirty="0"/>
              <a:t>bit </a:t>
            </a:r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Secure Hardware</a:t>
            </a:r>
          </a:p>
          <a:p>
            <a:r>
              <a:rPr lang="en-US" dirty="0" smtClean="0"/>
              <a:t>Model </a:t>
            </a:r>
            <a:r>
              <a:rPr lang="en-US" b="1" dirty="0" smtClean="0"/>
              <a:t>compression</a:t>
            </a:r>
          </a:p>
          <a:p>
            <a:pPr lvl="1"/>
            <a:r>
              <a:rPr lang="en-US" dirty="0" smtClean="0"/>
              <a:t>Distillation (will cover later)</a:t>
            </a:r>
          </a:p>
          <a:p>
            <a:pPr lvl="1"/>
            <a:r>
              <a:rPr lang="en-US" dirty="0" smtClean="0"/>
              <a:t>Context specific models</a:t>
            </a:r>
          </a:p>
          <a:p>
            <a:r>
              <a:rPr lang="en-US" b="1" dirty="0" smtClean="0"/>
              <a:t>Cascading Models:</a:t>
            </a:r>
            <a:r>
              <a:rPr lang="en-US" dirty="0" smtClean="0"/>
              <a:t> fast path for easy queries</a:t>
            </a:r>
          </a:p>
          <a:p>
            <a:r>
              <a:rPr lang="en-US" b="1" dirty="0" smtClean="0"/>
              <a:t>Inference on the edge:</a:t>
            </a:r>
            <a:r>
              <a:rPr lang="en-US" dirty="0" smtClean="0"/>
              <a:t> utilize client resources during inference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18821"/>
            <a:ext cx="11024616" cy="1325563"/>
          </a:xfrm>
        </p:spPr>
        <p:txBody>
          <a:bodyPr/>
          <a:lstStyle/>
          <a:p>
            <a:r>
              <a:rPr lang="en-US" dirty="0" smtClean="0"/>
              <a:t>Research in Model Life-cycle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386713"/>
            <a:ext cx="10768584" cy="523354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Performance monitoring</a:t>
            </a:r>
          </a:p>
          <a:p>
            <a:pPr lvl="1"/>
            <a:r>
              <a:rPr lang="en-US" dirty="0" smtClean="0"/>
              <a:t>Detect potential model failure with limited or no feedback</a:t>
            </a:r>
          </a:p>
          <a:p>
            <a:endParaRPr lang="en-US" b="1" dirty="0" smtClean="0"/>
          </a:p>
          <a:p>
            <a:r>
              <a:rPr lang="en-US" b="1" dirty="0" smtClean="0"/>
              <a:t>Incremental model updates</a:t>
            </a:r>
          </a:p>
          <a:p>
            <a:pPr lvl="1"/>
            <a:r>
              <a:rPr lang="en-US" dirty="0" smtClean="0"/>
              <a:t>Incorporate feedback in real-time to update entire pipelines</a:t>
            </a:r>
          </a:p>
          <a:p>
            <a:endParaRPr lang="en-US" b="1" dirty="0" smtClean="0"/>
          </a:p>
          <a:p>
            <a:r>
              <a:rPr lang="en-US" b="1" dirty="0" smtClean="0"/>
              <a:t>Tracking model dependencies</a:t>
            </a:r>
          </a:p>
          <a:p>
            <a:pPr lvl="1"/>
            <a:r>
              <a:rPr lang="en-US" dirty="0" smtClean="0"/>
              <a:t>Ensure features are not corrupted and models are updated in response to changes in upstream models</a:t>
            </a:r>
          </a:p>
          <a:p>
            <a:endParaRPr lang="en-US" b="1" dirty="0" smtClean="0"/>
          </a:p>
          <a:p>
            <a:r>
              <a:rPr lang="en-US" b="1" dirty="0" smtClean="0"/>
              <a:t>Automatic model selection</a:t>
            </a:r>
          </a:p>
          <a:p>
            <a:pPr lvl="1"/>
            <a:r>
              <a:rPr lang="en-US" dirty="0" smtClean="0"/>
              <a:t>Choosing between many candidate models for a given prediction task</a:t>
            </a:r>
          </a:p>
        </p:txBody>
      </p:sp>
    </p:spTree>
    <p:extLst>
      <p:ext uri="{BB962C8B-B14F-4D97-AF65-F5344CB8AC3E}">
        <p14:creationId xmlns:p14="http://schemas.microsoft.com/office/powerpoint/2010/main" val="530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194630" y="479137"/>
            <a:ext cx="1904865" cy="2908912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319249" y="253933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4362996" y="989015"/>
            <a:ext cx="2677293" cy="15819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70158" y="1006539"/>
            <a:ext cx="2649647" cy="1532793"/>
            <a:chOff x="6031930" y="1896432"/>
            <a:chExt cx="1987235" cy="1149595"/>
          </a:xfrm>
        </p:grpSpPr>
        <p:grpSp>
          <p:nvGrpSpPr>
            <p:cNvPr id="74" name="Group 73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6" y="5432916"/>
            <a:ext cx="1477815" cy="989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063" y="5798704"/>
            <a:ext cx="2202210" cy="469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574" y="5391486"/>
            <a:ext cx="1708150" cy="1008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408" y="5412941"/>
            <a:ext cx="2082753" cy="965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494" y="5712721"/>
            <a:ext cx="2080591" cy="709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224" y="4225050"/>
            <a:ext cx="1512957" cy="8047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77615" y="6268618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Please make a Logo!</a:t>
            </a:r>
            <a:endParaRPr lang="en-US" sz="1400" dirty="0"/>
          </a:p>
        </p:txBody>
      </p:sp>
      <p:cxnSp>
        <p:nvCxnSpPr>
          <p:cNvPr id="18" name="Curved Connector 17"/>
          <p:cNvCxnSpPr>
            <a:stCxn id="16" idx="0"/>
          </p:cNvCxnSpPr>
          <p:nvPr/>
        </p:nvCxnSpPr>
        <p:spPr>
          <a:xfrm rot="5400000" flipH="1" flipV="1">
            <a:off x="9647199" y="6003207"/>
            <a:ext cx="228936" cy="30188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16" idx="0"/>
          </p:cNvCxnSpPr>
          <p:nvPr/>
        </p:nvCxnSpPr>
        <p:spPr>
          <a:xfrm rot="16200000" flipV="1">
            <a:off x="9367982" y="6025875"/>
            <a:ext cx="114466" cy="37101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45390" y="-1242664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3342" t="14745" r="66576" b="11273"/>
          <a:stretch/>
        </p:blipFill>
        <p:spPr>
          <a:xfrm>
            <a:off x="5258027" y="4040751"/>
            <a:ext cx="1211443" cy="14896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715" y="4040751"/>
            <a:ext cx="1764600" cy="1111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677" y="4448703"/>
            <a:ext cx="1737797" cy="60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8732" y="4011282"/>
            <a:ext cx="2842090" cy="10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6087592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Can 54"/>
          <p:cNvSpPr/>
          <p:nvPr/>
        </p:nvSpPr>
        <p:spPr>
          <a:xfrm>
            <a:off x="158052" y="2210307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6293" y="4196371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161635" y="2755888"/>
            <a:ext cx="1933739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0588" y="2371959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497633" y="3498681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7347701" y="2083270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113096" y="2966994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0415856" y="2729991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706506" y="2539361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886691" y="41091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04079" y="410913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1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58053" y="2210307"/>
            <a:ext cx="1319202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1693922" y="2755888"/>
            <a:ext cx="1662278" cy="1198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24097" y="1045782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85344" y="500434"/>
            <a:ext cx="263700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Inference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-30293" y="567329"/>
            <a:ext cx="3438485" cy="47121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3552301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038735" y="3849299"/>
            <a:ext cx="23631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Big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59520" y="2024887"/>
            <a:ext cx="2584361" cy="3035836"/>
            <a:chOff x="6934007" y="1783903"/>
            <a:chExt cx="1938271" cy="22768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030421" y="3296113"/>
            <a:ext cx="1933739" cy="1198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2" name="Left Arrow 1"/>
          <p:cNvSpPr/>
          <p:nvPr/>
        </p:nvSpPr>
        <p:spPr>
          <a:xfrm>
            <a:off x="6880489" y="1694046"/>
            <a:ext cx="1842948" cy="124389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9932028" y="2619922"/>
            <a:ext cx="1320617" cy="736469"/>
            <a:chOff x="7584821" y="2225245"/>
            <a:chExt cx="990463" cy="552352"/>
          </a:xfrm>
        </p:grpSpPr>
        <p:sp>
          <p:nvSpPr>
            <p:cNvPr id="53" name="Rectangle 52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Triangle 55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938948" y="2192289"/>
            <a:ext cx="2649647" cy="1532793"/>
            <a:chOff x="6031930" y="1896432"/>
            <a:chExt cx="1987235" cy="1149595"/>
          </a:xfrm>
        </p:grpSpPr>
        <p:grpSp>
          <p:nvGrpSpPr>
            <p:cNvPr id="46" name="Group 45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4147757" y="5067601"/>
            <a:ext cx="73084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</a:rPr>
              <a:t>Timescale: ~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10 milliseconds</a:t>
            </a:r>
            <a:endParaRPr lang="en-US" sz="3200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Systems: 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online 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and 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latency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optimized</a:t>
            </a:r>
          </a:p>
          <a:p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Less Studied </a:t>
            </a:r>
            <a:r>
              <a:rPr lang="is-IS" sz="32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…</a:t>
            </a:r>
            <a:endParaRPr lang="en-US" sz="3200" b="1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7027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398" y="216189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r>
              <a:rPr lang="en-US" sz="5400" dirty="0" smtClean="0">
                <a:latin typeface="Helvetica Neue Light" charset="0"/>
                <a:ea typeface="Helvetica Neue Light" charset="0"/>
                <a:cs typeface="Helvetica Neue Light" charset="0"/>
              </a:rPr>
              <a:t>hy is                        challenging?</a:t>
            </a:r>
            <a:endParaRPr lang="en-US" sz="3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9006" y="1368046"/>
            <a:ext cx="10972800" cy="8389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Need to render </a:t>
            </a:r>
            <a:r>
              <a:rPr lang="en-US" sz="3600" b="1" dirty="0" smtClean="0">
                <a:solidFill>
                  <a:schemeClr val="accent5"/>
                </a:solidFill>
              </a:rPr>
              <a:t>low latency </a:t>
            </a:r>
            <a:r>
              <a:rPr lang="en-US" sz="3200" dirty="0" smtClean="0"/>
              <a:t>(&lt; 10ms) </a:t>
            </a:r>
            <a:r>
              <a:rPr lang="en-US" sz="3200" dirty="0"/>
              <a:t>predictions </a:t>
            </a:r>
            <a:r>
              <a:rPr lang="en-US" sz="3200" dirty="0" smtClean="0"/>
              <a:t>for </a:t>
            </a:r>
            <a:r>
              <a:rPr lang="en-US" sz="3200" b="1" dirty="0" smtClean="0"/>
              <a:t>complex</a:t>
            </a:r>
          </a:p>
        </p:txBody>
      </p:sp>
      <p:sp>
        <p:nvSpPr>
          <p:cNvPr id="2" name="Rectangle 1"/>
          <p:cNvSpPr/>
          <p:nvPr/>
        </p:nvSpPr>
        <p:spPr>
          <a:xfrm>
            <a:off x="658448" y="5650915"/>
            <a:ext cx="8639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5D5555"/>
              </a:buClr>
            </a:pPr>
            <a:r>
              <a:rPr lang="en-US" sz="3600" dirty="0" smtClean="0">
                <a:solidFill>
                  <a:srgbClr val="2B2728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under </a:t>
            </a:r>
            <a:r>
              <a:rPr lang="en-US" sz="40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heavy</a:t>
            </a:r>
            <a:r>
              <a:rPr lang="en-US" sz="36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4000" b="1" dirty="0" smtClean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load </a:t>
            </a:r>
            <a:r>
              <a:rPr lang="en-US" sz="3600" dirty="0">
                <a:solidFill>
                  <a:srgbClr val="2B2728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with system </a:t>
            </a:r>
            <a:r>
              <a:rPr lang="en-US" sz="40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failures</a:t>
            </a:r>
            <a:r>
              <a:rPr lang="en-US" sz="3600" dirty="0" smtClean="0">
                <a:solidFill>
                  <a:srgbClr val="2B2728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3600" dirty="0">
              <a:solidFill>
                <a:srgbClr val="FC550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791086" y="2111155"/>
            <a:ext cx="2660217" cy="3404640"/>
            <a:chOff x="593314" y="1583366"/>
            <a:chExt cx="1995163" cy="2553480"/>
          </a:xfrm>
        </p:grpSpPr>
        <p:sp>
          <p:nvSpPr>
            <p:cNvPr id="5" name="TextBox 4"/>
            <p:cNvSpPr txBox="1"/>
            <p:nvPr/>
          </p:nvSpPr>
          <p:spPr>
            <a:xfrm>
              <a:off x="812803" y="1583366"/>
              <a:ext cx="1575191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Models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93314" y="2096428"/>
              <a:ext cx="1995163" cy="2040418"/>
              <a:chOff x="755519" y="1224560"/>
              <a:chExt cx="4128288" cy="4221926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55519" y="1224560"/>
                <a:ext cx="3692441" cy="2118731"/>
                <a:chOff x="1616926" y="1741063"/>
                <a:chExt cx="5419493" cy="3109717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2023947" y="2231323"/>
                  <a:ext cx="2566636" cy="1790741"/>
                  <a:chOff x="2023947" y="2231323"/>
                  <a:chExt cx="2566636" cy="1790741"/>
                </a:xfrm>
              </p:grpSpPr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105" name="Picture 104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023947" y="2635456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107" name="Picture 106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4230430" y="1841227"/>
                  <a:ext cx="2120185" cy="1588457"/>
                  <a:chOff x="2200400" y="2231323"/>
                  <a:chExt cx="2390183" cy="1790741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94" name="Picture 93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00400" y="2687608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96" name="Picture 95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1616926" y="1741063"/>
                  <a:ext cx="5419493" cy="3109717"/>
                </a:xfrm>
                <a:prstGeom prst="rect">
                  <a:avLst/>
                </a:prstGeom>
                <a:solidFill>
                  <a:srgbClr val="FFFFFF">
                    <a:alpha val="65882"/>
                  </a:srgb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2490499" y="2471153"/>
                  <a:ext cx="2566636" cy="1790741"/>
                  <a:chOff x="2023947" y="2231323"/>
                  <a:chExt cx="2566636" cy="1790741"/>
                </a:xfrm>
              </p:grpSpPr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023947" y="2635456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3826904" y="2405921"/>
                  <a:ext cx="3135112" cy="2348847"/>
                  <a:chOff x="2200400" y="2231323"/>
                  <a:chExt cx="2390183" cy="1790741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1" name="Picture 70"/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00400" y="2687608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2832" y="3527875"/>
                <a:ext cx="3850975" cy="1918611"/>
              </a:xfrm>
              <a:prstGeom prst="rect">
                <a:avLst/>
              </a:prstGeom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4686744" y="2111155"/>
            <a:ext cx="3566222" cy="3086941"/>
            <a:chOff x="3515058" y="1583366"/>
            <a:chExt cx="2674667" cy="2315206"/>
          </a:xfrm>
        </p:grpSpPr>
        <p:sp>
          <p:nvSpPr>
            <p:cNvPr id="108" name="TextBox 107"/>
            <p:cNvSpPr txBox="1"/>
            <p:nvPr/>
          </p:nvSpPr>
          <p:spPr>
            <a:xfrm>
              <a:off x="3896682" y="1583366"/>
              <a:ext cx="1658147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Queries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3515058" y="2358488"/>
              <a:ext cx="922542" cy="1488179"/>
              <a:chOff x="3493341" y="2206609"/>
              <a:chExt cx="922542" cy="1488179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4025590" y="2262683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4025590" y="2413567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4025590" y="2564451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4025589" y="2715335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4025589" y="2866219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4025589" y="3017103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4025589" y="3167987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4025589" y="3318871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4025588" y="3469755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4025588" y="3620640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 rot="16200000">
                <a:off x="3292036" y="2407914"/>
                <a:ext cx="779685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Top K</a:t>
                </a:r>
              </a:p>
            </p:txBody>
          </p:sp>
          <p:sp>
            <p:nvSpPr>
              <p:cNvPr id="121" name="Left Brace 120"/>
              <p:cNvSpPr/>
              <p:nvPr/>
            </p:nvSpPr>
            <p:spPr>
              <a:xfrm>
                <a:off x="3839571" y="2240866"/>
                <a:ext cx="161520" cy="71117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4055" y="2342242"/>
              <a:ext cx="1655670" cy="1556330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8706050" y="2111155"/>
            <a:ext cx="2800767" cy="2801246"/>
            <a:chOff x="6529537" y="1583366"/>
            <a:chExt cx="2100575" cy="2100934"/>
          </a:xfrm>
        </p:grpSpPr>
        <p:sp>
          <p:nvSpPr>
            <p:cNvPr id="125" name="TextBox 124"/>
            <p:cNvSpPr txBox="1"/>
            <p:nvPr/>
          </p:nvSpPr>
          <p:spPr>
            <a:xfrm>
              <a:off x="6675729" y="1583366"/>
              <a:ext cx="184791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Features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529537" y="2383752"/>
              <a:ext cx="2100575" cy="13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  <a:t>SELECT * FROM</a:t>
              </a:r>
            </a:p>
            <a:p>
              <a: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  <a:t>users JOIN items,</a:t>
              </a:r>
              <a:b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667" dirty="0" err="1">
                  <a:latin typeface="Helvetica Neue Light" charset="0"/>
                  <a:ea typeface="Helvetica Neue Light" charset="0"/>
                  <a:cs typeface="Helvetica Neue Light" charset="0"/>
                </a:rPr>
                <a:t>click_logs</a:t>
              </a:r>
              <a: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  <a:t>, pages</a:t>
              </a:r>
              <a:b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667" dirty="0">
                  <a:latin typeface="Helvetica Neue Light" charset="0"/>
                  <a:ea typeface="Helvetica Neue Light" charset="0"/>
                  <a:cs typeface="Helvetica Neue Light" charset="0"/>
                </a:rPr>
                <a:t>WHERE …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2508181" y="107100"/>
            <a:ext cx="4326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 smtClean="0">
                <a:solidFill>
                  <a:prstClr val="black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Inference</a:t>
            </a:r>
            <a:endParaRPr lang="en-US" sz="7200" b="1" dirty="0">
              <a:solidFill>
                <a:prstClr val="black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3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84" y="88898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Linear Models (Often High Dimensional)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184" y="1343216"/>
            <a:ext cx="10515600" cy="55147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Common for click prediction and text filter models (spam)</a:t>
            </a:r>
          </a:p>
          <a:p>
            <a:r>
              <a:rPr lang="en-US" dirty="0" smtClean="0"/>
              <a:t>Query </a:t>
            </a:r>
            <a:r>
              <a:rPr lang="en-US" i="1" dirty="0" smtClean="0"/>
              <a:t>x</a:t>
            </a:r>
            <a:r>
              <a:rPr lang="en-US" dirty="0" smtClean="0"/>
              <a:t> encoded in sparse Bag-of-Words: 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 = “The quick brown” = {</a:t>
            </a:r>
            <a:r>
              <a:rPr lang="en-US" dirty="0"/>
              <a:t>(”brown”, 1</a:t>
            </a:r>
            <a:r>
              <a:rPr lang="en-US" dirty="0" smtClean="0"/>
              <a:t>), (”the”, 1), (“quick”, 1)}</a:t>
            </a:r>
          </a:p>
          <a:p>
            <a:endParaRPr lang="en-US" dirty="0" smtClean="0"/>
          </a:p>
          <a:p>
            <a:r>
              <a:rPr lang="en-US" dirty="0" smtClean="0"/>
              <a:t>Rendering a prediction: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/>
              <a:t>θ</a:t>
            </a:r>
            <a:r>
              <a:rPr lang="en-US" dirty="0" smtClean="0"/>
              <a:t> is a large vector of weights for each possible word </a:t>
            </a:r>
          </a:p>
          <a:p>
            <a:pPr lvl="1"/>
            <a:r>
              <a:rPr lang="en-US" dirty="0" smtClean="0"/>
              <a:t>or word combination (n-gram models)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McMahan et al.: billions of coefficients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82" y="3485419"/>
            <a:ext cx="5981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70878"/>
            <a:ext cx="11122152" cy="1325563"/>
          </a:xfrm>
        </p:spPr>
        <p:txBody>
          <a:bodyPr/>
          <a:lstStyle/>
          <a:p>
            <a:r>
              <a:rPr lang="en-US" dirty="0" smtClean="0"/>
              <a:t>Computer Vision </a:t>
            </a:r>
            <a:r>
              <a:rPr lang="en-US" smtClean="0"/>
              <a:t>and 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64" y="1496441"/>
            <a:ext cx="10515600" cy="47763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Deep Neural Networks (will cover in more detail later):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100’s of millions of parameters + convolutions &amp; unrolling</a:t>
            </a:r>
          </a:p>
          <a:p>
            <a:r>
              <a:rPr lang="en-US" dirty="0" smtClean="0"/>
              <a:t>Requires hardware acceleration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76" y="1934242"/>
            <a:ext cx="10089388" cy="305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70878"/>
            <a:ext cx="11122152" cy="1325563"/>
          </a:xfrm>
        </p:spPr>
        <p:txBody>
          <a:bodyPr/>
          <a:lstStyle/>
          <a:p>
            <a:r>
              <a:rPr lang="en-US" dirty="0" smtClean="0"/>
              <a:t>Computer Vision </a:t>
            </a:r>
            <a:r>
              <a:rPr lang="en-US" smtClean="0"/>
              <a:t>and 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64" y="1496441"/>
            <a:ext cx="10515600" cy="47763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Deep Neural Networks (will cover in more detail later):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100’s of millions of parameters + convolutions &amp; unrolling</a:t>
            </a:r>
          </a:p>
          <a:p>
            <a:r>
              <a:rPr lang="en-US" dirty="0" smtClean="0"/>
              <a:t>Requires hardware acceleration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52144"/>
            <a:ext cx="3435223" cy="1039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06" y="2191299"/>
            <a:ext cx="10744246" cy="29382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4304" y="6488668"/>
            <a:ext cx="962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www.nvidia.com</a:t>
            </a:r>
            <a:r>
              <a:rPr lang="en-US" dirty="0"/>
              <a:t>/content/</a:t>
            </a:r>
            <a:r>
              <a:rPr lang="en-US" dirty="0" err="1"/>
              <a:t>tegra</a:t>
            </a:r>
            <a:r>
              <a:rPr lang="en-US" dirty="0"/>
              <a:t>/embedded-systems/pdf/jetson_tx1_whitepaper.pdf</a:t>
            </a:r>
          </a:p>
        </p:txBody>
      </p:sp>
    </p:spTree>
    <p:extLst>
      <p:ext uri="{BB962C8B-B14F-4D97-AF65-F5344CB8AC3E}">
        <p14:creationId xmlns:p14="http://schemas.microsoft.com/office/powerpoint/2010/main" val="53083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e_294_prediction_serving_lecture" id="{9333BDAD-E030-FA46-B476-204B6A9C89FD}" vid="{9DC22085-4F1B-DE40-ACF6-2881403835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18697</TotalTime>
  <Words>1101</Words>
  <Application>Microsoft Macintosh PowerPoint</Application>
  <PresentationFormat>Widescreen</PresentationFormat>
  <Paragraphs>286</Paragraphs>
  <Slides>26</Slides>
  <Notes>7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Gill Sans Light</vt:lpstr>
      <vt:lpstr>Helvetica</vt:lpstr>
      <vt:lpstr>Helvetica Neue</vt:lpstr>
      <vt:lpstr>Helvetica Neue Light</vt:lpstr>
      <vt:lpstr>Wingdings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                       challenging?</vt:lpstr>
      <vt:lpstr>Basic Linear Models (Often High Dimensional)</vt:lpstr>
      <vt:lpstr>Computer Vision and Speech Recognition</vt:lpstr>
      <vt:lpstr>Computer Vision and Speech Recognition</vt:lpstr>
      <vt:lpstr>Computer Vision and Speech Recognition</vt:lpstr>
      <vt:lpstr>Robust Predictions</vt:lpstr>
      <vt:lpstr>PowerPoint Presentation</vt:lpstr>
      <vt:lpstr>Eager: Pre-materialize Predictions</vt:lpstr>
      <vt:lpstr>Lazy: Compute predictions at Query Time</vt:lpstr>
      <vt:lpstr>PowerPoint Presentation</vt:lpstr>
      <vt:lpstr>PowerPoint Presentation</vt:lpstr>
      <vt:lpstr>Why is                                       challenging?</vt:lpstr>
      <vt:lpstr>Management and Monitoring</vt:lpstr>
      <vt:lpstr>PowerPoint Presentation</vt:lpstr>
      <vt:lpstr>PowerPoint Presentation</vt:lpstr>
      <vt:lpstr>PowerPoint Presentation</vt:lpstr>
      <vt:lpstr>Vertical Solutions to Real-time Prediction Serving</vt:lpstr>
      <vt:lpstr>Presentations Today</vt:lpstr>
      <vt:lpstr>Future Directions</vt:lpstr>
      <vt:lpstr>Research in Faster Inference</vt:lpstr>
      <vt:lpstr>Research in Model Life-cycle Management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Joseph Gonzalez</cp:lastModifiedBy>
  <cp:revision>381</cp:revision>
  <cp:lastPrinted>2016-10-04T06:52:09Z</cp:lastPrinted>
  <dcterms:created xsi:type="dcterms:W3CDTF">2016-06-11T00:34:45Z</dcterms:created>
  <dcterms:modified xsi:type="dcterms:W3CDTF">2016-10-04T06:53:42Z</dcterms:modified>
</cp:coreProperties>
</file>