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479" r:id="rId2"/>
    <p:sldId id="887" r:id="rId3"/>
    <p:sldId id="884" r:id="rId4"/>
    <p:sldId id="885" r:id="rId5"/>
    <p:sldId id="886" r:id="rId6"/>
    <p:sldId id="883" r:id="rId7"/>
    <p:sldId id="896" r:id="rId8"/>
    <p:sldId id="897" r:id="rId9"/>
    <p:sldId id="904" r:id="rId10"/>
    <p:sldId id="905" r:id="rId11"/>
    <p:sldId id="906" r:id="rId12"/>
    <p:sldId id="907" r:id="rId13"/>
    <p:sldId id="908" r:id="rId14"/>
    <p:sldId id="909" r:id="rId15"/>
    <p:sldId id="910" r:id="rId16"/>
    <p:sldId id="911" r:id="rId17"/>
    <p:sldId id="912" r:id="rId18"/>
    <p:sldId id="916" r:id="rId19"/>
    <p:sldId id="898" r:id="rId20"/>
    <p:sldId id="899" r:id="rId21"/>
    <p:sldId id="900" r:id="rId22"/>
    <p:sldId id="913" r:id="rId23"/>
    <p:sldId id="901" r:id="rId24"/>
    <p:sldId id="914" r:id="rId25"/>
    <p:sldId id="915" r:id="rId26"/>
    <p:sldId id="888" r:id="rId27"/>
    <p:sldId id="889" r:id="rId28"/>
    <p:sldId id="890" r:id="rId29"/>
    <p:sldId id="891" r:id="rId30"/>
    <p:sldId id="892" r:id="rId31"/>
    <p:sldId id="894" r:id="rId32"/>
    <p:sldId id="825" r:id="rId33"/>
    <p:sldId id="796" r:id="rId34"/>
    <p:sldId id="797" r:id="rId35"/>
    <p:sldId id="802" r:id="rId36"/>
    <p:sldId id="800" r:id="rId37"/>
    <p:sldId id="832" r:id="rId38"/>
    <p:sldId id="833" r:id="rId39"/>
    <p:sldId id="841" r:id="rId40"/>
    <p:sldId id="837" r:id="rId41"/>
    <p:sldId id="835" r:id="rId42"/>
    <p:sldId id="840" r:id="rId43"/>
    <p:sldId id="827" r:id="rId44"/>
    <p:sldId id="804" r:id="rId45"/>
    <p:sldId id="806" r:id="rId46"/>
    <p:sldId id="814" r:id="rId47"/>
    <p:sldId id="808" r:id="rId48"/>
    <p:sldId id="809" r:id="rId49"/>
    <p:sldId id="811" r:id="rId50"/>
    <p:sldId id="823" r:id="rId51"/>
    <p:sldId id="813" r:id="rId52"/>
    <p:sldId id="815" r:id="rId53"/>
    <p:sldId id="829" r:id="rId5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n Stoic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00"/>
    <a:srgbClr val="4EBFD2"/>
    <a:srgbClr val="43A4B6"/>
    <a:srgbClr val="A3B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4" autoAdjust="0"/>
    <p:restoredTop sz="93869" autoAdjust="0"/>
  </p:normalViewPr>
  <p:slideViewPr>
    <p:cSldViewPr snapToGrid="0">
      <p:cViewPr>
        <p:scale>
          <a:sx n="100" d="100"/>
          <a:sy n="100" d="100"/>
        </p:scale>
        <p:origin x="-600" y="-3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6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commentAuthors" Target="commentAuthors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976391-CA72-415F-9630-5C942629CBBC}" type="datetimeFigureOut">
              <a:rPr lang="en-US" altLang="en-US"/>
              <a:pPr/>
              <a:t>8/29/16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027113-7185-43B9-8633-626C4872B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690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B14504-7E73-40B3-A4BE-FCEED13BF409}" type="datetimeFigureOut">
              <a:rPr lang="en-US" altLang="en-US"/>
              <a:pPr/>
              <a:t>8/29/16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DB17D3-99E1-4420-81D7-8B4A93584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387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Questions:  (Joey: lets talk tomorrow)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add the staleness dimensions: let’s give an example of the technologies required to reach each point today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why you cannot do it today? : Why can’t we move out to the far right: need to tradeoff accuracy, need fast point queries into massive materialized spaces.  Need to keep materialized views up to date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talk about smooth tradeoff? Maybe too complicated? :  New algorithms and models to allow elastic tradeoff of accuracy (prediction error), recency (fresh data), and latency (prediction delay)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say more about robustnes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what do you lose? why you can do it today?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dirty="0"/>
              <a:t>advancements in incremental/streaming ML algorithms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dirty="0"/>
              <a:t>a lot of more memory (can precompute much more)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dirty="0"/>
              <a:t>aggressive sampling (anyway deal with statistic results); evaluate multiple models in parallel to recover robustness;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dirty="0"/>
              <a:t>use duplicate requests to reduce tail latency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give a detailed example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New technologies: disaggregation, shared memory, shared storage, huge memory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For slide </a:t>
            </a:r>
            <a:r>
              <a:rPr lang="en" dirty="0" smtClean="0"/>
              <a:t>4:</a:t>
            </a:r>
          </a:p>
          <a:p>
            <a:pPr lvl="0" rtl="0">
              <a:spcBef>
                <a:spcPts val="0"/>
              </a:spcBef>
              <a:buNone/>
            </a:pPr>
            <a:endParaRPr dirty="0" smtClean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 smtClean="0">
                <a:solidFill>
                  <a:srgbClr val="333333"/>
                </a:solidFill>
                <a:highlight>
                  <a:srgbClr val="FFFFFF"/>
                </a:highlight>
              </a:rPr>
              <a:t>Sophisticated algorithms → ability to adapt to different cost tradeoffs in accuracy, latency, and resource availiability all while quantifying accuracy → Blink DB in serving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333333"/>
                </a:solidFill>
                <a:highlight>
                  <a:srgbClr val="FFFFFF"/>
                </a:highlight>
              </a:rPr>
              <a:t>We need to quantify what we mean by robustness in machine learning: Robust to noisy data and errors in data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000" dirty="0">
                <a:solidFill>
                  <a:srgbClr val="333333"/>
                </a:solidFill>
                <a:highlight>
                  <a:srgbClr val="FFFFFF"/>
                </a:highlight>
              </a:rPr>
              <a:t>For cost lets also emphasize elastic costs: I can always pay more to improve accuracy, latency and robustness or pay less to get all that I </a:t>
            </a:r>
            <a:r>
              <a:rPr lang="en" sz="1000" i="1" dirty="0">
                <a:solidFill>
                  <a:srgbClr val="333333"/>
                </a:solidFill>
              </a:rPr>
              <a:t>NEED</a:t>
            </a:r>
            <a:r>
              <a:rPr lang="en" sz="1000" dirty="0">
                <a:solidFill>
                  <a:srgbClr val="333333"/>
                </a:solidFill>
                <a:highlight>
                  <a:srgbClr val="FFFFFF"/>
                </a:highlight>
              </a:rPr>
              <a:t> which can only be achieved by quantifying prediction accuracy.</a:t>
            </a:r>
          </a:p>
          <a:p>
            <a:pPr lvl="0" rtl="0">
              <a:spcBef>
                <a:spcPts val="0"/>
              </a:spcBef>
              <a:buNone/>
            </a:pPr>
            <a:endParaRPr sz="1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000" dirty="0">
                <a:solidFill>
                  <a:srgbClr val="333333"/>
                </a:solidFill>
                <a:highlight>
                  <a:srgbClr val="FFFFFF"/>
                </a:highlight>
              </a:rPr>
              <a:t>Slide 6: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>
                <a:solidFill>
                  <a:srgbClr val="333333"/>
                </a:solidFill>
                <a:highlight>
                  <a:srgbClr val="FFFFFF"/>
                </a:highlight>
              </a:rPr>
              <a:t>Add a running example. How do we get to each of the points in this tradeoff space today and what is our insight that will take us to the top right?</a:t>
            </a:r>
          </a:p>
          <a:p>
            <a:pPr lvl="0" rtl="0">
              <a:spcBef>
                <a:spcPts val="0"/>
              </a:spcBef>
              <a:buNone/>
            </a:pPr>
            <a:endParaRPr sz="10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5490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Questions:  (Joey: lets talk tomorrow)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add the staleness dimensions: let’s give an example of the technologies required to reach each point today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why you cannot do it today? : Why can’t we move out to the far right: need to tradeoff accuracy, need fast point queries into massive materialized spaces.  Need to keep materialized views up to date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talk about smooth tradeoff? Maybe too complicated? :  New algorithms and models to allow elastic tradeoff of accuracy (prediction error), recency (fresh data), and latency (prediction delay)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say more about robustnes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what do you lose? why you can do it today?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dirty="0"/>
              <a:t>advancements in incremental/streaming ML algorithms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dirty="0"/>
              <a:t>a lot of more memory (can precompute much more)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dirty="0"/>
              <a:t>aggressive sampling (anyway deal with statistic results); evaluate multiple models in parallel to recover robustness;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dirty="0"/>
              <a:t>use duplicate requests to reduce tail latency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give a detailed example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New technologies: disaggregation, shared memory, shared storage, huge memory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For slide 4: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333333"/>
                </a:solidFill>
                <a:highlight>
                  <a:srgbClr val="FFFFFF"/>
                </a:highlight>
              </a:rPr>
              <a:t>Sophisticated algorithms → ability to adapt to different cost tradeoffs in accuracy, latency, and resource availiability all while quantifying accuracy → Blink DB in serving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333333"/>
                </a:solidFill>
                <a:highlight>
                  <a:srgbClr val="FFFFFF"/>
                </a:highlight>
              </a:rPr>
              <a:t>We need to quantify what we mean by robustness in machine learning: Robust to noisy data and errors in data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000" dirty="0">
                <a:solidFill>
                  <a:srgbClr val="333333"/>
                </a:solidFill>
                <a:highlight>
                  <a:srgbClr val="FFFFFF"/>
                </a:highlight>
              </a:rPr>
              <a:t>For cost lets also emphasize elastic costs: I can always pay more to improve accuracy, latency and robustness or pay less to get all that I </a:t>
            </a:r>
            <a:r>
              <a:rPr lang="en" sz="1000" i="1" dirty="0">
                <a:solidFill>
                  <a:srgbClr val="333333"/>
                </a:solidFill>
              </a:rPr>
              <a:t>NEED</a:t>
            </a:r>
            <a:r>
              <a:rPr lang="en" sz="1000" dirty="0">
                <a:solidFill>
                  <a:srgbClr val="333333"/>
                </a:solidFill>
                <a:highlight>
                  <a:srgbClr val="FFFFFF"/>
                </a:highlight>
              </a:rPr>
              <a:t> which can only be achieved by quantifying prediction accuracy.</a:t>
            </a:r>
          </a:p>
          <a:p>
            <a:pPr lvl="0" rtl="0">
              <a:spcBef>
                <a:spcPts val="0"/>
              </a:spcBef>
              <a:buNone/>
            </a:pPr>
            <a:endParaRPr sz="1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000" dirty="0">
                <a:solidFill>
                  <a:srgbClr val="333333"/>
                </a:solidFill>
                <a:highlight>
                  <a:srgbClr val="FFFFFF"/>
                </a:highlight>
              </a:rPr>
              <a:t>Slide 6: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>
                <a:solidFill>
                  <a:srgbClr val="333333"/>
                </a:solidFill>
                <a:highlight>
                  <a:srgbClr val="FFFFFF"/>
                </a:highlight>
              </a:rPr>
              <a:t>Add a running example. How do we get to each of the points in this tradeoff space today and what is our insight that will take us to the top right?</a:t>
            </a:r>
          </a:p>
          <a:p>
            <a:pPr lvl="0" rtl="0">
              <a:spcBef>
                <a:spcPts val="0"/>
              </a:spcBef>
              <a:buNone/>
            </a:pPr>
            <a:endParaRPr sz="10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54904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Questions:  (Joey: lets talk tomorrow)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add the staleness dimensions: let’s give an example of the technologies required to reach each point today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why you cannot do it today? : Why can’t we move out to the far right: need to tradeoff accuracy, need fast point queries into massive materialized spaces.  Need to keep materialized views up to date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talk about smooth tradeoff? Maybe too complicated? :  New algorithms and models to allow elastic tradeoff of accuracy (prediction error), recency (fresh data), and latency (prediction delay)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say more about robustnes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what do you lose? why you can do it today?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dirty="0"/>
              <a:t>advancements in incremental/streaming ML algorithms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dirty="0"/>
              <a:t>a lot of more memory (can precompute much more)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dirty="0"/>
              <a:t>aggressive sampling (anyway deal with statistic results); evaluate multiple models in parallel to recover robustness;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dirty="0"/>
              <a:t>use duplicate requests to reduce tail latency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give a detailed example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New technologies: disaggregation, shared memory, shared storage, huge memory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For slide 4: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333333"/>
                </a:solidFill>
                <a:highlight>
                  <a:srgbClr val="FFFFFF"/>
                </a:highlight>
              </a:rPr>
              <a:t>Sophisticated algorithms → ability to adapt to different cost tradeoffs in accuracy, latency, and resource availiability all while quantifying accuracy → Blink DB in serving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333333"/>
                </a:solidFill>
                <a:highlight>
                  <a:srgbClr val="FFFFFF"/>
                </a:highlight>
              </a:rPr>
              <a:t>We need to quantify what we mean by robustness in machine learning: Robust to noisy data and errors in data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000" dirty="0">
                <a:solidFill>
                  <a:srgbClr val="333333"/>
                </a:solidFill>
                <a:highlight>
                  <a:srgbClr val="FFFFFF"/>
                </a:highlight>
              </a:rPr>
              <a:t>For cost lets also emphasize elastic costs: I can always pay more to improve accuracy, latency and robustness or pay less to get all that I </a:t>
            </a:r>
            <a:r>
              <a:rPr lang="en" sz="1000" i="1" dirty="0">
                <a:solidFill>
                  <a:srgbClr val="333333"/>
                </a:solidFill>
              </a:rPr>
              <a:t>NEED</a:t>
            </a:r>
            <a:r>
              <a:rPr lang="en" sz="1000" dirty="0">
                <a:solidFill>
                  <a:srgbClr val="333333"/>
                </a:solidFill>
                <a:highlight>
                  <a:srgbClr val="FFFFFF"/>
                </a:highlight>
              </a:rPr>
              <a:t> which can only be achieved by quantifying prediction accuracy.</a:t>
            </a:r>
          </a:p>
          <a:p>
            <a:pPr lvl="0" rtl="0">
              <a:spcBef>
                <a:spcPts val="0"/>
              </a:spcBef>
              <a:buNone/>
            </a:pPr>
            <a:endParaRPr sz="1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000" dirty="0">
                <a:solidFill>
                  <a:srgbClr val="333333"/>
                </a:solidFill>
                <a:highlight>
                  <a:srgbClr val="FFFFFF"/>
                </a:highlight>
              </a:rPr>
              <a:t>Slide 6: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>
                <a:solidFill>
                  <a:srgbClr val="333333"/>
                </a:solidFill>
                <a:highlight>
                  <a:srgbClr val="FFFFFF"/>
                </a:highlight>
              </a:rPr>
              <a:t>Add a running example. How do we get to each of the points in this tradeoff space today and what is our insight that will take us to the top right?</a:t>
            </a:r>
          </a:p>
          <a:p>
            <a:pPr lvl="0" rtl="0">
              <a:spcBef>
                <a:spcPts val="0"/>
              </a:spcBef>
              <a:buNone/>
            </a:pPr>
            <a:endParaRPr sz="10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5490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3.png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556" y="1558774"/>
            <a:ext cx="8240889" cy="186317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5400" b="0" i="0" baseline="0">
                <a:solidFill>
                  <a:schemeClr val="bg1"/>
                </a:solidFill>
                <a:latin typeface="Newslab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593" y="4176647"/>
            <a:ext cx="6400800" cy="453863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Source Sans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7742" y="4563527"/>
            <a:ext cx="6446838" cy="443446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946150" y="206375"/>
            <a:ext cx="7172325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Newslab Light"/>
                <a:ea typeface="+mj-ea"/>
                <a:cs typeface="Newslab Light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>
                <a:latin typeface="Newslab Thin"/>
              </a:rPr>
              <a:t>Use this Chart to Start</a:t>
            </a:r>
            <a:endParaRPr lang="en-US" sz="4000" dirty="0">
              <a:latin typeface="Newslab Thin"/>
            </a:endParaRPr>
          </a:p>
        </p:txBody>
      </p:sp>
      <p:graphicFrame>
        <p:nvGraphicFramePr>
          <p:cNvPr id="3" name="Picture Placeholder 9"/>
          <p:cNvGraphicFramePr>
            <a:graphicFrameLocks/>
          </p:cNvGraphicFramePr>
          <p:nvPr/>
        </p:nvGraphicFramePr>
        <p:xfrm>
          <a:off x="1158875" y="1149350"/>
          <a:ext cx="7273925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r:id="rId3" imgW="7271927" imgH="3492719" progId="Excel.Chart.8">
                  <p:embed/>
                </p:oleObj>
              </mc:Choice>
              <mc:Fallback>
                <p:oleObj r:id="rId3" imgW="7271927" imgH="34927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1149350"/>
                        <a:ext cx="7273925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 descr="databricks_logoTM_rgb_TM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4821238"/>
            <a:ext cx="10715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78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 userDrawn="1"/>
        </p:nvGrpSpPr>
        <p:grpSpPr>
          <a:xfrm>
            <a:off x="798513" y="946150"/>
            <a:ext cx="8208962" cy="3709988"/>
            <a:chOff x="798513" y="946150"/>
            <a:chExt cx="8208962" cy="3709988"/>
          </a:xfrm>
        </p:grpSpPr>
        <p:pic>
          <p:nvPicPr>
            <p:cNvPr id="3" name="Picture 4" descr="01_FLASHLIGHT_exploration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38" y="987425"/>
              <a:ext cx="10922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 descr="02_CLOUDCLUSTER_managedclusters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338" y="1006475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03_PIPELINES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875" y="1006475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04_THIRDPARTY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163" y="1006475"/>
              <a:ext cx="1082675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05_UNIFIED_PLATFORM_knot.eps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950" y="946150"/>
              <a:ext cx="1144588" cy="11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06_COMMUNITY.png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1065213"/>
              <a:ext cx="987425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07_LIBRARIES.png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688" y="1027113"/>
              <a:ext cx="1093787" cy="109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08_LOGO_BUG.png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050" y="3424238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09_EXPLORE_LANGUAGE.png"/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13" y="2325688"/>
              <a:ext cx="10795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10_COLLABORATE.png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975" y="2338388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 descr="11_CHART_visualize.png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50" y="2392363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12_DASHBOARD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5" y="2381250"/>
              <a:ext cx="973138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7" descr="13_CLUSTERS.png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25" y="3552825"/>
              <a:ext cx="1103313" cy="110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8" descr="14_WAND_PowerSpark.png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213" y="3554413"/>
              <a:ext cx="104775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9" descr="15_IMPORT_CLOUD.png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925" y="3552825"/>
              <a:ext cx="1035050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0" descr="16_CALENDAR_schedule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200" y="2393950"/>
              <a:ext cx="973138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 descr="17_CHECKLIST_monitor.png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363" y="2392363"/>
              <a:ext cx="1031875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>
              <a:spLocks noChangeArrowheads="1"/>
            </p:cNvSpPr>
            <p:nvPr userDrawn="1"/>
          </p:nvSpPr>
          <p:spPr bwMode="auto">
            <a:xfrm>
              <a:off x="1028700" y="1878013"/>
              <a:ext cx="72390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Source Sans Pro Light" charset="0"/>
                </a:rPr>
                <a:t>Exploration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 userDrawn="1"/>
          </p:nvSpPr>
          <p:spPr bwMode="auto">
            <a:xfrm>
              <a:off x="1958975" y="1878013"/>
              <a:ext cx="104298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Source Sans Pro Light" charset="0"/>
                </a:rPr>
                <a:t>Managed Clusters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 userDrawn="1"/>
          </p:nvSpPr>
          <p:spPr bwMode="auto">
            <a:xfrm>
              <a:off x="3311525" y="1878013"/>
              <a:ext cx="646113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Source Sans Pro Light" charset="0"/>
                </a:rPr>
                <a:t>Pipelines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 userDrawn="1"/>
          </p:nvSpPr>
          <p:spPr bwMode="auto">
            <a:xfrm>
              <a:off x="4221163" y="1878013"/>
              <a:ext cx="85090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Source Sans Pro Light" charset="0"/>
                </a:rPr>
                <a:t>3</a:t>
              </a:r>
              <a:r>
                <a:rPr lang="en-US" sz="900" baseline="30000" smtClean="0">
                  <a:solidFill>
                    <a:srgbClr val="404040"/>
                  </a:solidFill>
                  <a:latin typeface="Source Sans Pro Light" charset="0"/>
                </a:rPr>
                <a:t>rd</a:t>
              </a:r>
              <a:r>
                <a:rPr lang="en-US" sz="900" smtClean="0">
                  <a:solidFill>
                    <a:srgbClr val="404040"/>
                  </a:solidFill>
                  <a:latin typeface="Source Sans Pro Light" charset="0"/>
                </a:rPr>
                <a:t> Party Apps</a:t>
              </a:r>
            </a:p>
          </p:txBody>
        </p:sp>
        <p:sp>
          <p:nvSpPr>
            <p:cNvPr id="24" name="TextBox 23"/>
            <p:cNvSpPr txBox="1">
              <a:spLocks noChangeArrowheads="1"/>
            </p:cNvSpPr>
            <p:nvPr userDrawn="1"/>
          </p:nvSpPr>
          <p:spPr bwMode="auto">
            <a:xfrm>
              <a:off x="6950075" y="1878013"/>
              <a:ext cx="74930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Source Sans Pro Light" charset="0"/>
                </a:rPr>
                <a:t>Community</a:t>
              </a:r>
            </a:p>
          </p:txBody>
        </p:sp>
        <p:sp>
          <p:nvSpPr>
            <p:cNvPr id="25" name="TextBox 24"/>
            <p:cNvSpPr txBox="1">
              <a:spLocks noChangeArrowheads="1"/>
            </p:cNvSpPr>
            <p:nvPr userDrawn="1"/>
          </p:nvSpPr>
          <p:spPr bwMode="auto">
            <a:xfrm>
              <a:off x="1096963" y="4357688"/>
              <a:ext cx="582612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Source Sans Pro Light" charset="0"/>
                </a:rPr>
                <a:t>Clusters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 userDrawn="1"/>
          </p:nvSpPr>
          <p:spPr bwMode="auto">
            <a:xfrm>
              <a:off x="6937375" y="3216275"/>
              <a:ext cx="939800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Source Sans Pro Light" charset="0"/>
                </a:rPr>
                <a:t>Monitor Results</a:t>
              </a:r>
            </a:p>
          </p:txBody>
        </p:sp>
        <p:sp>
          <p:nvSpPr>
            <p:cNvPr id="27" name="TextBox 26"/>
            <p:cNvSpPr txBox="1">
              <a:spLocks noChangeArrowheads="1"/>
            </p:cNvSpPr>
            <p:nvPr userDrawn="1"/>
          </p:nvSpPr>
          <p:spPr bwMode="auto">
            <a:xfrm>
              <a:off x="5607050" y="3216275"/>
              <a:ext cx="115887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Source Sans Pro Light" charset="0"/>
                </a:rPr>
                <a:t>Schedule Workflows 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 userDrawn="1"/>
          </p:nvSpPr>
          <p:spPr bwMode="auto">
            <a:xfrm>
              <a:off x="3259138" y="4354513"/>
              <a:ext cx="749300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Source Sans Pro Light" charset="0"/>
                </a:rPr>
                <a:t>Import Data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 userDrawn="1"/>
          </p:nvSpPr>
          <p:spPr bwMode="auto">
            <a:xfrm>
              <a:off x="2012950" y="4357688"/>
              <a:ext cx="90328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Source Sans Pro Light" charset="0"/>
                </a:rPr>
                <a:t>Power of Spark</a:t>
              </a:r>
            </a:p>
          </p:txBody>
        </p:sp>
        <p:sp>
          <p:nvSpPr>
            <p:cNvPr id="30" name="TextBox 29"/>
            <p:cNvSpPr txBox="1">
              <a:spLocks noChangeArrowheads="1"/>
            </p:cNvSpPr>
            <p:nvPr userDrawn="1"/>
          </p:nvSpPr>
          <p:spPr bwMode="auto">
            <a:xfrm>
              <a:off x="2057400" y="3205163"/>
              <a:ext cx="73660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Source Sans Pro Light" charset="0"/>
                </a:rPr>
                <a:t>Collaborate</a:t>
              </a:r>
            </a:p>
          </p:txBody>
        </p:sp>
        <p:sp>
          <p:nvSpPr>
            <p:cNvPr id="31" name="TextBox 30"/>
            <p:cNvSpPr txBox="1">
              <a:spLocks noChangeArrowheads="1"/>
            </p:cNvSpPr>
            <p:nvPr userDrawn="1"/>
          </p:nvSpPr>
          <p:spPr bwMode="auto">
            <a:xfrm>
              <a:off x="4364038" y="3205163"/>
              <a:ext cx="54292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Source Sans Pro Light" charset="0"/>
                </a:rPr>
                <a:t>Publish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 userDrawn="1"/>
          </p:nvSpPr>
          <p:spPr bwMode="auto">
            <a:xfrm>
              <a:off x="3336925" y="3205163"/>
              <a:ext cx="595313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Source Sans Pro Light" charset="0"/>
                </a:rPr>
                <a:t>Visualize</a:t>
              </a:r>
            </a:p>
          </p:txBody>
        </p:sp>
        <p:sp>
          <p:nvSpPr>
            <p:cNvPr id="33" name="TextBox 32"/>
            <p:cNvSpPr txBox="1">
              <a:spLocks noChangeArrowheads="1"/>
            </p:cNvSpPr>
            <p:nvPr userDrawn="1"/>
          </p:nvSpPr>
          <p:spPr bwMode="auto">
            <a:xfrm>
              <a:off x="1019175" y="3205163"/>
              <a:ext cx="646113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Source Sans Pro Light" charset="0"/>
                </a:rPr>
                <a:t>Language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 userDrawn="1"/>
          </p:nvSpPr>
          <p:spPr bwMode="auto">
            <a:xfrm>
              <a:off x="8204200" y="1878013"/>
              <a:ext cx="620713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Source Sans Pro Light" charset="0"/>
                </a:rPr>
                <a:t>Libraries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 userDrawn="1"/>
          </p:nvSpPr>
          <p:spPr bwMode="auto">
            <a:xfrm>
              <a:off x="5700713" y="1878013"/>
              <a:ext cx="954087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Source Sans Pro Light" charset="0"/>
                </a:rPr>
                <a:t>Unified Platform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 userDrawn="1"/>
          </p:nvSpPr>
          <p:spPr bwMode="auto">
            <a:xfrm>
              <a:off x="5875338" y="4302125"/>
              <a:ext cx="646112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Source Sans Pro Light" charset="0"/>
                </a:rPr>
                <a:t>Logo Bug</a:t>
              </a:r>
            </a:p>
          </p:txBody>
        </p:sp>
      </p:grpSp>
      <p:pic>
        <p:nvPicPr>
          <p:cNvPr id="37" name="Picture 39" descr="databricks_logoTM_rgb_TM.eps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4821238"/>
            <a:ext cx="10715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4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Fram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03111" y="1598392"/>
            <a:ext cx="7739943" cy="1248834"/>
          </a:xfrm>
        </p:spPr>
        <p:txBody>
          <a:bodyPr>
            <a:noAutofit/>
          </a:bodyPr>
          <a:lstStyle>
            <a:lvl1pPr algn="l">
              <a:defRPr sz="5400" b="0" i="0" baseline="0">
                <a:solidFill>
                  <a:schemeClr val="bg1"/>
                </a:solidFill>
                <a:latin typeface="Newslab Thin"/>
                <a:cs typeface="Newslab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3111" y="2717006"/>
            <a:ext cx="6349823" cy="6664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0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36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defRPr>
                <a:latin typeface="Source Sans Pro Light"/>
                <a:cs typeface="Source Sans Pro Light"/>
              </a:defRPr>
            </a:lvl1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53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06375"/>
            <a:ext cx="8850312" cy="85725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12863"/>
            <a:ext cx="8850312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5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estion or Secti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863" y="952049"/>
            <a:ext cx="8850311" cy="2440157"/>
          </a:xfrm>
        </p:spPr>
        <p:txBody>
          <a:bodyPr>
            <a:normAutofit/>
          </a:bodyPr>
          <a:lstStyle>
            <a:lvl1pPr algn="l">
              <a:defRPr sz="4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Newslab Thin"/>
                <a:cs typeface="Newslab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78742" y="2965040"/>
            <a:ext cx="8749914" cy="13806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34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9863" y="205979"/>
            <a:ext cx="8708369" cy="8572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9863" y="1313040"/>
            <a:ext cx="4231449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tabLst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0768" y="1313040"/>
            <a:ext cx="4399407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7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863" y="205979"/>
            <a:ext cx="8850311" cy="8572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69864" y="1286171"/>
            <a:ext cx="4231448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Source Sans Pro Light"/>
                <a:cs typeface="Source Sans Pro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69864" y="1844616"/>
            <a:ext cx="423144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1028700" indent="-114300"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7344" y="1286171"/>
            <a:ext cx="4362831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Source Sans Pro Light"/>
                <a:cs typeface="Source Sans Pro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57344" y="1844616"/>
            <a:ext cx="4362831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1028700" indent="-114300"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9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69863" y="206663"/>
            <a:ext cx="8850312" cy="480131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>
              <a:lnSpc>
                <a:spcPct val="90000"/>
              </a:lnSpc>
              <a:defRPr sz="2800" baseline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4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tabricks_logoTM_rgb_TM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4821238"/>
            <a:ext cx="10715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04787"/>
            <a:ext cx="3008313" cy="2000428"/>
          </a:xfrm>
        </p:spPr>
        <p:txBody>
          <a:bodyPr anchor="t">
            <a:noAutofit/>
          </a:bodyPr>
          <a:lstStyle>
            <a:lvl1pPr algn="l">
              <a:defRPr sz="4000" b="0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489" y="204788"/>
            <a:ext cx="5506686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63" y="2621494"/>
            <a:ext cx="3008313" cy="197313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5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3600450"/>
            <a:ext cx="8840025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863" y="459581"/>
            <a:ext cx="8840025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63" y="4025503"/>
            <a:ext cx="8840025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9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24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46150" y="206375"/>
            <a:ext cx="7172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46150" y="1312863"/>
            <a:ext cx="71723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404040"/>
          </a:solidFill>
          <a:latin typeface="Newslab Thin"/>
          <a:ea typeface="MS PGothic" pitchFamily="34" charset="-128"/>
          <a:cs typeface="Newslab Thin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defRPr sz="2800" kern="1200">
          <a:solidFill>
            <a:srgbClr val="404040"/>
          </a:solidFill>
          <a:latin typeface="Source Sans Pro Light"/>
          <a:ea typeface="MS PGothic" pitchFamily="34" charset="-128"/>
          <a:cs typeface="ＭＳ Ｐゴシック" charset="0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sz="2400" kern="1200">
          <a:solidFill>
            <a:srgbClr val="404040"/>
          </a:solidFill>
          <a:latin typeface="Source Sans Pro Light"/>
          <a:ea typeface="MS PGothic" pitchFamily="34" charset="-128"/>
          <a:cs typeface="+mn-cs"/>
        </a:defRPr>
      </a:lvl2pPr>
      <a:lvl3pPr marL="1089025" indent="-174625" algn="l" defTabSz="457200" rtl="0" eaLnBrk="0" fontAlgn="base" hangingPunct="0">
        <a:spcBef>
          <a:spcPct val="20000"/>
        </a:spcBef>
        <a:spcAft>
          <a:spcPct val="0"/>
        </a:spcAft>
        <a:buSzPct val="100000"/>
        <a:buFont typeface="Lucida Grande" charset="0"/>
        <a:buChar char="–"/>
        <a:defRPr sz="2000" kern="1200">
          <a:solidFill>
            <a:srgbClr val="404040"/>
          </a:solidFill>
          <a:latin typeface="Source Sans Pro Light"/>
          <a:ea typeface="MS PGothic" pitchFamily="34" charset="-128"/>
          <a:cs typeface="+mn-cs"/>
        </a:defRPr>
      </a:lvl3pPr>
      <a:lvl4pPr marL="1541463" indent="-169863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sz="2000" kern="1200">
          <a:solidFill>
            <a:srgbClr val="404040"/>
          </a:solidFill>
          <a:latin typeface="Source Sans Pro Light"/>
          <a:ea typeface="MS PGothic" pitchFamily="34" charset="-128"/>
          <a:cs typeface="+mn-cs"/>
        </a:defRPr>
      </a:lvl4pPr>
      <a:lvl5pPr marL="2001838" indent="-173038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000" kern="1200">
          <a:solidFill>
            <a:srgbClr val="404040"/>
          </a:solidFill>
          <a:latin typeface="Source Sans Pro Ligh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jpg"/><Relationship Id="rId8" Type="http://schemas.openxmlformats.org/officeDocument/2006/relationships/image" Target="../media/image25.jpeg"/><Relationship Id="rId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ucbrise.github.io/cs294-rise-fa16/" TargetMode="External"/><Relationship Id="rId3" Type="http://schemas.openxmlformats.org/officeDocument/2006/relationships/hyperlink" Target="https://piazza.com/berkeley/fall2016/cs29420/home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8263" y="545649"/>
            <a:ext cx="8974137" cy="244015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CS294: RISE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Logistics, </a:t>
            </a:r>
            <a:r>
              <a:rPr lang="en-US" sz="3600" dirty="0" smtClean="0">
                <a:solidFill>
                  <a:schemeClr val="tx1"/>
                </a:solidFill>
              </a:rPr>
              <a:t>Overview, Trends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idx="1"/>
          </p:nvPr>
        </p:nvSpPr>
        <p:spPr>
          <a:xfrm>
            <a:off x="178742" y="2444340"/>
            <a:ext cx="8749914" cy="1380671"/>
          </a:xfrm>
        </p:spPr>
        <p:txBody>
          <a:bodyPr/>
          <a:lstStyle/>
          <a:p>
            <a:pPr algn="ctr"/>
            <a:r>
              <a:rPr lang="en-US" altLang="en-US" sz="2800" dirty="0" smtClean="0"/>
              <a:t>Joey Gonzalez, Joe </a:t>
            </a:r>
            <a:r>
              <a:rPr lang="en-US" altLang="en-US" sz="2800" dirty="0" err="1" smtClean="0"/>
              <a:t>Hellerstein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Raluca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Popa</a:t>
            </a:r>
            <a:r>
              <a:rPr lang="en-US" altLang="en-US" sz="2800" dirty="0" smtClean="0"/>
              <a:t>, Ion Stoica</a:t>
            </a:r>
            <a:endParaRPr lang="en-US" altLang="en-US" sz="2800" dirty="0" smtClean="0"/>
          </a:p>
          <a:p>
            <a:pPr algn="ctr"/>
            <a:r>
              <a:rPr lang="en-US" altLang="en-US" sz="1900" dirty="0" smtClean="0"/>
              <a:t>August 29</a:t>
            </a:r>
            <a:r>
              <a:rPr lang="en-US" altLang="en-US" sz="1900" dirty="0" smtClean="0"/>
              <a:t>, </a:t>
            </a:r>
            <a:r>
              <a:rPr lang="en-US" altLang="en-US" sz="1900" dirty="0" smtClean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0524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2009: Application Trends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Interactive computations</a:t>
            </a:r>
            <a:r>
              <a:rPr lang="en-US" dirty="0"/>
              <a:t>, </a:t>
            </a:r>
            <a:r>
              <a:rPr lang="en-US" dirty="0" smtClean="0"/>
              <a:t>e.g., </a:t>
            </a:r>
            <a:r>
              <a:rPr lang="en-US" dirty="0"/>
              <a:t>ad-hoc </a:t>
            </a:r>
            <a:r>
              <a:rPr lang="en-US" dirty="0" smtClean="0"/>
              <a:t>analytics</a:t>
            </a:r>
          </a:p>
          <a:p>
            <a:pPr lvl="1"/>
            <a:r>
              <a:rPr lang="en-US" dirty="0" smtClean="0"/>
              <a:t>SQL engines like Hive and Pig drove this trend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Iterative computations</a:t>
            </a:r>
            <a:r>
              <a:rPr lang="en-US" dirty="0" smtClean="0"/>
              <a:t>, e.g., Machine Learning</a:t>
            </a:r>
          </a:p>
          <a:p>
            <a:pPr lvl="1"/>
            <a:r>
              <a:rPr lang="en-US" dirty="0" smtClean="0"/>
              <a:t>More and more people aiming to get insights from 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2922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2009: Application Trends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1" y="1254075"/>
            <a:ext cx="4590499" cy="1666925"/>
          </a:xfrm>
        </p:spPr>
        <p:txBody>
          <a:bodyPr/>
          <a:lstStyle/>
          <a:p>
            <a:pPr marL="0"/>
            <a:r>
              <a:rPr lang="en-US" dirty="0"/>
              <a:t>Despite huge amounts of data, many working sets in big data clusters </a:t>
            </a:r>
            <a:r>
              <a:rPr lang="en-US" dirty="0">
                <a:solidFill>
                  <a:srgbClr val="FF0000"/>
                </a:solidFill>
              </a:rPr>
              <a:t>fit in memory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11</a:t>
            </a:fld>
            <a:endParaRPr lang="e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99" y="1314450"/>
            <a:ext cx="4206875" cy="302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312328" y="4420969"/>
            <a:ext cx="838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ource Sans Pro Light"/>
                <a:cs typeface="Source Sans Pro Light"/>
              </a:rPr>
              <a:t>*</a:t>
            </a:r>
            <a:r>
              <a:rPr lang="en-US" sz="1200" dirty="0">
                <a:latin typeface="Source Sans Pro Light"/>
                <a:cs typeface="Source Sans Pro Light"/>
              </a:rPr>
              <a:t>G</a:t>
            </a:r>
            <a:r>
              <a:rPr lang="en-US" sz="1200" dirty="0" smtClean="0">
                <a:latin typeface="Source Sans Pro Light"/>
                <a:cs typeface="Source Sans Pro Light"/>
              </a:rPr>
              <a:t> </a:t>
            </a:r>
            <a:r>
              <a:rPr lang="en-US" sz="1200" dirty="0" err="1">
                <a:latin typeface="Source Sans Pro Light"/>
                <a:cs typeface="Source Sans Pro Light"/>
              </a:rPr>
              <a:t>Ananthanarayanan</a:t>
            </a:r>
            <a:r>
              <a:rPr lang="en-US" sz="1200" dirty="0">
                <a:latin typeface="Source Sans Pro Light"/>
                <a:cs typeface="Source Sans Pro Light"/>
              </a:rPr>
              <a:t>,  </a:t>
            </a:r>
            <a:r>
              <a:rPr lang="en-US" sz="1200" dirty="0" smtClean="0">
                <a:latin typeface="Source Sans Pro Light"/>
                <a:cs typeface="Source Sans Pro Light"/>
              </a:rPr>
              <a:t>A. </a:t>
            </a:r>
            <a:r>
              <a:rPr lang="en-US" sz="1200" dirty="0" err="1">
                <a:latin typeface="Source Sans Pro Light"/>
                <a:cs typeface="Source Sans Pro Light"/>
              </a:rPr>
              <a:t>Ghodsi</a:t>
            </a:r>
            <a:r>
              <a:rPr lang="en-US" sz="1200" dirty="0">
                <a:latin typeface="Source Sans Pro Light"/>
                <a:cs typeface="Source Sans Pro Light"/>
              </a:rPr>
              <a:t>, </a:t>
            </a:r>
            <a:r>
              <a:rPr lang="en-US" sz="1200" dirty="0" smtClean="0">
                <a:latin typeface="Source Sans Pro Light"/>
                <a:cs typeface="Source Sans Pro Light"/>
              </a:rPr>
              <a:t> S. </a:t>
            </a:r>
            <a:r>
              <a:rPr lang="en-US" sz="1200" dirty="0" err="1">
                <a:latin typeface="Source Sans Pro Light"/>
                <a:cs typeface="Source Sans Pro Light"/>
              </a:rPr>
              <a:t>Shenker</a:t>
            </a:r>
            <a:r>
              <a:rPr lang="en-US" sz="1200" dirty="0">
                <a:latin typeface="Source Sans Pro Light"/>
                <a:cs typeface="Source Sans Pro Light"/>
              </a:rPr>
              <a:t>, </a:t>
            </a:r>
            <a:r>
              <a:rPr lang="en-US" sz="1200" dirty="0" smtClean="0">
                <a:latin typeface="Source Sans Pro Light"/>
                <a:cs typeface="Source Sans Pro Light"/>
              </a:rPr>
              <a:t>I. Stoica, ”Disk</a:t>
            </a:r>
            <a:r>
              <a:rPr lang="en-US" sz="1200" dirty="0">
                <a:latin typeface="Source Sans Pro Light"/>
                <a:cs typeface="Source Sans Pro Light"/>
              </a:rPr>
              <a:t>-Locality in Datacenter Computing Considered </a:t>
            </a:r>
            <a:r>
              <a:rPr lang="en-US" sz="1200" dirty="0" smtClean="0">
                <a:latin typeface="Source Sans Pro Light"/>
                <a:cs typeface="Source Sans Pro Light"/>
              </a:rPr>
              <a:t>Irrelevant”, </a:t>
            </a:r>
            <a:r>
              <a:rPr lang="en-US" sz="1200" dirty="0" err="1" smtClean="0">
                <a:latin typeface="Source Sans Pro Light"/>
                <a:cs typeface="Source Sans Pro Light"/>
              </a:rPr>
              <a:t>HotOS</a:t>
            </a:r>
            <a:r>
              <a:rPr lang="en-US" sz="1200" dirty="0" smtClean="0">
                <a:latin typeface="Source Sans Pro Light"/>
                <a:cs typeface="Source Sans Pro Light"/>
              </a:rPr>
              <a:t> 2011</a:t>
            </a:r>
            <a:endParaRPr lang="en-US" sz="1200" dirty="0">
              <a:latin typeface="Source Sans Pro Light"/>
              <a:cs typeface="Source Sans Pro Ligh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5600" y="2937039"/>
            <a:ext cx="4318000" cy="1203161"/>
          </a:xfrm>
          <a:prstGeom prst="roundRect">
            <a:avLst/>
          </a:prstGeom>
          <a:solidFill>
            <a:srgbClr val="EC541B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Inputs of 96% of Facebook jobs fit in memory*</a:t>
            </a:r>
            <a:endParaRPr lang="en-US" sz="2800" dirty="0">
              <a:solidFill>
                <a:srgbClr val="FFFFFF"/>
              </a:solidFill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64937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2009: Application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12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312328" y="4624169"/>
            <a:ext cx="838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ource Sans Pro Light"/>
                <a:cs typeface="Source Sans Pro Light"/>
              </a:rPr>
              <a:t>*</a:t>
            </a:r>
            <a:r>
              <a:rPr lang="en-US" sz="1200" dirty="0">
                <a:latin typeface="Source Sans Pro Light"/>
                <a:cs typeface="Source Sans Pro Light"/>
              </a:rPr>
              <a:t>G</a:t>
            </a:r>
            <a:r>
              <a:rPr lang="en-US" sz="1200" dirty="0" smtClean="0">
                <a:latin typeface="Source Sans Pro Light"/>
                <a:cs typeface="Source Sans Pro Light"/>
              </a:rPr>
              <a:t> </a:t>
            </a:r>
            <a:r>
              <a:rPr lang="en-US" sz="1200" dirty="0" err="1">
                <a:latin typeface="Source Sans Pro Light"/>
                <a:cs typeface="Source Sans Pro Light"/>
              </a:rPr>
              <a:t>Ananthanarayanan</a:t>
            </a:r>
            <a:r>
              <a:rPr lang="en-US" sz="1200" dirty="0">
                <a:latin typeface="Source Sans Pro Light"/>
                <a:cs typeface="Source Sans Pro Light"/>
              </a:rPr>
              <a:t>,  </a:t>
            </a:r>
            <a:r>
              <a:rPr lang="en-US" sz="1200" dirty="0" smtClean="0">
                <a:latin typeface="Source Sans Pro Light"/>
                <a:cs typeface="Source Sans Pro Light"/>
              </a:rPr>
              <a:t>A. </a:t>
            </a:r>
            <a:r>
              <a:rPr lang="en-US" sz="1200" dirty="0" err="1">
                <a:latin typeface="Source Sans Pro Light"/>
                <a:cs typeface="Source Sans Pro Light"/>
              </a:rPr>
              <a:t>Ghodsi</a:t>
            </a:r>
            <a:r>
              <a:rPr lang="en-US" sz="1200" dirty="0">
                <a:latin typeface="Source Sans Pro Light"/>
                <a:cs typeface="Source Sans Pro Light"/>
              </a:rPr>
              <a:t>, </a:t>
            </a:r>
            <a:r>
              <a:rPr lang="en-US" sz="1200" dirty="0" smtClean="0">
                <a:latin typeface="Source Sans Pro Light"/>
                <a:cs typeface="Source Sans Pro Light"/>
              </a:rPr>
              <a:t> S. </a:t>
            </a:r>
            <a:r>
              <a:rPr lang="en-US" sz="1200" dirty="0" err="1">
                <a:latin typeface="Source Sans Pro Light"/>
                <a:cs typeface="Source Sans Pro Light"/>
              </a:rPr>
              <a:t>Shenker</a:t>
            </a:r>
            <a:r>
              <a:rPr lang="en-US" sz="1200" dirty="0">
                <a:latin typeface="Source Sans Pro Light"/>
                <a:cs typeface="Source Sans Pro Light"/>
              </a:rPr>
              <a:t>, </a:t>
            </a:r>
            <a:r>
              <a:rPr lang="en-US" sz="1200" dirty="0" smtClean="0">
                <a:latin typeface="Source Sans Pro Light"/>
                <a:cs typeface="Source Sans Pro Light"/>
              </a:rPr>
              <a:t>I. Stoica, ”Disk</a:t>
            </a:r>
            <a:r>
              <a:rPr lang="en-US" sz="1200" dirty="0">
                <a:latin typeface="Source Sans Pro Light"/>
                <a:cs typeface="Source Sans Pro Light"/>
              </a:rPr>
              <a:t>-Locality in Datacenter Computing Considered </a:t>
            </a:r>
            <a:r>
              <a:rPr lang="en-US" sz="1200" dirty="0" smtClean="0">
                <a:latin typeface="Source Sans Pro Light"/>
                <a:cs typeface="Source Sans Pro Light"/>
              </a:rPr>
              <a:t>Irrelevant”, </a:t>
            </a:r>
            <a:r>
              <a:rPr lang="en-US" sz="1200" dirty="0" err="1" smtClean="0">
                <a:latin typeface="Source Sans Pro Light"/>
                <a:cs typeface="Source Sans Pro Light"/>
              </a:rPr>
              <a:t>HotOS</a:t>
            </a:r>
            <a:r>
              <a:rPr lang="en-US" sz="1200" dirty="0" smtClean="0">
                <a:latin typeface="Source Sans Pro Light"/>
                <a:cs typeface="Source Sans Pro Light"/>
              </a:rPr>
              <a:t> 2011</a:t>
            </a:r>
            <a:endParaRPr lang="en-US" sz="1200" dirty="0">
              <a:latin typeface="Source Sans Pro Light"/>
              <a:cs typeface="Source Sans Pro Light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964997"/>
              </p:ext>
            </p:extLst>
          </p:nvPr>
        </p:nvGraphicFramePr>
        <p:xfrm>
          <a:off x="457200" y="1257300"/>
          <a:ext cx="8153400" cy="3259223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  <a:gridCol w="2038350"/>
                <a:gridCol w="2038350"/>
              </a:tblGrid>
              <a:tr h="6172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Memory (GB)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Facebook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(% jobs)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Microsoft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(% jobs)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Yahoo!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(% jobs)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69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38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66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74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51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81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32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"/>
                        <a:ea typeface="ＭＳ Ｐゴシック" charset="0"/>
                        <a:cs typeface="Source Sans Pro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96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"/>
                        <a:ea typeface="ＭＳ Ｐゴシック" charset="0"/>
                        <a:cs typeface="Source Sans Pro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82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"/>
                        <a:ea typeface="ＭＳ Ｐゴシック" charset="0"/>
                        <a:cs typeface="Source Sans Pro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97.5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"/>
                        <a:ea typeface="ＭＳ Ｐゴシック" charset="0"/>
                        <a:cs typeface="Source Sans Pro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64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99.5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128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98.8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99.4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99.8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192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99.5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256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99.6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44500" y="2628900"/>
            <a:ext cx="8191500" cy="393700"/>
          </a:xfrm>
          <a:prstGeom prst="roundRect">
            <a:avLst/>
          </a:prstGeom>
          <a:noFill/>
          <a:ln w="571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9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2009: Application Trends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13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312328" y="4624169"/>
            <a:ext cx="838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ource Sans Pro Light"/>
                <a:cs typeface="Source Sans Pro Light"/>
              </a:rPr>
              <a:t>*</a:t>
            </a:r>
            <a:r>
              <a:rPr lang="en-US" sz="1200" dirty="0">
                <a:latin typeface="Source Sans Pro Light"/>
                <a:cs typeface="Source Sans Pro Light"/>
              </a:rPr>
              <a:t>G</a:t>
            </a:r>
            <a:r>
              <a:rPr lang="en-US" sz="1200" dirty="0" smtClean="0">
                <a:latin typeface="Source Sans Pro Light"/>
                <a:cs typeface="Source Sans Pro Light"/>
              </a:rPr>
              <a:t> </a:t>
            </a:r>
            <a:r>
              <a:rPr lang="en-US" sz="1200" dirty="0" err="1">
                <a:latin typeface="Source Sans Pro Light"/>
                <a:cs typeface="Source Sans Pro Light"/>
              </a:rPr>
              <a:t>Ananthanarayanan</a:t>
            </a:r>
            <a:r>
              <a:rPr lang="en-US" sz="1200" dirty="0">
                <a:latin typeface="Source Sans Pro Light"/>
                <a:cs typeface="Source Sans Pro Light"/>
              </a:rPr>
              <a:t>,  </a:t>
            </a:r>
            <a:r>
              <a:rPr lang="en-US" sz="1200" dirty="0" smtClean="0">
                <a:latin typeface="Source Sans Pro Light"/>
                <a:cs typeface="Source Sans Pro Light"/>
              </a:rPr>
              <a:t>A. </a:t>
            </a:r>
            <a:r>
              <a:rPr lang="en-US" sz="1200" dirty="0" err="1">
                <a:latin typeface="Source Sans Pro Light"/>
                <a:cs typeface="Source Sans Pro Light"/>
              </a:rPr>
              <a:t>Ghodsi</a:t>
            </a:r>
            <a:r>
              <a:rPr lang="en-US" sz="1200" dirty="0">
                <a:latin typeface="Source Sans Pro Light"/>
                <a:cs typeface="Source Sans Pro Light"/>
              </a:rPr>
              <a:t>, </a:t>
            </a:r>
            <a:r>
              <a:rPr lang="en-US" sz="1200" dirty="0" smtClean="0">
                <a:latin typeface="Source Sans Pro Light"/>
                <a:cs typeface="Source Sans Pro Light"/>
              </a:rPr>
              <a:t> S. </a:t>
            </a:r>
            <a:r>
              <a:rPr lang="en-US" sz="1200" dirty="0" err="1">
                <a:latin typeface="Source Sans Pro Light"/>
                <a:cs typeface="Source Sans Pro Light"/>
              </a:rPr>
              <a:t>Shenker</a:t>
            </a:r>
            <a:r>
              <a:rPr lang="en-US" sz="1200" dirty="0">
                <a:latin typeface="Source Sans Pro Light"/>
                <a:cs typeface="Source Sans Pro Light"/>
              </a:rPr>
              <a:t>, </a:t>
            </a:r>
            <a:r>
              <a:rPr lang="en-US" sz="1200" dirty="0" smtClean="0">
                <a:latin typeface="Source Sans Pro Light"/>
                <a:cs typeface="Source Sans Pro Light"/>
              </a:rPr>
              <a:t>I. Stoica, ”Disk</a:t>
            </a:r>
            <a:r>
              <a:rPr lang="en-US" sz="1200" dirty="0">
                <a:latin typeface="Source Sans Pro Light"/>
                <a:cs typeface="Source Sans Pro Light"/>
              </a:rPr>
              <a:t>-Locality in Datacenter Computing Considered </a:t>
            </a:r>
            <a:r>
              <a:rPr lang="en-US" sz="1200" dirty="0" smtClean="0">
                <a:latin typeface="Source Sans Pro Light"/>
                <a:cs typeface="Source Sans Pro Light"/>
              </a:rPr>
              <a:t>Irrelevant”, </a:t>
            </a:r>
            <a:r>
              <a:rPr lang="en-US" sz="1200" dirty="0" err="1" smtClean="0">
                <a:latin typeface="Source Sans Pro Light"/>
                <a:cs typeface="Source Sans Pro Light"/>
              </a:rPr>
              <a:t>HotOS</a:t>
            </a:r>
            <a:r>
              <a:rPr lang="en-US" sz="1200" dirty="0" smtClean="0">
                <a:latin typeface="Source Sans Pro Light"/>
                <a:cs typeface="Source Sans Pro Light"/>
              </a:rPr>
              <a:t> 2011</a:t>
            </a:r>
            <a:endParaRPr lang="en-US" sz="1200" dirty="0">
              <a:latin typeface="Source Sans Pro Light"/>
              <a:cs typeface="Source Sans Pro Light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496614"/>
              </p:ext>
            </p:extLst>
          </p:nvPr>
        </p:nvGraphicFramePr>
        <p:xfrm>
          <a:off x="457200" y="1257300"/>
          <a:ext cx="8153400" cy="3259223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  <a:gridCol w="2038350"/>
                <a:gridCol w="2038350"/>
              </a:tblGrid>
              <a:tr h="6172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Memory (GB)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Facebook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(% jobs)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Microsoft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(% jobs)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Yahoo!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(% jobs)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69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38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66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74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51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81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32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82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97.5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"/>
                          <a:ea typeface="ＭＳ Ｐゴシック" charset="0"/>
                          <a:cs typeface="Source Sans Pro "/>
                        </a:rPr>
                        <a:t>64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"/>
                        <a:ea typeface="ＭＳ Ｐゴシック" charset="0"/>
                        <a:cs typeface="Source Sans Pro 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"/>
                          <a:ea typeface="ＭＳ Ｐゴシック" charset="0"/>
                          <a:cs typeface="Source Sans Pro "/>
                        </a:rPr>
                        <a:t>97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"/>
                        <a:ea typeface="ＭＳ Ｐゴシック" charset="0"/>
                        <a:cs typeface="Source Sans Pro 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"/>
                          <a:ea typeface="ＭＳ Ｐゴシック" charset="0"/>
                          <a:cs typeface="Source Sans Pro "/>
                        </a:rPr>
                        <a:t>98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"/>
                        <a:ea typeface="ＭＳ Ｐゴシック" charset="0"/>
                        <a:cs typeface="Source Sans Pro 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"/>
                          <a:ea typeface="ＭＳ Ｐゴシック" charset="0"/>
                          <a:cs typeface="Source Sans Pro "/>
                        </a:rPr>
                        <a:t>99.5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"/>
                        <a:ea typeface="ＭＳ Ｐゴシック" charset="0"/>
                        <a:cs typeface="Source Sans Pro 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128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98.8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99.4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99.8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192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99.5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256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99.6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44500" y="3009900"/>
            <a:ext cx="8191500" cy="393700"/>
          </a:xfrm>
          <a:prstGeom prst="roundRect">
            <a:avLst/>
          </a:prstGeom>
          <a:noFill/>
          <a:ln w="571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5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2009: Hardware Trends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Memory still growing with Moore’s law</a:t>
            </a:r>
          </a:p>
          <a:p>
            <a:endParaRPr lang="en-US" dirty="0"/>
          </a:p>
          <a:p>
            <a:r>
              <a:rPr lang="en-US" dirty="0" smtClean="0"/>
              <a:t>I/O throughput and latency stagnant</a:t>
            </a:r>
          </a:p>
          <a:p>
            <a:pPr lvl="1"/>
            <a:r>
              <a:rPr lang="en-US" dirty="0" smtClean="0"/>
              <a:t>HDD dominating data clusters as storage of choice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182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2009: Trends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Users require interactivity and support for iterative apps</a:t>
            </a:r>
          </a:p>
          <a:p>
            <a:endParaRPr lang="en-US" dirty="0"/>
          </a:p>
          <a:p>
            <a:r>
              <a:rPr lang="en-US" dirty="0" smtClean="0"/>
              <a:t>Majority of working sets of many workloads fit in memory</a:t>
            </a:r>
          </a:p>
          <a:p>
            <a:endParaRPr lang="en-US" dirty="0"/>
          </a:p>
          <a:p>
            <a:r>
              <a:rPr lang="en-US" dirty="0" smtClean="0"/>
              <a:t>Memory capacity still growing fast, while I/O stagnant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900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2009: Our Solution: Apache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dirty="0"/>
              <a:t>-memory </a:t>
            </a:r>
            <a:r>
              <a:rPr lang="en-US" dirty="0" smtClean="0"/>
              <a:t>processing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Generalizes </a:t>
            </a:r>
            <a:r>
              <a:rPr lang="en-US" dirty="0" err="1" smtClean="0"/>
              <a:t>MapReduce</a:t>
            </a:r>
            <a:r>
              <a:rPr lang="en-US" dirty="0" smtClean="0"/>
              <a:t> to multi-stage computations</a:t>
            </a:r>
          </a:p>
          <a:p>
            <a:pPr lvl="1"/>
            <a:r>
              <a:rPr lang="en-US" dirty="0" smtClean="0"/>
              <a:t>Fully i</a:t>
            </a:r>
            <a:r>
              <a:rPr lang="en-US" dirty="0" smtClean="0"/>
              <a:t>mplements </a:t>
            </a:r>
            <a:r>
              <a:rPr lang="en-US" dirty="0" smtClean="0"/>
              <a:t>BSP model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Spark Logo #11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32" y="0"/>
            <a:ext cx="2321768" cy="14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2009: </a:t>
            </a:r>
            <a:r>
              <a:rPr lang="en-US" dirty="0" smtClean="0"/>
              <a:t>Challenges &amp;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2" y="1312863"/>
            <a:ext cx="9164638" cy="3394075"/>
          </a:xfrm>
        </p:spPr>
        <p:txBody>
          <a:bodyPr/>
          <a:lstStyle/>
          <a:p>
            <a:pPr marL="0"/>
            <a:r>
              <a:rPr lang="en-US" dirty="0"/>
              <a:t>L</a:t>
            </a:r>
            <a:r>
              <a:rPr lang="en-US" dirty="0" smtClean="0"/>
              <a:t>ow-overhead resilience mechanisms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endParaRPr lang="en-US" dirty="0">
              <a:sym typeface="Wingdings"/>
            </a:endParaRPr>
          </a:p>
          <a:p>
            <a:pPr marL="285750" lvl="1"/>
            <a:r>
              <a:rPr lang="en-US" dirty="0" smtClean="0"/>
              <a:t>Resilient </a:t>
            </a:r>
            <a:r>
              <a:rPr lang="en-US" dirty="0" smtClean="0"/>
              <a:t>Distributed Datasets (RDDs)</a:t>
            </a:r>
          </a:p>
          <a:p>
            <a:endParaRPr lang="en-US" dirty="0"/>
          </a:p>
          <a:p>
            <a:r>
              <a:rPr lang="en-US" dirty="0" smtClean="0"/>
              <a:t>Efficiently support for ML </a:t>
            </a:r>
            <a:r>
              <a:rPr lang="en-US" dirty="0" err="1" smtClean="0"/>
              <a:t>algos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/>
              <a:t>Share data between stages via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Powerful </a:t>
            </a:r>
            <a:r>
              <a:rPr lang="en-US" dirty="0" smtClean="0"/>
              <a:t>and flexible </a:t>
            </a:r>
            <a:r>
              <a:rPr lang="en-US" dirty="0" smtClean="0"/>
              <a:t>APIs: map</a:t>
            </a:r>
            <a:r>
              <a:rPr lang="en-US" dirty="0" smtClean="0"/>
              <a:t>/reduce just two of over 80+ APIs</a:t>
            </a:r>
          </a:p>
          <a:p>
            <a:endParaRPr lang="en-US" dirty="0"/>
          </a:p>
        </p:txBody>
      </p:sp>
      <p:pic>
        <p:nvPicPr>
          <p:cNvPr id="4" name="Picture 3" descr="Spark Logo #11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32" y="0"/>
            <a:ext cx="2321768" cy="14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8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2012: Application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12863"/>
            <a:ext cx="8850312" cy="3055937"/>
          </a:xfrm>
        </p:spPr>
        <p:txBody>
          <a:bodyPr/>
          <a:lstStyle/>
          <a:p>
            <a:r>
              <a:rPr lang="en-US" dirty="0" smtClean="0"/>
              <a:t>People started to assemble e2e data analytics pipelines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Need to stitch together a hodgepodge of systems</a:t>
            </a:r>
            <a:endParaRPr lang="en-US" dirty="0"/>
          </a:p>
        </p:txBody>
      </p:sp>
      <p:sp>
        <p:nvSpPr>
          <p:cNvPr id="4" name="Magnetic Disk 3"/>
          <p:cNvSpPr/>
          <p:nvPr/>
        </p:nvSpPr>
        <p:spPr>
          <a:xfrm>
            <a:off x="533400" y="2032000"/>
            <a:ext cx="959309" cy="856810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Raw</a:t>
            </a:r>
          </a:p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Data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5153" y="2105863"/>
            <a:ext cx="1162798" cy="738629"/>
          </a:xfrm>
          <a:prstGeom prst="rect">
            <a:avLst/>
          </a:prstGeom>
          <a:solidFill>
            <a:srgbClr val="4EBF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ETL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6791" y="2120635"/>
            <a:ext cx="1366288" cy="738629"/>
          </a:xfrm>
          <a:prstGeom prst="rect">
            <a:avLst/>
          </a:prstGeom>
          <a:solidFill>
            <a:srgbClr val="4EBF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Ad-hoc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exploration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2849" y="2105863"/>
            <a:ext cx="1366288" cy="738629"/>
          </a:xfrm>
          <a:prstGeom prst="rect">
            <a:avLst/>
          </a:prstGeom>
          <a:solidFill>
            <a:srgbClr val="4EBF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Advanced Analytics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12512" y="2105863"/>
            <a:ext cx="1366288" cy="738629"/>
          </a:xfrm>
          <a:prstGeom prst="rect">
            <a:avLst/>
          </a:prstGeom>
          <a:solidFill>
            <a:srgbClr val="4EBF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Data Products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36314" y="2356997"/>
            <a:ext cx="305235" cy="2363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77022" y="2371769"/>
            <a:ext cx="305235" cy="2363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777614" y="2371769"/>
            <a:ext cx="305235" cy="2363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478207" y="2371769"/>
            <a:ext cx="305235" cy="2363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andrew\Desktop\Databricks\logos\mapreduce-logo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823" y="2882328"/>
            <a:ext cx="1185107" cy="36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339669" y="2784218"/>
            <a:ext cx="1425155" cy="708282"/>
            <a:chOff x="3975989" y="3813302"/>
            <a:chExt cx="1245235" cy="608911"/>
          </a:xfrm>
        </p:grpSpPr>
        <p:pic>
          <p:nvPicPr>
            <p:cNvPr id="19" name="Picture 10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989" y="3958436"/>
              <a:ext cx="356130" cy="318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7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964" y="3890396"/>
              <a:ext cx="458669" cy="454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613" y="3813302"/>
              <a:ext cx="443611" cy="608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895" y="2933657"/>
            <a:ext cx="727333" cy="33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3446" y="2828645"/>
            <a:ext cx="493719" cy="54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 descr="C:\Users\andrew\Desktop\Databricks\logos\mapreduce-logo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3581" y="2911874"/>
            <a:ext cx="1171786" cy="36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3318" y="2918355"/>
            <a:ext cx="388451" cy="4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5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2012: Our Solution: Unified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223963"/>
            <a:ext cx="8850312" cy="1417637"/>
          </a:xfrm>
        </p:spPr>
        <p:txBody>
          <a:bodyPr/>
          <a:lstStyle/>
          <a:p>
            <a:r>
              <a:rPr lang="en-US" dirty="0" smtClean="0"/>
              <a:t>Support a variety of workloads</a:t>
            </a:r>
          </a:p>
          <a:p>
            <a:r>
              <a:rPr lang="en-US" dirty="0" smtClean="0"/>
              <a:t>Support a variety of input sources</a:t>
            </a:r>
          </a:p>
          <a:p>
            <a:r>
              <a:rPr lang="en-US" dirty="0" smtClean="0"/>
              <a:t>Provide a variety of language bindings</a:t>
            </a:r>
            <a:endParaRPr lang="en-US" dirty="0"/>
          </a:p>
        </p:txBody>
      </p:sp>
      <p:pic>
        <p:nvPicPr>
          <p:cNvPr id="5" name="Picture 4" descr="Hadoop_logo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47" y="4361117"/>
            <a:ext cx="1072321" cy="782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666" y="4488752"/>
            <a:ext cx="571245" cy="555719"/>
          </a:xfrm>
          <a:prstGeom prst="rect">
            <a:avLst/>
          </a:prstGeom>
        </p:spPr>
      </p:pic>
      <p:pic>
        <p:nvPicPr>
          <p:cNvPr id="7" name="Picture 6" descr="MySQL-5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96" y="4513709"/>
            <a:ext cx="655286" cy="464925"/>
          </a:xfrm>
          <a:prstGeom prst="rect">
            <a:avLst/>
          </a:prstGeom>
        </p:spPr>
      </p:pic>
      <p:pic>
        <p:nvPicPr>
          <p:cNvPr id="8" name="Picture 7" descr="AmazonWebservices_Logo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26" y="4595112"/>
            <a:ext cx="840582" cy="327094"/>
          </a:xfrm>
          <a:prstGeom prst="rect">
            <a:avLst/>
          </a:prstGeom>
        </p:spPr>
      </p:pic>
      <p:pic>
        <p:nvPicPr>
          <p:cNvPr id="9" name="Picture 8" descr="openstack-logo5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25" y="4524822"/>
            <a:ext cx="480740" cy="467673"/>
          </a:xfrm>
          <a:prstGeom prst="rect">
            <a:avLst/>
          </a:prstGeom>
        </p:spPr>
      </p:pic>
      <p:pic>
        <p:nvPicPr>
          <p:cNvPr id="10" name="Picture 9" descr="google_compute_engine_logo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09" y="4533155"/>
            <a:ext cx="630707" cy="4601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11785" y="4666691"/>
            <a:ext cx="315106" cy="348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55800" y="3567871"/>
            <a:ext cx="5207000" cy="6017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Source Sans Pro"/>
                <a:cs typeface="Source Sans Pro"/>
              </a:rPr>
              <a:t>Spark </a:t>
            </a:r>
            <a:r>
              <a:rPr lang="en-US" sz="1600" kern="0" dirty="0" smtClean="0">
                <a:solidFill>
                  <a:sysClr val="window" lastClr="FFFFFF"/>
                </a:solidFill>
                <a:latin typeface="Source Sans Pro"/>
                <a:cs typeface="Source Sans Pro"/>
              </a:rPr>
              <a:t>Core</a:t>
            </a:r>
            <a:br>
              <a:rPr lang="en-US" sz="1600" kern="0" dirty="0" smtClean="0">
                <a:solidFill>
                  <a:sysClr val="window" lastClr="FFFFFF"/>
                </a:solidFill>
                <a:latin typeface="Source Sans Pro"/>
                <a:cs typeface="Source Sans Pro"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Sans Pro Light"/>
                <a:cs typeface="Source Sans Pro Light"/>
              </a:rPr>
              <a:t> </a:t>
            </a:r>
            <a:r>
              <a:rPr lang="en-US" sz="1200" kern="0" dirty="0" smtClean="0">
                <a:solidFill>
                  <a:sysClr val="window" lastClr="FFFFFF"/>
                </a:solidFill>
                <a:latin typeface="Source Sans Pro Light"/>
                <a:cs typeface="Source Sans Pro Light"/>
              </a:rPr>
              <a:t>P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Sans Pro Light"/>
                <a:cs typeface="Source Sans Pro Light"/>
              </a:rPr>
              <a:t>ython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Sans Pro Light"/>
                <a:cs typeface="Source Sans Pro Light"/>
              </a:rPr>
              <a:t>, Java,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Sans Pro Light"/>
                <a:cs typeface="Source Sans Pro Light"/>
              </a:rPr>
              <a:t>Sca</a:t>
            </a:r>
            <a:r>
              <a:rPr lang="en-US" sz="1200" kern="0" dirty="0" smtClean="0">
                <a:solidFill>
                  <a:sysClr val="window" lastClr="FFFFFF"/>
                </a:solidFill>
                <a:latin typeface="Source Sans Pro Light"/>
                <a:cs typeface="Source Sans Pro Light"/>
              </a:rPr>
              <a:t>la, 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42552" y="2894861"/>
            <a:ext cx="1626138" cy="60514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Source Sans Pro"/>
                <a:cs typeface="Source Sans Pro"/>
              </a:rPr>
              <a:t>Spark </a:t>
            </a:r>
            <a:r>
              <a:rPr lang="en-US" sz="1600" kern="0" dirty="0" smtClean="0">
                <a:solidFill>
                  <a:sysClr val="window" lastClr="FFFFFF"/>
                </a:solidFill>
                <a:latin typeface="Source Sans Pro"/>
                <a:cs typeface="Source Sans Pro"/>
              </a:rPr>
              <a:t>Streaming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Sans Pro Light"/>
                <a:cs typeface="Source Sans Pro Light"/>
              </a:rPr>
              <a:t/>
            </a:r>
            <a:b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Sans Pro Light"/>
                <a:cs typeface="Source Sans Pro Light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Sans Pro Light"/>
                <a:ea typeface="+mn-ea"/>
                <a:cs typeface="Source Sans Pro Light"/>
              </a:rPr>
              <a:t>real-time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ource Sans Pro Light"/>
              <a:ea typeface="+mn-ea"/>
              <a:cs typeface="Source Sans Pro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68500" y="2894861"/>
            <a:ext cx="1219738" cy="60514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Source Sans Pro"/>
                <a:cs typeface="Source Sans Pro"/>
              </a:rPr>
              <a:t>Spark </a:t>
            </a:r>
            <a:r>
              <a:rPr lang="en-US" sz="1600" kern="0" dirty="0" smtClean="0">
                <a:solidFill>
                  <a:sysClr val="window" lastClr="FFFFFF"/>
                </a:solidFill>
                <a:latin typeface="Source Sans Pro"/>
                <a:cs typeface="Source Sans Pro"/>
              </a:rPr>
              <a:t>SQL</a:t>
            </a:r>
            <a:r>
              <a:rPr lang="en-US" sz="1400" kern="0" dirty="0" smtClean="0">
                <a:solidFill>
                  <a:sysClr val="window" lastClr="FFFFFF"/>
                </a:solidFill>
                <a:latin typeface="Source Sans Pro Light"/>
                <a:cs typeface="Source Sans Pro Light"/>
              </a:rPr>
              <a:t/>
            </a:r>
            <a:br>
              <a:rPr lang="en-US" sz="1400" kern="0" dirty="0" smtClean="0">
                <a:solidFill>
                  <a:sysClr val="window" lastClr="FFFFFF"/>
                </a:solidFill>
                <a:latin typeface="Source Sans Pro Light"/>
                <a:cs typeface="Source Sans Pro Light"/>
              </a:rPr>
            </a:br>
            <a:r>
              <a:rPr lang="en-US" sz="1400" kern="0" dirty="0" smtClean="0">
                <a:solidFill>
                  <a:sysClr val="window" lastClr="FFFFFF"/>
                </a:solidFill>
                <a:latin typeface="Source Sans Pro Light"/>
                <a:cs typeface="Source Sans Pro Light"/>
              </a:rPr>
              <a:t>interactive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14899" y="2894861"/>
            <a:ext cx="1253243" cy="60514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err="1" smtClean="0">
                <a:solidFill>
                  <a:sysClr val="window" lastClr="FFFFFF"/>
                </a:solidFill>
                <a:latin typeface="Source Sans Pro"/>
                <a:cs typeface="Source Sans Pro"/>
              </a:rPr>
              <a:t>MLlib</a:t>
            </a:r>
            <a:endParaRPr lang="en-US" sz="1600" kern="0" dirty="0" smtClean="0">
              <a:solidFill>
                <a:sysClr val="window" lastClr="FFFFFF"/>
              </a:solidFill>
              <a:latin typeface="Source Sans Pro"/>
              <a:cs typeface="Source Sans Pro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Sans Pro Light"/>
                <a:ea typeface="+mn-ea"/>
                <a:cs typeface="Source Sans Pro Light"/>
              </a:rPr>
              <a:t>machine learning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ource Sans Pro Light"/>
              <a:ea typeface="+mn-ea"/>
              <a:cs typeface="Source Sans Pro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23000" y="2894861"/>
            <a:ext cx="939794" cy="60514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err="1" smtClean="0">
                <a:solidFill>
                  <a:sysClr val="window" lastClr="FFFFFF"/>
                </a:solidFill>
                <a:latin typeface="Source Sans Pro"/>
                <a:cs typeface="Source Sans Pro"/>
              </a:rPr>
              <a:t>GraphX</a:t>
            </a:r>
            <a:endParaRPr lang="en-US" sz="1600" kern="0" dirty="0" smtClean="0">
              <a:solidFill>
                <a:sysClr val="window" lastClr="FFFFFF"/>
              </a:solidFill>
              <a:latin typeface="Source Sans Pro"/>
              <a:cs typeface="Source Sans Pro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Sans Pro Light"/>
                <a:ea typeface="+mn-ea"/>
                <a:cs typeface="Source Sans Pro Light"/>
              </a:rPr>
              <a:t>graph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ource Sans Pro Light"/>
              <a:ea typeface="+mn-ea"/>
              <a:cs typeface="Source Sans Pro Ligh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53955" y="4368061"/>
            <a:ext cx="4345485" cy="146049"/>
            <a:chOff x="2109455" y="3968750"/>
            <a:chExt cx="4345485" cy="146049"/>
          </a:xfrm>
        </p:grpSpPr>
        <p:sp>
          <p:nvSpPr>
            <p:cNvPr id="18" name="Rectangle 17"/>
            <p:cNvSpPr/>
            <p:nvPr/>
          </p:nvSpPr>
          <p:spPr>
            <a:xfrm>
              <a:off x="2222255" y="3968750"/>
              <a:ext cx="4017828" cy="127000"/>
            </a:xfrm>
            <a:prstGeom prst="rect">
              <a:avLst/>
            </a:prstGeom>
            <a:noFill/>
            <a:ln w="127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09455" y="4069080"/>
              <a:ext cx="434548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4691783" y="4164861"/>
            <a:ext cx="0" cy="19685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Spark Logo #112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432" y="-177800"/>
            <a:ext cx="2321768" cy="14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6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</a:t>
            </a:fld>
            <a:endParaRPr lang="en"/>
          </a:p>
        </p:txBody>
      </p:sp>
      <p:pic>
        <p:nvPicPr>
          <p:cNvPr id="7" name="Picture 6" descr="Screen Shot 2016-08-29 at 2.57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92"/>
            <a:ext cx="9144000" cy="200641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1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2015: Application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12863"/>
            <a:ext cx="8850312" cy="1189037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ew users, new requirements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5553" y="207550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 Light"/>
                <a:cs typeface="Source Sans Pro Light"/>
              </a:rPr>
              <a:t>Spark early adopters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64200" y="2984228"/>
            <a:ext cx="793778" cy="484632"/>
          </a:xfrm>
          <a:prstGeom prst="rightArrow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 Light"/>
              <a:cs typeface="Source Sans Pro Ligh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590799" y="2984228"/>
            <a:ext cx="799785" cy="4846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 Light"/>
              <a:cs typeface="Source Sans Pro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5784" y="2747265"/>
            <a:ext cx="159530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 Light"/>
                <a:cs typeface="Source Sans Pro Light"/>
              </a:rPr>
              <a:t>Data Engineers</a:t>
            </a:r>
          </a:p>
          <a:p>
            <a:r>
              <a:rPr lang="en-US" dirty="0" smtClean="0">
                <a:latin typeface="Source Sans Pro Light"/>
                <a:cs typeface="Source Sans Pro Light"/>
              </a:rPr>
              <a:t>Data Scientists</a:t>
            </a:r>
          </a:p>
          <a:p>
            <a:r>
              <a:rPr lang="en-US" dirty="0" smtClean="0">
                <a:latin typeface="Source Sans Pro Light"/>
                <a:cs typeface="Source Sans Pro Light"/>
              </a:rPr>
              <a:t>Statisticians</a:t>
            </a:r>
          </a:p>
          <a:p>
            <a:r>
              <a:rPr lang="en-US" dirty="0" smtClean="0">
                <a:latin typeface="Source Sans Pro Light"/>
                <a:cs typeface="Source Sans Pro Light"/>
              </a:rPr>
              <a:t>R users</a:t>
            </a:r>
          </a:p>
          <a:p>
            <a:r>
              <a:rPr lang="en-US" dirty="0" err="1" smtClean="0">
                <a:latin typeface="Source Sans Pro Light"/>
                <a:cs typeface="Source Sans Pro Light"/>
              </a:rPr>
              <a:t>PyData</a:t>
            </a:r>
            <a:r>
              <a:rPr lang="en-US" dirty="0" smtClean="0">
                <a:latin typeface="Source Sans Pro Light"/>
                <a:cs typeface="Source Sans Pro Light"/>
              </a:rPr>
              <a:t> …</a:t>
            </a:r>
          </a:p>
          <a:p>
            <a:endParaRPr lang="en-US" dirty="0">
              <a:latin typeface="Source Sans Pro Light"/>
              <a:cs typeface="Source Sans Pro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860" y="2184400"/>
            <a:ext cx="1625247" cy="689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40000"/>
            <a:ext cx="1155700" cy="1155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10137" y="2680142"/>
            <a:ext cx="17620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ource Sans Pro Light"/>
                <a:cs typeface="Source Sans Pro Light"/>
              </a:rPr>
              <a:t>Users</a:t>
            </a:r>
          </a:p>
          <a:p>
            <a:pPr algn="ctr"/>
            <a:endParaRPr lang="en-US" dirty="0">
              <a:latin typeface="Source Sans Pro Light"/>
              <a:cs typeface="Source Sans Pro Light"/>
            </a:endParaRPr>
          </a:p>
          <a:p>
            <a:pPr algn="ctr"/>
            <a:r>
              <a:rPr lang="en-US" dirty="0" smtClean="0">
                <a:latin typeface="Source Sans Pro Light"/>
                <a:cs typeface="Source Sans Pro Light"/>
              </a:rPr>
              <a:t>Understands</a:t>
            </a:r>
          </a:p>
          <a:p>
            <a:pPr algn="ctr"/>
            <a:r>
              <a:rPr lang="en-US" dirty="0" err="1" smtClean="0">
                <a:latin typeface="Source Sans Pro Light"/>
                <a:cs typeface="Source Sans Pro Light"/>
              </a:rPr>
              <a:t>MapReduce</a:t>
            </a:r>
            <a:endParaRPr lang="en-US" dirty="0">
              <a:latin typeface="Source Sans Pro Light"/>
              <a:cs typeface="Source Sans Pro Light"/>
            </a:endParaRPr>
          </a:p>
          <a:p>
            <a:pPr algn="ctr"/>
            <a:r>
              <a:rPr lang="en-US" dirty="0" smtClean="0">
                <a:latin typeface="Source Sans Pro Light"/>
                <a:cs typeface="Source Sans Pro Light"/>
              </a:rPr>
              <a:t>&amp; functional APIs</a:t>
            </a:r>
          </a:p>
        </p:txBody>
      </p:sp>
    </p:spTree>
    <p:extLst>
      <p:ext uri="{BB962C8B-B14F-4D97-AF65-F5344CB8AC3E}">
        <p14:creationId xmlns:p14="http://schemas.microsoft.com/office/powerpoint/2010/main" val="162211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2015: Hardware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capacity continue to grow with Moore’s law</a:t>
            </a:r>
          </a:p>
          <a:p>
            <a:endParaRPr lang="en-US" dirty="0"/>
          </a:p>
          <a:p>
            <a:r>
              <a:rPr lang="en-US" dirty="0" smtClean="0"/>
              <a:t>Many clusters and datacenters transitioning to SSDs</a:t>
            </a:r>
          </a:p>
          <a:p>
            <a:pPr lvl="1"/>
            <a:r>
              <a:rPr lang="en-US" dirty="0" err="1" smtClean="0"/>
              <a:t>DigitalOcean</a:t>
            </a:r>
            <a:r>
              <a:rPr lang="en-US" dirty="0" smtClean="0"/>
              <a:t>: SSD only instances since 2013</a:t>
            </a:r>
          </a:p>
          <a:p>
            <a:endParaRPr lang="en-US" dirty="0"/>
          </a:p>
          <a:p>
            <a:r>
              <a:rPr lang="en-US" dirty="0" smtClean="0"/>
              <a:t>CPU growth slowing down </a:t>
            </a:r>
            <a:r>
              <a:rPr lang="en-US" dirty="0" smtClean="0">
                <a:sym typeface="Wingdings"/>
              </a:rPr>
              <a:t> becoming the bottleneck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9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2015: Our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to schema-based data abstractions, e.g., </a:t>
            </a:r>
            <a:r>
              <a:rPr lang="en-US" dirty="0" err="1" smtClean="0"/>
              <a:t>DataFrames</a:t>
            </a:r>
            <a:endParaRPr lang="en-US" dirty="0" smtClean="0"/>
          </a:p>
          <a:p>
            <a:pPr lvl="1"/>
            <a:r>
              <a:rPr lang="en-US" dirty="0" smtClean="0"/>
              <a:t>Familiar to data scientists, e.g., R and Python/pandas</a:t>
            </a:r>
          </a:p>
          <a:p>
            <a:pPr lvl="1"/>
            <a:r>
              <a:rPr lang="en-US" dirty="0" smtClean="0"/>
              <a:t>Allows us to in-memory store data in binary format</a:t>
            </a:r>
          </a:p>
          <a:p>
            <a:pPr lvl="2"/>
            <a:r>
              <a:rPr lang="en-US" dirty="0" smtClean="0"/>
              <a:t>Much lower overhead</a:t>
            </a:r>
          </a:p>
          <a:p>
            <a:pPr lvl="2"/>
            <a:r>
              <a:rPr lang="en-US" dirty="0" smtClean="0"/>
              <a:t>Alleviates/Avoids JVM’s garbage collection overhead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 smtClean="0"/>
              <a:t>Project Tungsten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5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2015: Project Tungsten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 smtClean="0"/>
              <a:t>Substantially speed up execution by optimizing CPU efficiency, via:</a:t>
            </a:r>
          </a:p>
          <a:p>
            <a:endParaRPr lang="en-US" dirty="0"/>
          </a:p>
          <a:p>
            <a:pPr marL="457200" indent="-457200">
              <a:buAutoNum type="arabicParenBoth"/>
            </a:pPr>
            <a:r>
              <a:rPr lang="en-US" dirty="0" smtClean="0"/>
              <a:t>Runtime code generation</a:t>
            </a:r>
          </a:p>
          <a:p>
            <a:pPr marL="457200" indent="-457200">
              <a:buAutoNum type="arabicParenBoth"/>
            </a:pPr>
            <a:r>
              <a:rPr lang="en-US" dirty="0" smtClean="0"/>
              <a:t>Exploiting cache locality</a:t>
            </a:r>
          </a:p>
          <a:p>
            <a:pPr marL="457200" indent="-457200">
              <a:buAutoNum type="arabicParenBoth"/>
            </a:pPr>
            <a:r>
              <a:rPr lang="en-US" dirty="0" smtClean="0"/>
              <a:t>Off-heap memory management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962342" y="1924517"/>
            <a:ext cx="3535177" cy="2958780"/>
            <a:chOff x="284368" y="1382728"/>
            <a:chExt cx="3760928" cy="3279557"/>
          </a:xfrm>
        </p:grpSpPr>
        <p:sp>
          <p:nvSpPr>
            <p:cNvPr id="4" name="Rectangle 3"/>
            <p:cNvSpPr/>
            <p:nvPr/>
          </p:nvSpPr>
          <p:spPr>
            <a:xfrm>
              <a:off x="284368" y="1382728"/>
              <a:ext cx="960095" cy="5511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mpd="sng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300" dirty="0" smtClean="0">
                  <a:latin typeface="Source Sans Pro Light"/>
                  <a:cs typeface="Source Sans Pro"/>
                </a:rPr>
                <a:t>Python</a:t>
              </a:r>
            </a:p>
            <a:p>
              <a:pPr algn="ctr"/>
              <a:r>
                <a:rPr lang="en-US" sz="1300" dirty="0" smtClean="0">
                  <a:latin typeface="Source Sans Pro Light"/>
                  <a:cs typeface="Source Sans Pro"/>
                </a:rPr>
                <a:t>DF</a:t>
              </a:r>
              <a:endParaRPr lang="en-US" sz="1300" dirty="0">
                <a:latin typeface="Source Sans Pro Light"/>
                <a:cs typeface="Source Sans Pro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677623" y="2655919"/>
              <a:ext cx="1014675" cy="6120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mpd="sng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latin typeface="Source Sans Pro Light"/>
                  <a:cs typeface="Source Sans Pro"/>
                </a:rPr>
                <a:t>Logical Plan</a:t>
              </a:r>
              <a:endParaRPr lang="en-US" sz="1300" dirty="0">
                <a:latin typeface="Source Sans Pro Light"/>
                <a:cs typeface="Source Sans Pro"/>
              </a:endParaRPr>
            </a:p>
          </p:txBody>
        </p:sp>
        <p:cxnSp>
          <p:nvCxnSpPr>
            <p:cNvPr id="6" name="Straight Arrow Connector 5"/>
            <p:cNvCxnSpPr>
              <a:stCxn id="4" idx="2"/>
              <a:endCxn id="5" idx="0"/>
            </p:cNvCxnSpPr>
            <p:nvPr/>
          </p:nvCxnSpPr>
          <p:spPr>
            <a:xfrm>
              <a:off x="764416" y="1933885"/>
              <a:ext cx="1420545" cy="722034"/>
            </a:xfrm>
            <a:prstGeom prst="straightConnector1">
              <a:avLst/>
            </a:prstGeom>
            <a:ln w="19050" cmpd="sng">
              <a:solidFill>
                <a:srgbClr val="646464"/>
              </a:solidFill>
              <a:headEnd type="none" w="lg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700503" y="1384242"/>
              <a:ext cx="960095" cy="5511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mpd="sng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300" dirty="0" smtClean="0">
                  <a:latin typeface="Source Sans Pro Light"/>
                  <a:cs typeface="Source Sans Pro"/>
                </a:rPr>
                <a:t>Java/</a:t>
              </a:r>
              <a:r>
                <a:rPr lang="en-US" sz="1300" dirty="0" err="1" smtClean="0">
                  <a:latin typeface="Source Sans Pro Light"/>
                  <a:cs typeface="Source Sans Pro"/>
                </a:rPr>
                <a:t>Scala</a:t>
              </a:r>
              <a:endParaRPr lang="en-US" sz="1300" dirty="0" smtClean="0">
                <a:latin typeface="Source Sans Pro Light"/>
                <a:cs typeface="Source Sans Pro"/>
              </a:endParaRPr>
            </a:p>
            <a:p>
              <a:pPr algn="ctr"/>
              <a:r>
                <a:rPr lang="en-US" sz="1300" dirty="0" smtClean="0">
                  <a:latin typeface="Source Sans Pro Light"/>
                  <a:cs typeface="Source Sans Pro"/>
                </a:rPr>
                <a:t>DF</a:t>
              </a:r>
              <a:endParaRPr lang="en-US" sz="1300" dirty="0">
                <a:latin typeface="Source Sans Pro Light"/>
                <a:cs typeface="Source Sans Pro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85201" y="1385756"/>
              <a:ext cx="960095" cy="5511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mpd="sng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300" dirty="0" smtClean="0">
                  <a:latin typeface="Source Sans Pro Light"/>
                  <a:cs typeface="Source Sans Pro"/>
                </a:rPr>
                <a:t>R</a:t>
              </a:r>
            </a:p>
            <a:p>
              <a:pPr algn="ctr"/>
              <a:r>
                <a:rPr lang="en-US" sz="1300" dirty="0" smtClean="0">
                  <a:latin typeface="Source Sans Pro Light"/>
                  <a:cs typeface="Source Sans Pro"/>
                </a:rPr>
                <a:t>DF</a:t>
              </a:r>
              <a:endParaRPr lang="en-US" sz="1300" dirty="0">
                <a:latin typeface="Source Sans Pro Light"/>
                <a:cs typeface="Source Sans Pro"/>
              </a:endParaRPr>
            </a:p>
          </p:txBody>
        </p:sp>
        <p:cxnSp>
          <p:nvCxnSpPr>
            <p:cNvPr id="9" name="Straight Arrow Connector 8"/>
            <p:cNvCxnSpPr>
              <a:stCxn id="7" idx="2"/>
              <a:endCxn id="5" idx="0"/>
            </p:cNvCxnSpPr>
            <p:nvPr/>
          </p:nvCxnSpPr>
          <p:spPr>
            <a:xfrm>
              <a:off x="2180551" y="1935399"/>
              <a:ext cx="4410" cy="720520"/>
            </a:xfrm>
            <a:prstGeom prst="straightConnector1">
              <a:avLst/>
            </a:prstGeom>
            <a:ln w="19050" cmpd="sng">
              <a:solidFill>
                <a:srgbClr val="646464"/>
              </a:solidFill>
              <a:headEnd type="none" w="lg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2"/>
              <a:endCxn id="5" idx="0"/>
            </p:cNvCxnSpPr>
            <p:nvPr/>
          </p:nvCxnSpPr>
          <p:spPr>
            <a:xfrm flipH="1">
              <a:off x="2184961" y="1936913"/>
              <a:ext cx="1380288" cy="719006"/>
            </a:xfrm>
            <a:prstGeom prst="straightConnector1">
              <a:avLst/>
            </a:prstGeom>
            <a:ln w="19050" cmpd="sng">
              <a:solidFill>
                <a:srgbClr val="646464"/>
              </a:solidFill>
              <a:headEnd type="none" w="lg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1683200" y="4050280"/>
              <a:ext cx="1014675" cy="61200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mpd="sng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latin typeface="Source Sans Pro Light"/>
                  <a:cs typeface="Source Sans Pro"/>
                </a:rPr>
                <a:t>Tungsten</a:t>
              </a:r>
              <a:endParaRPr lang="en-US" sz="1300" dirty="0">
                <a:latin typeface="Source Sans Pro Light"/>
                <a:cs typeface="Source Sans Pro"/>
              </a:endParaRPr>
            </a:p>
            <a:p>
              <a:pPr algn="ctr"/>
              <a:r>
                <a:rPr lang="en-US" sz="1300" dirty="0">
                  <a:latin typeface="Source Sans Pro Light"/>
                  <a:cs typeface="Source Sans Pro"/>
                </a:rPr>
                <a:t>Execution</a:t>
              </a:r>
            </a:p>
          </p:txBody>
        </p:sp>
        <p:cxnSp>
          <p:nvCxnSpPr>
            <p:cNvPr id="12" name="Straight Arrow Connector 11"/>
            <p:cNvCxnSpPr>
              <a:stCxn id="5" idx="2"/>
              <a:endCxn id="11" idx="0"/>
            </p:cNvCxnSpPr>
            <p:nvPr/>
          </p:nvCxnSpPr>
          <p:spPr>
            <a:xfrm>
              <a:off x="2184961" y="3267924"/>
              <a:ext cx="5577" cy="782356"/>
            </a:xfrm>
            <a:prstGeom prst="straightConnector1">
              <a:avLst/>
            </a:prstGeom>
            <a:ln w="19050" cmpd="sng">
              <a:solidFill>
                <a:srgbClr val="646464"/>
              </a:solidFill>
              <a:headEnd type="none" w="lg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987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073275"/>
            <a:ext cx="8850312" cy="857250"/>
          </a:xfrm>
        </p:spPr>
        <p:txBody>
          <a:bodyPr/>
          <a:lstStyle/>
          <a:p>
            <a:pPr algn="ctr"/>
            <a:r>
              <a:rPr lang="en-US" sz="4000" dirty="0" smtClean="0"/>
              <a:t>What’s </a:t>
            </a:r>
            <a:r>
              <a:rPr lang="en-US" sz="4000" dirty="0" smtClean="0"/>
              <a:t>Next for RISE Lab?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11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54075"/>
            <a:ext cx="8324300" cy="3076625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Application </a:t>
            </a:r>
            <a:r>
              <a:rPr lang="en-US" dirty="0" smtClean="0">
                <a:solidFill>
                  <a:srgbClr val="FF6600"/>
                </a:solidFill>
              </a:rPr>
              <a:t>trends</a:t>
            </a:r>
          </a:p>
          <a:p>
            <a:endParaRPr lang="en-US" dirty="0"/>
          </a:p>
          <a:p>
            <a:r>
              <a:rPr lang="en-US" dirty="0" smtClean="0"/>
              <a:t>Hardware </a:t>
            </a:r>
            <a:r>
              <a:rPr lang="en-US" dirty="0" smtClean="0"/>
              <a:t>trends</a:t>
            </a:r>
          </a:p>
          <a:p>
            <a:endParaRPr lang="en-US" dirty="0"/>
          </a:p>
          <a:p>
            <a:r>
              <a:rPr lang="en-US" dirty="0" smtClean="0"/>
              <a:t>Challenges </a:t>
            </a:r>
            <a:r>
              <a:rPr lang="en-US" dirty="0" smtClean="0"/>
              <a:t>and techniques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901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Trends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54075"/>
            <a:ext cx="9010100" cy="3076625"/>
          </a:xfrm>
        </p:spPr>
        <p:txBody>
          <a:bodyPr/>
          <a:lstStyle/>
          <a:p>
            <a:r>
              <a:rPr lang="en-US" dirty="0" smtClean="0"/>
              <a:t>Data only as valuable as the </a:t>
            </a:r>
            <a:r>
              <a:rPr lang="en-US" dirty="0" smtClean="0">
                <a:solidFill>
                  <a:srgbClr val="FF6600"/>
                </a:solidFill>
              </a:rPr>
              <a:t>decisions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dirty="0" smtClean="0">
                <a:solidFill>
                  <a:srgbClr val="FF6600"/>
                </a:solidFill>
              </a:rPr>
              <a:t> actions</a:t>
            </a:r>
            <a:r>
              <a:rPr lang="en-US" dirty="0" smtClean="0"/>
              <a:t> it enables</a:t>
            </a:r>
          </a:p>
          <a:p>
            <a:endParaRPr lang="en-US" dirty="0" smtClean="0"/>
          </a:p>
          <a:p>
            <a:r>
              <a:rPr lang="en-US" dirty="0" smtClean="0"/>
              <a:t>What does it mean?</a:t>
            </a:r>
            <a:endParaRPr lang="en-US" dirty="0"/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6600"/>
                </a:solidFill>
              </a:rPr>
              <a:t>Faster</a:t>
            </a:r>
            <a:r>
              <a:rPr lang="en-US" sz="2400" dirty="0" smtClean="0"/>
              <a:t> decisions better than slower decisions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Decisions on </a:t>
            </a:r>
            <a:r>
              <a:rPr lang="en-US" sz="2400" dirty="0" smtClean="0">
                <a:solidFill>
                  <a:srgbClr val="FF6600"/>
                </a:solidFill>
              </a:rPr>
              <a:t>fresh</a:t>
            </a:r>
            <a:r>
              <a:rPr lang="en-US" sz="2400" dirty="0" smtClean="0"/>
              <a:t> data better than on stale data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Decisions on </a:t>
            </a:r>
            <a:r>
              <a:rPr lang="en-US" sz="2400" dirty="0" smtClean="0">
                <a:solidFill>
                  <a:srgbClr val="FF6600"/>
                </a:solidFill>
              </a:rPr>
              <a:t>personal</a:t>
            </a:r>
            <a:r>
              <a:rPr lang="en-US" sz="2400" dirty="0" smtClean="0"/>
              <a:t> data better than on aggregate data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032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39925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Application Trends</a:t>
            </a:r>
            <a:endParaRPr lang="en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45525"/>
            <a:ext cx="8138699" cy="3687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6600"/>
                </a:solidFill>
                <a:latin typeface="Source Sans Pro"/>
                <a:ea typeface="Helvetica Neue" charset="0"/>
                <a:cs typeface="Source Sans Pro"/>
              </a:rPr>
              <a:t>Real-time</a:t>
            </a:r>
            <a:r>
              <a:rPr lang="en" sz="3000" dirty="0">
                <a:latin typeface="Source Sans Pro"/>
                <a:ea typeface="Helvetica Neue" charset="0"/>
                <a:cs typeface="Source Sans Pro"/>
              </a:rPr>
              <a:t> decisions 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>
                <a:solidFill>
                  <a:schemeClr val="bg1"/>
                </a:solidFill>
                <a:latin typeface="Source Sans Pro"/>
                <a:ea typeface="Helvetica Neue" charset="0"/>
                <a:cs typeface="Source Sans Pro"/>
              </a:rPr>
              <a:t>decide in </a:t>
            </a:r>
            <a:r>
              <a:rPr lang="en" sz="3200" i="1" dirty="0" smtClean="0">
                <a:solidFill>
                  <a:schemeClr val="bg1"/>
                </a:solidFill>
                <a:latin typeface="Source Sans Pro"/>
                <a:ea typeface="Helvetica Neue" charset="0"/>
                <a:cs typeface="Source Sans Pro"/>
              </a:rPr>
              <a:t>ms</a:t>
            </a:r>
            <a:endParaRPr lang="en" sz="3200" i="1" dirty="0">
              <a:solidFill>
                <a:schemeClr val="bg1"/>
              </a:solidFill>
              <a:latin typeface="Source Sans Pro"/>
              <a:ea typeface="Helvetica Neue" charset="0"/>
              <a:cs typeface="Source Sans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Source Sans Pro"/>
                <a:ea typeface="Helvetica Neue" charset="0"/>
                <a:cs typeface="Source Sans Pro"/>
              </a:rPr>
              <a:t>o</a:t>
            </a:r>
            <a:r>
              <a:rPr lang="en" sz="3000" dirty="0" smtClean="0">
                <a:latin typeface="Source Sans Pro"/>
                <a:ea typeface="Helvetica Neue" charset="0"/>
                <a:cs typeface="Source Sans Pro"/>
              </a:rPr>
              <a:t>n </a:t>
            </a:r>
            <a:r>
              <a:rPr lang="en-US" sz="3000" dirty="0" smtClean="0">
                <a:solidFill>
                  <a:srgbClr val="FF6600"/>
                </a:solidFill>
                <a:latin typeface="Source Sans Pro"/>
                <a:ea typeface="Helvetica Neue" charset="0"/>
                <a:cs typeface="Source Sans Pro"/>
              </a:rPr>
              <a:t>live</a:t>
            </a:r>
            <a:r>
              <a:rPr lang="en" sz="3000" dirty="0" smtClean="0">
                <a:solidFill>
                  <a:srgbClr val="FF6600"/>
                </a:solidFill>
                <a:latin typeface="Source Sans Pro"/>
                <a:ea typeface="Helvetica Neue" charset="0"/>
                <a:cs typeface="Source Sans Pro"/>
              </a:rPr>
              <a:t> </a:t>
            </a:r>
            <a:r>
              <a:rPr lang="en" sz="3000" dirty="0">
                <a:solidFill>
                  <a:srgbClr val="FF6600"/>
                </a:solidFill>
                <a:latin typeface="Source Sans Pro"/>
                <a:ea typeface="Helvetica Neue" charset="0"/>
                <a:cs typeface="Source Sans Pro"/>
              </a:rPr>
              <a:t>data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>
                <a:solidFill>
                  <a:srgbClr val="FFFFFF"/>
                </a:solidFill>
                <a:latin typeface="Source Sans Pro"/>
                <a:ea typeface="Helvetica Neue" charset="0"/>
                <a:cs typeface="Source Sans Pro"/>
              </a:rPr>
              <a:t>the current state as data arrives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Source Sans Pro"/>
                <a:ea typeface="Helvetica Neue" charset="0"/>
                <a:cs typeface="Source Sans Pro"/>
              </a:rPr>
              <a:t>with strong </a:t>
            </a:r>
            <a:r>
              <a:rPr lang="en" sz="3000" dirty="0">
                <a:solidFill>
                  <a:srgbClr val="FF6600"/>
                </a:solidFill>
                <a:latin typeface="Source Sans Pro"/>
                <a:ea typeface="Helvetica Neue" charset="0"/>
                <a:cs typeface="Source Sans Pro"/>
              </a:rPr>
              <a:t>security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" sz="3200" i="1" dirty="0">
                <a:solidFill>
                  <a:srgbClr val="FFFFFF"/>
                </a:solidFill>
                <a:latin typeface="Source Sans Pro"/>
                <a:ea typeface="Helvetica Neue" charset="0"/>
                <a:cs typeface="Source Sans Pro"/>
              </a:rPr>
              <a:t>privacy, confidentiality, and integrity</a:t>
            </a:r>
            <a:r>
              <a:rPr lang="en" sz="3000" i="1" dirty="0">
                <a:solidFill>
                  <a:srgbClr val="FFFFFF"/>
                </a:solidFill>
                <a:latin typeface="Source Sans Pro"/>
                <a:ea typeface="Helvetica Neue" charset="0"/>
                <a:cs typeface="Source Sans Pro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1752600"/>
            <a:ext cx="279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FF8D00"/>
                </a:solidFill>
                <a:latin typeface="Source Sans Pro"/>
                <a:ea typeface="Helvetica Neue" charset="0"/>
                <a:cs typeface="Source Sans Pro"/>
              </a:rPr>
              <a:t>d</a:t>
            </a:r>
            <a:r>
              <a:rPr lang="en-US" sz="3000" i="1" dirty="0" smtClean="0">
                <a:solidFill>
                  <a:srgbClr val="FF8D00"/>
                </a:solidFill>
                <a:latin typeface="Source Sans Pro"/>
                <a:ea typeface="Helvetica Neue" charset="0"/>
                <a:cs typeface="Source Sans Pro"/>
              </a:rPr>
              <a:t>ecide in </a:t>
            </a:r>
            <a:r>
              <a:rPr lang="en-US" sz="3000" i="1" dirty="0" err="1" smtClean="0">
                <a:solidFill>
                  <a:srgbClr val="FF8D00"/>
                </a:solidFill>
                <a:latin typeface="Source Sans Pro"/>
                <a:ea typeface="Helvetica Neue" charset="0"/>
                <a:cs typeface="Source Sans Pro"/>
              </a:rPr>
              <a:t>ms</a:t>
            </a:r>
            <a:endParaRPr lang="en-US" sz="3000" i="1" dirty="0">
              <a:solidFill>
                <a:srgbClr val="FF8D00"/>
              </a:solidFill>
              <a:latin typeface="Source Sans Pro"/>
              <a:ea typeface="Helvetica Neue" charset="0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76547420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39925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Application Trends</a:t>
            </a:r>
            <a:endParaRPr lang="en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45525"/>
            <a:ext cx="8138699" cy="3687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6600"/>
                </a:solidFill>
                <a:latin typeface="Source Sans Pro"/>
                <a:ea typeface="Helvetica Neue" charset="0"/>
                <a:cs typeface="Source Sans Pro"/>
              </a:rPr>
              <a:t>Real-time</a:t>
            </a:r>
            <a:r>
              <a:rPr lang="en" sz="3000" dirty="0">
                <a:latin typeface="Source Sans Pro"/>
                <a:ea typeface="Helvetica Neue" charset="0"/>
                <a:cs typeface="Source Sans Pro"/>
              </a:rPr>
              <a:t> decisions 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>
                <a:solidFill>
                  <a:schemeClr val="bg1"/>
                </a:solidFill>
                <a:latin typeface="Source Sans Pro"/>
                <a:ea typeface="Helvetica Neue" charset="0"/>
                <a:cs typeface="Source Sans Pro"/>
              </a:rPr>
              <a:t>decide in </a:t>
            </a:r>
            <a:r>
              <a:rPr lang="en" sz="3200" i="1" dirty="0" smtClean="0">
                <a:solidFill>
                  <a:schemeClr val="bg1"/>
                </a:solidFill>
                <a:latin typeface="Source Sans Pro"/>
                <a:ea typeface="Helvetica Neue" charset="0"/>
                <a:cs typeface="Source Sans Pro"/>
              </a:rPr>
              <a:t>ms</a:t>
            </a:r>
            <a:endParaRPr lang="en" sz="3200" i="1" dirty="0">
              <a:solidFill>
                <a:schemeClr val="bg1"/>
              </a:solidFill>
              <a:latin typeface="Source Sans Pro"/>
              <a:ea typeface="Helvetica Neue" charset="0"/>
              <a:cs typeface="Source Sans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Source Sans Pro"/>
                <a:ea typeface="Helvetica Neue" charset="0"/>
                <a:cs typeface="Source Sans Pro"/>
              </a:rPr>
              <a:t>o</a:t>
            </a:r>
            <a:r>
              <a:rPr lang="en" sz="3000" dirty="0" smtClean="0">
                <a:latin typeface="Source Sans Pro"/>
                <a:ea typeface="Helvetica Neue" charset="0"/>
                <a:cs typeface="Source Sans Pro"/>
              </a:rPr>
              <a:t>n </a:t>
            </a:r>
            <a:r>
              <a:rPr lang="en-US" sz="3000" dirty="0" smtClean="0">
                <a:solidFill>
                  <a:srgbClr val="FF6600"/>
                </a:solidFill>
                <a:latin typeface="Source Sans Pro"/>
                <a:ea typeface="Helvetica Neue" charset="0"/>
                <a:cs typeface="Source Sans Pro"/>
              </a:rPr>
              <a:t>live</a:t>
            </a:r>
            <a:r>
              <a:rPr lang="en" sz="3000" dirty="0" smtClean="0">
                <a:solidFill>
                  <a:srgbClr val="FF6600"/>
                </a:solidFill>
                <a:latin typeface="Source Sans Pro"/>
                <a:ea typeface="Helvetica Neue" charset="0"/>
                <a:cs typeface="Source Sans Pro"/>
              </a:rPr>
              <a:t> </a:t>
            </a:r>
            <a:r>
              <a:rPr lang="en" sz="3000" dirty="0">
                <a:solidFill>
                  <a:srgbClr val="FF6600"/>
                </a:solidFill>
                <a:latin typeface="Source Sans Pro"/>
                <a:ea typeface="Helvetica Neue" charset="0"/>
                <a:cs typeface="Source Sans Pro"/>
              </a:rPr>
              <a:t>data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>
                <a:solidFill>
                  <a:srgbClr val="FFFFFF"/>
                </a:solidFill>
                <a:latin typeface="Source Sans Pro"/>
                <a:ea typeface="Helvetica Neue" charset="0"/>
                <a:cs typeface="Source Sans Pro"/>
              </a:rPr>
              <a:t>the current state as data arrives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Source Sans Pro"/>
                <a:ea typeface="Helvetica Neue" charset="0"/>
                <a:cs typeface="Source Sans Pro"/>
              </a:rPr>
              <a:t>with strong </a:t>
            </a:r>
            <a:r>
              <a:rPr lang="en" sz="3000" dirty="0">
                <a:solidFill>
                  <a:srgbClr val="FF6600"/>
                </a:solidFill>
                <a:latin typeface="Source Sans Pro"/>
                <a:ea typeface="Helvetica Neue" charset="0"/>
                <a:cs typeface="Source Sans Pro"/>
              </a:rPr>
              <a:t>security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" sz="3200" i="1" dirty="0">
                <a:solidFill>
                  <a:srgbClr val="FFFFFF"/>
                </a:solidFill>
                <a:latin typeface="Source Sans Pro"/>
                <a:ea typeface="Helvetica Neue" charset="0"/>
                <a:cs typeface="Source Sans Pro"/>
              </a:rPr>
              <a:t>privacy, confidentiality, and integrity</a:t>
            </a:r>
            <a:r>
              <a:rPr lang="en" sz="3000" i="1" dirty="0">
                <a:solidFill>
                  <a:srgbClr val="FFFFFF"/>
                </a:solidFill>
                <a:latin typeface="Source Sans Pro"/>
                <a:ea typeface="Helvetica Neue" charset="0"/>
                <a:cs typeface="Source Sans Pro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1752600"/>
            <a:ext cx="279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chemeClr val="bg1">
                    <a:lumMod val="65000"/>
                  </a:schemeClr>
                </a:solidFill>
                <a:latin typeface="Source Sans Pro"/>
                <a:ea typeface="Helvetica Neue" charset="0"/>
                <a:cs typeface="Source Sans Pro"/>
              </a:rPr>
              <a:t>d</a:t>
            </a:r>
            <a:r>
              <a:rPr lang="en-US" sz="3000" i="1" dirty="0" smtClean="0">
                <a:solidFill>
                  <a:schemeClr val="bg1">
                    <a:lumMod val="65000"/>
                  </a:schemeClr>
                </a:solidFill>
                <a:latin typeface="Source Sans Pro"/>
                <a:ea typeface="Helvetica Neue" charset="0"/>
                <a:cs typeface="Source Sans Pro"/>
              </a:rPr>
              <a:t>ecide in </a:t>
            </a:r>
            <a:r>
              <a:rPr lang="en-US" sz="3000" i="1" dirty="0" err="1" smtClean="0">
                <a:solidFill>
                  <a:schemeClr val="bg1">
                    <a:lumMod val="65000"/>
                  </a:schemeClr>
                </a:solidFill>
                <a:latin typeface="Source Sans Pro"/>
                <a:ea typeface="Helvetica Neue" charset="0"/>
                <a:cs typeface="Source Sans Pro"/>
              </a:rPr>
              <a:t>ms</a:t>
            </a:r>
            <a:endParaRPr lang="en-US" sz="3000" i="1" dirty="0">
              <a:solidFill>
                <a:schemeClr val="bg1">
                  <a:lumMod val="65000"/>
                </a:schemeClr>
              </a:solidFill>
              <a:latin typeface="Source Sans Pro"/>
              <a:ea typeface="Helvetica Neue" charset="0"/>
              <a:cs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8600" y="3041413"/>
            <a:ext cx="6709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FF8D00"/>
                </a:solidFill>
                <a:latin typeface="Source Sans Pro"/>
                <a:ea typeface="Helvetica Neue" charset="0"/>
                <a:cs typeface="Source Sans Pro"/>
              </a:rPr>
              <a:t>t</a:t>
            </a:r>
            <a:r>
              <a:rPr lang="en-US" sz="3000" i="1" dirty="0" smtClean="0">
                <a:solidFill>
                  <a:srgbClr val="FF8D00"/>
                </a:solidFill>
                <a:latin typeface="Source Sans Pro"/>
                <a:ea typeface="Helvetica Neue" charset="0"/>
                <a:cs typeface="Source Sans Pro"/>
              </a:rPr>
              <a:t>he current state of the environment</a:t>
            </a:r>
            <a:endParaRPr lang="en-US" sz="3000" i="1" dirty="0">
              <a:solidFill>
                <a:srgbClr val="FF8D00"/>
              </a:solidFill>
              <a:latin typeface="Source Sans Pro"/>
              <a:ea typeface="Helvetica Neue" charset="0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4321552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39925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Application Trends</a:t>
            </a:r>
            <a:endParaRPr lang="en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8698"/>
            <a:ext cx="8138699" cy="3687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6600"/>
                </a:solidFill>
                <a:latin typeface="Source Sans Pro"/>
                <a:ea typeface="Helvetica Neue" charset="0"/>
                <a:cs typeface="Source Sans Pro"/>
              </a:rPr>
              <a:t>Real-time</a:t>
            </a:r>
            <a:r>
              <a:rPr lang="en" sz="3000" dirty="0">
                <a:latin typeface="Source Sans Pro"/>
                <a:ea typeface="Helvetica Neue" charset="0"/>
                <a:cs typeface="Source Sans Pro"/>
              </a:rPr>
              <a:t> decisions 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>
                <a:solidFill>
                  <a:schemeClr val="bg1"/>
                </a:solidFill>
                <a:latin typeface="Source Sans Pro"/>
                <a:ea typeface="Helvetica Neue" charset="0"/>
                <a:cs typeface="Source Sans Pro"/>
              </a:rPr>
              <a:t>decide in </a:t>
            </a:r>
            <a:r>
              <a:rPr lang="en" sz="3200" i="1" dirty="0" smtClean="0">
                <a:solidFill>
                  <a:schemeClr val="bg1"/>
                </a:solidFill>
                <a:latin typeface="Source Sans Pro"/>
                <a:ea typeface="Helvetica Neue" charset="0"/>
                <a:cs typeface="Source Sans Pro"/>
              </a:rPr>
              <a:t>ms</a:t>
            </a:r>
            <a:endParaRPr lang="en" sz="3200" i="1" dirty="0">
              <a:solidFill>
                <a:schemeClr val="bg1"/>
              </a:solidFill>
              <a:latin typeface="Source Sans Pro"/>
              <a:ea typeface="Helvetica Neue" charset="0"/>
              <a:cs typeface="Source Sans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Source Sans Pro"/>
                <a:ea typeface="Helvetica Neue" charset="0"/>
                <a:cs typeface="Source Sans Pro"/>
              </a:rPr>
              <a:t>o</a:t>
            </a:r>
            <a:r>
              <a:rPr lang="en" sz="3000" dirty="0" smtClean="0">
                <a:latin typeface="Source Sans Pro"/>
                <a:ea typeface="Helvetica Neue" charset="0"/>
                <a:cs typeface="Source Sans Pro"/>
              </a:rPr>
              <a:t>n </a:t>
            </a:r>
            <a:r>
              <a:rPr lang="en-US" sz="3000" dirty="0" smtClean="0">
                <a:solidFill>
                  <a:srgbClr val="FF6600"/>
                </a:solidFill>
                <a:latin typeface="Source Sans Pro"/>
                <a:ea typeface="Helvetica Neue" charset="0"/>
                <a:cs typeface="Source Sans Pro"/>
              </a:rPr>
              <a:t>live</a:t>
            </a:r>
            <a:r>
              <a:rPr lang="en" sz="3000" dirty="0" smtClean="0">
                <a:solidFill>
                  <a:srgbClr val="FF6600"/>
                </a:solidFill>
                <a:latin typeface="Source Sans Pro"/>
                <a:ea typeface="Helvetica Neue" charset="0"/>
                <a:cs typeface="Source Sans Pro"/>
              </a:rPr>
              <a:t> </a:t>
            </a:r>
            <a:r>
              <a:rPr lang="en" sz="3000" dirty="0">
                <a:solidFill>
                  <a:srgbClr val="FF6600"/>
                </a:solidFill>
                <a:latin typeface="Source Sans Pro"/>
                <a:ea typeface="Helvetica Neue" charset="0"/>
                <a:cs typeface="Source Sans Pro"/>
              </a:rPr>
              <a:t>data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>
                <a:solidFill>
                  <a:srgbClr val="FFFFFF"/>
                </a:solidFill>
                <a:latin typeface="Source Sans Pro"/>
                <a:ea typeface="Helvetica Neue" charset="0"/>
                <a:cs typeface="Source Sans Pro"/>
              </a:rPr>
              <a:t>the current state as data arrives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Source Sans Pro"/>
                <a:ea typeface="Helvetica Neue" charset="0"/>
                <a:cs typeface="Source Sans Pro"/>
              </a:rPr>
              <a:t>with strong </a:t>
            </a:r>
            <a:r>
              <a:rPr lang="en" sz="3000" dirty="0">
                <a:solidFill>
                  <a:srgbClr val="FF6600"/>
                </a:solidFill>
                <a:latin typeface="Source Sans Pro"/>
                <a:ea typeface="Helvetica Neue" charset="0"/>
                <a:cs typeface="Source Sans Pro"/>
              </a:rPr>
              <a:t>security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" sz="3200" i="1" dirty="0">
                <a:solidFill>
                  <a:srgbClr val="FFFFFF"/>
                </a:solidFill>
                <a:latin typeface="Source Sans Pro"/>
                <a:ea typeface="Helvetica Neue" charset="0"/>
                <a:cs typeface="Source Sans Pro"/>
              </a:rPr>
              <a:t>privacy, confidentiality, and integrity</a:t>
            </a:r>
            <a:r>
              <a:rPr lang="en" sz="3000" i="1" dirty="0">
                <a:solidFill>
                  <a:srgbClr val="FFFFFF"/>
                </a:solidFill>
                <a:latin typeface="Source Sans Pro"/>
                <a:ea typeface="Helvetica Neue" charset="0"/>
                <a:cs typeface="Source Sans Pro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1752600"/>
            <a:ext cx="279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A6A6A6"/>
                </a:solidFill>
                <a:latin typeface="Source Sans Pro"/>
                <a:ea typeface="Helvetica Neue" charset="0"/>
                <a:cs typeface="Source Sans Pro"/>
              </a:rPr>
              <a:t>d</a:t>
            </a:r>
            <a:r>
              <a:rPr lang="en-US" sz="3000" i="1" dirty="0" smtClean="0">
                <a:solidFill>
                  <a:srgbClr val="A6A6A6"/>
                </a:solidFill>
                <a:latin typeface="Source Sans Pro"/>
                <a:ea typeface="Helvetica Neue" charset="0"/>
                <a:cs typeface="Source Sans Pro"/>
              </a:rPr>
              <a:t>ecide in </a:t>
            </a:r>
            <a:r>
              <a:rPr lang="en-US" sz="3000" i="1" dirty="0" err="1" smtClean="0">
                <a:solidFill>
                  <a:srgbClr val="A6A6A6"/>
                </a:solidFill>
                <a:latin typeface="Source Sans Pro"/>
                <a:ea typeface="Helvetica Neue" charset="0"/>
                <a:cs typeface="Source Sans Pro"/>
              </a:rPr>
              <a:t>ms</a:t>
            </a:r>
            <a:endParaRPr lang="en-US" sz="3000" i="1" dirty="0">
              <a:solidFill>
                <a:srgbClr val="A6A6A6"/>
              </a:solidFill>
              <a:latin typeface="Source Sans Pro"/>
              <a:ea typeface="Helvetica Neue" charset="0"/>
              <a:cs typeface="Source Sans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8149" y="4305300"/>
            <a:ext cx="5727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FF8D00"/>
                </a:solidFill>
                <a:latin typeface="Source Sans Pro"/>
                <a:ea typeface="Helvetica Neue" charset="0"/>
                <a:cs typeface="Source Sans Pro"/>
              </a:rPr>
              <a:t>p</a:t>
            </a:r>
            <a:r>
              <a:rPr lang="en-US" sz="3000" i="1" dirty="0" smtClean="0">
                <a:solidFill>
                  <a:srgbClr val="FF8D00"/>
                </a:solidFill>
                <a:latin typeface="Source Sans Pro"/>
                <a:ea typeface="Helvetica Neue" charset="0"/>
                <a:cs typeface="Source Sans Pro"/>
              </a:rPr>
              <a:t>rivacy, confidentiality, integrity</a:t>
            </a:r>
            <a:endParaRPr lang="en-US" sz="3000" i="1" dirty="0">
              <a:solidFill>
                <a:srgbClr val="FF8D00"/>
              </a:solidFill>
              <a:latin typeface="Source Sans Pro"/>
              <a:ea typeface="Helvetica Neue" charset="0"/>
              <a:cs typeface="Source Sans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8600" y="3041413"/>
            <a:ext cx="6709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A6A6A6"/>
                </a:solidFill>
                <a:latin typeface="Source Sans Pro"/>
                <a:ea typeface="Helvetica Neue" charset="0"/>
                <a:cs typeface="Source Sans Pro"/>
              </a:rPr>
              <a:t>the current state of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22644341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this Class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616400" cy="399102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Bootstrap RISE research agenda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Start new projects or work on existing ones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Read related work in the areas relevant to RISE Lab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ML, Security, Systems/Databases, Architecture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marL="0" indent="0">
              <a:lnSpc>
                <a:spcPct val="110000"/>
              </a:lnSpc>
            </a:pPr>
            <a:r>
              <a:rPr lang="en-US" dirty="0" smtClean="0"/>
              <a:t>Allow people from one area learn about state-of-the-art research in other areas </a:t>
            </a:r>
            <a:r>
              <a:rPr lang="en-US" dirty="0" smtClean="0">
                <a:sym typeface="Wingdings"/>
              </a:rPr>
              <a:t> key to success in an interdisciplinary 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913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944675"/>
              </p:ext>
            </p:extLst>
          </p:nvPr>
        </p:nvGraphicFramePr>
        <p:xfrm>
          <a:off x="1" y="322356"/>
          <a:ext cx="9156700" cy="4437604"/>
        </p:xfrm>
        <a:graphic>
          <a:graphicData uri="http://schemas.openxmlformats.org/drawingml/2006/table">
            <a:tbl>
              <a:tblPr firstRow="1" bandRow="1"/>
              <a:tblGrid>
                <a:gridCol w="1943099"/>
                <a:gridCol w="2679700"/>
                <a:gridCol w="1003300"/>
                <a:gridCol w="1193800"/>
                <a:gridCol w="233680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Applications</a:t>
                      </a:r>
                      <a:endParaRPr lang="en-US" sz="1400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Quality</a:t>
                      </a:r>
                      <a:endParaRPr lang="en-US" sz="1400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Latency</a:t>
                      </a:r>
                      <a:endParaRPr lang="en-US" sz="1400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Security</a:t>
                      </a:r>
                      <a:endParaRPr lang="en-US" sz="1400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Decision </a:t>
                      </a:r>
                      <a:endParaRPr lang="en-US" sz="1400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Update</a:t>
                      </a:r>
                      <a:endParaRPr lang="en-US" sz="1400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Zero-time defense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sophisticated, accurate, robust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EF86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sec</a:t>
                      </a:r>
                      <a:endParaRPr lang="en-US" sz="1400" dirty="0">
                        <a:solidFill>
                          <a:srgbClr val="EF86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CB883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sec</a:t>
                      </a:r>
                      <a:endParaRPr lang="en-US" sz="1400" dirty="0">
                        <a:solidFill>
                          <a:srgbClr val="4CB883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privacy, integrity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Parking assistant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sophisticated, robust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EF86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sec</a:t>
                      </a:r>
                      <a:endParaRPr lang="en-US" sz="1400" dirty="0">
                        <a:solidFill>
                          <a:srgbClr val="EF86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CB883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sec</a:t>
                      </a:r>
                      <a:endParaRPr lang="en-US" sz="1400" dirty="0">
                        <a:solidFill>
                          <a:srgbClr val="4CB883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privacy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Disease discovery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sophisticated, accurate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EF86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sec</a:t>
                      </a:r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/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min</a:t>
                      </a:r>
                      <a:endParaRPr lang="en-US" sz="1400" dirty="0">
                        <a:solidFill>
                          <a:srgbClr val="FF00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hours</a:t>
                      </a:r>
                      <a:endParaRPr lang="en-US" sz="1400" dirty="0">
                        <a:solidFill>
                          <a:srgbClr val="FF00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privacy, integrity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IoT</a:t>
                      </a:r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(smart buildings)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sophisticated, robust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EF86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sec</a:t>
                      </a:r>
                      <a:endParaRPr lang="en-US" sz="1400" dirty="0">
                        <a:solidFill>
                          <a:srgbClr val="EF86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EF86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min</a:t>
                      </a:r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/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hour</a:t>
                      </a:r>
                      <a:endParaRPr lang="en-US" sz="1400" dirty="0">
                        <a:solidFill>
                          <a:srgbClr val="FF00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privacy, integrity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Earthquake warning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sophisticated, accurate, robust</a:t>
                      </a:r>
                      <a:r>
                        <a:rPr lang="en-US" sz="1400" baseline="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4CB883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ms</a:t>
                      </a:r>
                      <a:endParaRPr lang="en-US" sz="1400" dirty="0">
                        <a:solidFill>
                          <a:srgbClr val="4CB883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EF86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min</a:t>
                      </a:r>
                      <a:endParaRPr lang="en-US" sz="1400" dirty="0">
                        <a:solidFill>
                          <a:srgbClr val="EF86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integrity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583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Chip manufacturing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sophisticated,</a:t>
                      </a:r>
                      <a:r>
                        <a:rPr lang="en-US" sz="1400" baseline="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accurate, robust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EF86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sec</a:t>
                      </a:r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/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min</a:t>
                      </a:r>
                      <a:endParaRPr lang="en-US" sz="1400" dirty="0">
                        <a:solidFill>
                          <a:srgbClr val="FF00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min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confidentiality, integrity 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Fraud detection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sophisticated, accurate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4CB883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ms</a:t>
                      </a:r>
                      <a:endParaRPr lang="en-US" sz="1400" dirty="0">
                        <a:solidFill>
                          <a:srgbClr val="4CB883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min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privacy, integrity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“Fleet” driving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sophisticated, accurate</a:t>
                      </a:r>
                      <a:r>
                        <a:rPr lang="en-US" sz="1400" baseline="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, robust</a:t>
                      </a:r>
                      <a:endParaRPr lang="en-US" sz="1400" dirty="0" smtClean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EF86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sec</a:t>
                      </a:r>
                      <a:endParaRPr lang="en-US" sz="1400" dirty="0">
                        <a:solidFill>
                          <a:srgbClr val="EF86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CB883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sec</a:t>
                      </a:r>
                      <a:endParaRPr lang="en-US" sz="1400" dirty="0">
                        <a:solidFill>
                          <a:srgbClr val="4CB883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privacy, integrity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Virtual assistants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sophisticated, robust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EF86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sec</a:t>
                      </a:r>
                      <a:endParaRPr lang="en-US" sz="1400" dirty="0">
                        <a:solidFill>
                          <a:srgbClr val="EF86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EF86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min</a:t>
                      </a:r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/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hour</a:t>
                      </a:r>
                      <a:endParaRPr lang="en-US" sz="1400" dirty="0">
                        <a:solidFill>
                          <a:srgbClr val="FF00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integrity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Video </a:t>
                      </a:r>
                      <a:r>
                        <a:rPr lang="en-US" sz="1400" dirty="0" err="1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QoS</a:t>
                      </a:r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at scale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sophisticated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4CB883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ms</a:t>
                      </a:r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/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sec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EF86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min</a:t>
                      </a:r>
                      <a:endParaRPr lang="en-US" sz="1400" dirty="0">
                        <a:solidFill>
                          <a:srgbClr val="EF86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privacy, integrity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4584700" y="2540000"/>
            <a:ext cx="1041400" cy="381000"/>
          </a:xfrm>
          <a:prstGeom prst="roundRect">
            <a:avLst/>
          </a:prstGeom>
          <a:noFill/>
          <a:ln w="5715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  <a:cs typeface="Source Sans Pro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38800" y="1066800"/>
            <a:ext cx="1143000" cy="381000"/>
          </a:xfrm>
          <a:prstGeom prst="roundRect">
            <a:avLst/>
          </a:prstGeom>
          <a:noFill/>
          <a:ln w="5715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  <a:cs typeface="Source Sans Pro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" y="3975101"/>
            <a:ext cx="8915399" cy="1003299"/>
          </a:xfrm>
          <a:prstGeom prst="roundRect">
            <a:avLst/>
          </a:prstGeom>
          <a:solidFill>
            <a:srgbClr val="EC541B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Addressing these challenges, the goal of next Berkeley lab: </a:t>
            </a:r>
            <a:r>
              <a:rPr lang="en-US" sz="28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RISE (Real-time Secure Execution) Lab </a:t>
            </a:r>
            <a:endParaRPr lang="en-US" sz="28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8063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300" y="445025"/>
            <a:ext cx="8520599" cy="572699"/>
          </a:xfrm>
        </p:spPr>
        <p:txBody>
          <a:bodyPr/>
          <a:lstStyle/>
          <a:p>
            <a:r>
              <a:rPr lang="en-US" dirty="0" smtClean="0"/>
              <a:t>Research areas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300" y="1152474"/>
            <a:ext cx="8857700" cy="3711625"/>
          </a:xfrm>
        </p:spPr>
        <p:txBody>
          <a:bodyPr/>
          <a:lstStyle/>
          <a:p>
            <a:pPr marL="0" lvl="0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Systems</a:t>
            </a:r>
            <a:r>
              <a:rPr lang="en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parallel computation engines providing </a:t>
            </a:r>
            <a:r>
              <a:rPr lang="en-US" dirty="0" err="1" smtClean="0">
                <a:solidFill>
                  <a:srgbClr val="FF6600"/>
                </a:solidFill>
                <a:latin typeface="Helvetica Neue" charset="0"/>
                <a:ea typeface="Helvetica Neue" charset="0"/>
                <a:cs typeface="Helvetica Neue" charset="0"/>
              </a:rPr>
              <a:t>msec</a:t>
            </a:r>
            <a:r>
              <a:rPr lang="en-US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latency and </a:t>
            </a:r>
            <a:r>
              <a:rPr lang="en-US" dirty="0" smtClean="0">
                <a:solidFill>
                  <a:srgbClr val="FF6600"/>
                </a:solidFill>
                <a:latin typeface="Helvetica Neue" charset="0"/>
                <a:ea typeface="Helvetica Neue" charset="0"/>
                <a:cs typeface="Helvetica Neue" charset="0"/>
              </a:rPr>
              <a:t>10k-100K </a:t>
            </a:r>
            <a:r>
              <a:rPr lang="en-US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job throughput</a:t>
            </a:r>
          </a:p>
          <a:p>
            <a:pPr marL="0" lvl="0">
              <a:lnSpc>
                <a:spcPct val="100000"/>
              </a:lnSpc>
            </a:pPr>
            <a:endParaRPr lang="en" sz="1000" dirty="0">
              <a:solidFill>
                <a:srgbClr val="666666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0" lvl="0">
              <a:lnSpc>
                <a:spcPct val="100000"/>
              </a:lnSpc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Machine Learning</a:t>
            </a:r>
            <a:r>
              <a:rPr lang="en" dirty="0" smtClean="0">
                <a:latin typeface="Helvetica Neue" charset="0"/>
                <a:ea typeface="Helvetica Neue" charset="0"/>
                <a:cs typeface="Helvetica Neue" charset="0"/>
              </a:rPr>
              <a:t>:</a:t>
            </a:r>
            <a:endParaRPr lang="en-US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0" lvl="0" indent="-4572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On-line ML algorithms</a:t>
            </a:r>
          </a:p>
          <a:p>
            <a:pPr marL="0" lvl="0" indent="-4572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Robust algorithms: handle noisy data, guarantee </a:t>
            </a:r>
            <a:b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worst-case behavior</a:t>
            </a:r>
          </a:p>
          <a:p>
            <a:pPr marL="0" lvl="0">
              <a:lnSpc>
                <a:spcPct val="100000"/>
              </a:lnSpc>
            </a:pPr>
            <a:endParaRPr lang="en-US" sz="10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0" lvl="0">
              <a:lnSpc>
                <a:spcPct val="100000"/>
              </a:lnSpc>
            </a:pPr>
            <a:r>
              <a:rPr lang="en" dirty="0" smtClean="0">
                <a:latin typeface="Helvetica Neue" charset="0"/>
                <a:ea typeface="Helvetica Neue" charset="0"/>
                <a:cs typeface="Helvetica Neue" charset="0"/>
              </a:rPr>
              <a:t>Security</a:t>
            </a:r>
            <a:r>
              <a:rPr lang="en" dirty="0">
                <a:latin typeface="Helvetica Neue" charset="0"/>
                <a:ea typeface="Helvetica Neue" charset="0"/>
                <a:cs typeface="Helvetica Neue" charset="0"/>
              </a:rPr>
              <a:t>: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achieve</a:t>
            </a:r>
            <a:r>
              <a:rPr lang="en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" dirty="0">
                <a:solidFill>
                  <a:srgbClr val="FF6600"/>
                </a:solidFill>
                <a:latin typeface="Helvetica Neue" charset="0"/>
                <a:ea typeface="Helvetica Neue" charset="0"/>
                <a:cs typeface="Helvetica Neue" charset="0"/>
              </a:rPr>
              <a:t>privacy, confidentiality</a:t>
            </a:r>
            <a:r>
              <a:rPr lang="en" dirty="0">
                <a:latin typeface="Helvetica Neue" charset="0"/>
                <a:ea typeface="Helvetica Neue" charset="0"/>
                <a:cs typeface="Helvetica Neue" charset="0"/>
              </a:rPr>
              <a:t>, and </a:t>
            </a:r>
            <a:r>
              <a:rPr lang="en" dirty="0" smtClean="0">
                <a:solidFill>
                  <a:srgbClr val="FF6600"/>
                </a:solidFill>
                <a:latin typeface="Helvetica Neue" charset="0"/>
                <a:ea typeface="Helvetica Neue" charset="0"/>
                <a:cs typeface="Helvetica Neue" charset="0"/>
              </a:rPr>
              <a:t>integrity</a:t>
            </a:r>
            <a:r>
              <a:rPr lang="en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without impacting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latin typeface="Helvetica Neue" charset="0"/>
                <a:ea typeface="Helvetica Neue" charset="0"/>
                <a:cs typeface="Helvetica Neue" charset="0"/>
              </a:rPr>
              <a:t>31</a:t>
            </a:fld>
            <a:endParaRPr lang="en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5601" y="2226539"/>
            <a:ext cx="8432800" cy="1583461"/>
          </a:xfrm>
          <a:prstGeom prst="roundRect">
            <a:avLst/>
          </a:prstGeom>
          <a:solidFill>
            <a:srgbClr val="FF66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r>
              <a:rPr lang="en-US" sz="26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Goal</a:t>
            </a:r>
            <a:r>
              <a:rPr lang="en-US" sz="26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: develop </a:t>
            </a:r>
            <a:r>
              <a:rPr lang="en-US" sz="2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Secure Real-time Decision Stack, </a:t>
            </a:r>
          </a:p>
          <a:p>
            <a:pPr lvl="0" algn="ctr"/>
            <a:r>
              <a:rPr lang="en-US" sz="2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an open source platform, tools and algorithms</a:t>
            </a:r>
          </a:p>
          <a:p>
            <a:pPr lvl="0" algn="ctr"/>
            <a:r>
              <a:rPr lang="en-US" sz="2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for re</a:t>
            </a:r>
            <a:r>
              <a:rPr lang="en" sz="2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al-time decisions on</a:t>
            </a:r>
            <a:r>
              <a:rPr lang="en-US" sz="2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live data with strong </a:t>
            </a:r>
            <a:r>
              <a:rPr lang="en-US" sz="26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security</a:t>
            </a:r>
            <a:endParaRPr lang="en-US" sz="26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35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54075"/>
            <a:ext cx="8324300" cy="3076625"/>
          </a:xfrm>
        </p:spPr>
        <p:txBody>
          <a:bodyPr/>
          <a:lstStyle/>
          <a:p>
            <a:r>
              <a:rPr lang="en-US" dirty="0" smtClean="0"/>
              <a:t>Application trends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Hardware trends</a:t>
            </a:r>
          </a:p>
          <a:p>
            <a:endParaRPr lang="en-US" dirty="0"/>
          </a:p>
          <a:p>
            <a:r>
              <a:rPr lang="en-US" dirty="0" smtClean="0"/>
              <a:t>Challenges and techniques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476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32325"/>
            <a:ext cx="8520599" cy="572699"/>
          </a:xfrm>
        </p:spPr>
        <p:txBody>
          <a:bodyPr/>
          <a:lstStyle/>
          <a:p>
            <a:r>
              <a:rPr lang="en-US" dirty="0" smtClean="0"/>
              <a:t>Moore’s law is slowing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33</a:t>
            </a:fld>
            <a:endParaRPr lang="en"/>
          </a:p>
        </p:txBody>
      </p:sp>
      <p:pic>
        <p:nvPicPr>
          <p:cNvPr id="5" name="Picture 4" descr="Screen Shot 2016-07-15 at 8.54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400"/>
            <a:ext cx="4278950" cy="2501900"/>
          </a:xfrm>
          <a:prstGeom prst="rect">
            <a:avLst/>
          </a:prstGeom>
        </p:spPr>
      </p:pic>
      <p:pic>
        <p:nvPicPr>
          <p:cNvPr id="6" name="Picture 5" descr="Screen Shot 2016-07-15 at 8.56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181100"/>
            <a:ext cx="4010360" cy="2082800"/>
          </a:xfrm>
          <a:prstGeom prst="rect">
            <a:avLst/>
          </a:prstGeom>
        </p:spPr>
      </p:pic>
      <p:pic>
        <p:nvPicPr>
          <p:cNvPr id="7" name="Picture 6" descr="Screen Shot 2016-07-15 at 8.57.1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3222949"/>
            <a:ext cx="4051300" cy="18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9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32325"/>
            <a:ext cx="8520599" cy="572699"/>
          </a:xfrm>
        </p:spPr>
        <p:txBody>
          <a:bodyPr/>
          <a:lstStyle/>
          <a:p>
            <a:r>
              <a:rPr lang="en-US" dirty="0" smtClean="0"/>
              <a:t>What does it mean?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9124400" cy="3635425"/>
          </a:xfrm>
        </p:spPr>
        <p:txBody>
          <a:bodyPr/>
          <a:lstStyle/>
          <a:p>
            <a:pPr marL="342900" lvl="1" indent="-342900">
              <a:spcAft>
                <a:spcPts val="0"/>
              </a:spcAft>
              <a:buNone/>
            </a:pPr>
            <a:r>
              <a:rPr lang="en-US" sz="2800" dirty="0" smtClean="0"/>
              <a:t>CPUs affected most: only </a:t>
            </a:r>
            <a:r>
              <a:rPr lang="en-US" sz="2800" dirty="0" smtClean="0">
                <a:solidFill>
                  <a:srgbClr val="FF6600"/>
                </a:solidFill>
              </a:rPr>
              <a:t>15</a:t>
            </a:r>
            <a:r>
              <a:rPr lang="en-US" sz="2800" dirty="0">
                <a:solidFill>
                  <a:srgbClr val="FF6600"/>
                </a:solidFill>
              </a:rPr>
              <a:t>-20</a:t>
            </a:r>
            <a:r>
              <a:rPr lang="en-US" sz="2800" dirty="0" smtClean="0">
                <a:solidFill>
                  <a:srgbClr val="FF6600"/>
                </a:solidFill>
              </a:rPr>
              <a:t>%/year</a:t>
            </a:r>
            <a:r>
              <a:rPr lang="en-US" sz="2800" dirty="0" smtClean="0"/>
              <a:t> </a:t>
            </a:r>
            <a:r>
              <a:rPr lang="en-US" sz="2800" dirty="0" err="1" smtClean="0"/>
              <a:t>perf</a:t>
            </a:r>
            <a:r>
              <a:rPr lang="en-US" sz="2800" dirty="0" smtClean="0"/>
              <a:t>. improvements</a:t>
            </a:r>
          </a:p>
          <a:p>
            <a:pPr lvl="1"/>
            <a:r>
              <a:rPr lang="en-US" dirty="0" smtClean="0"/>
              <a:t>More complex layouts, harder to scale</a:t>
            </a:r>
          </a:p>
          <a:p>
            <a:pPr lvl="1"/>
            <a:r>
              <a:rPr lang="en-US" dirty="0" smtClean="0"/>
              <a:t>Exploring these improvements hard </a:t>
            </a:r>
            <a:r>
              <a:rPr lang="en-US" dirty="0" smtClean="0">
                <a:sym typeface="Wingdings"/>
              </a:rPr>
              <a:t> parallel programs</a:t>
            </a:r>
            <a:endParaRPr lang="en-US" dirty="0" smtClean="0"/>
          </a:p>
          <a:p>
            <a:r>
              <a:rPr lang="en-US" dirty="0" smtClean="0"/>
              <a:t>Memory: still grows at </a:t>
            </a:r>
            <a:r>
              <a:rPr lang="en-US" dirty="0" smtClean="0">
                <a:solidFill>
                  <a:srgbClr val="FF6600"/>
                </a:solidFill>
              </a:rPr>
              <a:t>30-40%/year</a:t>
            </a:r>
          </a:p>
          <a:p>
            <a:pPr lvl="1"/>
            <a:r>
              <a:rPr lang="en-US" dirty="0" smtClean="0"/>
              <a:t>Regular layouts, stacked technologies</a:t>
            </a:r>
          </a:p>
          <a:p>
            <a:r>
              <a:rPr lang="en-US" dirty="0" smtClean="0"/>
              <a:t>Network: grows at </a:t>
            </a:r>
            <a:r>
              <a:rPr lang="en-US" dirty="0" smtClean="0">
                <a:solidFill>
                  <a:srgbClr val="FF6600"/>
                </a:solidFill>
              </a:rPr>
              <a:t>30-50%/year</a:t>
            </a:r>
          </a:p>
          <a:p>
            <a:pPr lvl="1"/>
            <a:r>
              <a:rPr lang="en-US" dirty="0" smtClean="0"/>
              <a:t>100/200/400GBpE NICs at horizon</a:t>
            </a:r>
          </a:p>
          <a:p>
            <a:pPr lvl="1"/>
            <a:r>
              <a:rPr lang="en-US" dirty="0" smtClean="0"/>
              <a:t>Full-bisection bandwidth network topologies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34</a:t>
            </a:fld>
            <a:endParaRPr lang="en"/>
          </a:p>
        </p:txBody>
      </p:sp>
      <p:sp>
        <p:nvSpPr>
          <p:cNvPr id="8" name="Rounded Rectangle 7"/>
          <p:cNvSpPr/>
          <p:nvPr/>
        </p:nvSpPr>
        <p:spPr>
          <a:xfrm>
            <a:off x="317501" y="4283239"/>
            <a:ext cx="8216900" cy="720561"/>
          </a:xfrm>
          <a:prstGeom prst="roundRect">
            <a:avLst/>
          </a:prstGeom>
          <a:solidFill>
            <a:srgbClr val="EC541B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CPUs is the bottleneck and it’s getting worse! </a:t>
            </a:r>
            <a:endParaRPr lang="en-US" sz="3200" dirty="0">
              <a:solidFill>
                <a:srgbClr val="FFFFFF"/>
              </a:solidFill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9554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32325"/>
            <a:ext cx="8520599" cy="572699"/>
          </a:xfrm>
        </p:spPr>
        <p:txBody>
          <a:bodyPr/>
          <a:lstStyle/>
          <a:p>
            <a:r>
              <a:rPr lang="en-US" dirty="0" smtClean="0"/>
              <a:t>What does it mean?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9175200" cy="3635425"/>
          </a:xfrm>
        </p:spPr>
        <p:txBody>
          <a:bodyPr/>
          <a:lstStyle/>
          <a:p>
            <a:pPr marL="342900" lvl="1" indent="-342900">
              <a:spcAft>
                <a:spcPts val="0"/>
              </a:spcAft>
              <a:buNone/>
            </a:pPr>
            <a:r>
              <a:rPr lang="en-US" sz="2800" dirty="0"/>
              <a:t>CPUs affected most: only </a:t>
            </a:r>
            <a:r>
              <a:rPr lang="en-US" sz="2800" dirty="0">
                <a:solidFill>
                  <a:srgbClr val="FF6600"/>
                </a:solidFill>
              </a:rPr>
              <a:t>15-20%/year</a:t>
            </a:r>
            <a:r>
              <a:rPr lang="en-US" sz="2800" dirty="0"/>
              <a:t> </a:t>
            </a:r>
            <a:r>
              <a:rPr lang="en-US" sz="2800" dirty="0" err="1"/>
              <a:t>perf</a:t>
            </a:r>
            <a:r>
              <a:rPr lang="en-US" sz="2800" dirty="0"/>
              <a:t>. improvements</a:t>
            </a:r>
          </a:p>
          <a:p>
            <a:pPr lvl="1"/>
            <a:r>
              <a:rPr lang="en-US" dirty="0"/>
              <a:t>More complex layouts, harder to scale</a:t>
            </a:r>
          </a:p>
          <a:p>
            <a:pPr lvl="1"/>
            <a:r>
              <a:rPr lang="en-US" dirty="0"/>
              <a:t>Exploring these improvements hard </a:t>
            </a:r>
            <a:r>
              <a:rPr lang="en-US" dirty="0">
                <a:sym typeface="Wingdings"/>
              </a:rPr>
              <a:t> parallel programs</a:t>
            </a:r>
            <a:endParaRPr lang="en-US" dirty="0"/>
          </a:p>
          <a:p>
            <a:r>
              <a:rPr lang="en-US" dirty="0"/>
              <a:t>Memory: still grows at </a:t>
            </a:r>
            <a:r>
              <a:rPr lang="en-US" dirty="0">
                <a:solidFill>
                  <a:srgbClr val="FF6600"/>
                </a:solidFill>
              </a:rPr>
              <a:t>30-40%/year</a:t>
            </a:r>
          </a:p>
          <a:p>
            <a:pPr lvl="1"/>
            <a:r>
              <a:rPr lang="en-US" dirty="0"/>
              <a:t>Regular layouts, stacked technologies</a:t>
            </a:r>
          </a:p>
          <a:p>
            <a:r>
              <a:rPr lang="en-US" dirty="0"/>
              <a:t>Network: grows at </a:t>
            </a:r>
            <a:r>
              <a:rPr lang="en-US" dirty="0">
                <a:solidFill>
                  <a:srgbClr val="FF6600"/>
                </a:solidFill>
              </a:rPr>
              <a:t>30-50%/year</a:t>
            </a:r>
          </a:p>
          <a:p>
            <a:pPr lvl="1"/>
            <a:r>
              <a:rPr lang="en-US" dirty="0"/>
              <a:t>100/200/</a:t>
            </a:r>
            <a:r>
              <a:rPr lang="en-US" dirty="0" smtClean="0"/>
              <a:t>400GBpE </a:t>
            </a:r>
            <a:r>
              <a:rPr lang="en-US" dirty="0"/>
              <a:t>NICs at horizon</a:t>
            </a:r>
          </a:p>
          <a:p>
            <a:pPr lvl="1"/>
            <a:r>
              <a:rPr lang="en-US" dirty="0"/>
              <a:t>Full-bisection bandwidth network topologies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35</a:t>
            </a:fld>
            <a:endParaRPr lang="en"/>
          </a:p>
        </p:txBody>
      </p:sp>
      <p:sp>
        <p:nvSpPr>
          <p:cNvPr id="8" name="Rounded Rectangle 7"/>
          <p:cNvSpPr/>
          <p:nvPr/>
        </p:nvSpPr>
        <p:spPr>
          <a:xfrm>
            <a:off x="317501" y="3975101"/>
            <a:ext cx="8216900" cy="1003299"/>
          </a:xfrm>
          <a:prstGeom prst="roundRect">
            <a:avLst/>
          </a:prstGeom>
          <a:solidFill>
            <a:srgbClr val="EC541B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Memory-to-core ratio increasing 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e.g., AWS: 7-8GB/</a:t>
            </a:r>
            <a:r>
              <a:rPr lang="en-US" sz="2400" dirty="0" err="1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vcore</a:t>
            </a:r>
            <a:r>
              <a:rPr lang="en-US" sz="2400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Source Sans Pro Light"/>
                <a:cs typeface="Source Sans Pro Light"/>
                <a:sym typeface="Wingdings"/>
              </a:rPr>
              <a:t> 17GB/</a:t>
            </a:r>
            <a:r>
              <a:rPr lang="en-US" sz="2400" dirty="0" err="1" smtClean="0">
                <a:solidFill>
                  <a:srgbClr val="FFFFFF"/>
                </a:solidFill>
                <a:latin typeface="Source Sans Pro Light"/>
                <a:cs typeface="Source Sans Pro Light"/>
                <a:sym typeface="Wingdings"/>
              </a:rPr>
              <a:t>vcore</a:t>
            </a:r>
            <a:r>
              <a:rPr lang="en-US" sz="2400" dirty="0" smtClean="0">
                <a:solidFill>
                  <a:srgbClr val="FFFFFF"/>
                </a:solidFill>
                <a:latin typeface="Source Sans Pro Light"/>
                <a:cs typeface="Source Sans Pro Light"/>
                <a:sym typeface="Wingdings"/>
              </a:rPr>
              <a:t> (X1)</a:t>
            </a:r>
            <a:r>
              <a:rPr lang="en-US" sz="2400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 </a:t>
            </a:r>
            <a:endParaRPr lang="en-US" sz="2400" dirty="0">
              <a:solidFill>
                <a:srgbClr val="FFFFFF"/>
              </a:solidFill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967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Unprecedented hardware </a:t>
            </a:r>
            <a:r>
              <a:rPr lang="en-US" dirty="0"/>
              <a:t>i</a:t>
            </a:r>
            <a:r>
              <a:rPr lang="en-US" dirty="0" smtClean="0"/>
              <a:t>nnovation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832300" cy="3800525"/>
          </a:xfrm>
        </p:spPr>
        <p:txBody>
          <a:bodyPr/>
          <a:lstStyle/>
          <a:p>
            <a:r>
              <a:rPr lang="en-US" dirty="0" smtClean="0"/>
              <a:t>From CPU to specialized chips:</a:t>
            </a:r>
          </a:p>
          <a:p>
            <a:pPr lvl="1"/>
            <a:r>
              <a:rPr lang="en-US" dirty="0" smtClean="0"/>
              <a:t> GPUs, FPGAs, ASICs/co-processors (e.g., TPU)</a:t>
            </a:r>
          </a:p>
          <a:p>
            <a:pPr lvl="1"/>
            <a:r>
              <a:rPr lang="en-US" dirty="0" smtClean="0"/>
              <a:t>Tightly integrated (e.g., Intel’s latest Xeon integrates CPU &amp; FPGA)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New memory technologies</a:t>
            </a:r>
          </a:p>
          <a:p>
            <a:pPr lvl="1"/>
            <a:r>
              <a:rPr lang="en-US" dirty="0" smtClean="0"/>
              <a:t>HBM (High Bandwidth Memory)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057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High Bandwidth Memory (HBM)</a:t>
            </a:r>
            <a:endParaRPr lang="en-US" dirty="0">
              <a:ea typeface="ＭＳ Ｐゴシック" charset="0"/>
            </a:endParaRPr>
          </a:p>
        </p:txBody>
      </p:sp>
      <p:sp>
        <p:nvSpPr>
          <p:cNvPr id="5017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FD11C76-4BA0-BC47-9D70-2335FCCA5206}" type="slidenum">
              <a:rPr lang="en-US" sz="1000" b="0">
                <a:latin typeface="Arial" charset="0"/>
              </a:rPr>
              <a:pPr eaLnBrk="1" hangingPunct="1"/>
              <a:t>37</a:t>
            </a:fld>
            <a:endParaRPr lang="en-US" sz="1000" b="0">
              <a:latin typeface="Arial" charset="0"/>
            </a:endParaRPr>
          </a:p>
        </p:txBody>
      </p:sp>
      <p:pic>
        <p:nvPicPr>
          <p:cNvPr id="5017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135"/>
            <a:ext cx="9144000" cy="366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664200" y="508000"/>
            <a:ext cx="2501900" cy="2489200"/>
            <a:chOff x="5664200" y="508000"/>
            <a:chExt cx="2501900" cy="2489200"/>
          </a:xfrm>
        </p:grpSpPr>
        <p:sp>
          <p:nvSpPr>
            <p:cNvPr id="2" name="Rounded Rectangle 1"/>
            <p:cNvSpPr/>
            <p:nvPr/>
          </p:nvSpPr>
          <p:spPr>
            <a:xfrm>
              <a:off x="5664200" y="2171700"/>
              <a:ext cx="1028700" cy="825500"/>
            </a:xfrm>
            <a:prstGeom prst="roundRect">
              <a:avLst/>
            </a:prstGeom>
            <a:noFill/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Line Callout 1 2"/>
            <p:cNvSpPr/>
            <p:nvPr/>
          </p:nvSpPr>
          <p:spPr>
            <a:xfrm>
              <a:off x="6680200" y="508000"/>
              <a:ext cx="1485900" cy="800100"/>
            </a:xfrm>
            <a:prstGeom prst="borderCallout1">
              <a:avLst>
                <a:gd name="adj1" fmla="val 104464"/>
                <a:gd name="adj2" fmla="val 48932"/>
                <a:gd name="adj3" fmla="val 207739"/>
                <a:gd name="adj4" fmla="val -34914"/>
              </a:avLst>
            </a:prstGeom>
            <a:solidFill>
              <a:srgbClr val="FFFFFF"/>
            </a:solidFill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 Light"/>
                  <a:cs typeface="Source Sans Pro Light"/>
                </a:rPr>
                <a:t>2 channels @ 128 bits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21000" y="2768600"/>
            <a:ext cx="5092700" cy="2286000"/>
            <a:chOff x="2921000" y="2768600"/>
            <a:chExt cx="5092700" cy="2286000"/>
          </a:xfrm>
        </p:grpSpPr>
        <p:sp>
          <p:nvSpPr>
            <p:cNvPr id="8" name="Rounded Rectangle 7"/>
            <p:cNvSpPr/>
            <p:nvPr/>
          </p:nvSpPr>
          <p:spPr>
            <a:xfrm>
              <a:off x="4660900" y="2768600"/>
              <a:ext cx="1028700" cy="825500"/>
            </a:xfrm>
            <a:prstGeom prst="roundRect">
              <a:avLst/>
            </a:prstGeom>
            <a:noFill/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969000" y="3467100"/>
              <a:ext cx="1028700" cy="825500"/>
            </a:xfrm>
            <a:prstGeom prst="roundRect">
              <a:avLst/>
            </a:prstGeom>
            <a:noFill/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985000" y="2832100"/>
              <a:ext cx="1028700" cy="825500"/>
            </a:xfrm>
            <a:prstGeom prst="roundRect">
              <a:avLst/>
            </a:prstGeom>
            <a:noFill/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921000" y="4229100"/>
              <a:ext cx="1485900" cy="825500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262626"/>
                  </a:solidFill>
                  <a:latin typeface="Source Sans Pro Light"/>
                  <a:cs typeface="Source Sans Pro Light"/>
                </a:rPr>
                <a:t>8 channels = 1024 bits</a:t>
              </a:r>
              <a:endParaRPr lang="en-US" dirty="0">
                <a:solidFill>
                  <a:srgbClr val="262626"/>
                </a:solidFill>
                <a:latin typeface="Source Sans Pro Light"/>
                <a:cs typeface="Source Sans Pro Light"/>
              </a:endParaRPr>
            </a:p>
          </p:txBody>
        </p:sp>
        <p:cxnSp>
          <p:nvCxnSpPr>
            <p:cNvPr id="7" name="Straight Connector 6"/>
            <p:cNvCxnSpPr>
              <a:stCxn id="5" idx="0"/>
            </p:cNvCxnSpPr>
            <p:nvPr/>
          </p:nvCxnSpPr>
          <p:spPr>
            <a:xfrm flipV="1">
              <a:off x="3663950" y="3225800"/>
              <a:ext cx="946150" cy="1003300"/>
            </a:xfrm>
            <a:prstGeom prst="line">
              <a:avLst/>
            </a:prstGeom>
            <a:ln w="1905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3"/>
              <a:endCxn id="9" idx="1"/>
            </p:cNvCxnSpPr>
            <p:nvPr/>
          </p:nvCxnSpPr>
          <p:spPr>
            <a:xfrm flipV="1">
              <a:off x="4406900" y="3879850"/>
              <a:ext cx="1562100" cy="762000"/>
            </a:xfrm>
            <a:prstGeom prst="line">
              <a:avLst/>
            </a:prstGeom>
            <a:ln w="1905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300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High Bandwidth Memory (HBM)</a:t>
            </a:r>
            <a:endParaRPr lang="en-US" dirty="0">
              <a:ea typeface="ＭＳ Ｐゴシック" charset="0"/>
            </a:endParaRP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C09D796-B795-E740-AD98-4233FC5EFA4D}" type="slidenum">
              <a:rPr lang="en-US" sz="1000" b="0">
                <a:latin typeface="Arial" charset="0"/>
              </a:rPr>
              <a:pPr eaLnBrk="1" hangingPunct="1"/>
              <a:t>38</a:t>
            </a:fld>
            <a:endParaRPr lang="en-US" sz="1000" b="0">
              <a:latin typeface="Arial" charset="0"/>
            </a:endParaRPr>
          </a:p>
        </p:txBody>
      </p:sp>
      <p:pic>
        <p:nvPicPr>
          <p:cNvPr id="5120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850"/>
            <a:ext cx="9144000" cy="372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368800" y="508000"/>
            <a:ext cx="3797300" cy="3022600"/>
            <a:chOff x="4368800" y="508000"/>
            <a:chExt cx="3797300" cy="3022600"/>
          </a:xfrm>
        </p:grpSpPr>
        <p:sp>
          <p:nvSpPr>
            <p:cNvPr id="6" name="Rounded Rectangle 5"/>
            <p:cNvSpPr/>
            <p:nvPr/>
          </p:nvSpPr>
          <p:spPr>
            <a:xfrm>
              <a:off x="4368800" y="2413000"/>
              <a:ext cx="2882900" cy="1117600"/>
            </a:xfrm>
            <a:prstGeom prst="roundRect">
              <a:avLst/>
            </a:prstGeom>
            <a:noFill/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ine Callout 1 6"/>
            <p:cNvSpPr/>
            <p:nvPr/>
          </p:nvSpPr>
          <p:spPr>
            <a:xfrm>
              <a:off x="6680200" y="508000"/>
              <a:ext cx="1485900" cy="800100"/>
            </a:xfrm>
            <a:prstGeom prst="borderCallout1">
              <a:avLst>
                <a:gd name="adj1" fmla="val 104464"/>
                <a:gd name="adj2" fmla="val 48932"/>
                <a:gd name="adj3" fmla="val 237898"/>
                <a:gd name="adj4" fmla="val -58846"/>
              </a:avLst>
            </a:prstGeom>
            <a:solidFill>
              <a:srgbClr val="FFFFFF"/>
            </a:solidFill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 Light"/>
                  <a:cs typeface="Source Sans Pro Light"/>
                </a:rPr>
                <a:t>8 stacks = 4096 bits </a:t>
              </a: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 Light"/>
                  <a:cs typeface="Source Sans Pro Light"/>
                  <a:sym typeface="Wingdings"/>
                </a:rPr>
                <a:t> 500 GB/sec</a:t>
              </a: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 Light"/>
                  <a:cs typeface="Source Sans Pro Light"/>
                </a:rPr>
                <a:t> 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 Light"/>
                <a:cs typeface="Source Sans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Unprecedented hardware </a:t>
            </a:r>
            <a:r>
              <a:rPr lang="en-US" dirty="0"/>
              <a:t>i</a:t>
            </a:r>
            <a:r>
              <a:rPr lang="en-US" dirty="0" smtClean="0"/>
              <a:t>nnovation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832300" cy="3800525"/>
          </a:xfrm>
        </p:spPr>
        <p:txBody>
          <a:bodyPr/>
          <a:lstStyle/>
          <a:p>
            <a:r>
              <a:rPr lang="en-US" dirty="0" smtClean="0"/>
              <a:t>From CPU to specialized chips:</a:t>
            </a:r>
          </a:p>
          <a:p>
            <a:pPr lvl="1"/>
            <a:r>
              <a:rPr lang="en-US" dirty="0" smtClean="0"/>
              <a:t>GPUs, FPGAs, ASICs/co-processors (e.g., TPU)</a:t>
            </a:r>
          </a:p>
          <a:p>
            <a:pPr lvl="1"/>
            <a:r>
              <a:rPr lang="en-US" dirty="0" smtClean="0"/>
              <a:t>Tightly integrated (e.g., Intel’s latest Xeon integrates CPU &amp; FPGA)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New memory technologies</a:t>
            </a:r>
          </a:p>
          <a:p>
            <a:pPr lvl="1"/>
            <a:r>
              <a:rPr lang="en-US" dirty="0" smtClean="0"/>
              <a:t>HBM2: 8 DRAM chips/package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FF6600"/>
                </a:solidFill>
                <a:latin typeface="Source Sans Pro"/>
                <a:cs typeface="Source Sans Pro"/>
              </a:rPr>
              <a:t>1TB/sec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590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</p:spPr>
        <p:txBody>
          <a:bodyPr/>
          <a:lstStyle/>
          <a:p>
            <a:r>
              <a:rPr lang="en-US" dirty="0" smtClean="0"/>
              <a:t>Course </a:t>
            </a:r>
            <a:r>
              <a:rPr lang="en-US" dirty="0"/>
              <a:t>website is: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://ucbrise.github.io/cs294-rise-fa16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pPr lvl="2"/>
            <a:r>
              <a:rPr lang="en-US" dirty="0"/>
              <a:t>It is on </a:t>
            </a:r>
            <a:r>
              <a:rPr lang="en-US" dirty="0" err="1"/>
              <a:t>Github</a:t>
            </a:r>
            <a:r>
              <a:rPr lang="en-US" dirty="0"/>
              <a:t> so you can contribute content!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will be adding a few more updates today and tomorrow </a:t>
            </a:r>
          </a:p>
          <a:p>
            <a:endParaRPr lang="en-US" dirty="0"/>
          </a:p>
          <a:p>
            <a:r>
              <a:rPr lang="en-US" dirty="0"/>
              <a:t>We will be using Piazza for discussion about the class 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://piazza.com/berkeley/fall2016/cs29420/</a:t>
            </a:r>
            <a:r>
              <a:rPr lang="en-US" dirty="0" smtClean="0">
                <a:hlinkClick r:id="rId3"/>
              </a:rPr>
              <a:t>home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907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Unprecedented hardware </a:t>
            </a:r>
            <a:r>
              <a:rPr lang="en-US" dirty="0"/>
              <a:t>i</a:t>
            </a:r>
            <a:r>
              <a:rPr lang="en-US" dirty="0" smtClean="0"/>
              <a:t>nnovation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832300" cy="3800525"/>
          </a:xfrm>
        </p:spPr>
        <p:txBody>
          <a:bodyPr/>
          <a:lstStyle/>
          <a:p>
            <a:r>
              <a:rPr lang="en-US" dirty="0" smtClean="0"/>
              <a:t>From CPU to specialized chips:</a:t>
            </a:r>
          </a:p>
          <a:p>
            <a:pPr lvl="1"/>
            <a:r>
              <a:rPr lang="en-US" dirty="0" smtClean="0"/>
              <a:t>GPUs, FPGAs, ASICs/co-processors (e.g., TPU)</a:t>
            </a:r>
          </a:p>
          <a:p>
            <a:pPr lvl="1"/>
            <a:r>
              <a:rPr lang="en-US" dirty="0" smtClean="0"/>
              <a:t>Tightly integrated (e.g., Intel’s latest Xeon integrates CPU &amp; FPGA)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New memory technologies</a:t>
            </a:r>
          </a:p>
          <a:p>
            <a:pPr lvl="1"/>
            <a:r>
              <a:rPr lang="en-US" dirty="0" smtClean="0"/>
              <a:t>HBM2: 8 DRAM chips/package </a:t>
            </a:r>
            <a:r>
              <a:rPr lang="en-US" dirty="0" smtClean="0">
                <a:sym typeface="Wingdings"/>
              </a:rPr>
              <a:t> 1TB/sec</a:t>
            </a:r>
            <a:endParaRPr lang="en-US" dirty="0" smtClean="0">
              <a:solidFill>
                <a:srgbClr val="FF6600"/>
              </a:solidFill>
              <a:latin typeface="Source Sans Pro"/>
              <a:cs typeface="Source Sans Pro"/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  <a:latin typeface="Source Sans Pro "/>
                <a:cs typeface="Source Sans Pro "/>
              </a:rPr>
              <a:t>3D </a:t>
            </a:r>
            <a:r>
              <a:rPr lang="en-US" dirty="0" err="1" smtClean="0">
                <a:solidFill>
                  <a:srgbClr val="FF6600"/>
                </a:solidFill>
                <a:latin typeface="Source Sans Pro "/>
                <a:cs typeface="Source Sans Pro "/>
              </a:rPr>
              <a:t>XPoint</a:t>
            </a:r>
            <a:endParaRPr lang="en-US" dirty="0">
              <a:solidFill>
                <a:srgbClr val="FF6600"/>
              </a:solidFill>
              <a:latin typeface="Source Sans Pro "/>
              <a:cs typeface="Source Sans Pro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40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391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" charset="0"/>
                <a:ea typeface="ＭＳ Ｐゴシック" charset="0"/>
              </a:rPr>
              <a:t>3D XPoint Technology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169863" y="1135063"/>
            <a:ext cx="8850312" cy="3729037"/>
          </a:xfrm>
        </p:spPr>
        <p:txBody>
          <a:bodyPr>
            <a:normAutofit/>
          </a:bodyPr>
          <a:lstStyle/>
          <a:p>
            <a:pPr marL="0" indent="0"/>
            <a:r>
              <a:rPr lang="en-US" dirty="0">
                <a:latin typeface="Source Sans Pro Light" charset="0"/>
                <a:ea typeface="ＭＳ Ｐゴシック" charset="0"/>
              </a:rPr>
              <a:t>Developed by Intel and </a:t>
            </a:r>
            <a:r>
              <a:rPr lang="en-US" dirty="0" smtClean="0">
                <a:latin typeface="Source Sans Pro Light" charset="0"/>
                <a:ea typeface="ＭＳ Ｐゴシック" charset="0"/>
              </a:rPr>
              <a:t>Micron</a:t>
            </a:r>
          </a:p>
          <a:p>
            <a:pPr marL="285750" lvl="1" indent="0"/>
            <a:r>
              <a:rPr lang="en-US" dirty="0" smtClean="0">
                <a:latin typeface="Source Sans Pro Light" charset="0"/>
                <a:ea typeface="ＭＳ Ｐゴシック" charset="0"/>
              </a:rPr>
              <a:t> Announced </a:t>
            </a:r>
            <a:r>
              <a:rPr lang="en-US" dirty="0">
                <a:latin typeface="Source Sans Pro Light" charset="0"/>
                <a:ea typeface="ＭＳ Ｐゴシック" charset="0"/>
              </a:rPr>
              <a:t>last </a:t>
            </a:r>
            <a:r>
              <a:rPr lang="en-US" dirty="0" smtClean="0">
                <a:latin typeface="Source Sans Pro Light" charset="0"/>
                <a:ea typeface="ＭＳ Ｐゴシック" charset="0"/>
              </a:rPr>
              <a:t>year; products released this year</a:t>
            </a:r>
            <a:endParaRPr lang="en-US" dirty="0">
              <a:latin typeface="Source Sans Pro Light" charset="0"/>
              <a:ea typeface="ＭＳ Ｐゴシック" charset="0"/>
            </a:endParaRPr>
          </a:p>
          <a:p>
            <a:pPr marL="285750" lvl="1" indent="0"/>
            <a:endParaRPr lang="en-US" dirty="0" smtClean="0">
              <a:latin typeface="Source Sans Pro Light" charset="0"/>
              <a:ea typeface="ＭＳ Ｐゴシック" charset="0"/>
            </a:endParaRPr>
          </a:p>
          <a:p>
            <a:pPr marL="0" indent="0"/>
            <a:r>
              <a:rPr lang="en-US" dirty="0">
                <a:latin typeface="Source Sans Pro Light" charset="0"/>
                <a:ea typeface="ＭＳ Ｐゴシック" charset="0"/>
              </a:rPr>
              <a:t>C</a:t>
            </a:r>
            <a:r>
              <a:rPr lang="en-US" dirty="0" smtClean="0">
                <a:latin typeface="Source Sans Pro Light" charset="0"/>
                <a:ea typeface="ＭＳ Ｐゴシック" charset="0"/>
              </a:rPr>
              <a:t>haracteristics:</a:t>
            </a:r>
          </a:p>
          <a:p>
            <a:pPr marL="285750" lvl="1" indent="0"/>
            <a:r>
              <a:rPr lang="en-US" dirty="0" smtClean="0">
                <a:latin typeface="Source Sans Pro Light" charset="0"/>
                <a:ea typeface="ＭＳ Ｐゴシック" charset="0"/>
              </a:rPr>
              <a:t> Non</a:t>
            </a:r>
            <a:r>
              <a:rPr lang="en-US" dirty="0">
                <a:latin typeface="Source Sans Pro Light" charset="0"/>
                <a:ea typeface="ＭＳ Ｐゴシック" charset="0"/>
              </a:rPr>
              <a:t>-volatile </a:t>
            </a:r>
            <a:r>
              <a:rPr lang="en-US" dirty="0" smtClean="0">
                <a:latin typeface="Source Sans Pro Light" charset="0"/>
                <a:ea typeface="ＭＳ Ｐゴシック" charset="0"/>
              </a:rPr>
              <a:t>memory</a:t>
            </a:r>
          </a:p>
          <a:p>
            <a:pPr marL="285750" lvl="1" indent="0"/>
            <a:r>
              <a:rPr lang="en-US" dirty="0" smtClean="0">
                <a:latin typeface="Source Sans Pro Light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6600"/>
                </a:solidFill>
                <a:latin typeface="Source Sans Pro Light" charset="0"/>
                <a:ea typeface="ＭＳ Ｐゴシック" charset="0"/>
              </a:rPr>
              <a:t>2-5x</a:t>
            </a:r>
            <a:r>
              <a:rPr lang="en-US" dirty="0">
                <a:latin typeface="Source Sans Pro Light" charset="0"/>
                <a:ea typeface="ＭＳ Ｐゴシック" charset="0"/>
              </a:rPr>
              <a:t> DRAM latency</a:t>
            </a:r>
            <a:r>
              <a:rPr lang="en-US" dirty="0" smtClean="0">
                <a:latin typeface="Source Sans Pro Light" charset="0"/>
                <a:ea typeface="ＭＳ Ｐゴシック" charset="0"/>
              </a:rPr>
              <a:t>!</a:t>
            </a:r>
          </a:p>
          <a:p>
            <a:pPr marL="285750" lvl="1" indent="0"/>
            <a:r>
              <a:rPr lang="en-US" dirty="0">
                <a:latin typeface="Source Sans Pro Light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6600"/>
                </a:solidFill>
                <a:latin typeface="Source Sans Pro Light" charset="0"/>
                <a:ea typeface="ＭＳ Ｐゴシック" charset="0"/>
              </a:rPr>
              <a:t>8-10x </a:t>
            </a:r>
            <a:r>
              <a:rPr lang="en-US" dirty="0">
                <a:latin typeface="Source Sans Pro Light" charset="0"/>
                <a:ea typeface="ＭＳ Ｐゴシック" charset="0"/>
              </a:rPr>
              <a:t>density of </a:t>
            </a:r>
            <a:r>
              <a:rPr lang="en-US" dirty="0" smtClean="0">
                <a:latin typeface="Source Sans Pro Light" charset="0"/>
                <a:ea typeface="ＭＳ Ｐゴシック" charset="0"/>
              </a:rPr>
              <a:t>DRAM</a:t>
            </a:r>
            <a:endParaRPr lang="en-US" dirty="0" smtClean="0">
              <a:solidFill>
                <a:srgbClr val="000000"/>
              </a:solidFill>
              <a:latin typeface="Source Sans Pro Light" charset="0"/>
              <a:ea typeface="ＭＳ Ｐゴシック" charset="0"/>
            </a:endParaRPr>
          </a:p>
          <a:p>
            <a:pPr marL="285750" lvl="1" indent="0"/>
            <a:r>
              <a:rPr lang="en-US" dirty="0">
                <a:solidFill>
                  <a:srgbClr val="000000"/>
                </a:solidFill>
                <a:latin typeface="Source Sans Pro Light" charset="0"/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FF6600"/>
                </a:solidFill>
                <a:latin typeface="Source Sans Pro Light" charset="0"/>
                <a:ea typeface="ＭＳ Ｐゴシック" charset="0"/>
              </a:rPr>
              <a:t>1000x</a:t>
            </a:r>
            <a:r>
              <a:rPr lang="en-US" dirty="0" smtClean="0">
                <a:latin typeface="Source Sans Pro Light" charset="0"/>
                <a:ea typeface="ＭＳ Ｐゴシック" charset="0"/>
              </a:rPr>
              <a:t> </a:t>
            </a:r>
            <a:r>
              <a:rPr lang="en-US" dirty="0">
                <a:latin typeface="Source Sans Pro Light" charset="0"/>
                <a:ea typeface="ＭＳ Ｐゴシック" charset="0"/>
              </a:rPr>
              <a:t>more resilient than </a:t>
            </a:r>
            <a:r>
              <a:rPr lang="en-US" dirty="0" smtClean="0">
                <a:latin typeface="Source Sans Pro Light" charset="0"/>
                <a:ea typeface="ＭＳ Ｐゴシック" charset="0"/>
              </a:rPr>
              <a:t>SSDs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2235200"/>
            <a:ext cx="3175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5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Unprecedented hardware </a:t>
            </a:r>
            <a:r>
              <a:rPr lang="en-US" dirty="0"/>
              <a:t>i</a:t>
            </a:r>
            <a:r>
              <a:rPr lang="en-US" dirty="0" smtClean="0"/>
              <a:t>nnovation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832300" cy="3800525"/>
          </a:xfrm>
        </p:spPr>
        <p:txBody>
          <a:bodyPr/>
          <a:lstStyle/>
          <a:p>
            <a:r>
              <a:rPr lang="en-US" dirty="0" smtClean="0"/>
              <a:t>From CPU to specialized chips:</a:t>
            </a:r>
          </a:p>
          <a:p>
            <a:pPr lvl="1"/>
            <a:r>
              <a:rPr lang="en-US" dirty="0" smtClean="0"/>
              <a:t> GPUs, FPGAs, ASICs/co-processors (e.g., TPU)</a:t>
            </a:r>
          </a:p>
          <a:p>
            <a:pPr lvl="1"/>
            <a:r>
              <a:rPr lang="en-US" dirty="0" smtClean="0"/>
              <a:t>Tightly integrated (e.g., Intel’s latest Xeon integrates CPU &amp; FPGA)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New memory technologies</a:t>
            </a:r>
          </a:p>
          <a:p>
            <a:pPr lvl="1"/>
            <a:r>
              <a:rPr lang="en-US" dirty="0"/>
              <a:t>HBM2: 8 DRAM chips/package </a:t>
            </a:r>
            <a:r>
              <a:rPr lang="en-US" dirty="0">
                <a:sym typeface="Wingdings"/>
              </a:rPr>
              <a:t> 1TB/sec</a:t>
            </a:r>
            <a:endParaRPr lang="en-US" dirty="0">
              <a:solidFill>
                <a:srgbClr val="FF6600"/>
              </a:solidFill>
              <a:latin typeface="Source Sans Pro"/>
              <a:cs typeface="Source Sans Pro"/>
            </a:endParaRPr>
          </a:p>
          <a:p>
            <a:pPr lvl="1"/>
            <a:r>
              <a:rPr lang="en-US" dirty="0" smtClean="0"/>
              <a:t>3D </a:t>
            </a:r>
            <a:r>
              <a:rPr lang="en-US" dirty="0" err="1" smtClean="0"/>
              <a:t>XPoint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42</a:t>
            </a:fld>
            <a:endParaRPr lang="en"/>
          </a:p>
        </p:txBody>
      </p:sp>
      <p:sp>
        <p:nvSpPr>
          <p:cNvPr id="5" name="Rounded Rectangle 4"/>
          <p:cNvSpPr/>
          <p:nvPr/>
        </p:nvSpPr>
        <p:spPr>
          <a:xfrm>
            <a:off x="419100" y="4064001"/>
            <a:ext cx="8178800" cy="800099"/>
          </a:xfrm>
          <a:prstGeom prst="roundRect">
            <a:avLst/>
          </a:prstGeom>
          <a:solidFill>
            <a:srgbClr val="EC541B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“Renaissance of hardware design” </a:t>
            </a:r>
            <a:r>
              <a:rPr lang="en-US" sz="2400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– David Patterson</a:t>
            </a:r>
            <a:r>
              <a:rPr lang="en-US" sz="3200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 </a:t>
            </a:r>
            <a:endParaRPr lang="en-US" sz="2400" dirty="0">
              <a:solidFill>
                <a:srgbClr val="FFFFFF"/>
              </a:solidFill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95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54075"/>
            <a:ext cx="8324300" cy="3076625"/>
          </a:xfrm>
        </p:spPr>
        <p:txBody>
          <a:bodyPr/>
          <a:lstStyle/>
          <a:p>
            <a:r>
              <a:rPr lang="en-US" dirty="0" smtClean="0"/>
              <a:t>Application trends</a:t>
            </a:r>
          </a:p>
          <a:p>
            <a:endParaRPr lang="en-US" dirty="0" smtClean="0"/>
          </a:p>
          <a:p>
            <a:r>
              <a:rPr lang="en-US" dirty="0" smtClean="0"/>
              <a:t>Hardware trends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6600"/>
                </a:solidFill>
              </a:rPr>
              <a:t>Challenges </a:t>
            </a:r>
            <a:r>
              <a:rPr lang="en-US" dirty="0" smtClean="0">
                <a:solidFill>
                  <a:schemeClr val="tx1"/>
                </a:solidFill>
              </a:rPr>
              <a:t>and techniques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43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782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– Computation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44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1041400" y="1485900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ource Sans Pro"/>
                <a:cs typeface="Source Sans Pro"/>
              </a:rPr>
              <a:t>Software</a:t>
            </a:r>
            <a:endParaRPr lang="en-US" sz="2000" dirty="0">
              <a:latin typeface="Source Sans Pro"/>
              <a:cs typeface="Source Sans Pro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295400" y="1892300"/>
            <a:ext cx="546100" cy="74930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671763"/>
            <a:ext cx="85823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06500" y="3289300"/>
            <a:ext cx="644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ource Sans Pro"/>
                <a:cs typeface="Source Sans Pro"/>
              </a:rPr>
              <a:t>CPU</a:t>
            </a:r>
            <a:endParaRPr lang="en-US" sz="2000" dirty="0">
              <a:latin typeface="Source Sans Pro"/>
              <a:cs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5700" y="1562100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ource Sans Pro"/>
                <a:cs typeface="Source Sans Pro"/>
              </a:rPr>
              <a:t>Software</a:t>
            </a:r>
            <a:endParaRPr lang="en-US" sz="2000" dirty="0">
              <a:latin typeface="Source Sans Pro"/>
              <a:cs typeface="Source Sans Pro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0700" y="2481608"/>
            <a:ext cx="1409700" cy="93469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886200" y="1981486"/>
            <a:ext cx="1224067" cy="1771424"/>
            <a:chOff x="3886200" y="1981486"/>
            <a:chExt cx="1224067" cy="1771424"/>
          </a:xfrm>
        </p:grpSpPr>
        <p:pic>
          <p:nvPicPr>
            <p:cNvPr id="10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697163"/>
              <a:ext cx="858232" cy="64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000500" y="3352800"/>
              <a:ext cx="644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ource Sans Pro"/>
                  <a:cs typeface="Source Sans Pro"/>
                </a:rPr>
                <a:t>CPU</a:t>
              </a:r>
              <a:endParaRPr lang="en-US" sz="2000" dirty="0">
                <a:latin typeface="Source Sans Pro"/>
                <a:cs typeface="Source Sans Pro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 rot="2301247">
              <a:off x="4564167" y="1981486"/>
              <a:ext cx="546100" cy="805925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02200" y="1992400"/>
            <a:ext cx="2983503" cy="1798610"/>
            <a:chOff x="4902200" y="1992400"/>
            <a:chExt cx="2983503" cy="179861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200" y="2665004"/>
              <a:ext cx="1016000" cy="75129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054600" y="3352800"/>
              <a:ext cx="656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Source Sans Pro"/>
                  <a:cs typeface="Source Sans Pro"/>
                </a:rPr>
                <a:t>G</a:t>
              </a:r>
              <a:r>
                <a:rPr lang="en-US" sz="2000" dirty="0" smtClean="0">
                  <a:latin typeface="Source Sans Pro"/>
                  <a:cs typeface="Source Sans Pro"/>
                </a:rPr>
                <a:t>PU</a:t>
              </a:r>
              <a:endParaRPr lang="en-US" sz="2000" dirty="0">
                <a:latin typeface="Source Sans Pro"/>
                <a:cs typeface="Source Sans Pro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69000" y="2451100"/>
              <a:ext cx="1117600" cy="11176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108700" y="3352800"/>
              <a:ext cx="774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ource Sans Pro"/>
                  <a:cs typeface="Source Sans Pro"/>
                </a:rPr>
                <a:t>FPGA</a:t>
              </a:r>
              <a:endParaRPr lang="en-US" sz="2000" dirty="0">
                <a:latin typeface="Source Sans Pro"/>
                <a:cs typeface="Source Sans Pro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00900" y="3390900"/>
              <a:ext cx="6848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ource Sans Pro"/>
                  <a:cs typeface="Source Sans Pro"/>
                </a:rPr>
                <a:t>ASIC</a:t>
              </a:r>
              <a:endParaRPr lang="en-US" sz="2000" dirty="0">
                <a:latin typeface="Source Sans Pro"/>
                <a:cs typeface="Source Sans Pro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 rot="750103">
              <a:off x="5285122" y="2027147"/>
              <a:ext cx="383912" cy="74930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 rot="19633240">
              <a:off x="5903179" y="1992400"/>
              <a:ext cx="277694" cy="74930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 rot="18101529">
              <a:off x="6623085" y="1735938"/>
              <a:ext cx="228210" cy="1098303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87800" y="3619500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Source Sans Pro"/>
                <a:cs typeface="Source Sans Pro"/>
              </a:rPr>
              <a:t>+</a:t>
            </a:r>
          </a:p>
          <a:p>
            <a:pPr algn="ctr"/>
            <a:r>
              <a:rPr lang="en-US" sz="2000" dirty="0" smtClean="0">
                <a:latin typeface="Source Sans Pro"/>
                <a:cs typeface="Source Sans Pro"/>
              </a:rPr>
              <a:t>SGX</a:t>
            </a:r>
            <a:endParaRPr lang="en-US" sz="2000" dirty="0">
              <a:latin typeface="Source Sans Pro"/>
              <a:cs typeface="Source Sans Pro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895600" y="2171700"/>
            <a:ext cx="660400" cy="48260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4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16425"/>
            <a:ext cx="8520599" cy="572699"/>
          </a:xfrm>
        </p:spPr>
        <p:txBody>
          <a:bodyPr/>
          <a:lstStyle/>
          <a:p>
            <a:r>
              <a:rPr lang="en-US" dirty="0" smtClean="0"/>
              <a:t>Complexity – Memory </a:t>
            </a:r>
            <a:endParaRPr lang="en-US" dirty="0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312863"/>
            <a:ext cx="85823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5100" y="2057400"/>
            <a:ext cx="1549400" cy="330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ource Sans Pro"/>
                <a:cs typeface="Source Sans Pro"/>
              </a:rPr>
              <a:t>L1/L2 cache</a:t>
            </a:r>
            <a:endParaRPr lang="en-US" sz="1600" dirty="0">
              <a:latin typeface="Source Sans Pro"/>
              <a:cs typeface="Source Sans Pro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5100" y="2641600"/>
            <a:ext cx="1549400" cy="330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ource Sans Pro"/>
                <a:cs typeface="Source Sans Pro"/>
              </a:rPr>
              <a:t>L3 cache</a:t>
            </a:r>
            <a:endParaRPr lang="en-US" sz="1600" dirty="0">
              <a:latin typeface="Source Sans Pro"/>
              <a:cs typeface="Source Sans Pro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500" y="3251200"/>
            <a:ext cx="1549400" cy="330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ource Sans Pro"/>
                <a:cs typeface="Source Sans Pro"/>
              </a:rPr>
              <a:t>Main memory</a:t>
            </a:r>
            <a:endParaRPr lang="en-US" sz="1600" dirty="0">
              <a:latin typeface="Source Sans Pro"/>
              <a:cs typeface="Source Sans Pro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5900" y="3924300"/>
            <a:ext cx="1549400" cy="330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ource Sans Pro"/>
                <a:cs typeface="Source Sans Pro"/>
              </a:rPr>
              <a:t>NAND SSD</a:t>
            </a:r>
            <a:endParaRPr lang="en-US" sz="1600" dirty="0">
              <a:latin typeface="Source Sans Pro"/>
              <a:cs typeface="Source Sans Pro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5900" y="4572000"/>
            <a:ext cx="1549400" cy="330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ource Sans Pro"/>
                <a:cs typeface="Source Sans Pro"/>
              </a:rPr>
              <a:t>Fast HHD</a:t>
            </a:r>
            <a:endParaRPr lang="en-US" sz="1600" dirty="0">
              <a:latin typeface="Source Sans Pro"/>
              <a:cs typeface="Source Sans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9900" y="2044700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ource Sans Pro"/>
                <a:cs typeface="Source Sans Pro"/>
              </a:rPr>
              <a:t>~1 ns</a:t>
            </a:r>
            <a:endParaRPr lang="en-US" sz="1600" dirty="0">
              <a:latin typeface="Source Sans Pro"/>
              <a:cs typeface="Source Sans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5300" y="2628900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ource Sans Pro"/>
                <a:cs typeface="Source Sans Pro"/>
              </a:rPr>
              <a:t>~10 ns</a:t>
            </a:r>
            <a:endParaRPr lang="en-US" sz="1600" dirty="0">
              <a:latin typeface="Source Sans Pro"/>
              <a:cs typeface="Source Sans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5300" y="3225800"/>
            <a:ext cx="2549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ource Sans Pro"/>
                <a:cs typeface="Source Sans Pro"/>
              </a:rPr>
              <a:t>~100 ns / ~80 GB/s / ~100GB</a:t>
            </a:r>
            <a:endParaRPr lang="en-US" sz="1600" dirty="0">
              <a:latin typeface="Source Sans Pro"/>
              <a:cs typeface="Source Sans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8000" y="3937000"/>
            <a:ext cx="2564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ource Sans Pro"/>
                <a:cs typeface="Source Sans Pro"/>
              </a:rPr>
              <a:t>~100 </a:t>
            </a:r>
            <a:r>
              <a:rPr lang="en-US" sz="1600" dirty="0" err="1" smtClean="0">
                <a:latin typeface="Source Sans Pro"/>
                <a:cs typeface="Source Sans Pro"/>
              </a:rPr>
              <a:t>usec</a:t>
            </a:r>
            <a:r>
              <a:rPr lang="en-US" sz="1600" dirty="0" smtClean="0">
                <a:latin typeface="Source Sans Pro"/>
                <a:cs typeface="Source Sans Pro"/>
              </a:rPr>
              <a:t> / ~10 GB/s / ~1 TB</a:t>
            </a:r>
            <a:endParaRPr lang="en-US" sz="1600" dirty="0">
              <a:latin typeface="Source Sans Pro"/>
              <a:cs typeface="Source Sans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8000" y="4584700"/>
            <a:ext cx="2747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ource Sans Pro"/>
                <a:cs typeface="Source Sans Pro"/>
              </a:rPr>
              <a:t>~10 </a:t>
            </a:r>
            <a:r>
              <a:rPr lang="en-US" sz="1600" dirty="0" err="1">
                <a:latin typeface="Source Sans Pro"/>
                <a:cs typeface="Source Sans Pro"/>
              </a:rPr>
              <a:t>m</a:t>
            </a:r>
            <a:r>
              <a:rPr lang="en-US" sz="1600" dirty="0" err="1" smtClean="0">
                <a:latin typeface="Source Sans Pro"/>
                <a:cs typeface="Source Sans Pro"/>
              </a:rPr>
              <a:t>sec</a:t>
            </a:r>
            <a:r>
              <a:rPr lang="en-US" sz="1600" dirty="0" smtClean="0">
                <a:latin typeface="Source Sans Pro"/>
                <a:cs typeface="Source Sans Pro"/>
              </a:rPr>
              <a:t> / ~100 MB/s / ~10 TB</a:t>
            </a:r>
            <a:endParaRPr lang="en-US" sz="1600" dirty="0">
              <a:latin typeface="Source Sans Pro"/>
              <a:cs typeface="Source Sans Pr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83700" y="3162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8800" y="8636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ource Sans Pro"/>
                <a:cs typeface="Source Sans Pro"/>
              </a:rPr>
              <a:t>2015</a:t>
            </a:r>
            <a:endParaRPr lang="en-US" sz="2000" dirty="0">
              <a:latin typeface="Source Sans Pro"/>
              <a:cs typeface="Source Sans Pr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11700" y="850900"/>
            <a:ext cx="4467947" cy="4072354"/>
            <a:chOff x="4711700" y="850900"/>
            <a:chExt cx="4467947" cy="4072354"/>
          </a:xfrm>
        </p:grpSpPr>
        <p:sp>
          <p:nvSpPr>
            <p:cNvPr id="33" name="TextBox 32"/>
            <p:cNvSpPr txBox="1"/>
            <p:nvPr/>
          </p:nvSpPr>
          <p:spPr>
            <a:xfrm>
              <a:off x="6329844" y="4584700"/>
              <a:ext cx="28498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Source Sans Pro"/>
                  <a:cs typeface="Source Sans Pro"/>
                </a:rPr>
                <a:t>~10 </a:t>
              </a:r>
              <a:r>
                <a:rPr lang="en-US" sz="1600" dirty="0" err="1">
                  <a:latin typeface="Source Sans Pro"/>
                  <a:cs typeface="Source Sans Pro"/>
                </a:rPr>
                <a:t>m</a:t>
              </a:r>
              <a:r>
                <a:rPr lang="en-US" sz="1600" dirty="0" err="1" smtClean="0">
                  <a:latin typeface="Source Sans Pro"/>
                  <a:cs typeface="Source Sans Pro"/>
                </a:rPr>
                <a:t>sec</a:t>
              </a:r>
              <a:r>
                <a:rPr lang="en-US" sz="1600" dirty="0" smtClean="0">
                  <a:latin typeface="Source Sans Pro"/>
                  <a:cs typeface="Source Sans Pro"/>
                </a:rPr>
                <a:t> / ~100 MB/s / ~100 TB</a:t>
              </a:r>
              <a:endParaRPr lang="en-US" sz="1600" dirty="0">
                <a:latin typeface="Source Sans Pro"/>
                <a:cs typeface="Source Sans Pro"/>
              </a:endParaRPr>
            </a:p>
          </p:txBody>
        </p:sp>
        <p:pic>
          <p:nvPicPr>
            <p:cNvPr id="18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600" y="1312863"/>
              <a:ext cx="858232" cy="64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4711700" y="2057400"/>
              <a:ext cx="1549400" cy="3302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Source Sans Pro"/>
                  <a:cs typeface="Source Sans Pro"/>
                </a:rPr>
                <a:t>L1/L2 cache</a:t>
              </a:r>
              <a:endParaRPr lang="en-US" sz="1600" dirty="0">
                <a:latin typeface="Source Sans Pro"/>
                <a:cs typeface="Source Sans Pro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711700" y="2501900"/>
              <a:ext cx="1549400" cy="3302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Source Sans Pro"/>
                  <a:cs typeface="Source Sans Pro"/>
                </a:rPr>
                <a:t>L3 cache</a:t>
              </a:r>
              <a:endParaRPr lang="en-US" sz="1600" dirty="0">
                <a:latin typeface="Source Sans Pro"/>
                <a:cs typeface="Source Sans Pro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737100" y="3327400"/>
              <a:ext cx="1549400" cy="3302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Source Sans Pro"/>
                  <a:cs typeface="Source Sans Pro"/>
                </a:rPr>
                <a:t>Main memory</a:t>
              </a:r>
              <a:endParaRPr lang="en-US" sz="1600" dirty="0">
                <a:latin typeface="Source Sans Pro"/>
                <a:cs typeface="Source Sans Pro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762500" y="4152900"/>
              <a:ext cx="1549400" cy="3302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Source Sans Pro"/>
                  <a:cs typeface="Source Sans Pro"/>
                </a:rPr>
                <a:t>NAND SSD</a:t>
              </a:r>
              <a:endParaRPr lang="en-US" sz="1600" dirty="0">
                <a:latin typeface="Source Sans Pro"/>
                <a:cs typeface="Source Sans Pro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762500" y="4572000"/>
              <a:ext cx="1549400" cy="3302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Source Sans Pro"/>
                  <a:cs typeface="Source Sans Pro"/>
                </a:rPr>
                <a:t>Fast HHD</a:t>
              </a:r>
              <a:endParaRPr lang="en-US" sz="1600" dirty="0">
                <a:latin typeface="Source Sans Pro"/>
                <a:cs typeface="Source Sans Pro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91744" y="2044700"/>
              <a:ext cx="64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Source Sans Pro"/>
                  <a:cs typeface="Source Sans Pro"/>
                </a:rPr>
                <a:t>~1 ns</a:t>
              </a:r>
              <a:endParaRPr lang="en-US" sz="1600" dirty="0">
                <a:latin typeface="Source Sans Pro"/>
                <a:cs typeface="Source Sans Pro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17144" y="2489200"/>
              <a:ext cx="7489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Source Sans Pro"/>
                  <a:cs typeface="Source Sans Pro"/>
                </a:rPr>
                <a:t>~10 ns</a:t>
              </a:r>
              <a:endParaRPr lang="en-US" sz="1600" dirty="0">
                <a:latin typeface="Source Sans Pro"/>
                <a:cs typeface="Source Sans Pro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17144" y="3302000"/>
              <a:ext cx="25492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Source Sans Pro"/>
                  <a:cs typeface="Source Sans Pro"/>
                </a:rPr>
                <a:t>~100 ns / ~80 GB/s / ~100GB</a:t>
              </a:r>
              <a:endParaRPr lang="en-US" sz="1600" dirty="0">
                <a:latin typeface="Source Sans Pro"/>
                <a:cs typeface="Source Sans Pro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29844" y="4165600"/>
              <a:ext cx="26667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Source Sans Pro"/>
                  <a:cs typeface="Source Sans Pro"/>
                </a:rPr>
                <a:t>~100 </a:t>
              </a:r>
              <a:r>
                <a:rPr lang="en-US" sz="1600" dirty="0" err="1" smtClean="0">
                  <a:latin typeface="Source Sans Pro"/>
                  <a:cs typeface="Source Sans Pro"/>
                </a:rPr>
                <a:t>usec</a:t>
              </a:r>
              <a:r>
                <a:rPr lang="en-US" sz="1600" dirty="0" smtClean="0">
                  <a:latin typeface="Source Sans Pro"/>
                  <a:cs typeface="Source Sans Pro"/>
                </a:rPr>
                <a:t> / ~10 GB/s / ~10 TB</a:t>
              </a:r>
              <a:endParaRPr lang="en-US" sz="1600" dirty="0">
                <a:latin typeface="Source Sans Pro"/>
                <a:cs typeface="Source Sans Pro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724400" y="2908300"/>
              <a:ext cx="1549400" cy="330200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Source Sans Pro"/>
                  <a:cs typeface="Source Sans Pro"/>
                </a:rPr>
                <a:t>HBM</a:t>
              </a:r>
              <a:endParaRPr lang="en-US" sz="1600" dirty="0">
                <a:latin typeface="Source Sans Pro"/>
                <a:cs typeface="Source Sans Pro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29844" y="2895600"/>
              <a:ext cx="2185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6600"/>
                  </a:solidFill>
                  <a:latin typeface="Source Sans Pro"/>
                  <a:cs typeface="Source Sans Pro"/>
                </a:rPr>
                <a:t>~10 ns / ~1TB/s / ~10GB</a:t>
              </a:r>
              <a:endParaRPr lang="en-US" sz="1600" dirty="0">
                <a:solidFill>
                  <a:srgbClr val="FF6600"/>
                </a:solidFill>
                <a:latin typeface="Source Sans Pro"/>
                <a:cs typeface="Source Sans Pro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749800" y="3733800"/>
              <a:ext cx="1549400" cy="330200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Source Sans Pro"/>
                  <a:cs typeface="Source Sans Pro"/>
                </a:rPr>
                <a:t>NVM </a:t>
              </a:r>
              <a:r>
                <a:rPr lang="en-US" sz="1500" dirty="0" smtClean="0">
                  <a:latin typeface="Source Sans Pro"/>
                  <a:cs typeface="Source Sans Pro"/>
                </a:rPr>
                <a:t>(3D </a:t>
              </a:r>
              <a:r>
                <a:rPr lang="en-US" sz="1500" dirty="0" err="1" smtClean="0">
                  <a:latin typeface="Source Sans Pro"/>
                  <a:cs typeface="Source Sans Pro"/>
                </a:rPr>
                <a:t>Xpoint</a:t>
              </a:r>
              <a:r>
                <a:rPr lang="en-US" sz="1500" dirty="0" smtClean="0">
                  <a:latin typeface="Source Sans Pro"/>
                  <a:cs typeface="Source Sans Pro"/>
                </a:rPr>
                <a:t>)</a:t>
              </a:r>
              <a:endParaRPr lang="en-US" sz="1500" dirty="0">
                <a:latin typeface="Source Sans Pro"/>
                <a:cs typeface="Source Sans Pro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55244" y="3721100"/>
              <a:ext cx="22779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6600"/>
                  </a:solidFill>
                  <a:latin typeface="Source Sans Pro"/>
                  <a:cs typeface="Source Sans Pro"/>
                </a:rPr>
                <a:t>~1 </a:t>
              </a:r>
              <a:r>
                <a:rPr lang="en-US" sz="1600" dirty="0" err="1" smtClean="0">
                  <a:solidFill>
                    <a:srgbClr val="FF6600"/>
                  </a:solidFill>
                  <a:latin typeface="Source Sans Pro"/>
                  <a:cs typeface="Source Sans Pro"/>
                </a:rPr>
                <a:t>usec</a:t>
              </a:r>
              <a:r>
                <a:rPr lang="en-US" sz="1600" dirty="0" smtClean="0">
                  <a:solidFill>
                    <a:srgbClr val="FF6600"/>
                  </a:solidFill>
                  <a:latin typeface="Source Sans Pro"/>
                  <a:cs typeface="Source Sans Pro"/>
                </a:rPr>
                <a:t> / ~10GB/s / ~1TB</a:t>
              </a:r>
              <a:endParaRPr lang="en-US" sz="1600" dirty="0">
                <a:solidFill>
                  <a:srgbClr val="FF6600"/>
                </a:solidFill>
                <a:latin typeface="Source Sans Pro"/>
                <a:cs typeface="Source Sans Pro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05400" y="850900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ource Sans Pro"/>
                  <a:cs typeface="Source Sans Pro"/>
                </a:rPr>
                <a:t>2020</a:t>
              </a:r>
              <a:endParaRPr lang="en-US" sz="2000" dirty="0">
                <a:latin typeface="Source Sans Pro"/>
                <a:cs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26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– more and more choices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46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193040" y="1424404"/>
            <a:ext cx="2987040" cy="2872343"/>
            <a:chOff x="294640" y="1424404"/>
            <a:chExt cx="2987040" cy="2872343"/>
          </a:xfrm>
        </p:grpSpPr>
        <p:sp>
          <p:nvSpPr>
            <p:cNvPr id="8" name="TextBox 7"/>
            <p:cNvSpPr txBox="1"/>
            <p:nvPr/>
          </p:nvSpPr>
          <p:spPr>
            <a:xfrm>
              <a:off x="294640" y="3342640"/>
              <a:ext cx="27533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E17100"/>
                  </a:solidFill>
                  <a:latin typeface="Bebas Neue Regular"/>
                  <a:cs typeface="Bebas Neue Regular"/>
                </a:rPr>
                <a:t>Microsoft AZURE</a:t>
              </a:r>
              <a:endParaRPr lang="en-US" sz="2800" dirty="0">
                <a:solidFill>
                  <a:srgbClr val="E17100"/>
                </a:solidFill>
                <a:latin typeface="Bebas Neue Regular"/>
                <a:cs typeface="Bebas Neue Regular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9440" y="1424404"/>
              <a:ext cx="268224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 Neue Light"/>
                  <a:cs typeface="Helvetica Neue Light"/>
                </a:rPr>
                <a:t>Basic tier: A0, A1, A2, A3, A4</a:t>
              </a:r>
            </a:p>
            <a:p>
              <a:r>
                <a:rPr lang="en-US" sz="1400" dirty="0" smtClean="0">
                  <a:latin typeface="Helvetica Neue Light"/>
                  <a:cs typeface="Helvetica Neue Light"/>
                </a:rPr>
                <a:t>Optimized Compute : D1, D2, D3, D4, D11, D12, D13</a:t>
              </a:r>
            </a:p>
            <a:p>
              <a:r>
                <a:rPr lang="en-US" sz="1400" dirty="0" smtClean="0">
                  <a:latin typeface="Helvetica Neue Light"/>
                  <a:cs typeface="Helvetica Neue Light"/>
                </a:rPr>
                <a:t>D1v2, D2v2, D3v2, D11v2,</a:t>
              </a:r>
              <a:r>
                <a:rPr lang="is-IS" sz="1400" dirty="0" smtClean="0">
                  <a:latin typeface="Helvetica Neue Light"/>
                  <a:cs typeface="Helvetica Neue Light"/>
                </a:rPr>
                <a:t>…</a:t>
              </a:r>
            </a:p>
            <a:p>
              <a:r>
                <a:rPr lang="en-US" sz="1400" dirty="0" smtClean="0">
                  <a:latin typeface="Helvetica Neue Light"/>
                  <a:cs typeface="Helvetica Neue Light"/>
                </a:rPr>
                <a:t>Latest CPUs: G1, G2, G3, </a:t>
              </a:r>
              <a:r>
                <a:rPr lang="is-IS" sz="1400" dirty="0" smtClean="0">
                  <a:latin typeface="Helvetica Neue Light"/>
                  <a:cs typeface="Helvetica Neue Light"/>
                </a:rPr>
                <a:t>…</a:t>
              </a:r>
              <a:endParaRPr lang="en-US" sz="1400" dirty="0" smtClean="0">
                <a:latin typeface="Helvetica Neue Light"/>
                <a:cs typeface="Helvetica Neue Light"/>
              </a:endParaRPr>
            </a:p>
            <a:p>
              <a:r>
                <a:rPr lang="en-US" sz="1400" dirty="0" smtClean="0">
                  <a:latin typeface="Helvetica Neue Light"/>
                  <a:cs typeface="Helvetica Neue Light"/>
                </a:rPr>
                <a:t>Network Optimized: A8, A9</a:t>
              </a:r>
              <a:endParaRPr lang="en-US" sz="1400" dirty="0">
                <a:latin typeface="Helvetica Neue Light"/>
                <a:cs typeface="Helvetica Neue Light"/>
              </a:endParaRPr>
            </a:p>
            <a:p>
              <a:r>
                <a:rPr lang="en-US" sz="1400" dirty="0" smtClean="0">
                  <a:latin typeface="Helvetica Neue Light"/>
                  <a:cs typeface="Helvetica Neue Light"/>
                </a:rPr>
                <a:t>Compute Intensive: A10, A11,</a:t>
              </a:r>
              <a:r>
                <a:rPr lang="is-IS" sz="1400" dirty="0" smtClean="0">
                  <a:latin typeface="Helvetica Neue Light"/>
                  <a:cs typeface="Helvetica Neue Light"/>
                </a:rPr>
                <a:t>…</a:t>
              </a:r>
              <a:endParaRPr lang="en-US" sz="1400" dirty="0" smtClean="0"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41040" y="1249680"/>
            <a:ext cx="5801359" cy="2578080"/>
            <a:chOff x="3342640" y="1249680"/>
            <a:chExt cx="5801359" cy="2578080"/>
          </a:xfrm>
        </p:grpSpPr>
        <p:sp>
          <p:nvSpPr>
            <p:cNvPr id="5" name="TextBox 4"/>
            <p:cNvSpPr txBox="1"/>
            <p:nvPr/>
          </p:nvSpPr>
          <p:spPr>
            <a:xfrm>
              <a:off x="3787141" y="3304540"/>
              <a:ext cx="18414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E17100"/>
                  </a:solidFill>
                  <a:latin typeface="Bebas Neue Regular"/>
                  <a:cs typeface="Bebas Neue Regular"/>
                </a:rPr>
                <a:t>Amazon EC2</a:t>
              </a:r>
              <a:endParaRPr lang="en-US" sz="2800" dirty="0">
                <a:solidFill>
                  <a:srgbClr val="E17100"/>
                </a:solidFill>
                <a:latin typeface="Bebas Neue Regular"/>
                <a:cs typeface="Bebas Neue Regular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79800" y="1462504"/>
              <a:ext cx="271272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 Neue Light"/>
                  <a:cs typeface="Helvetica Neue Light"/>
                </a:rPr>
                <a:t>t2.nano, t2.micro, t2.small</a:t>
              </a:r>
            </a:p>
            <a:p>
              <a:r>
                <a:rPr lang="en-US" sz="1400" dirty="0">
                  <a:latin typeface="Helvetica Neue Light"/>
                  <a:cs typeface="Helvetica Neue Light"/>
                </a:rPr>
                <a:t>m</a:t>
              </a:r>
              <a:r>
                <a:rPr lang="en-US" sz="1400" dirty="0" smtClean="0">
                  <a:latin typeface="Helvetica Neue Light"/>
                  <a:cs typeface="Helvetica Neue Light"/>
                </a:rPr>
                <a:t>4.large, m4.xlarge, m4.2xlarge, m4.4xlarge, m3.medium, c4.large, c4.xlarge, c4.2xlarge,</a:t>
              </a:r>
            </a:p>
            <a:p>
              <a:r>
                <a:rPr lang="en-US" sz="1400" dirty="0">
                  <a:latin typeface="Helvetica Neue Light"/>
                  <a:cs typeface="Helvetica Neue Light"/>
                </a:rPr>
                <a:t>c</a:t>
              </a:r>
              <a:r>
                <a:rPr lang="en-US" sz="1400" dirty="0" smtClean="0">
                  <a:latin typeface="Helvetica Neue Light"/>
                  <a:cs typeface="Helvetica Neue Light"/>
                </a:rPr>
                <a:t>3.large, c3.xlarge, c3.4xlarge,</a:t>
              </a:r>
            </a:p>
            <a:p>
              <a:r>
                <a:rPr lang="en-US" sz="1400" dirty="0">
                  <a:latin typeface="Helvetica Neue Light"/>
                  <a:cs typeface="Helvetica Neue Light"/>
                </a:rPr>
                <a:t>r</a:t>
              </a:r>
              <a:r>
                <a:rPr lang="en-US" sz="1400" dirty="0" smtClean="0">
                  <a:latin typeface="Helvetica Neue Light"/>
                  <a:cs typeface="Helvetica Neue Light"/>
                </a:rPr>
                <a:t>3.large, r3.xlarge, r3.4xlarge,</a:t>
              </a:r>
            </a:p>
            <a:p>
              <a:r>
                <a:rPr lang="en-US" sz="1400" dirty="0" smtClean="0">
                  <a:latin typeface="Helvetica Neue Light"/>
                  <a:cs typeface="Helvetica Neue Light"/>
                </a:rPr>
                <a:t>i2.2xlarge, i2.4xlarge, d2.xlarge d2.2xlarge, d2.4xlarge,</a:t>
              </a:r>
              <a:r>
                <a:rPr lang="is-IS" sz="1400" dirty="0" smtClean="0">
                  <a:latin typeface="Helvetica Neue Light"/>
                  <a:cs typeface="Helvetica Neue Light"/>
                </a:rPr>
                <a:t>…</a:t>
              </a:r>
              <a:endParaRPr lang="en-US" sz="1400" dirty="0" smtClean="0">
                <a:latin typeface="Helvetica Neue Light"/>
                <a:cs typeface="Helvetica Neue Light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342640" y="1249680"/>
              <a:ext cx="0" cy="256538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289040" y="1249680"/>
              <a:ext cx="0" cy="256538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357620" y="1385768"/>
              <a:ext cx="278637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 Neue Light"/>
                  <a:cs typeface="Helvetica Neue Light"/>
                </a:rPr>
                <a:t>n1-standard-</a:t>
              </a:r>
              <a:r>
                <a:rPr lang="en-US" sz="1400" dirty="0" smtClean="0">
                  <a:latin typeface="Helvetica Neue Light"/>
                  <a:cs typeface="Helvetica Neue Light"/>
                </a:rPr>
                <a:t>1, ns1-standard-2, ns1-standard-4, ns1-standard-8, ns1-standard-16, ns1highmem-2, ns1-highmem-4, ns1-highmem-8, n1-highcpu-2, n1-highcpu-4, n1-highcpu-8, n1-highcpu-16, n1-highcpu-32, f1-micro, g1-small</a:t>
              </a:r>
              <a:r>
                <a:rPr lang="is-IS" sz="1400" dirty="0" smtClean="0">
                  <a:latin typeface="Helvetica Neue Light"/>
                  <a:cs typeface="Helvetica Neue Light"/>
                </a:rPr>
                <a:t>…</a:t>
              </a:r>
              <a:endParaRPr lang="en-US" sz="1400" dirty="0" smtClean="0">
                <a:latin typeface="Helvetica Neue Light"/>
                <a:cs typeface="Helvetica Neue Ligh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57620" y="3291840"/>
              <a:ext cx="2786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E17100"/>
                  </a:solidFill>
                  <a:latin typeface="Bebas Neue Regular"/>
                  <a:cs typeface="Bebas Neue Regular"/>
                </a:rPr>
                <a:t>Google Cloud Engine</a:t>
              </a:r>
              <a:endParaRPr lang="en-US" sz="2800" dirty="0">
                <a:solidFill>
                  <a:srgbClr val="E17100"/>
                </a:solidFill>
                <a:latin typeface="Bebas Neue Regular"/>
                <a:cs typeface="Bebas Neue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34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832300" cy="572699"/>
          </a:xfrm>
        </p:spPr>
        <p:txBody>
          <a:bodyPr/>
          <a:lstStyle/>
          <a:p>
            <a:r>
              <a:rPr lang="en-US" dirty="0" smtClean="0"/>
              <a:t>Complexity – more and more constraints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Latency</a:t>
            </a:r>
          </a:p>
          <a:p>
            <a:endParaRPr lang="en-US" dirty="0"/>
          </a:p>
          <a:p>
            <a:r>
              <a:rPr lang="en-US" dirty="0" smtClean="0"/>
              <a:t>Accuracy </a:t>
            </a:r>
          </a:p>
          <a:p>
            <a:endParaRPr lang="en-US" dirty="0"/>
          </a:p>
          <a:p>
            <a:r>
              <a:rPr lang="en-US" dirty="0" smtClean="0"/>
              <a:t>Cost</a:t>
            </a:r>
          </a:p>
          <a:p>
            <a:endParaRPr lang="en-US" dirty="0"/>
          </a:p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47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1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of conquering </a:t>
            </a:r>
            <a:r>
              <a:rPr lang="en-US" dirty="0"/>
              <a:t>c</a:t>
            </a:r>
            <a:r>
              <a:rPr lang="en-US" dirty="0" smtClean="0"/>
              <a:t>omplexity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additional choices to simplify!</a:t>
            </a:r>
          </a:p>
          <a:p>
            <a:endParaRPr lang="en-US" dirty="0"/>
          </a:p>
          <a:p>
            <a:r>
              <a:rPr lang="en-US" dirty="0" smtClean="0"/>
              <a:t>Expose and control tradeoffs</a:t>
            </a:r>
          </a:p>
          <a:p>
            <a:endParaRPr lang="en-US" dirty="0"/>
          </a:p>
          <a:p>
            <a:r>
              <a:rPr lang="en-US" dirty="0" smtClean="0"/>
              <a:t>Don’t forget “tried &amp; true”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48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622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smtClean="0"/>
              <a:t>choices </a:t>
            </a:r>
            <a:r>
              <a:rPr lang="en-US" dirty="0"/>
              <a:t>to s</a:t>
            </a:r>
            <a:r>
              <a:rPr lang="en-US" dirty="0" smtClean="0"/>
              <a:t>implify!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NVIDIA DGX-1 supercomputer for Deep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49</a:t>
            </a:fld>
            <a:endParaRPr lang="en"/>
          </a:p>
        </p:txBody>
      </p:sp>
      <p:sp>
        <p:nvSpPr>
          <p:cNvPr id="5" name="Rounded Rectangle 4"/>
          <p:cNvSpPr/>
          <p:nvPr/>
        </p:nvSpPr>
        <p:spPr>
          <a:xfrm>
            <a:off x="1511300" y="2806700"/>
            <a:ext cx="1473200" cy="58420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ource Sans Pro"/>
                <a:cs typeface="Source Sans Pro"/>
              </a:rPr>
              <a:t>HBM</a:t>
            </a:r>
          </a:p>
          <a:p>
            <a:pPr algn="ctr"/>
            <a:r>
              <a:rPr lang="en-US" sz="1400" dirty="0" smtClean="0">
                <a:latin typeface="Source Sans Pro"/>
                <a:cs typeface="Source Sans Pro"/>
              </a:rPr>
              <a:t>(720TB/s / 16GB)</a:t>
            </a:r>
            <a:r>
              <a:rPr lang="en-US" sz="1600" dirty="0" smtClean="0">
                <a:latin typeface="Source Sans Pro"/>
                <a:cs typeface="Source Sans Pro"/>
              </a:rPr>
              <a:t> </a:t>
            </a:r>
            <a:endParaRPr lang="en-US" sz="1600" dirty="0">
              <a:latin typeface="Source Sans Pro"/>
              <a:cs typeface="Source Sans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1943100"/>
            <a:ext cx="1421239" cy="86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943100"/>
            <a:ext cx="1421239" cy="86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1955800"/>
            <a:ext cx="1421239" cy="86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0" y="2209800"/>
            <a:ext cx="538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000" dirty="0" smtClean="0"/>
              <a:t>…</a:t>
            </a:r>
            <a:endParaRPr lang="en-US" sz="4000" dirty="0"/>
          </a:p>
        </p:txBody>
      </p:sp>
      <p:sp>
        <p:nvSpPr>
          <p:cNvPr id="10" name="Rounded Rectangle 9"/>
          <p:cNvSpPr/>
          <p:nvPr/>
        </p:nvSpPr>
        <p:spPr>
          <a:xfrm>
            <a:off x="3327400" y="2806700"/>
            <a:ext cx="1473200" cy="58420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ource Sans Pro"/>
                <a:cs typeface="Source Sans Pro"/>
              </a:rPr>
              <a:t>HBM</a:t>
            </a:r>
          </a:p>
          <a:p>
            <a:pPr algn="ctr"/>
            <a:r>
              <a:rPr lang="en-US" sz="1400" dirty="0" smtClean="0">
                <a:latin typeface="Source Sans Pro"/>
                <a:cs typeface="Source Sans Pro"/>
              </a:rPr>
              <a:t>(720TB/s / 16GB)</a:t>
            </a:r>
            <a:r>
              <a:rPr lang="en-US" sz="1600" dirty="0" smtClean="0">
                <a:latin typeface="Source Sans Pro"/>
                <a:cs typeface="Source Sans Pro"/>
              </a:rPr>
              <a:t> </a:t>
            </a:r>
            <a:endParaRPr lang="en-US" sz="1600" dirty="0">
              <a:latin typeface="Source Sans Pro"/>
              <a:cs typeface="Source Sans Pro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07100" y="2832100"/>
            <a:ext cx="1473200" cy="58420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ource Sans Pro"/>
                <a:cs typeface="Source Sans Pro"/>
              </a:rPr>
              <a:t>HBM</a:t>
            </a:r>
          </a:p>
          <a:p>
            <a:pPr algn="ctr"/>
            <a:r>
              <a:rPr lang="en-US" sz="1400" dirty="0" smtClean="0">
                <a:latin typeface="Source Sans Pro"/>
                <a:cs typeface="Source Sans Pro"/>
              </a:rPr>
              <a:t>(720TB/s / 16GB)</a:t>
            </a:r>
            <a:r>
              <a:rPr lang="en-US" sz="1600" dirty="0" smtClean="0">
                <a:latin typeface="Source Sans Pro"/>
                <a:cs typeface="Source Sans Pro"/>
              </a:rPr>
              <a:t> </a:t>
            </a:r>
            <a:endParaRPr lang="en-US" sz="1600" dirty="0">
              <a:latin typeface="Source Sans Pro"/>
              <a:cs typeface="Source Sans Pro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98600" y="3759200"/>
            <a:ext cx="6019800" cy="7747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Source Sans Pro"/>
                <a:cs typeface="Source Sans Pro"/>
              </a:rPr>
              <a:t>Persistent des-aggregate storage</a:t>
            </a:r>
          </a:p>
          <a:p>
            <a:pPr algn="ctr"/>
            <a:r>
              <a:rPr lang="en-US" sz="2000" dirty="0" smtClean="0">
                <a:latin typeface="Source Sans Pro"/>
                <a:cs typeface="Source Sans Pro"/>
              </a:rPr>
              <a:t>(NAND SSDs, 25usec / 100 </a:t>
            </a:r>
            <a:r>
              <a:rPr lang="en-US" sz="2000" dirty="0" err="1" smtClean="0">
                <a:latin typeface="Source Sans Pro"/>
                <a:cs typeface="Source Sans Pro"/>
              </a:rPr>
              <a:t>Gbps</a:t>
            </a:r>
            <a:r>
              <a:rPr lang="en-US" sz="2000" dirty="0" smtClean="0">
                <a:latin typeface="Source Sans Pro"/>
                <a:cs typeface="Source Sans Pro"/>
              </a:rPr>
              <a:t> / 7 TB)</a:t>
            </a:r>
            <a:endParaRPr lang="en-US" sz="2000" dirty="0">
              <a:latin typeface="Source Sans Pro"/>
              <a:cs typeface="Source Sans Pro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84400" y="3644900"/>
            <a:ext cx="4683125" cy="952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203450" y="3393631"/>
            <a:ext cx="0" cy="261239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127500" y="3387281"/>
            <a:ext cx="0" cy="261239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51650" y="3406331"/>
            <a:ext cx="0" cy="261239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19900" y="3378200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ource Sans Pro"/>
                <a:cs typeface="Source Sans Pro"/>
              </a:rPr>
              <a:t>100 GB/s</a:t>
            </a:r>
            <a:endParaRPr lang="en-US" sz="1600" dirty="0">
              <a:latin typeface="Source Sans Pro"/>
              <a:cs typeface="Source Sans Pr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66000" y="215900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ource Sans Pro"/>
                <a:cs typeface="Source Sans Pro"/>
              </a:rPr>
              <a:t>Pascal P100</a:t>
            </a:r>
            <a:endParaRPr lang="en-US" sz="1600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814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18025"/>
            <a:ext cx="8520599" cy="572699"/>
          </a:xfrm>
        </p:spPr>
        <p:txBody>
          <a:bodyPr/>
          <a:lstStyle/>
          <a:p>
            <a:r>
              <a:rPr lang="en-US" dirty="0" smtClean="0"/>
              <a:t>Tentative Lecture Format (not today!)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66800"/>
            <a:ext cx="8718000" cy="3911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</a:t>
            </a:r>
            <a:r>
              <a:rPr lang="en-US" dirty="0"/>
              <a:t>1/3 of each lecture presented by faculty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Second </a:t>
            </a:r>
            <a:r>
              <a:rPr lang="en-US" dirty="0"/>
              <a:t>2/3 covers papers presented by students </a:t>
            </a:r>
            <a:endParaRPr lang="en-US" dirty="0" smtClean="0"/>
          </a:p>
          <a:p>
            <a:pPr lvl="1"/>
            <a:endParaRPr lang="en-US" sz="1100" dirty="0"/>
          </a:p>
          <a:p>
            <a:r>
              <a:rPr lang="en-US" dirty="0"/>
              <a:t>Reading assignments should be up several weeks in advance </a:t>
            </a:r>
          </a:p>
          <a:p>
            <a:pPr lvl="1"/>
            <a:r>
              <a:rPr lang="en-US" dirty="0"/>
              <a:t>All students are required to read all papers </a:t>
            </a:r>
            <a:endParaRPr lang="en-US" dirty="0" smtClean="0"/>
          </a:p>
          <a:p>
            <a:pPr lvl="1"/>
            <a:endParaRPr lang="en-US" sz="1100" dirty="0"/>
          </a:p>
          <a:p>
            <a:r>
              <a:rPr lang="en-US" dirty="0"/>
              <a:t>All students must answer short questions on </a:t>
            </a:r>
            <a:r>
              <a:rPr lang="en-US" dirty="0" err="1" smtClean="0"/>
              <a:t>google</a:t>
            </a:r>
            <a:r>
              <a:rPr lang="en-US" dirty="0" smtClean="0"/>
              <a:t> </a:t>
            </a:r>
            <a:r>
              <a:rPr lang="en-US" dirty="0"/>
              <a:t>form </a:t>
            </a:r>
          </a:p>
          <a:p>
            <a:pPr lvl="1"/>
            <a:r>
              <a:rPr lang="en-US" dirty="0" smtClean="0"/>
              <a:t>Student </a:t>
            </a:r>
            <a:r>
              <a:rPr lang="en-US" dirty="0"/>
              <a:t>will prepare 15 minute presentations on </a:t>
            </a:r>
            <a:r>
              <a:rPr lang="en-US" dirty="0" smtClean="0"/>
              <a:t>selected paper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will post on Piazza about how to signup later this week </a:t>
            </a:r>
            <a:endParaRPr lang="en-US" dirty="0" smtClean="0"/>
          </a:p>
          <a:p>
            <a:pPr lvl="1"/>
            <a:r>
              <a:rPr lang="en-US" dirty="0" smtClean="0"/>
              <a:t>Address </a:t>
            </a:r>
            <a:r>
              <a:rPr lang="en-US" dirty="0"/>
              <a:t>the questions in the form </a:t>
            </a:r>
            <a:endParaRPr lang="en-US" dirty="0" smtClean="0"/>
          </a:p>
          <a:p>
            <a:pPr lvl="1"/>
            <a:r>
              <a:rPr lang="en-US" dirty="0" smtClean="0"/>
              <a:t>Identify </a:t>
            </a:r>
            <a:r>
              <a:rPr lang="en-US" dirty="0"/>
              <a:t>key insights, strengths and weaknesses, and implications on RISE </a:t>
            </a:r>
            <a:r>
              <a:rPr lang="en-US" dirty="0" smtClean="0"/>
              <a:t>research </a:t>
            </a:r>
            <a:r>
              <a:rPr lang="en-US" dirty="0"/>
              <a:t>agenda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531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smtClean="0"/>
              <a:t>choices </a:t>
            </a:r>
            <a:r>
              <a:rPr lang="en-US" dirty="0"/>
              <a:t>to </a:t>
            </a:r>
            <a:r>
              <a:rPr lang="en-US" dirty="0" smtClean="0"/>
              <a:t>simplify</a:t>
            </a:r>
            <a:r>
              <a:rPr lang="en-US" dirty="0"/>
              <a:t>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9086300" cy="1006525"/>
          </a:xfrm>
        </p:spPr>
        <p:txBody>
          <a:bodyPr/>
          <a:lstStyle/>
          <a:p>
            <a:r>
              <a:rPr lang="en-US" dirty="0" smtClean="0"/>
              <a:t>Possible datacenter architecture (e.g., </a:t>
            </a:r>
            <a:r>
              <a:rPr lang="en-US" dirty="0" err="1" smtClean="0"/>
              <a:t>FireBox</a:t>
            </a:r>
            <a:r>
              <a:rPr lang="en-US" dirty="0" smtClean="0"/>
              <a:t>, UC Berkeley)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50</a:t>
            </a:fld>
            <a:endParaRPr lang="en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82763"/>
            <a:ext cx="85823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23900" y="2425700"/>
            <a:ext cx="1549400" cy="330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ource Sans Pro"/>
                <a:cs typeface="Source Sans Pro"/>
              </a:rPr>
              <a:t>L1/L2 cache</a:t>
            </a:r>
            <a:endParaRPr lang="en-US" sz="1600" dirty="0">
              <a:latin typeface="Source Sans Pro"/>
              <a:cs typeface="Source Sans Pro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3900" y="2794000"/>
            <a:ext cx="1549400" cy="330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ource Sans Pro"/>
                <a:cs typeface="Source Sans Pro"/>
              </a:rPr>
              <a:t>L3 cache</a:t>
            </a:r>
            <a:endParaRPr lang="en-US" sz="1600" dirty="0">
              <a:latin typeface="Source Sans Pro"/>
              <a:cs typeface="Source Sans Pro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3900" y="3175000"/>
            <a:ext cx="1549400" cy="330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ource Sans Pro"/>
                <a:cs typeface="Source Sans Pro"/>
              </a:rPr>
              <a:t>Main memory</a:t>
            </a:r>
            <a:endParaRPr lang="en-US" sz="1600" dirty="0">
              <a:latin typeface="Source Sans Pro"/>
              <a:cs typeface="Source Sans Pro"/>
            </a:endParaRP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95463"/>
            <a:ext cx="85823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857500" y="2438400"/>
            <a:ext cx="1549400" cy="330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ource Sans Pro"/>
                <a:cs typeface="Source Sans Pro"/>
              </a:rPr>
              <a:t>L1/L2 cache</a:t>
            </a:r>
            <a:endParaRPr lang="en-US" sz="1600" dirty="0">
              <a:latin typeface="Source Sans Pro"/>
              <a:cs typeface="Source Sans Pro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57500" y="2806700"/>
            <a:ext cx="1549400" cy="330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ource Sans Pro"/>
                <a:cs typeface="Source Sans Pro"/>
              </a:rPr>
              <a:t>L3 cache</a:t>
            </a:r>
            <a:endParaRPr lang="en-US" sz="1600" dirty="0">
              <a:latin typeface="Source Sans Pro"/>
              <a:cs typeface="Source Sans Pro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70200" y="3200400"/>
            <a:ext cx="1549400" cy="330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ource Sans Pro"/>
                <a:cs typeface="Source Sans Pro"/>
              </a:rPr>
              <a:t>Main memory</a:t>
            </a:r>
            <a:endParaRPr lang="en-US" sz="1600" dirty="0">
              <a:latin typeface="Source Sans Pro"/>
              <a:cs typeface="Source Sans Pro"/>
            </a:endParaRP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744663"/>
            <a:ext cx="85823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6172200" y="2387600"/>
            <a:ext cx="1549400" cy="330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ource Sans Pro"/>
                <a:cs typeface="Source Sans Pro"/>
              </a:rPr>
              <a:t>L1/L2 cache</a:t>
            </a:r>
            <a:endParaRPr lang="en-US" sz="1600" dirty="0">
              <a:latin typeface="Source Sans Pro"/>
              <a:cs typeface="Source Sans Pro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72200" y="2755900"/>
            <a:ext cx="1549400" cy="330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ource Sans Pro"/>
                <a:cs typeface="Source Sans Pro"/>
              </a:rPr>
              <a:t>L3 cache</a:t>
            </a:r>
            <a:endParaRPr lang="en-US" sz="1600" dirty="0">
              <a:latin typeface="Source Sans Pro"/>
              <a:cs typeface="Source Sans Pro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84900" y="3149600"/>
            <a:ext cx="1549400" cy="330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ource Sans Pro"/>
                <a:cs typeface="Source Sans Pro"/>
              </a:rPr>
              <a:t>Main memory</a:t>
            </a:r>
            <a:endParaRPr lang="en-US" sz="1600" dirty="0">
              <a:latin typeface="Source Sans Pro"/>
              <a:cs typeface="Source Sans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2200" y="2501900"/>
            <a:ext cx="538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000" dirty="0" smtClean="0"/>
              <a:t>…</a:t>
            </a:r>
            <a:endParaRPr lang="en-US" sz="4000" dirty="0"/>
          </a:p>
        </p:txBody>
      </p:sp>
      <p:sp>
        <p:nvSpPr>
          <p:cNvPr id="18" name="Rounded Rectangle 17"/>
          <p:cNvSpPr/>
          <p:nvPr/>
        </p:nvSpPr>
        <p:spPr>
          <a:xfrm>
            <a:off x="673100" y="3632200"/>
            <a:ext cx="7086600" cy="91440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ource Sans Pro"/>
                <a:cs typeface="Source Sans Pro"/>
              </a:rPr>
              <a:t>Ulta</a:t>
            </a:r>
            <a:r>
              <a:rPr lang="en-US" sz="2800" dirty="0" smtClean="0">
                <a:latin typeface="Source Sans Pro"/>
                <a:cs typeface="Source Sans Pro"/>
              </a:rPr>
              <a:t>-fast persistent des-aggregated storage </a:t>
            </a:r>
            <a:endParaRPr lang="en-US" sz="2000" dirty="0" smtClean="0">
              <a:latin typeface="Source Sans Pro"/>
              <a:cs typeface="Source Sans Pro"/>
            </a:endParaRPr>
          </a:p>
          <a:p>
            <a:pPr algn="ctr"/>
            <a:r>
              <a:rPr lang="en-US" sz="2000" dirty="0" smtClean="0">
                <a:latin typeface="Source Sans Pro"/>
                <a:cs typeface="Source Sans Pro"/>
              </a:rPr>
              <a:t>(~10 </a:t>
            </a:r>
            <a:r>
              <a:rPr lang="en-US" sz="2000" dirty="0" err="1" smtClean="0">
                <a:latin typeface="Source Sans Pro"/>
                <a:cs typeface="Source Sans Pro"/>
              </a:rPr>
              <a:t>usec</a:t>
            </a:r>
            <a:r>
              <a:rPr lang="en-US" sz="2000" dirty="0" smtClean="0">
                <a:latin typeface="Source Sans Pro"/>
                <a:cs typeface="Source Sans Pro"/>
              </a:rPr>
              <a:t> / ~ 10 GBs / ~ 1 PB)</a:t>
            </a:r>
            <a:endParaRPr lang="en-US" sz="2000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3813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81525"/>
            <a:ext cx="8520599" cy="572699"/>
          </a:xfrm>
        </p:spPr>
        <p:txBody>
          <a:bodyPr/>
          <a:lstStyle/>
          <a:p>
            <a:r>
              <a:rPr lang="en-US" dirty="0" smtClean="0"/>
              <a:t>Expose and control tradeoffs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599" cy="39910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Latency vs. accuracy</a:t>
            </a:r>
          </a:p>
          <a:p>
            <a:pPr lvl="1"/>
            <a:r>
              <a:rPr lang="en-US" dirty="0" smtClean="0"/>
              <a:t>Approximate query processing (e.g., </a:t>
            </a:r>
            <a:r>
              <a:rPr lang="en-US" dirty="0" err="1" smtClean="0"/>
              <a:t>BlinkDB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Decompose ML </a:t>
            </a:r>
            <a:r>
              <a:rPr lang="en-US" dirty="0" err="1" smtClean="0"/>
              <a:t>algos</a:t>
            </a:r>
            <a:r>
              <a:rPr lang="en-US" dirty="0" smtClean="0"/>
              <a:t>: light weight, ensemble and correction model  (e.g., Clipper)</a:t>
            </a:r>
          </a:p>
          <a:p>
            <a:pPr lvl="1"/>
            <a:endParaRPr lang="en-US" dirty="0"/>
          </a:p>
          <a:p>
            <a:r>
              <a:rPr lang="en-US" dirty="0" smtClean="0"/>
              <a:t>Latency (response time) vs. cost </a:t>
            </a:r>
          </a:p>
          <a:p>
            <a:pPr lvl="1"/>
            <a:r>
              <a:rPr lang="en-US" dirty="0" smtClean="0"/>
              <a:t>Predict response times given configuration (e.g., Earnest)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Security vs. latency vs. accuracy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CryptDB</a:t>
            </a:r>
            <a:r>
              <a:rPr lang="en-US" dirty="0" smtClean="0"/>
              <a:t>, Opaque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51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55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03725"/>
            <a:ext cx="8520599" cy="572699"/>
          </a:xfrm>
        </p:spPr>
        <p:txBody>
          <a:bodyPr/>
          <a:lstStyle/>
          <a:p>
            <a:r>
              <a:rPr lang="en-US" dirty="0" smtClean="0"/>
              <a:t>“Tried &amp; true” techniques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889000"/>
            <a:ext cx="9099000" cy="42545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 smtClean="0"/>
              <a:t>Sampling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Scheduling (e.g., Sparrow), </a:t>
            </a:r>
            <a:r>
              <a:rPr lang="en-US" dirty="0"/>
              <a:t> </a:t>
            </a:r>
            <a:r>
              <a:rPr lang="en-US" dirty="0" smtClean="0"/>
              <a:t>computation (e.g., </a:t>
            </a:r>
            <a:r>
              <a:rPr lang="en-US" dirty="0" err="1" smtClean="0"/>
              <a:t>BlinkDB</a:t>
            </a:r>
            <a:r>
              <a:rPr lang="en-US" dirty="0" smtClean="0"/>
              <a:t>), </a:t>
            </a:r>
            <a:r>
              <a:rPr lang="en-US" dirty="0" smtClean="0"/>
              <a:t> storage </a:t>
            </a:r>
            <a:r>
              <a:rPr lang="en-US" dirty="0" smtClean="0"/>
              <a:t>(e.g., KMN)</a:t>
            </a:r>
          </a:p>
          <a:p>
            <a:pPr lvl="1">
              <a:lnSpc>
                <a:spcPct val="110000"/>
              </a:lnSpc>
            </a:pPr>
            <a:endParaRPr lang="en-US" sz="1100" dirty="0" smtClean="0"/>
          </a:p>
          <a:p>
            <a:pPr marL="0" indent="0">
              <a:lnSpc>
                <a:spcPct val="110000"/>
              </a:lnSpc>
            </a:pPr>
            <a:r>
              <a:rPr lang="en-US" b="1" dirty="0" smtClean="0"/>
              <a:t>Batching</a:t>
            </a:r>
          </a:p>
          <a:p>
            <a:pPr marL="285750" lvl="1" indent="0">
              <a:lnSpc>
                <a:spcPct val="110000"/>
              </a:lnSpc>
            </a:pPr>
            <a:r>
              <a:rPr lang="en-US" dirty="0"/>
              <a:t> </a:t>
            </a:r>
            <a:r>
              <a:rPr lang="en-US" dirty="0" smtClean="0"/>
              <a:t>Scheduling (e.g., Drizzle)</a:t>
            </a:r>
          </a:p>
          <a:p>
            <a:pPr marL="285750" lvl="1" indent="0">
              <a:lnSpc>
                <a:spcPct val="110000"/>
              </a:lnSpc>
            </a:pPr>
            <a:endParaRPr lang="en-US" sz="1100" dirty="0" smtClean="0"/>
          </a:p>
          <a:p>
            <a:pPr marL="0" indent="0">
              <a:lnSpc>
                <a:spcPct val="110000"/>
              </a:lnSpc>
            </a:pPr>
            <a:r>
              <a:rPr lang="en-US" b="1" dirty="0" smtClean="0"/>
              <a:t>Speculation:</a:t>
            </a:r>
          </a:p>
          <a:p>
            <a:pPr marL="285750" lvl="1" indent="0">
              <a:lnSpc>
                <a:spcPct val="110000"/>
              </a:lnSpc>
            </a:pPr>
            <a:r>
              <a:rPr lang="en-US" b="1" dirty="0" smtClean="0"/>
              <a:t> </a:t>
            </a:r>
            <a:r>
              <a:rPr lang="en-US" dirty="0" smtClean="0"/>
              <a:t>Replicate time-sensitive requests/jobs (e.g., Dolly)</a:t>
            </a:r>
          </a:p>
          <a:p>
            <a:pPr marL="285750" lvl="1" indent="0">
              <a:lnSpc>
                <a:spcPct val="110000"/>
              </a:lnSpc>
            </a:pPr>
            <a:endParaRPr lang="en-US" sz="1100" b="1" dirty="0"/>
          </a:p>
          <a:p>
            <a:pPr marL="0" indent="0">
              <a:lnSpc>
                <a:spcPct val="110000"/>
              </a:lnSpc>
            </a:pPr>
            <a:r>
              <a:rPr lang="en-US" b="1" dirty="0" smtClean="0"/>
              <a:t>Incremental algorithms</a:t>
            </a:r>
          </a:p>
          <a:p>
            <a:pPr marL="285750" lvl="1" indent="0">
              <a:lnSpc>
                <a:spcPct val="110000"/>
              </a:lnSpc>
            </a:pPr>
            <a:r>
              <a:rPr lang="en-US" dirty="0" smtClean="0"/>
              <a:t> Updates (e.g., </a:t>
            </a:r>
            <a:r>
              <a:rPr lang="en-US" dirty="0" err="1" smtClean="0"/>
              <a:t>IndexedRDDs</a:t>
            </a:r>
            <a:r>
              <a:rPr lang="en-US" dirty="0" smtClean="0"/>
              <a:t>), and</a:t>
            </a:r>
            <a:r>
              <a:rPr lang="en-US" dirty="0"/>
              <a:t> </a:t>
            </a:r>
            <a:r>
              <a:rPr lang="en-US" dirty="0" smtClean="0"/>
              <a:t>Machine </a:t>
            </a:r>
            <a:r>
              <a:rPr lang="en-US" dirty="0"/>
              <a:t>L</a:t>
            </a:r>
            <a:r>
              <a:rPr lang="en-US" dirty="0" smtClean="0"/>
              <a:t>earning (e.g., Clipper)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52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902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en-US" dirty="0" smtClean="0"/>
              <a:t>We are at an inflection point both in terms of apps and hardware </a:t>
            </a:r>
            <a:r>
              <a:rPr lang="en-US" dirty="0" smtClean="0"/>
              <a:t>trends, and RISE lab is at the intersection of it</a:t>
            </a:r>
            <a:endParaRPr lang="en-US" dirty="0" smtClean="0"/>
          </a:p>
          <a:p>
            <a:pPr marL="0"/>
            <a:endParaRPr lang="en-US" dirty="0"/>
          </a:p>
          <a:p>
            <a:pPr marL="0"/>
            <a:r>
              <a:rPr lang="en-US" dirty="0" smtClean="0"/>
              <a:t>Many opportunities</a:t>
            </a:r>
          </a:p>
          <a:p>
            <a:pPr marL="0"/>
            <a:endParaRPr lang="en-US" dirty="0"/>
          </a:p>
          <a:p>
            <a:pPr marL="0"/>
            <a:r>
              <a:rPr lang="en-US" dirty="0" smtClean="0"/>
              <a:t>Be aware of “complexity”: use myriad choices </a:t>
            </a:r>
            <a:r>
              <a:rPr lang="en-US" dirty="0" smtClean="0"/>
              <a:t>available to </a:t>
            </a:r>
            <a:r>
              <a:rPr lang="en-US" dirty="0" smtClean="0"/>
              <a:t>simplify!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53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878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Policy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50% Class </a:t>
            </a:r>
            <a:r>
              <a:rPr lang="en-US" dirty="0"/>
              <a:t>Participation </a:t>
            </a:r>
          </a:p>
          <a:p>
            <a:pPr lvl="1"/>
            <a:r>
              <a:rPr lang="en-US" dirty="0" smtClean="0"/>
              <a:t>Answer </a:t>
            </a:r>
            <a:r>
              <a:rPr lang="en-US" dirty="0"/>
              <a:t>questions, join discussion, and present papers </a:t>
            </a:r>
          </a:p>
          <a:p>
            <a:r>
              <a:rPr lang="en-US" dirty="0" smtClean="0"/>
              <a:t>10% Initial </a:t>
            </a:r>
            <a:r>
              <a:rPr lang="en-US" dirty="0"/>
              <a:t>Project Proposal Presentation </a:t>
            </a:r>
          </a:p>
          <a:p>
            <a:pPr lvl="1"/>
            <a:r>
              <a:rPr lang="en-US" dirty="0" smtClean="0"/>
              <a:t>Presented </a:t>
            </a:r>
            <a:r>
              <a:rPr lang="en-US" dirty="0"/>
              <a:t>in class on 10/17 </a:t>
            </a:r>
          </a:p>
          <a:p>
            <a:r>
              <a:rPr lang="en-US" dirty="0" smtClean="0"/>
              <a:t>20% Final </a:t>
            </a:r>
            <a:r>
              <a:rPr lang="en-US" dirty="0"/>
              <a:t>Project Presentation </a:t>
            </a:r>
            <a:endParaRPr lang="en-US" dirty="0" smtClean="0"/>
          </a:p>
          <a:p>
            <a:pPr lvl="1"/>
            <a:r>
              <a:rPr lang="en-US" dirty="0" smtClean="0"/>
              <a:t>During </a:t>
            </a:r>
            <a:r>
              <a:rPr lang="en-US" dirty="0"/>
              <a:t>class final exam 12/12 </a:t>
            </a:r>
          </a:p>
          <a:p>
            <a:r>
              <a:rPr lang="en-US" dirty="0" smtClean="0"/>
              <a:t>20% Final </a:t>
            </a:r>
            <a:r>
              <a:rPr lang="en-US" dirty="0"/>
              <a:t>Project Report </a:t>
            </a:r>
            <a:endParaRPr lang="en-US" dirty="0" smtClean="0"/>
          </a:p>
          <a:p>
            <a:pPr lvl="1"/>
            <a:r>
              <a:rPr lang="en-US" dirty="0" smtClean="0"/>
              <a:t>Emailed </a:t>
            </a:r>
            <a:r>
              <a:rPr lang="en-US" dirty="0"/>
              <a:t>to instructors 12/16 by 11:59 PM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933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</a:t>
            </a:r>
            <a:r>
              <a:rPr lang="en-US" dirty="0" smtClean="0"/>
              <a:t>his </a:t>
            </a:r>
            <a:r>
              <a:rPr lang="en-US" dirty="0" smtClean="0"/>
              <a:t>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 on how </a:t>
            </a:r>
            <a:endParaRPr lang="en-US" dirty="0"/>
          </a:p>
          <a:p>
            <a:pPr lvl="1"/>
            <a:r>
              <a:rPr lang="en-US" dirty="0" smtClean="0"/>
              <a:t>Application trends (i.e., user needs &amp; requirements)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ardware trends</a:t>
            </a:r>
          </a:p>
          <a:p>
            <a:r>
              <a:rPr lang="en-US" dirty="0"/>
              <a:t>h</a:t>
            </a:r>
            <a:r>
              <a:rPr lang="en-US" dirty="0" smtClean="0"/>
              <a:t>ave impacted the design of our solution</a:t>
            </a:r>
          </a:p>
          <a:p>
            <a:pPr lvl="1"/>
            <a:endParaRPr lang="en-US" dirty="0"/>
          </a:p>
          <a:p>
            <a:pPr marL="0" indent="0"/>
            <a:r>
              <a:rPr lang="en-US" dirty="0" smtClean="0"/>
              <a:t>How we can use these lessons to design new systems </a:t>
            </a:r>
            <a:r>
              <a:rPr lang="en-US" dirty="0" smtClean="0"/>
              <a:t>in the context of RISE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8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3" y="2098675"/>
            <a:ext cx="8850312" cy="857250"/>
          </a:xfrm>
        </p:spPr>
        <p:txBody>
          <a:bodyPr/>
          <a:lstStyle/>
          <a:p>
            <a:pPr algn="ctr"/>
            <a:r>
              <a:rPr lang="en-US" sz="4000" dirty="0" smtClean="0"/>
              <a:t>The Past and The Lessons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519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67225"/>
            <a:ext cx="8520599" cy="572699"/>
          </a:xfrm>
        </p:spPr>
        <p:txBody>
          <a:bodyPr/>
          <a:lstStyle/>
          <a:p>
            <a:r>
              <a:rPr lang="en-US" dirty="0" smtClean="0"/>
              <a:t>2009: State-of-the-art </a:t>
            </a:r>
            <a:r>
              <a:rPr lang="en-US" dirty="0"/>
              <a:t>in Big Data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974674"/>
            <a:ext cx="8520599" cy="3737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Hadoop</a:t>
            </a:r>
            <a:endParaRPr lang="en-US" dirty="0"/>
          </a:p>
          <a:p>
            <a:pPr lvl="1"/>
            <a:r>
              <a:rPr lang="en-US" dirty="0"/>
              <a:t>Large scale, flexible data processing engine</a:t>
            </a:r>
          </a:p>
          <a:p>
            <a:pPr lvl="1"/>
            <a:r>
              <a:rPr lang="en-US" dirty="0"/>
              <a:t>Fault tolerant</a:t>
            </a:r>
          </a:p>
          <a:p>
            <a:pPr lvl="1"/>
            <a:r>
              <a:rPr lang="en-US" dirty="0"/>
              <a:t>Batch computation (e.g., </a:t>
            </a:r>
            <a:r>
              <a:rPr lang="en-US" dirty="0">
                <a:solidFill>
                  <a:srgbClr val="FF6600"/>
                </a:solidFill>
              </a:rPr>
              <a:t>10s minutes</a:t>
            </a:r>
            <a:r>
              <a:rPr lang="en-US" dirty="0"/>
              <a:t> to </a:t>
            </a:r>
            <a:r>
              <a:rPr lang="en-US" dirty="0" smtClean="0">
                <a:solidFill>
                  <a:srgbClr val="FF6600"/>
                </a:solidFill>
              </a:rPr>
              <a:t>hours</a:t>
            </a:r>
            <a:r>
              <a:rPr lang="en-US" dirty="0" smtClean="0"/>
              <a:t>)</a:t>
            </a:r>
          </a:p>
          <a:p>
            <a:pPr lvl="1"/>
            <a:endParaRPr lang="en-US" sz="1600" dirty="0"/>
          </a:p>
          <a:p>
            <a:r>
              <a:rPr lang="en-US" dirty="0" smtClean="0"/>
              <a:t>Getting rapid industry traction: </a:t>
            </a:r>
          </a:p>
          <a:p>
            <a:pPr lvl="1"/>
            <a:r>
              <a:rPr lang="en-US" dirty="0" smtClean="0"/>
              <a:t>High profile users: Facebook, Twitter,  Yahoo!, </a:t>
            </a:r>
            <a:r>
              <a:rPr lang="is-IS" dirty="0" smtClean="0"/>
              <a:t>…</a:t>
            </a:r>
          </a:p>
          <a:p>
            <a:pPr lvl="1"/>
            <a:r>
              <a:rPr lang="is-IS" dirty="0"/>
              <a:t>D</a:t>
            </a:r>
            <a:r>
              <a:rPr lang="is-IS" dirty="0" smtClean="0"/>
              <a:t>istributions: Cloudera, Hortonworks</a:t>
            </a:r>
          </a:p>
          <a:p>
            <a:pPr lvl="1"/>
            <a:r>
              <a:rPr lang="is-IS" dirty="0" smtClean="0"/>
              <a:t>Many companies still in austerity mode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72457" y="4701316"/>
            <a:ext cx="548699" cy="393600"/>
          </a:xfrm>
        </p:spPr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9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0200" y="927100"/>
            <a:ext cx="2108200" cy="210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482" y="3657600"/>
            <a:ext cx="2586617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1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B_deck_16x9_example">
  <a:themeElements>
    <a:clrScheme name="Custom 3">
      <a:dk1>
        <a:sysClr val="windowText" lastClr="000000"/>
      </a:dk1>
      <a:lt1>
        <a:sysClr val="window" lastClr="FFFFFF"/>
      </a:lt1>
      <a:dk2>
        <a:srgbClr val="2B2B2B"/>
      </a:dk2>
      <a:lt2>
        <a:srgbClr val="D5D2C3"/>
      </a:lt2>
      <a:accent1>
        <a:srgbClr val="1EA3B5"/>
      </a:accent1>
      <a:accent2>
        <a:srgbClr val="EC541B"/>
      </a:accent2>
      <a:accent3>
        <a:srgbClr val="1AA756"/>
      </a:accent3>
      <a:accent4>
        <a:srgbClr val="E2151C"/>
      </a:accent4>
      <a:accent5>
        <a:srgbClr val="646464"/>
      </a:accent5>
      <a:accent6>
        <a:srgbClr val="DC3D08"/>
      </a:accent6>
      <a:hlink>
        <a:srgbClr val="EC541B"/>
      </a:hlink>
      <a:folHlink>
        <a:srgbClr val="755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DB_deck_16x9_example.potx</Template>
  <TotalTime>19805</TotalTime>
  <Words>3530</Words>
  <Application>Microsoft Macintosh PowerPoint</Application>
  <PresentationFormat>On-screen Show (16:9)</PresentationFormat>
  <Paragraphs>650</Paragraphs>
  <Slides>53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DB_deck_16x9_example</vt:lpstr>
      <vt:lpstr>Excel.Chart.8</vt:lpstr>
      <vt:lpstr>CS294: RISE Logistics, Overview, Trends</vt:lpstr>
      <vt:lpstr>PowerPoint Presentation</vt:lpstr>
      <vt:lpstr>Goal of this Class</vt:lpstr>
      <vt:lpstr>Course Information</vt:lpstr>
      <vt:lpstr>Tentative Lecture Format (not today!)</vt:lpstr>
      <vt:lpstr>Grading Policy</vt:lpstr>
      <vt:lpstr>Rest of This Talk</vt:lpstr>
      <vt:lpstr>The Past and The Lessons</vt:lpstr>
      <vt:lpstr>2009: State-of-the-art in Big Data </vt:lpstr>
      <vt:lpstr>2009: Application Trends</vt:lpstr>
      <vt:lpstr>2009: Application Trends</vt:lpstr>
      <vt:lpstr>2009: Application Trends</vt:lpstr>
      <vt:lpstr>2009: Application Trends</vt:lpstr>
      <vt:lpstr>2009: Hardware Trends</vt:lpstr>
      <vt:lpstr>2009: Trends Summary</vt:lpstr>
      <vt:lpstr>2009: Our Solution: Apache Spark</vt:lpstr>
      <vt:lpstr>2009: Challenges &amp; Solutions</vt:lpstr>
      <vt:lpstr>2012: Application Trends</vt:lpstr>
      <vt:lpstr>2012: Our Solution: Unified Platform</vt:lpstr>
      <vt:lpstr>2015: Application Trends</vt:lpstr>
      <vt:lpstr>2015: Hardware Trends</vt:lpstr>
      <vt:lpstr>2015: Our Solution</vt:lpstr>
      <vt:lpstr>2015: Project Tungsten</vt:lpstr>
      <vt:lpstr>What’s Next for RISE Lab?</vt:lpstr>
      <vt:lpstr>Overview</vt:lpstr>
      <vt:lpstr>Application Trends</vt:lpstr>
      <vt:lpstr>Application Trends</vt:lpstr>
      <vt:lpstr>Application Trends</vt:lpstr>
      <vt:lpstr>Application Trends</vt:lpstr>
      <vt:lpstr>PowerPoint Presentation</vt:lpstr>
      <vt:lpstr>Research areas</vt:lpstr>
      <vt:lpstr>Overview</vt:lpstr>
      <vt:lpstr>Moore’s law is slowing down</vt:lpstr>
      <vt:lpstr>What does it mean?</vt:lpstr>
      <vt:lpstr>What does it mean?</vt:lpstr>
      <vt:lpstr>Unprecedented hardware innovation</vt:lpstr>
      <vt:lpstr>High Bandwidth Memory (HBM)</vt:lpstr>
      <vt:lpstr>High Bandwidth Memory (HBM)</vt:lpstr>
      <vt:lpstr>Unprecedented hardware innovation</vt:lpstr>
      <vt:lpstr>Unprecedented hardware innovation</vt:lpstr>
      <vt:lpstr>3D XPoint Technology</vt:lpstr>
      <vt:lpstr>Unprecedented hardware innovation</vt:lpstr>
      <vt:lpstr>Overview</vt:lpstr>
      <vt:lpstr>Complexity – Computation </vt:lpstr>
      <vt:lpstr>Complexity – Memory </vt:lpstr>
      <vt:lpstr>Complexity – more and more choices </vt:lpstr>
      <vt:lpstr>Complexity – more and more constraints </vt:lpstr>
      <vt:lpstr>Techniques of conquering complexity</vt:lpstr>
      <vt:lpstr>Use choices to simplify!</vt:lpstr>
      <vt:lpstr>Use choices to simplify!</vt:lpstr>
      <vt:lpstr>Expose and control tradeoffs</vt:lpstr>
      <vt:lpstr>“Tried &amp; true” techniques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 d'Orito</dc:creator>
  <cp:lastModifiedBy>Ion Stoica</cp:lastModifiedBy>
  <cp:revision>1349</cp:revision>
  <dcterms:created xsi:type="dcterms:W3CDTF">2015-02-13T19:56:21Z</dcterms:created>
  <dcterms:modified xsi:type="dcterms:W3CDTF">2016-08-30T00:09:45Z</dcterms:modified>
</cp:coreProperties>
</file>